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76" r:id="rId5"/>
    <p:sldId id="259" r:id="rId6"/>
    <p:sldId id="286" r:id="rId7"/>
    <p:sldId id="288" r:id="rId8"/>
    <p:sldId id="291" r:id="rId9"/>
    <p:sldId id="292" r:id="rId10"/>
    <p:sldId id="285" r:id="rId11"/>
    <p:sldId id="266" r:id="rId12"/>
    <p:sldId id="275" r:id="rId13"/>
    <p:sldId id="281" r:id="rId14"/>
    <p:sldId id="289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393"/>
    <a:srgbClr val="41B6B9"/>
    <a:srgbClr val="00AFA5"/>
    <a:srgbClr val="65C7C9"/>
    <a:srgbClr val="63C8C8"/>
    <a:srgbClr val="FFFFFF"/>
    <a:srgbClr val="00D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CEE24DA-B544-4ABB-B49D-51AD065678F0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3413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925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112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975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470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8664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383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103515-C406-4837-8C7B-201774231F0F}" type="slidenum">
              <a:rPr lang="fr-FR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B103515-C406-4837-8C7B-201774231F0F}" type="slidenum">
              <a:rPr lang="fr-FR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5724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CEE24DA-B544-4ABB-B49D-51AD065678F0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7750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39344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7949160" y="1921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83808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439344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7949160" y="4144680"/>
            <a:ext cx="338580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38080" y="1013040"/>
            <a:ext cx="10515240" cy="4211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4255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6200" y="4144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921680"/>
            <a:ext cx="513108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838080" y="4144680"/>
            <a:ext cx="10515240" cy="20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9"/>
          <p:cNvPicPr/>
          <p:nvPr/>
        </p:nvPicPr>
        <p:blipFill>
          <a:blip r:embed="rId14"/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9" name="Image 30"/>
          <p:cNvPicPr/>
          <p:nvPr/>
        </p:nvPicPr>
        <p:blipFill>
          <a:blip r:embed="rId15"/>
          <a:stretch/>
        </p:blipFill>
        <p:spPr>
          <a:xfrm>
            <a:off x="1809000" y="2233440"/>
            <a:ext cx="10382760" cy="20818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09280" y="2925720"/>
            <a:ext cx="7615440" cy="10062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4800" b="1" strike="noStrike" spc="-1">
                <a:solidFill>
                  <a:srgbClr val="FFFFFF"/>
                </a:solidFill>
                <a:latin typeface="Calibri"/>
              </a:rPr>
              <a:t>Modifiez le style du titre</a:t>
            </a:r>
            <a:endParaRPr lang="fr-FR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E2875866-00A7-401A-8879-DEB3D066A86B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31/05/2024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Image 24"/>
          <p:cNvPicPr/>
          <p:nvPr/>
        </p:nvPicPr>
        <p:blipFill>
          <a:blip r:embed="rId16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  <p:pic>
        <p:nvPicPr>
          <p:cNvPr id="5" name="Graphique 28"/>
          <p:cNvPicPr/>
          <p:nvPr/>
        </p:nvPicPr>
        <p:blipFill>
          <a:blip r:embed="rId17"/>
          <a:stretch/>
        </p:blipFill>
        <p:spPr>
          <a:xfrm>
            <a:off x="8394120" y="169920"/>
            <a:ext cx="1702440" cy="629640"/>
          </a:xfrm>
          <a:prstGeom prst="rect">
            <a:avLst/>
          </a:prstGeom>
          <a:ln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Click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edit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Calibri"/>
              </a:rPr>
              <a:t>text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Second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Third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Fourth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Fifth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Sixth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Seventh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Outline</a:t>
            </a:r>
            <a:r>
              <a:rPr lang="fr-F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2000" b="0" strike="noStrike" spc="-1" dirty="0" err="1">
                <a:solidFill>
                  <a:srgbClr val="000000"/>
                </a:solidFill>
                <a:latin typeface="Calibri"/>
              </a:rPr>
              <a:t>Level</a:t>
            </a:r>
            <a:endParaRPr lang="fr-F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838080" y="1921680"/>
            <a:ext cx="1051524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9236" y="250920"/>
            <a:ext cx="12191760" cy="467640"/>
          </a:xfrm>
          <a:prstGeom prst="rect">
            <a:avLst/>
          </a:prstGeom>
          <a:gradFill flip="none" rotWithShape="1">
            <a:gsLst>
              <a:gs pos="31000">
                <a:srgbClr val="87D7D0"/>
              </a:gs>
              <a:gs pos="0">
                <a:srgbClr val="FFFFFF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Image 6"/>
          <p:cNvPicPr/>
          <p:nvPr/>
        </p:nvPicPr>
        <p:blipFill>
          <a:blip r:embed="rId14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  <p:pic>
        <p:nvPicPr>
          <p:cNvPr id="49" name="Image 9"/>
          <p:cNvPicPr/>
          <p:nvPr/>
        </p:nvPicPr>
        <p:blipFill>
          <a:blip r:embed="rId15">
            <a:alphaModFix amt="12000"/>
          </a:blip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50" name="Image 10"/>
          <p:cNvPicPr/>
          <p:nvPr/>
        </p:nvPicPr>
        <p:blipFill>
          <a:blip r:embed="rId15">
            <a:alphaModFix amt="12000"/>
          </a:blip>
          <a:stretch/>
        </p:blipFill>
        <p:spPr>
          <a:xfrm rot="10800000">
            <a:off x="8879760" y="3981600"/>
            <a:ext cx="3312360" cy="2876040"/>
          </a:xfrm>
          <a:prstGeom prst="rect">
            <a:avLst/>
          </a:prstGeom>
          <a:ln>
            <a:noFill/>
          </a:ln>
        </p:spPr>
      </p:pic>
      <p:sp>
        <p:nvSpPr>
          <p:cNvPr id="51" name="PlaceHolder 5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EA2F177-019B-4785-90FA-AB1D5D1DA103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4">
            <a:extLst>
              <a:ext uri="{FF2B5EF4-FFF2-40B4-BE49-F238E27FC236}">
                <a16:creationId xmlns:a16="http://schemas.microsoft.com/office/drawing/2014/main" id="{1AB11CD8-1D04-E313-0E82-19DAE206C9D0}"/>
              </a:ext>
            </a:extLst>
          </p:cNvPr>
          <p:cNvSpPr/>
          <p:nvPr userDrawn="1"/>
        </p:nvSpPr>
        <p:spPr>
          <a:xfrm>
            <a:off x="-1504" y="250920"/>
            <a:ext cx="12191760" cy="467640"/>
          </a:xfrm>
          <a:prstGeom prst="rect">
            <a:avLst/>
          </a:prstGeom>
          <a:gradFill flip="none" rotWithShape="1">
            <a:gsLst>
              <a:gs pos="31000">
                <a:srgbClr val="87D7D0"/>
              </a:gs>
              <a:gs pos="0">
                <a:srgbClr val="FFFFFF"/>
              </a:gs>
              <a:gs pos="100000">
                <a:srgbClr val="00A99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1"/>
          <p:cNvSpPr>
            <a:spLocks noGrp="1"/>
          </p:cNvSpPr>
          <p:nvPr>
            <p:ph type="body"/>
          </p:nvPr>
        </p:nvSpPr>
        <p:spPr>
          <a:xfrm>
            <a:off x="838080" y="1921680"/>
            <a:ext cx="518112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172200" y="1921680"/>
            <a:ext cx="5181120" cy="4255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</a:p>
        </p:txBody>
      </p:sp>
      <p:pic>
        <p:nvPicPr>
          <p:cNvPr id="91" name="Image 7"/>
          <p:cNvPicPr/>
          <p:nvPr/>
        </p:nvPicPr>
        <p:blipFill>
          <a:blip r:embed="rId14">
            <a:alphaModFix amt="12000"/>
          </a:blip>
          <a:stretch/>
        </p:blipFill>
        <p:spPr>
          <a:xfrm rot="10800000">
            <a:off x="8879760" y="3981600"/>
            <a:ext cx="3312360" cy="2876040"/>
          </a:xfrm>
          <a:prstGeom prst="rect">
            <a:avLst/>
          </a:prstGeom>
          <a:ln>
            <a:noFill/>
          </a:ln>
        </p:spPr>
      </p:pic>
      <p:pic>
        <p:nvPicPr>
          <p:cNvPr id="92" name="Image 9"/>
          <p:cNvPicPr/>
          <p:nvPr/>
        </p:nvPicPr>
        <p:blipFill>
          <a:blip r:embed="rId14">
            <a:alphaModFix amt="12000"/>
          </a:blip>
          <a:stretch/>
        </p:blipFill>
        <p:spPr>
          <a:xfrm>
            <a:off x="0" y="0"/>
            <a:ext cx="3312360" cy="2876040"/>
          </a:xfrm>
          <a:prstGeom prst="rect">
            <a:avLst/>
          </a:prstGeom>
          <a:ln>
            <a:noFill/>
          </a:ln>
        </p:spPr>
      </p:pic>
      <p:sp>
        <p:nvSpPr>
          <p:cNvPr id="9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CC62943-D427-449D-BE3D-95F0E7D705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31/05/2024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53F0626-36D4-4FC1-92DB-B779CA02083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title"/>
          </p:nvPr>
        </p:nvSpPr>
        <p:spPr>
          <a:xfrm>
            <a:off x="838080" y="1013040"/>
            <a:ext cx="10515240" cy="908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alibri"/>
              </a:rPr>
              <a:t>Modifiez le style du titre</a:t>
            </a:r>
            <a:endParaRPr lang="fr-FR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8" name="Image 8"/>
          <p:cNvPicPr/>
          <p:nvPr/>
        </p:nvPicPr>
        <p:blipFill>
          <a:blip r:embed="rId15"/>
          <a:stretch/>
        </p:blipFill>
        <p:spPr>
          <a:xfrm>
            <a:off x="10347120" y="169920"/>
            <a:ext cx="1485360" cy="6296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48550/arXiv.1906.02243" TargetMode="External"/><Relationship Id="rId3" Type="http://schemas.openxmlformats.org/officeDocument/2006/relationships/hyperlink" Target="https://www.copernicus.eu/en/news/news/observer-monitoring-glaciers-space" TargetMode="External"/><Relationship Id="rId7" Type="http://schemas.openxmlformats.org/officeDocument/2006/relationships/hyperlink" Target="https://doi.org/10.48550/arXiv.2104.10350" TargetMode="External"/><Relationship Id="rId12" Type="http://schemas.openxmlformats.org/officeDocument/2006/relationships/hyperlink" Target="https://www.esa.int/Space_Safety/Space_Debris/Space_debris_by_the_numbe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doi.org/10.1109/CVPR.2018.00105" TargetMode="External"/><Relationship Id="rId11" Type="http://schemas.openxmlformats.org/officeDocument/2006/relationships/hyperlink" Target="https://www.unoosa.org/oosa/osoindex/search-ng.jspx?lf_id=#?c=%7B%22filters%22:%5B%7B%22fieldName%22:%22en%23object.status.inOrbit_s1%22,%22value%22:%22Yes%22%7D%5D,%22sortings%22:%5B%7B%22fieldName%22:%22object.launch.dateOfLaunch_s1%22,%22dir%22:%22desc%22%7D%5D%7D" TargetMode="External"/><Relationship Id="rId5" Type="http://schemas.openxmlformats.org/officeDocument/2006/relationships/hyperlink" Target="https://www.hpcwire.com/2019/03/19/aws-upgrades-its-gpu-backed-ai-inference-platform/" TargetMode="External"/><Relationship Id="rId10" Type="http://schemas.openxmlformats.org/officeDocument/2006/relationships/hyperlink" Target="https://doi.org/10.48550/arXiv.2111.00364" TargetMode="External"/><Relationship Id="rId4" Type="http://schemas.openxmlformats.org/officeDocument/2006/relationships/hyperlink" Target="https://doi.org/10.1016/j.gloplacha.2014.05.004" TargetMode="External"/><Relationship Id="rId9" Type="http://schemas.openxmlformats.org/officeDocument/2006/relationships/hyperlink" Target="https://doi.org/10.1016/j.aci.2018.10.001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33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svg"/><Relationship Id="rId11" Type="http://schemas.openxmlformats.org/officeDocument/2006/relationships/image" Target="../media/image53.png"/><Relationship Id="rId5" Type="http://schemas.openxmlformats.org/officeDocument/2006/relationships/image" Target="../media/image35.png"/><Relationship Id="rId10" Type="http://schemas.openxmlformats.org/officeDocument/2006/relationships/image" Target="../media/image52.svg"/><Relationship Id="rId4" Type="http://schemas.openxmlformats.org/officeDocument/2006/relationships/image" Target="../media/image34.sv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1.jpe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27.svg"/><Relationship Id="rId5" Type="http://schemas.openxmlformats.org/officeDocument/2006/relationships/image" Target="../media/image23.sv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jpeg"/><Relationship Id="rId5" Type="http://schemas.openxmlformats.org/officeDocument/2006/relationships/image" Target="../media/image3.wmf"/><Relationship Id="rId10" Type="http://schemas.openxmlformats.org/officeDocument/2006/relationships/image" Target="../media/image36.sv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041058" y="2925719"/>
            <a:ext cx="7983662" cy="1134481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3200" b="1" strike="noStrike" spc="-1" dirty="0">
                <a:solidFill>
                  <a:srgbClr val="FFFFFF"/>
                </a:solidFill>
                <a:latin typeface="Calibri"/>
              </a:rPr>
              <a:t>Classification faiblement supervisée et frugale pour les séries temporelles d’images en </a:t>
            </a:r>
            <a:r>
              <a:rPr lang="fr-FR" sz="3200" b="1" strike="noStrike" spc="-1" dirty="0" err="1">
                <a:solidFill>
                  <a:srgbClr val="FFFFFF"/>
                </a:solidFill>
                <a:latin typeface="Calibri"/>
              </a:rPr>
              <a:t>télédétection</a:t>
            </a:r>
            <a:r>
              <a:rPr lang="fr-FR" sz="3200" b="1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fr-FR" sz="3200" b="0" strike="noStrike" spc="-1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773855" y="2211539"/>
            <a:ext cx="6897240" cy="572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Demande de financements pour un projet de thèse</a:t>
            </a:r>
            <a:endParaRPr lang="en-US" sz="2400" b="0" strike="noStrike" spc="-1" dirty="0">
              <a:solidFill>
                <a:srgbClr val="349393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4EE9835-B3D0-44F7-B081-A49E7F3F2406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31/05/2024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6904710" y="4335697"/>
            <a:ext cx="2635530" cy="457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Matthieu Verlynde</a:t>
            </a:r>
            <a:endParaRPr lang="en-US" sz="2400" b="0" strike="noStrike" spc="-1" dirty="0">
              <a:solidFill>
                <a:srgbClr val="349393"/>
              </a:solidFill>
              <a:latin typeface="Arial"/>
            </a:endParaRPr>
          </a:p>
        </p:txBody>
      </p:sp>
      <p:sp>
        <p:nvSpPr>
          <p:cNvPr id="2" name="TextShape 4">
            <a:extLst>
              <a:ext uri="{FF2B5EF4-FFF2-40B4-BE49-F238E27FC236}">
                <a16:creationId xmlns:a16="http://schemas.microsoft.com/office/drawing/2014/main" id="{07C2E030-38BD-4A3D-069A-796EF2EBD1E7}"/>
              </a:ext>
            </a:extLst>
          </p:cNvPr>
          <p:cNvSpPr txBox="1"/>
          <p:nvPr/>
        </p:nvSpPr>
        <p:spPr>
          <a:xfrm>
            <a:off x="7816645" y="6219850"/>
            <a:ext cx="4375223" cy="639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349393"/>
                </a:solidFill>
                <a:latin typeface="Calibri"/>
              </a:rPr>
              <a:t>Directrice de thèse :</a:t>
            </a:r>
            <a:r>
              <a:rPr lang="fr-FR" sz="2000" b="1" spc="-1" dirty="0">
                <a:solidFill>
                  <a:srgbClr val="349393"/>
                </a:solidFill>
                <a:latin typeface="Calibri"/>
              </a:rPr>
              <a:t> </a:t>
            </a:r>
            <a:r>
              <a:rPr lang="fr-FR" sz="2000" b="1" strike="noStrike" spc="-1" dirty="0">
                <a:solidFill>
                  <a:srgbClr val="349393"/>
                </a:solidFill>
                <a:latin typeface="Calibri"/>
              </a:rPr>
              <a:t>Dr. </a:t>
            </a:r>
            <a:r>
              <a:rPr lang="fr-FR" sz="2000" b="1" strike="noStrike" spc="-1" dirty="0" err="1">
                <a:solidFill>
                  <a:srgbClr val="349393"/>
                </a:solidFill>
                <a:latin typeface="Calibri"/>
              </a:rPr>
              <a:t>Yajing</a:t>
            </a:r>
            <a:r>
              <a:rPr lang="fr-FR" sz="2000" b="1" strike="noStrike" spc="-1" dirty="0">
                <a:solidFill>
                  <a:srgbClr val="349393"/>
                </a:solidFill>
                <a:latin typeface="Calibri"/>
              </a:rPr>
              <a:t> Yan </a:t>
            </a:r>
          </a:p>
          <a:p>
            <a:pPr algn="r">
              <a:lnSpc>
                <a:spcPct val="9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349393"/>
                </a:solidFill>
                <a:latin typeface="Calibri"/>
              </a:rPr>
              <a:t>Codirecteur : Dr. Ammar </a:t>
            </a:r>
            <a:r>
              <a:rPr lang="fr-FR" sz="2000" b="1" strike="noStrike" spc="-1" dirty="0" err="1">
                <a:solidFill>
                  <a:srgbClr val="349393"/>
                </a:solidFill>
                <a:latin typeface="Calibri"/>
              </a:rPr>
              <a:t>Mian</a:t>
            </a:r>
            <a:endParaRPr lang="fr-FR" sz="2000" b="1" strike="noStrike" spc="-1" dirty="0">
              <a:solidFill>
                <a:srgbClr val="349393"/>
              </a:solidFill>
              <a:latin typeface="Calibri"/>
            </a:endParaRPr>
          </a:p>
          <a:p>
            <a:pPr algn="r">
              <a:lnSpc>
                <a:spcPct val="90000"/>
              </a:lnSpc>
              <a:tabLst>
                <a:tab pos="0" algn="l"/>
              </a:tabLst>
            </a:pPr>
            <a:endParaRPr lang="en-US" sz="2000" b="0" strike="noStrike" spc="-1" dirty="0">
              <a:solidFill>
                <a:srgbClr val="34939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0" name="TextShape 4"/>
          <p:cNvSpPr txBox="1"/>
          <p:nvPr/>
        </p:nvSpPr>
        <p:spPr>
          <a:xfrm>
            <a:off x="838080" y="2974860"/>
            <a:ext cx="1051524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fr-FR" sz="4000" b="1" strike="noStrike" spc="-1" dirty="0">
                <a:solidFill>
                  <a:srgbClr val="349393"/>
                </a:solidFill>
                <a:latin typeface="Calibri"/>
              </a:rPr>
              <a:t>Merci de votre attention.</a:t>
            </a:r>
            <a:endParaRPr lang="fr-FR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89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4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4396C2F-B4A3-4BA4-A7B9-79512E467B7C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31/05/2024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4A4DFF-5E4D-4ABB-863F-9943247C45DB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464C4EBA-1EEA-7C60-3846-0B6A50B915BD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Références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4EBA6-49E5-2C56-CFCC-943BF8A8C570}"/>
              </a:ext>
            </a:extLst>
          </p:cNvPr>
          <p:cNvSpPr txBox="1"/>
          <p:nvPr/>
        </p:nvSpPr>
        <p:spPr>
          <a:xfrm>
            <a:off x="206478" y="912530"/>
            <a:ext cx="116217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effectLst/>
              </a:rPr>
              <a:t>[1]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</a:rPr>
              <a:t>Copernicus, « OBSERVER: Monitoring Glaciers from Space ». 3 </a:t>
            </a:r>
            <a:r>
              <a:rPr lang="en-US" sz="1200" dirty="0" err="1">
                <a:effectLst/>
              </a:rPr>
              <a:t>novembre</a:t>
            </a:r>
            <a:r>
              <a:rPr lang="en-US" sz="1200" dirty="0">
                <a:effectLst/>
              </a:rPr>
              <a:t> 2022. </a:t>
            </a:r>
            <a:r>
              <a:rPr lang="en-US" sz="1200" dirty="0" err="1">
                <a:effectLst/>
              </a:rPr>
              <a:t>Consulté</a:t>
            </a:r>
            <a:r>
              <a:rPr lang="en-US" sz="1200" dirty="0">
                <a:effectLst/>
              </a:rPr>
              <a:t> le: 30 </a:t>
            </a:r>
            <a:r>
              <a:rPr lang="en-US" sz="1200" dirty="0" err="1">
                <a:effectLst/>
              </a:rPr>
              <a:t>mai</a:t>
            </a:r>
            <a:r>
              <a:rPr lang="en-US" sz="1200" dirty="0">
                <a:effectLst/>
              </a:rPr>
              <a:t> 2024. [En </a:t>
            </a:r>
            <a:r>
              <a:rPr lang="en-US" sz="1200" dirty="0" err="1">
                <a:effectLst/>
              </a:rPr>
              <a:t>ligne</a:t>
            </a:r>
            <a:r>
              <a:rPr lang="en-US" sz="1200" dirty="0">
                <a:effectLst/>
              </a:rPr>
              <a:t>]. Disponible sur: </a:t>
            </a:r>
            <a:r>
              <a:rPr lang="en-US" sz="1200" dirty="0">
                <a:effectLst/>
                <a:hlinkClick r:id="rId3"/>
              </a:rPr>
              <a:t>https://www.copernicus.eu/en/news/news/observer-monitoring-glaciers-space</a:t>
            </a:r>
            <a:endParaRPr lang="en-US" sz="1200" dirty="0">
              <a:effectLst/>
            </a:endParaRPr>
          </a:p>
          <a:p>
            <a:pPr algn="r"/>
            <a:r>
              <a:rPr lang="en-US" sz="1200" dirty="0">
                <a:effectLst/>
              </a:rPr>
              <a:t>[2]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</a:rPr>
              <a:t>M. </a:t>
            </a:r>
            <a:r>
              <a:rPr lang="en-US" sz="1200" dirty="0" err="1">
                <a:effectLst/>
              </a:rPr>
              <a:t>Gardent</a:t>
            </a:r>
            <a:r>
              <a:rPr lang="en-US" sz="1200" dirty="0">
                <a:effectLst/>
              </a:rPr>
              <a:t>, A. </a:t>
            </a:r>
            <a:r>
              <a:rPr lang="en-US" sz="1200" dirty="0" err="1">
                <a:effectLst/>
              </a:rPr>
              <a:t>Rabatel</a:t>
            </a:r>
            <a:r>
              <a:rPr lang="en-US" sz="1200" dirty="0">
                <a:effectLst/>
              </a:rPr>
              <a:t>, J.-P. </a:t>
            </a:r>
            <a:r>
              <a:rPr lang="en-US" sz="1200" dirty="0" err="1">
                <a:effectLst/>
              </a:rPr>
              <a:t>Dedieu</a:t>
            </a:r>
            <a:r>
              <a:rPr lang="en-US" sz="1200" dirty="0">
                <a:effectLst/>
              </a:rPr>
              <a:t>, et P. </a:t>
            </a:r>
            <a:r>
              <a:rPr lang="en-US" sz="1200" dirty="0" err="1">
                <a:effectLst/>
              </a:rPr>
              <a:t>Deline</a:t>
            </a:r>
            <a:r>
              <a:rPr lang="en-US" sz="1200" dirty="0">
                <a:effectLst/>
              </a:rPr>
              <a:t>, « Multitemporal glacier inventory of the French Alps from the late 1960s to the late 2000s », </a:t>
            </a:r>
            <a:r>
              <a:rPr lang="en-US" sz="1200" i="1" dirty="0">
                <a:effectLst/>
              </a:rPr>
              <a:t>Global and Planetary Change</a:t>
            </a:r>
            <a:r>
              <a:rPr lang="en-US" sz="1200" dirty="0">
                <a:effectLst/>
              </a:rPr>
              <a:t>, vol. 120, p. 24‑37, sept. 2014, </a:t>
            </a:r>
            <a:r>
              <a:rPr lang="en-US" sz="1200" dirty="0" err="1">
                <a:effectLst/>
              </a:rPr>
              <a:t>doi</a:t>
            </a:r>
            <a:r>
              <a:rPr lang="en-US" sz="1200" dirty="0">
                <a:effectLst/>
              </a:rPr>
              <a:t>: </a:t>
            </a:r>
            <a:r>
              <a:rPr lang="en-US" sz="1200" dirty="0">
                <a:effectLst/>
                <a:hlinkClick r:id="rId4"/>
              </a:rPr>
              <a:t>10.1016/j.gloplacha.2014.05.004</a:t>
            </a:r>
            <a:r>
              <a:rPr lang="en-US" sz="1200" dirty="0">
                <a:effectLst/>
              </a:rPr>
              <a:t>.</a:t>
            </a:r>
          </a:p>
          <a:p>
            <a:pPr algn="r"/>
            <a:r>
              <a:rPr lang="en-US" sz="1200" dirty="0">
                <a:effectLst/>
              </a:rPr>
              <a:t>[3]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</a:rPr>
              <a:t>G. Leopold, « AWS to Offer Nvidia’s T4 GPUs for AI Inferencing », </a:t>
            </a:r>
            <a:r>
              <a:rPr lang="en-US" sz="1200" dirty="0" err="1">
                <a:effectLst/>
              </a:rPr>
              <a:t>HPCwire</a:t>
            </a:r>
            <a:r>
              <a:rPr lang="en-US" sz="1200" dirty="0">
                <a:effectLst/>
              </a:rPr>
              <a:t>. </a:t>
            </a:r>
            <a:r>
              <a:rPr lang="en-US" sz="1200" dirty="0" err="1">
                <a:effectLst/>
              </a:rPr>
              <a:t>Consulté</a:t>
            </a:r>
            <a:r>
              <a:rPr lang="en-US" sz="1200" dirty="0">
                <a:effectLst/>
              </a:rPr>
              <a:t> le: 31 </a:t>
            </a:r>
            <a:r>
              <a:rPr lang="en-US" sz="1200" dirty="0" err="1">
                <a:effectLst/>
              </a:rPr>
              <a:t>mai</a:t>
            </a:r>
            <a:r>
              <a:rPr lang="en-US" sz="1200" dirty="0">
                <a:effectLst/>
              </a:rPr>
              <a:t> 2024. [En </a:t>
            </a:r>
            <a:r>
              <a:rPr lang="en-US" sz="1200" dirty="0" err="1">
                <a:effectLst/>
              </a:rPr>
              <a:t>ligne</a:t>
            </a:r>
            <a:r>
              <a:rPr lang="en-US" sz="1200" dirty="0">
                <a:effectLst/>
              </a:rPr>
              <a:t>]. Disponible sur: </a:t>
            </a:r>
            <a:r>
              <a:rPr lang="en-US" sz="1200" dirty="0">
                <a:effectLst/>
                <a:hlinkClick r:id="rId5"/>
              </a:rPr>
              <a:t>https://www.hpcwire.com/2019/03/19/aws-upgrades-its-gpu-backed-ai-inference-platform/</a:t>
            </a:r>
            <a:endParaRPr lang="en-US" sz="1200" dirty="0">
              <a:effectLst/>
            </a:endParaRPr>
          </a:p>
          <a:p>
            <a:pPr algn="r"/>
            <a:r>
              <a:rPr lang="en-US" sz="1200" dirty="0">
                <a:effectLst/>
              </a:rPr>
              <a:t>[4]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</a:rPr>
              <a:t>P. Li, J. Xie, Q. Wang, et Z. Gao, « Towards Faster Training of Global Covariance Pooling Networks by Iterative Matrix Square Root Normalization », in </a:t>
            </a:r>
            <a:r>
              <a:rPr lang="en-US" sz="1200" i="1" dirty="0">
                <a:effectLst/>
              </a:rPr>
              <a:t>2018 IEEE/CVF Conference on Computer Vision and Pattern Recognition</a:t>
            </a:r>
            <a:r>
              <a:rPr lang="en-US" sz="1200" dirty="0">
                <a:effectLst/>
              </a:rPr>
              <a:t>, Salt Lake City, UT: IEEE, </a:t>
            </a:r>
            <a:r>
              <a:rPr lang="en-US" sz="1200" dirty="0" err="1">
                <a:effectLst/>
              </a:rPr>
              <a:t>juin</a:t>
            </a:r>
            <a:r>
              <a:rPr lang="en-US" sz="1200" dirty="0">
                <a:effectLst/>
              </a:rPr>
              <a:t> 2018, p. 947‑955. </a:t>
            </a:r>
            <a:r>
              <a:rPr lang="en-US" sz="1200" dirty="0" err="1">
                <a:effectLst/>
              </a:rPr>
              <a:t>doi</a:t>
            </a:r>
            <a:r>
              <a:rPr lang="en-US" sz="1200" dirty="0">
                <a:effectLst/>
              </a:rPr>
              <a:t>: </a:t>
            </a:r>
            <a:r>
              <a:rPr lang="en-US" sz="1200" dirty="0">
                <a:effectLst/>
                <a:hlinkClick r:id="rId6"/>
              </a:rPr>
              <a:t>10.1109/CVPR.2018.00105</a:t>
            </a:r>
            <a:r>
              <a:rPr lang="en-US" sz="1200" dirty="0">
                <a:effectLst/>
              </a:rPr>
              <a:t>.</a:t>
            </a:r>
          </a:p>
          <a:p>
            <a:pPr algn="r"/>
            <a:r>
              <a:rPr lang="en-US" sz="1200" dirty="0">
                <a:effectLst/>
              </a:rPr>
              <a:t>[5]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</a:rPr>
              <a:t>D. Patterson </a:t>
            </a:r>
            <a:r>
              <a:rPr lang="en-US" sz="1200" i="1" dirty="0">
                <a:effectLst/>
              </a:rPr>
              <a:t>et al.</a:t>
            </a:r>
            <a:r>
              <a:rPr lang="en-US" sz="1200" dirty="0">
                <a:effectLst/>
              </a:rPr>
              <a:t>, « Carbon Emissions and Large Neural Network Training ». </a:t>
            </a:r>
            <a:r>
              <a:rPr lang="en-US" sz="1200" dirty="0" err="1">
                <a:effectLst/>
              </a:rPr>
              <a:t>arXiv</a:t>
            </a:r>
            <a:r>
              <a:rPr lang="en-US" sz="1200" dirty="0">
                <a:effectLst/>
              </a:rPr>
              <a:t>, 23 </a:t>
            </a:r>
            <a:r>
              <a:rPr lang="en-US" sz="1200" dirty="0" err="1">
                <a:effectLst/>
              </a:rPr>
              <a:t>avril</a:t>
            </a:r>
            <a:r>
              <a:rPr lang="en-US" sz="1200" dirty="0">
                <a:effectLst/>
              </a:rPr>
              <a:t> 2021. </a:t>
            </a:r>
            <a:r>
              <a:rPr lang="en-US" sz="1200" dirty="0" err="1">
                <a:effectLst/>
              </a:rPr>
              <a:t>doi</a:t>
            </a:r>
            <a:r>
              <a:rPr lang="en-US" sz="1200" dirty="0">
                <a:effectLst/>
              </a:rPr>
              <a:t>: </a:t>
            </a:r>
            <a:r>
              <a:rPr lang="en-US" sz="1200" dirty="0">
                <a:effectLst/>
                <a:hlinkClick r:id="rId7"/>
              </a:rPr>
              <a:t>10.48550/arXiv.2104.10350</a:t>
            </a:r>
            <a:r>
              <a:rPr lang="en-US" sz="1200" dirty="0">
                <a:effectLst/>
              </a:rPr>
              <a:t>.</a:t>
            </a:r>
          </a:p>
          <a:p>
            <a:pPr algn="r"/>
            <a:r>
              <a:rPr lang="en-US" sz="1200" dirty="0">
                <a:effectLst/>
              </a:rPr>
              <a:t>[6]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</a:rPr>
              <a:t>E. </a:t>
            </a:r>
            <a:r>
              <a:rPr lang="en-US" sz="1200" dirty="0" err="1">
                <a:effectLst/>
              </a:rPr>
              <a:t>Strubell</a:t>
            </a:r>
            <a:r>
              <a:rPr lang="en-US" sz="1200" dirty="0">
                <a:effectLst/>
              </a:rPr>
              <a:t>, A. Ganesh, et A. McCallum, « Energy and Policy Considerations for Deep Learning in NLP ». </a:t>
            </a:r>
            <a:r>
              <a:rPr lang="en-US" sz="1200" dirty="0" err="1">
                <a:effectLst/>
              </a:rPr>
              <a:t>arXiv</a:t>
            </a:r>
            <a:r>
              <a:rPr lang="en-US" sz="1200" dirty="0">
                <a:effectLst/>
              </a:rPr>
              <a:t>, 5 </a:t>
            </a:r>
            <a:r>
              <a:rPr lang="en-US" sz="1200" dirty="0" err="1">
                <a:effectLst/>
              </a:rPr>
              <a:t>juin</a:t>
            </a:r>
            <a:r>
              <a:rPr lang="en-US" sz="1200" dirty="0">
                <a:effectLst/>
              </a:rPr>
              <a:t> 2019. </a:t>
            </a:r>
            <a:r>
              <a:rPr lang="en-US" sz="1200" dirty="0" err="1">
                <a:effectLst/>
              </a:rPr>
              <a:t>doi</a:t>
            </a:r>
            <a:r>
              <a:rPr lang="en-US" sz="1200" dirty="0">
                <a:effectLst/>
              </a:rPr>
              <a:t>: </a:t>
            </a:r>
            <a:r>
              <a:rPr lang="en-US" sz="1200" dirty="0">
                <a:effectLst/>
                <a:hlinkClick r:id="rId8"/>
              </a:rPr>
              <a:t>10.48550/arXiv.1906.02243</a:t>
            </a:r>
            <a:r>
              <a:rPr lang="en-US" sz="1200" dirty="0">
                <a:effectLst/>
              </a:rPr>
              <a:t>.</a:t>
            </a:r>
          </a:p>
          <a:p>
            <a:pPr algn="r"/>
            <a:r>
              <a:rPr lang="en-US" sz="1200" dirty="0">
                <a:effectLst/>
              </a:rPr>
              <a:t>[7]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</a:rPr>
              <a:t>X. </a:t>
            </a:r>
            <a:r>
              <a:rPr lang="en-US" sz="1200" dirty="0" err="1">
                <a:effectLst/>
              </a:rPr>
              <a:t>Travassos</a:t>
            </a:r>
            <a:r>
              <a:rPr lang="en-US" sz="1200" dirty="0">
                <a:effectLst/>
              </a:rPr>
              <a:t>, S. L. Avila, et N. Ida, « Artificial Neural Networks and Machine Learning Techniques applied to Ground Penetrating Radar: A Review », </a:t>
            </a:r>
            <a:r>
              <a:rPr lang="en-US" sz="1200" i="1" dirty="0">
                <a:effectLst/>
              </a:rPr>
              <a:t>Applied Computing and Informatics</a:t>
            </a:r>
            <a:r>
              <a:rPr lang="en-US" sz="1200" dirty="0">
                <a:effectLst/>
              </a:rPr>
              <a:t>, vol. ahead-of-print, oct. 2018, </a:t>
            </a:r>
            <a:r>
              <a:rPr lang="en-US" sz="1200" dirty="0" err="1">
                <a:effectLst/>
              </a:rPr>
              <a:t>doi</a:t>
            </a:r>
            <a:r>
              <a:rPr lang="en-US" sz="1200" dirty="0">
                <a:effectLst/>
              </a:rPr>
              <a:t>: </a:t>
            </a:r>
            <a:r>
              <a:rPr lang="en-US" sz="1200" dirty="0">
                <a:effectLst/>
                <a:hlinkClick r:id="rId9"/>
              </a:rPr>
              <a:t>10.1016/j.aci.2018.10.001</a:t>
            </a:r>
            <a:r>
              <a:rPr lang="en-US" sz="1200" dirty="0">
                <a:effectLst/>
              </a:rPr>
              <a:t>.</a:t>
            </a:r>
          </a:p>
          <a:p>
            <a:pPr algn="r"/>
            <a:r>
              <a:rPr lang="en-US" sz="1200" dirty="0">
                <a:effectLst/>
              </a:rPr>
              <a:t>[8]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</a:rPr>
              <a:t>C.-J. Wu </a:t>
            </a:r>
            <a:r>
              <a:rPr lang="en-US" sz="1200" i="1" dirty="0">
                <a:effectLst/>
              </a:rPr>
              <a:t>et al.</a:t>
            </a:r>
            <a:r>
              <a:rPr lang="en-US" sz="1200" dirty="0">
                <a:effectLst/>
              </a:rPr>
              <a:t>, « Sustainable AI: Environmental Implications, Challenges and Opportunities ». </a:t>
            </a:r>
            <a:r>
              <a:rPr lang="en-US" sz="1200" dirty="0" err="1">
                <a:effectLst/>
              </a:rPr>
              <a:t>arXiv</a:t>
            </a:r>
            <a:r>
              <a:rPr lang="en-US" sz="1200" dirty="0">
                <a:effectLst/>
              </a:rPr>
              <a:t>, 9 </a:t>
            </a:r>
            <a:r>
              <a:rPr lang="en-US" sz="1200" dirty="0" err="1">
                <a:effectLst/>
              </a:rPr>
              <a:t>janvier</a:t>
            </a:r>
            <a:r>
              <a:rPr lang="en-US" sz="1200" dirty="0">
                <a:effectLst/>
              </a:rPr>
              <a:t> 2022. </a:t>
            </a:r>
            <a:r>
              <a:rPr lang="en-US" sz="1200" dirty="0" err="1">
                <a:effectLst/>
              </a:rPr>
              <a:t>doi</a:t>
            </a:r>
            <a:r>
              <a:rPr lang="en-US" sz="1200" dirty="0">
                <a:effectLst/>
              </a:rPr>
              <a:t>: </a:t>
            </a:r>
            <a:r>
              <a:rPr lang="en-US" sz="1200" dirty="0">
                <a:effectLst/>
                <a:hlinkClick r:id="rId10"/>
              </a:rPr>
              <a:t>10.48550/arXiv.2111.00364</a:t>
            </a:r>
            <a:r>
              <a:rPr lang="en-US" sz="1200" dirty="0">
                <a:effectLst/>
              </a:rPr>
              <a:t>.</a:t>
            </a:r>
          </a:p>
          <a:p>
            <a:pPr algn="r"/>
            <a:r>
              <a:rPr lang="fr-FR" sz="1200" dirty="0">
                <a:effectLst/>
              </a:rPr>
              <a:t>[9]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effectLst/>
              </a:rPr>
              <a:t>M. Verlynde, «NDMI issu d’images Sentinel-2 au </a:t>
            </a:r>
            <a:r>
              <a:rPr lang="fr-FR" sz="1200" dirty="0" err="1">
                <a:effectLst/>
              </a:rPr>
              <a:t>Buurserzand</a:t>
            </a:r>
            <a:r>
              <a:rPr lang="fr-FR" sz="1200" dirty="0"/>
              <a:t> </a:t>
            </a:r>
            <a:r>
              <a:rPr lang="fr-FR" sz="1200" dirty="0">
                <a:effectLst/>
              </a:rPr>
              <a:t>». 17 mai 2023.</a:t>
            </a:r>
          </a:p>
          <a:p>
            <a:pPr algn="r"/>
            <a:r>
              <a:rPr lang="en-US" sz="1200" dirty="0">
                <a:effectLst/>
              </a:rPr>
              <a:t>[10]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</a:rPr>
              <a:t>« Search </a:t>
            </a:r>
            <a:r>
              <a:rPr lang="en-US" sz="1200" dirty="0" err="1">
                <a:effectLst/>
              </a:rPr>
              <a:t>OSOidx</a:t>
            </a:r>
            <a:r>
              <a:rPr lang="en-US" sz="1200" dirty="0">
                <a:effectLst/>
              </a:rPr>
              <a:t> ». </a:t>
            </a:r>
            <a:r>
              <a:rPr lang="en-US" sz="1200" dirty="0" err="1">
                <a:effectLst/>
              </a:rPr>
              <a:t>Consulté</a:t>
            </a:r>
            <a:r>
              <a:rPr lang="en-US" sz="1200" dirty="0">
                <a:effectLst/>
              </a:rPr>
              <a:t> le: 23 </a:t>
            </a:r>
            <a:r>
              <a:rPr lang="en-US" sz="1200" dirty="0" err="1">
                <a:effectLst/>
              </a:rPr>
              <a:t>mai</a:t>
            </a:r>
            <a:r>
              <a:rPr lang="en-US" sz="1200" dirty="0">
                <a:effectLst/>
              </a:rPr>
              <a:t> 2024. [En </a:t>
            </a:r>
            <a:r>
              <a:rPr lang="en-US" sz="1200" dirty="0" err="1">
                <a:effectLst/>
              </a:rPr>
              <a:t>ligne</a:t>
            </a:r>
            <a:r>
              <a:rPr lang="en-US" sz="1200" dirty="0">
                <a:effectLst/>
              </a:rPr>
              <a:t>]. Disponible sur: </a:t>
            </a:r>
            <a:r>
              <a:rPr lang="en-US" sz="1200" dirty="0">
                <a:effectLst/>
                <a:hlinkClick r:id="rId11"/>
              </a:rPr>
              <a:t>https://www.unoosa.org/oosa/osoindex/search-ng.jspx?lf_id=#?c=%7B%22filters%22:%5B%7B%22fieldName%22:%22en%23object.status.inOrbit_s1%22,%22value%22:%22Yes%22%7D%5D,%22sortings%22:%5B%7B%22fieldName%22:%22object.launch.dateOfLaunch_s1%22,%22dir%22:%22desc%22%7D%5D%7D</a:t>
            </a:r>
            <a:endParaRPr lang="en-US" sz="1200" dirty="0">
              <a:effectLst/>
            </a:endParaRPr>
          </a:p>
          <a:p>
            <a:pPr algn="r"/>
            <a:r>
              <a:rPr lang="en-US" sz="1200" dirty="0">
                <a:effectLst/>
              </a:rPr>
              <a:t>[11]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</a:rPr>
              <a:t>« Space debris by the numbers ». </a:t>
            </a:r>
            <a:r>
              <a:rPr lang="en-US" sz="1200" dirty="0" err="1">
                <a:effectLst/>
              </a:rPr>
              <a:t>Consulté</a:t>
            </a:r>
            <a:r>
              <a:rPr lang="en-US" sz="1200" dirty="0">
                <a:effectLst/>
              </a:rPr>
              <a:t> le: 23 </a:t>
            </a:r>
            <a:r>
              <a:rPr lang="en-US" sz="1200" dirty="0" err="1">
                <a:effectLst/>
              </a:rPr>
              <a:t>mai</a:t>
            </a:r>
            <a:r>
              <a:rPr lang="en-US" sz="1200" dirty="0">
                <a:effectLst/>
              </a:rPr>
              <a:t> 2024. [En </a:t>
            </a:r>
            <a:r>
              <a:rPr lang="en-US" sz="1200" dirty="0" err="1">
                <a:effectLst/>
              </a:rPr>
              <a:t>ligne</a:t>
            </a:r>
            <a:r>
              <a:rPr lang="en-US" sz="1200" dirty="0">
                <a:effectLst/>
              </a:rPr>
              <a:t>]. Disponible sur: </a:t>
            </a:r>
            <a:r>
              <a:rPr lang="en-US" sz="1200" dirty="0">
                <a:effectLst/>
                <a:hlinkClick r:id="rId12"/>
              </a:rPr>
              <a:t>https://www.esa.int/Space_Safety/Space_Debris/Space_debris_by_the_numbers</a:t>
            </a:r>
            <a:endParaRPr lang="en-US" sz="1200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85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>
                <a:solidFill>
                  <a:srgbClr val="000000"/>
                </a:solidFill>
                <a:latin typeface="Calibri"/>
                <a:ea typeface="Noto Sans CJK SC"/>
              </a:rPr>
              <a:t>Un c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oût de traitement source d’inégalité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88308-FB40-44CF-A9FB-EE75440E6E5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C40DF1CE-E7EB-E1EC-F391-B4D55777374F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Le traitement d’image satellites : un fort potentiel aux coûts élevés</a:t>
            </a:r>
          </a:p>
        </p:txBody>
      </p:sp>
      <p:pic>
        <p:nvPicPr>
          <p:cNvPr id="3" name="Picture 2" descr="A graph showing the growth of a computer&#10;&#10;Description automatically generated">
            <a:extLst>
              <a:ext uri="{FF2B5EF4-FFF2-40B4-BE49-F238E27FC236}">
                <a16:creationId xmlns:a16="http://schemas.microsoft.com/office/drawing/2014/main" id="{88582891-1E7F-582C-1074-B17286E58B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" t="11245" b="7470"/>
          <a:stretch/>
        </p:blipFill>
        <p:spPr>
          <a:xfrm>
            <a:off x="454590" y="2063944"/>
            <a:ext cx="6551260" cy="3205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9A39A-C71F-0F95-4CB9-D6CB155A83DB}"/>
              </a:ext>
            </a:extLst>
          </p:cNvPr>
          <p:cNvSpPr txBox="1"/>
          <p:nvPr/>
        </p:nvSpPr>
        <p:spPr>
          <a:xfrm>
            <a:off x="685761" y="1731907"/>
            <a:ext cx="5586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Demande de puissance de calcul en apprentissage profond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E8713-E3E8-DFA5-8A1D-E29EE450DD25}"/>
              </a:ext>
            </a:extLst>
          </p:cNvPr>
          <p:cNvSpPr txBox="1"/>
          <p:nvPr/>
        </p:nvSpPr>
        <p:spPr>
          <a:xfrm rot="16200000">
            <a:off x="-609350" y="3387142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Nombre de calculs relatifs</a:t>
            </a:r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0D7317-3225-A731-D6D8-44AD9D19A81F}"/>
              </a:ext>
            </a:extLst>
          </p:cNvPr>
          <p:cNvGraphicFramePr>
            <a:graphicFrameLocks noGrp="1"/>
          </p:cNvGraphicFramePr>
          <p:nvPr/>
        </p:nvGraphicFramePr>
        <p:xfrm>
          <a:off x="7558269" y="3860412"/>
          <a:ext cx="3918534" cy="323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648">
                  <a:extLst>
                    <a:ext uri="{9D8B030D-6E8A-4147-A177-3AD203B41FA5}">
                      <a16:colId xmlns:a16="http://schemas.microsoft.com/office/drawing/2014/main" val="963608207"/>
                    </a:ext>
                  </a:extLst>
                </a:gridCol>
                <a:gridCol w="1105886">
                  <a:extLst>
                    <a:ext uri="{9D8B030D-6E8A-4147-A177-3AD203B41FA5}">
                      <a16:colId xmlns:a16="http://schemas.microsoft.com/office/drawing/2014/main" val="3130688522"/>
                    </a:ext>
                  </a:extLst>
                </a:gridCol>
              </a:tblGrid>
              <a:tr h="308540">
                <a:tc>
                  <a:txBody>
                    <a:bodyPr/>
                    <a:lstStyle/>
                    <a:p>
                      <a:r>
                        <a:rPr lang="fr-FR" sz="1200" dirty="0"/>
                        <a:t>Consommation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/>
                        <a:t>eqCO</a:t>
                      </a:r>
                      <a:r>
                        <a:rPr lang="fr-FR" sz="12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₂ (kg)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044828"/>
                  </a:ext>
                </a:extLst>
              </a:tr>
              <a:tr h="308540">
                <a:tc>
                  <a:txBody>
                    <a:bodyPr/>
                    <a:lstStyle/>
                    <a:p>
                      <a:r>
                        <a:rPr lang="fr-FR" sz="1200" dirty="0"/>
                        <a:t>Trajet NY-SF en avion, 1 passager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939253"/>
                  </a:ext>
                </a:extLst>
              </a:tr>
              <a:tr h="308540">
                <a:tc>
                  <a:txBody>
                    <a:bodyPr/>
                    <a:lstStyle/>
                    <a:p>
                      <a:r>
                        <a:rPr lang="fr-FR" sz="1200" dirty="0"/>
                        <a:t>Vie humaine, </a:t>
                      </a:r>
                      <a:r>
                        <a:rPr lang="fr-FR" sz="1200" dirty="0" err="1"/>
                        <a:t>moy</a:t>
                      </a:r>
                      <a:r>
                        <a:rPr lang="fr-FR" sz="1200" dirty="0"/>
                        <a:t>., 1 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5000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70526"/>
                  </a:ext>
                </a:extLst>
              </a:tr>
              <a:tr h="308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Habitant américain, </a:t>
                      </a:r>
                      <a:r>
                        <a:rPr lang="fr-FR" sz="1200" dirty="0" err="1"/>
                        <a:t>moy</a:t>
                      </a:r>
                      <a:r>
                        <a:rPr lang="fr-FR" sz="1200" dirty="0"/>
                        <a:t>., 1 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16400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66877"/>
                  </a:ext>
                </a:extLst>
              </a:tr>
              <a:tr h="308540">
                <a:tc>
                  <a:txBody>
                    <a:bodyPr/>
                    <a:lstStyle/>
                    <a:p>
                      <a:r>
                        <a:rPr lang="fr-FR" sz="1200" dirty="0"/>
                        <a:t>Voiture, </a:t>
                      </a:r>
                      <a:r>
                        <a:rPr lang="fr-FR" sz="1200" dirty="0" err="1"/>
                        <a:t>moy</a:t>
                      </a:r>
                      <a:r>
                        <a:rPr lang="fr-FR" sz="1200" dirty="0"/>
                        <a:t>. Avec carburant, 1 vie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57153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71619"/>
                  </a:ext>
                </a:extLst>
              </a:tr>
              <a:tr h="308540">
                <a:tc gridSpan="2">
                  <a:txBody>
                    <a:bodyPr/>
                    <a:lstStyle/>
                    <a:p>
                      <a:r>
                        <a:rPr lang="fr-FR" sz="1200" b="1" dirty="0"/>
                        <a:t>Entraînement d’un modèle (GPU)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775009"/>
                  </a:ext>
                </a:extLst>
              </a:tr>
              <a:tr h="308540">
                <a:tc>
                  <a:txBody>
                    <a:bodyPr/>
                    <a:lstStyle/>
                    <a:p>
                      <a:r>
                        <a:rPr lang="fr-FR" sz="1200" dirty="0"/>
                        <a:t>Chaîne de traitement TAL (</a:t>
                      </a:r>
                      <a:r>
                        <a:rPr lang="fr-FR" sz="1200" dirty="0" err="1"/>
                        <a:t>parsing</a:t>
                      </a:r>
                      <a:r>
                        <a:rPr lang="fr-FR" sz="1200" dirty="0"/>
                        <a:t>, SRL)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18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39252"/>
                  </a:ext>
                </a:extLst>
              </a:tr>
              <a:tr h="308540">
                <a:tc>
                  <a:txBody>
                    <a:bodyPr/>
                    <a:lstStyle/>
                    <a:p>
                      <a:r>
                        <a:rPr lang="fr-FR" sz="1200" dirty="0"/>
                        <a:t>+ tuning et expérimentation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35592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80413"/>
                  </a:ext>
                </a:extLst>
              </a:tr>
              <a:tr h="308540">
                <a:tc>
                  <a:txBody>
                    <a:bodyPr/>
                    <a:lstStyle/>
                    <a:p>
                      <a:r>
                        <a:rPr lang="fr-FR" sz="1200" dirty="0" err="1"/>
                        <a:t>Transformeur</a:t>
                      </a:r>
                      <a:r>
                        <a:rPr lang="fr-FR" sz="1200" dirty="0"/>
                        <a:t> (large)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87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70451"/>
                  </a:ext>
                </a:extLst>
              </a:tr>
              <a:tr h="308540">
                <a:tc>
                  <a:txBody>
                    <a:bodyPr/>
                    <a:lstStyle/>
                    <a:p>
                      <a:r>
                        <a:rPr lang="fr-FR" sz="1200" dirty="0"/>
                        <a:t>+ recherche d’architecture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284019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90434"/>
                  </a:ext>
                </a:extLst>
              </a:tr>
            </a:tbl>
          </a:graphicData>
        </a:graphic>
      </p:graphicFrame>
      <p:pic>
        <p:nvPicPr>
          <p:cNvPr id="8" name="Graphic 7" descr="Airplane with solid fill">
            <a:extLst>
              <a:ext uri="{FF2B5EF4-FFF2-40B4-BE49-F238E27FC236}">
                <a16:creationId xmlns:a16="http://schemas.microsoft.com/office/drawing/2014/main" id="{E9611C66-E1D5-71BD-6108-F76F85C94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003443" y="1111602"/>
            <a:ext cx="791924" cy="791924"/>
          </a:xfrm>
          <a:prstGeom prst="rect">
            <a:avLst/>
          </a:prstGeom>
        </p:spPr>
      </p:pic>
      <p:pic>
        <p:nvPicPr>
          <p:cNvPr id="10" name="Graphic 9" descr="Car with solid fill">
            <a:extLst>
              <a:ext uri="{FF2B5EF4-FFF2-40B4-BE49-F238E27FC236}">
                <a16:creationId xmlns:a16="http://schemas.microsoft.com/office/drawing/2014/main" id="{B01B5DD0-3E00-0BF4-2C93-F9AAB0FBE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3443" y="1766407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2C5BB8-11F7-3DEB-A640-DD5E905BCD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5496" y="2900481"/>
            <a:ext cx="618388" cy="618388"/>
          </a:xfrm>
          <a:prstGeom prst="rect">
            <a:avLst/>
          </a:prstGeom>
        </p:spPr>
      </p:pic>
      <p:pic>
        <p:nvPicPr>
          <p:cNvPr id="13" name="Graphic 12" descr="Single gear with solid fill">
            <a:extLst>
              <a:ext uri="{FF2B5EF4-FFF2-40B4-BE49-F238E27FC236}">
                <a16:creationId xmlns:a16="http://schemas.microsoft.com/office/drawing/2014/main" id="{3106CE89-7040-95EF-2518-8FBC94C9D1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65740" y="2670612"/>
            <a:ext cx="753212" cy="753212"/>
          </a:xfrm>
          <a:prstGeom prst="rect">
            <a:avLst/>
          </a:prstGeom>
        </p:spPr>
      </p:pic>
      <p:sp>
        <p:nvSpPr>
          <p:cNvPr id="14" name="TextShape 4">
            <a:extLst>
              <a:ext uri="{FF2B5EF4-FFF2-40B4-BE49-F238E27FC236}">
                <a16:creationId xmlns:a16="http://schemas.microsoft.com/office/drawing/2014/main" id="{A913C17E-797E-4CAE-CF62-3D7560F82EF7}"/>
              </a:ext>
            </a:extLst>
          </p:cNvPr>
          <p:cNvSpPr txBox="1"/>
          <p:nvPr/>
        </p:nvSpPr>
        <p:spPr>
          <a:xfrm>
            <a:off x="8955546" y="1931489"/>
            <a:ext cx="3009518" cy="739123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dirty="0"/>
              <a:t>57153 kg </a:t>
            </a:r>
            <a:r>
              <a:rPr lang="fr-FR" dirty="0" err="1"/>
              <a:t>eqCO</a:t>
            </a:r>
            <a:r>
              <a:rPr lang="fr-FR" dirty="0"/>
              <a:t>₂ (1 vie) </a:t>
            </a:r>
            <a:endParaRPr lang="fr-FR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TextShape 4">
            <a:extLst>
              <a:ext uri="{FF2B5EF4-FFF2-40B4-BE49-F238E27FC236}">
                <a16:creationId xmlns:a16="http://schemas.microsoft.com/office/drawing/2014/main" id="{3A64CDA1-E6A0-6D43-AD0B-F583EC87D86E}"/>
              </a:ext>
            </a:extLst>
          </p:cNvPr>
          <p:cNvSpPr txBox="1"/>
          <p:nvPr/>
        </p:nvSpPr>
        <p:spPr>
          <a:xfrm>
            <a:off x="8955546" y="2677656"/>
            <a:ext cx="3009518" cy="739123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dirty="0"/>
              <a:t>35592 kg </a:t>
            </a:r>
            <a:r>
              <a:rPr lang="fr-FR" dirty="0" err="1"/>
              <a:t>eqCO</a:t>
            </a:r>
            <a:r>
              <a:rPr lang="fr-FR" dirty="0"/>
              <a:t>₂ (1 vie) </a:t>
            </a:r>
            <a:endParaRPr lang="fr-FR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4">
            <a:extLst>
              <a:ext uri="{FF2B5EF4-FFF2-40B4-BE49-F238E27FC236}">
                <a16:creationId xmlns:a16="http://schemas.microsoft.com/office/drawing/2014/main" id="{E6CF65FC-C475-1A01-8C16-80B627974EFD}"/>
              </a:ext>
            </a:extLst>
          </p:cNvPr>
          <p:cNvSpPr txBox="1"/>
          <p:nvPr/>
        </p:nvSpPr>
        <p:spPr>
          <a:xfrm>
            <a:off x="8955546" y="1162226"/>
            <a:ext cx="3236454" cy="739123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dirty="0"/>
              <a:t>900 kg </a:t>
            </a:r>
            <a:r>
              <a:rPr lang="fr-FR" dirty="0" err="1"/>
              <a:t>eqCO</a:t>
            </a:r>
            <a:r>
              <a:rPr lang="fr-FR" dirty="0"/>
              <a:t>₂ </a:t>
            </a:r>
            <a:r>
              <a:rPr lang="fr-FR" sz="1600" dirty="0"/>
              <a:t>(NY-SF, 1 pers.) </a:t>
            </a:r>
            <a:endParaRPr lang="fr-FR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80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88308-FB40-44CF-A9FB-EE75440E6E5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8CB340B-EA97-9FF7-8977-BE4B8D61FFC4}"/>
              </a:ext>
            </a:extLst>
          </p:cNvPr>
          <p:cNvSpPr/>
          <p:nvPr/>
        </p:nvSpPr>
        <p:spPr>
          <a:xfrm>
            <a:off x="1499119" y="3135967"/>
            <a:ext cx="9193162" cy="875594"/>
          </a:xfrm>
          <a:prstGeom prst="homePlate">
            <a:avLst/>
          </a:prstGeom>
          <a:solidFill>
            <a:srgbClr val="65C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660C7-BD5C-9495-B163-928FA4275E9A}"/>
              </a:ext>
            </a:extLst>
          </p:cNvPr>
          <p:cNvCxnSpPr>
            <a:cxnSpLocks/>
          </p:cNvCxnSpPr>
          <p:nvPr/>
        </p:nvCxnSpPr>
        <p:spPr>
          <a:xfrm flipV="1">
            <a:off x="1499119" y="1986116"/>
            <a:ext cx="0" cy="20254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EC1C78-297A-1BB8-B65A-0747B3AC9EAF}"/>
              </a:ext>
            </a:extLst>
          </p:cNvPr>
          <p:cNvSpPr txBox="1"/>
          <p:nvPr/>
        </p:nvSpPr>
        <p:spPr>
          <a:xfrm>
            <a:off x="146120" y="1926628"/>
            <a:ext cx="13529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dirty="0"/>
              <a:t>2020</a:t>
            </a:r>
            <a:endParaRPr lang="en-US" sz="1400" b="1" dirty="0"/>
          </a:p>
          <a:p>
            <a:pPr algn="r"/>
            <a:r>
              <a:rPr lang="en-US" sz="1400" dirty="0"/>
              <a:t>Concours</a:t>
            </a:r>
          </a:p>
          <a:p>
            <a:pPr algn="r"/>
            <a:r>
              <a:rPr lang="en-US" sz="1400" dirty="0"/>
              <a:t>CPGE </a:t>
            </a:r>
            <a:r>
              <a:rPr lang="en-US" sz="1400" b="1" dirty="0"/>
              <a:t>BCPST</a:t>
            </a:r>
          </a:p>
          <a:p>
            <a:pPr algn="r"/>
            <a:r>
              <a:rPr lang="en-US" sz="1400" dirty="0"/>
              <a:t>Lycée Henri IV</a:t>
            </a:r>
            <a:endParaRPr lang="fr-F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8995C1-BCF5-FD53-529E-461124A784E0}"/>
              </a:ext>
            </a:extLst>
          </p:cNvPr>
          <p:cNvSpPr txBox="1"/>
          <p:nvPr/>
        </p:nvSpPr>
        <p:spPr>
          <a:xfrm>
            <a:off x="9157853" y="4463090"/>
            <a:ext cx="1229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Mars 2024</a:t>
            </a:r>
            <a:endParaRPr lang="en-US" sz="1400" b="1" dirty="0"/>
          </a:p>
          <a:p>
            <a:r>
              <a:rPr lang="en-US" sz="1400" dirty="0"/>
              <a:t>Stage 6 </a:t>
            </a:r>
            <a:r>
              <a:rPr lang="en-US" sz="1400" dirty="0" err="1"/>
              <a:t>mois</a:t>
            </a:r>
            <a:endParaRPr lang="en-US" sz="1400" dirty="0"/>
          </a:p>
          <a:p>
            <a:r>
              <a:rPr lang="en-US" sz="1400" dirty="0"/>
              <a:t>LISTIC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8AE091-2FF4-DBE5-F437-89B0C499009E}"/>
              </a:ext>
            </a:extLst>
          </p:cNvPr>
          <p:cNvCxnSpPr>
            <a:cxnSpLocks/>
          </p:cNvCxnSpPr>
          <p:nvPr/>
        </p:nvCxnSpPr>
        <p:spPr>
          <a:xfrm flipV="1">
            <a:off x="5879391" y="3138401"/>
            <a:ext cx="0" cy="8731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A8A0AD-4391-7385-B3F3-BC9E1EA443DC}"/>
              </a:ext>
            </a:extLst>
          </p:cNvPr>
          <p:cNvCxnSpPr>
            <a:cxnSpLocks/>
          </p:cNvCxnSpPr>
          <p:nvPr/>
        </p:nvCxnSpPr>
        <p:spPr>
          <a:xfrm flipV="1">
            <a:off x="3731043" y="1986116"/>
            <a:ext cx="0" cy="20205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D3DB28-1DC4-C5CF-40FE-CF585A5BC72D}"/>
              </a:ext>
            </a:extLst>
          </p:cNvPr>
          <p:cNvCxnSpPr>
            <a:cxnSpLocks/>
          </p:cNvCxnSpPr>
          <p:nvPr/>
        </p:nvCxnSpPr>
        <p:spPr>
          <a:xfrm flipV="1">
            <a:off x="8052321" y="1986116"/>
            <a:ext cx="0" cy="20205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2D0E5B-40F2-E4C8-52EB-F1AC2F485DB6}"/>
              </a:ext>
            </a:extLst>
          </p:cNvPr>
          <p:cNvCxnSpPr>
            <a:cxnSpLocks/>
          </p:cNvCxnSpPr>
          <p:nvPr/>
        </p:nvCxnSpPr>
        <p:spPr>
          <a:xfrm flipV="1">
            <a:off x="5363196" y="3133485"/>
            <a:ext cx="0" cy="2027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972195-5E84-48F0-912E-6A7FD58773FE}"/>
              </a:ext>
            </a:extLst>
          </p:cNvPr>
          <p:cNvCxnSpPr>
            <a:cxnSpLocks/>
          </p:cNvCxnSpPr>
          <p:nvPr/>
        </p:nvCxnSpPr>
        <p:spPr>
          <a:xfrm flipV="1">
            <a:off x="5879092" y="1986116"/>
            <a:ext cx="0" cy="38444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94EFF7B-2B6B-C66F-DFDB-69430D69AC30}"/>
              </a:ext>
            </a:extLst>
          </p:cNvPr>
          <p:cNvCxnSpPr>
            <a:cxnSpLocks/>
          </p:cNvCxnSpPr>
          <p:nvPr/>
        </p:nvCxnSpPr>
        <p:spPr>
          <a:xfrm flipV="1">
            <a:off x="9157853" y="3133484"/>
            <a:ext cx="0" cy="2027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9AC84FF-F256-42AA-87F7-90474AFB3B47}"/>
              </a:ext>
            </a:extLst>
          </p:cNvPr>
          <p:cNvSpPr txBox="1"/>
          <p:nvPr/>
        </p:nvSpPr>
        <p:spPr>
          <a:xfrm>
            <a:off x="1499119" y="1926628"/>
            <a:ext cx="930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2020</a:t>
            </a:r>
            <a:endParaRPr lang="en-US" sz="1400" b="1" dirty="0"/>
          </a:p>
          <a:p>
            <a:r>
              <a:rPr lang="en-US" sz="1400" dirty="0"/>
              <a:t>1e </a:t>
            </a:r>
            <a:r>
              <a:rPr lang="en-US" sz="1400" dirty="0" err="1"/>
              <a:t>année</a:t>
            </a:r>
            <a:endParaRPr lang="en-US" sz="1400" dirty="0"/>
          </a:p>
          <a:p>
            <a:endParaRPr lang="fr-FR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21C57D-B2FF-14E5-4BDD-DC211913FE85}"/>
              </a:ext>
            </a:extLst>
          </p:cNvPr>
          <p:cNvSpPr txBox="1"/>
          <p:nvPr/>
        </p:nvSpPr>
        <p:spPr>
          <a:xfrm>
            <a:off x="3731041" y="1926628"/>
            <a:ext cx="2010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2021</a:t>
            </a:r>
            <a:endParaRPr lang="en-US" sz="1400" b="1" dirty="0"/>
          </a:p>
          <a:p>
            <a:r>
              <a:rPr lang="en-US" sz="1400" dirty="0"/>
              <a:t>2e </a:t>
            </a:r>
            <a:r>
              <a:rPr lang="en-US" sz="1400" dirty="0" err="1"/>
              <a:t>année</a:t>
            </a:r>
            <a:endParaRPr lang="en-US" sz="1400" dirty="0"/>
          </a:p>
          <a:p>
            <a:r>
              <a:rPr lang="fr-FR" sz="1400" b="1" dirty="0"/>
              <a:t>Gestion et ingénierie de l’environnement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4D6ED7-6C6B-7CB6-B745-8CBCA48D7205}"/>
              </a:ext>
            </a:extLst>
          </p:cNvPr>
          <p:cNvSpPr txBox="1"/>
          <p:nvPr/>
        </p:nvSpPr>
        <p:spPr>
          <a:xfrm>
            <a:off x="5879090" y="1926628"/>
            <a:ext cx="12586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2022</a:t>
            </a:r>
            <a:endParaRPr lang="en-US" sz="1400" b="1" dirty="0"/>
          </a:p>
          <a:p>
            <a:r>
              <a:rPr lang="en-US" sz="1400" dirty="0" err="1"/>
              <a:t>Césure</a:t>
            </a:r>
            <a:r>
              <a:rPr lang="en-US" sz="1400" dirty="0"/>
              <a:t>-stage</a:t>
            </a:r>
          </a:p>
          <a:p>
            <a:endParaRPr lang="fr-FR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68687-A469-DA01-D988-CDAD41DC4590}"/>
              </a:ext>
            </a:extLst>
          </p:cNvPr>
          <p:cNvSpPr txBox="1"/>
          <p:nvPr/>
        </p:nvSpPr>
        <p:spPr>
          <a:xfrm>
            <a:off x="8038758" y="1926628"/>
            <a:ext cx="10532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2023</a:t>
            </a:r>
            <a:endParaRPr lang="en-US" sz="1400" b="1" dirty="0"/>
          </a:p>
          <a:p>
            <a:r>
              <a:rPr lang="en-US" sz="1400" dirty="0"/>
              <a:t>3e </a:t>
            </a:r>
            <a:r>
              <a:rPr lang="en-US" sz="1400" dirty="0" err="1"/>
              <a:t>année</a:t>
            </a:r>
            <a:endParaRPr lang="en-US" sz="1400" dirty="0"/>
          </a:p>
          <a:p>
            <a:r>
              <a:rPr lang="en-US" sz="1400" dirty="0"/>
              <a:t>DA </a:t>
            </a:r>
            <a:r>
              <a:rPr lang="en-US" sz="1400" b="1" dirty="0"/>
              <a:t>IODAA</a:t>
            </a:r>
            <a:endParaRPr lang="fr-FR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90FA27-4DE0-DCB5-690D-9DF138AB2CD9}"/>
              </a:ext>
            </a:extLst>
          </p:cNvPr>
          <p:cNvSpPr txBox="1"/>
          <p:nvPr/>
        </p:nvSpPr>
        <p:spPr>
          <a:xfrm>
            <a:off x="6946926" y="4477320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Avril 2023</a:t>
            </a:r>
            <a:endParaRPr lang="en-US" sz="1400" b="1" dirty="0"/>
          </a:p>
          <a:p>
            <a:r>
              <a:rPr lang="en-US" sz="1400" dirty="0"/>
              <a:t>Stage 5 </a:t>
            </a:r>
            <a:r>
              <a:rPr lang="en-US" sz="1400" dirty="0" err="1"/>
              <a:t>mois</a:t>
            </a:r>
            <a:endParaRPr lang="en-US" sz="1400" dirty="0"/>
          </a:p>
          <a:p>
            <a:r>
              <a:rPr lang="en-US" sz="1400" dirty="0"/>
              <a:t>ITC, Pays-Bas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A5D9C4-ED32-3C31-33A5-45849E29F066}"/>
              </a:ext>
            </a:extLst>
          </p:cNvPr>
          <p:cNvCxnSpPr>
            <a:cxnSpLocks/>
          </p:cNvCxnSpPr>
          <p:nvPr/>
        </p:nvCxnSpPr>
        <p:spPr>
          <a:xfrm flipV="1">
            <a:off x="6946926" y="3147714"/>
            <a:ext cx="0" cy="202792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9BEC92A-FF95-4DF5-F26F-FBCC8B486B7B}"/>
              </a:ext>
            </a:extLst>
          </p:cNvPr>
          <p:cNvSpPr txBox="1"/>
          <p:nvPr/>
        </p:nvSpPr>
        <p:spPr>
          <a:xfrm>
            <a:off x="5879090" y="5187382"/>
            <a:ext cx="2294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Septembre 2022</a:t>
            </a:r>
            <a:endParaRPr lang="en-US" sz="1400" b="1" dirty="0"/>
          </a:p>
          <a:p>
            <a:r>
              <a:rPr lang="en-US" sz="1400" dirty="0"/>
              <a:t>Stage 6 </a:t>
            </a:r>
            <a:r>
              <a:rPr lang="en-US" sz="1400" dirty="0" err="1"/>
              <a:t>mois</a:t>
            </a:r>
            <a:endParaRPr lang="en-US" sz="1400" dirty="0"/>
          </a:p>
          <a:p>
            <a:r>
              <a:rPr lang="en-US" sz="1400" dirty="0"/>
              <a:t>CIRED, </a:t>
            </a:r>
            <a:r>
              <a:rPr lang="en-US" sz="1400" dirty="0" err="1"/>
              <a:t>Nogent</a:t>
            </a:r>
            <a:r>
              <a:rPr lang="en-US" sz="1400" dirty="0"/>
              <a:t>-sur-Marne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CF4F27-478A-A04E-6053-1791733B5358}"/>
              </a:ext>
            </a:extLst>
          </p:cNvPr>
          <p:cNvSpPr txBox="1"/>
          <p:nvPr/>
        </p:nvSpPr>
        <p:spPr>
          <a:xfrm>
            <a:off x="2671134" y="4463090"/>
            <a:ext cx="2691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dirty="0"/>
              <a:t>Juin 2022</a:t>
            </a:r>
            <a:endParaRPr lang="en-US" sz="1400" b="1" dirty="0"/>
          </a:p>
          <a:p>
            <a:pPr algn="r"/>
            <a:r>
              <a:rPr lang="en-US" sz="1400" dirty="0"/>
              <a:t>Stage 3 </a:t>
            </a:r>
            <a:r>
              <a:rPr lang="en-US" sz="1400" dirty="0" err="1"/>
              <a:t>mois</a:t>
            </a:r>
            <a:endParaRPr lang="en-US" sz="1400" dirty="0"/>
          </a:p>
          <a:p>
            <a:pPr algn="r"/>
            <a:r>
              <a:rPr lang="en-US" sz="1400" dirty="0"/>
              <a:t>Parc national de la Guadeloupe</a:t>
            </a:r>
          </a:p>
        </p:txBody>
      </p:sp>
      <p:pic>
        <p:nvPicPr>
          <p:cNvPr id="53" name="Graphic 52" descr="Newspaper with solid fill">
            <a:extLst>
              <a:ext uri="{FF2B5EF4-FFF2-40B4-BE49-F238E27FC236}">
                <a16:creationId xmlns:a16="http://schemas.microsoft.com/office/drawing/2014/main" id="{A980AEEC-BC84-F687-19F9-CEA96D4F6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6521" y="5857568"/>
            <a:ext cx="558440" cy="558440"/>
          </a:xfrm>
          <a:prstGeom prst="rect">
            <a:avLst/>
          </a:prstGeom>
        </p:spPr>
      </p:pic>
      <p:pic>
        <p:nvPicPr>
          <p:cNvPr id="55" name="Graphic 54" descr="Classroom with solid fill">
            <a:extLst>
              <a:ext uri="{FF2B5EF4-FFF2-40B4-BE49-F238E27FC236}">
                <a16:creationId xmlns:a16="http://schemas.microsoft.com/office/drawing/2014/main" id="{639F8949-6600-B767-FC8A-D462DE1D38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6654" y="5867971"/>
            <a:ext cx="557027" cy="557027"/>
          </a:xfrm>
          <a:prstGeom prst="rect">
            <a:avLst/>
          </a:prstGeom>
        </p:spPr>
      </p:pic>
      <p:pic>
        <p:nvPicPr>
          <p:cNvPr id="57" name="Graphic 56" descr="Meeting with solid fill">
            <a:extLst>
              <a:ext uri="{FF2B5EF4-FFF2-40B4-BE49-F238E27FC236}">
                <a16:creationId xmlns:a16="http://schemas.microsoft.com/office/drawing/2014/main" id="{6295D5E1-4F8B-E7A0-9D42-88236EEE63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5618" y="4678857"/>
            <a:ext cx="557027" cy="557027"/>
          </a:xfrm>
          <a:prstGeom prst="rect">
            <a:avLst/>
          </a:prstGeom>
        </p:spPr>
      </p:pic>
      <p:pic>
        <p:nvPicPr>
          <p:cNvPr id="59" name="Graphic 58" descr="Teacher with solid fill">
            <a:extLst>
              <a:ext uri="{FF2B5EF4-FFF2-40B4-BE49-F238E27FC236}">
                <a16:creationId xmlns:a16="http://schemas.microsoft.com/office/drawing/2014/main" id="{426F6A2E-A297-31A7-9D80-75993F3BC9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05871" y="5161411"/>
            <a:ext cx="557027" cy="557027"/>
          </a:xfrm>
          <a:prstGeom prst="rect">
            <a:avLst/>
          </a:prstGeom>
        </p:spPr>
      </p:pic>
      <p:pic>
        <p:nvPicPr>
          <p:cNvPr id="62" name="Graphic 61" descr="Web design with solid fill">
            <a:extLst>
              <a:ext uri="{FF2B5EF4-FFF2-40B4-BE49-F238E27FC236}">
                <a16:creationId xmlns:a16="http://schemas.microsoft.com/office/drawing/2014/main" id="{7DABA90F-0BBA-8269-A33E-06F5334CA84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48039" y="5169365"/>
            <a:ext cx="557027" cy="557027"/>
          </a:xfrm>
          <a:prstGeom prst="rect">
            <a:avLst/>
          </a:prstGeom>
        </p:spPr>
      </p:pic>
      <p:sp>
        <p:nvSpPr>
          <p:cNvPr id="2" name="TextShape 6">
            <a:extLst>
              <a:ext uri="{FF2B5EF4-FFF2-40B4-BE49-F238E27FC236}">
                <a16:creationId xmlns:a16="http://schemas.microsoft.com/office/drawing/2014/main" id="{4E5655CE-E2C0-1D95-410A-E20880700138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Mon parcours entre science des données et environnement</a:t>
            </a:r>
          </a:p>
        </p:txBody>
      </p:sp>
    </p:spTree>
    <p:extLst>
      <p:ext uri="{BB962C8B-B14F-4D97-AF65-F5344CB8AC3E}">
        <p14:creationId xmlns:p14="http://schemas.microsoft.com/office/powerpoint/2010/main" val="409995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07923" y="1415845"/>
            <a:ext cx="10645697" cy="447367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pc="-1" dirty="0">
                <a:solidFill>
                  <a:srgbClr val="349393"/>
                </a:solidFill>
                <a:latin typeface="Calibri"/>
              </a:rPr>
              <a:t>I. Le traitement d’image satellites : un fort potentiel aux coûts élevés</a:t>
            </a: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pc="-1" dirty="0">
                <a:solidFill>
                  <a:srgbClr val="349393"/>
                </a:solidFill>
                <a:latin typeface="Calibri"/>
              </a:rPr>
              <a:t>II. </a:t>
            </a: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Les verrous scientifiques</a:t>
            </a: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pc="-1" dirty="0">
                <a:solidFill>
                  <a:srgbClr val="349393"/>
                </a:solidFill>
                <a:latin typeface="Calibri"/>
              </a:rPr>
              <a:t>III. </a:t>
            </a: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Mon parcours entre science des données et environnement</a:t>
            </a:r>
          </a:p>
          <a:p>
            <a:pPr marL="108000">
              <a:lnSpc>
                <a:spcPct val="200000"/>
              </a:lnSpc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fr-FR" sz="2400" b="1" spc="-1" dirty="0">
                <a:solidFill>
                  <a:srgbClr val="349393"/>
                </a:solidFill>
                <a:latin typeface="Calibri"/>
              </a:rPr>
              <a:t>IV. </a:t>
            </a:r>
            <a:r>
              <a:rPr lang="fr-FR" sz="2400" b="1" strike="noStrike" spc="-1" dirty="0">
                <a:solidFill>
                  <a:srgbClr val="349393"/>
                </a:solidFill>
                <a:latin typeface="Calibri"/>
              </a:rPr>
              <a:t>Planification de la thèse</a:t>
            </a:r>
          </a:p>
        </p:txBody>
      </p:sp>
      <p:sp>
        <p:nvSpPr>
          <p:cNvPr id="146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345A10A6-37FF-416C-896C-0A962E9DEA5E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31/05/2024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5A6A2A6-8436-48C9-9A79-015D6AC572D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9" name="TextShape 5"/>
          <p:cNvSpPr txBox="1"/>
          <p:nvPr/>
        </p:nvSpPr>
        <p:spPr>
          <a:xfrm>
            <a:off x="72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3200" b="0" strike="noStrike" spc="-1" dirty="0">
                <a:solidFill>
                  <a:srgbClr val="FFFFFF"/>
                </a:solidFill>
                <a:latin typeface="Calibri"/>
              </a:rPr>
              <a:t>Sommaire</a:t>
            </a:r>
            <a:endParaRPr lang="fr-FR" sz="2200" b="0" strike="noStrike" spc="-1" dirty="0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56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Les enjeux de la télédétection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88308-FB40-44CF-A9FB-EE75440E6E5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161" name="TextShape 6"/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Le traitement d’image satellites : un fort potentiel aux coûts élevés</a:t>
            </a:r>
          </a:p>
        </p:txBody>
      </p:sp>
      <p:pic>
        <p:nvPicPr>
          <p:cNvPr id="2" name="Picture 2" descr="European Union, Copernicus Sentinel-2 imagery">
            <a:extLst>
              <a:ext uri="{FF2B5EF4-FFF2-40B4-BE49-F238E27FC236}">
                <a16:creationId xmlns:a16="http://schemas.microsoft.com/office/drawing/2014/main" id="{9C3EEF5C-3A78-8156-23BB-ADDFEDA2F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40" y="897471"/>
            <a:ext cx="3760432" cy="234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D0912BD7-0913-403E-F6CC-6FDBFF1C3B8E}"/>
              </a:ext>
            </a:extLst>
          </p:cNvPr>
          <p:cNvSpPr txBox="1"/>
          <p:nvPr/>
        </p:nvSpPr>
        <p:spPr>
          <a:xfrm>
            <a:off x="6333939" y="809506"/>
            <a:ext cx="1870651" cy="50055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 algn="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600" strike="noStrike" spc="-1" dirty="0">
                <a:solidFill>
                  <a:srgbClr val="000000"/>
                </a:solidFill>
                <a:latin typeface="Calibri"/>
              </a:rPr>
              <a:t>Images Sentinel-2 de </a:t>
            </a:r>
            <a:r>
              <a:rPr lang="fr-FR" sz="1600" strike="noStrike" spc="-1" dirty="0" err="1">
                <a:solidFill>
                  <a:srgbClr val="000000"/>
                </a:solidFill>
                <a:latin typeface="Calibri"/>
              </a:rPr>
              <a:t>Edgeøya</a:t>
            </a:r>
            <a:r>
              <a:rPr lang="fr-FR" sz="160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dirty="0"/>
              <a:t>[1]</a:t>
            </a:r>
            <a:endParaRPr lang="fr-FR" sz="160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TextShape 4">
            <a:extLst>
              <a:ext uri="{FF2B5EF4-FFF2-40B4-BE49-F238E27FC236}">
                <a16:creationId xmlns:a16="http://schemas.microsoft.com/office/drawing/2014/main" id="{0781BC78-7CC0-E710-E81B-580F740A6F99}"/>
              </a:ext>
            </a:extLst>
          </p:cNvPr>
          <p:cNvSpPr txBox="1"/>
          <p:nvPr/>
        </p:nvSpPr>
        <p:spPr>
          <a:xfrm>
            <a:off x="446073" y="1826342"/>
            <a:ext cx="4720467" cy="1602658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9000 satellites en 2023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b="1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1" spc="-1" dirty="0">
                <a:solidFill>
                  <a:srgbClr val="000000"/>
                </a:solidFill>
                <a:latin typeface="Calibri"/>
              </a:rPr>
              <a:t>500 en observation de la Terre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68A50-6728-78A7-91F4-2CBACF5D88D2}"/>
              </a:ext>
            </a:extLst>
          </p:cNvPr>
          <p:cNvSpPr txBox="1"/>
          <p:nvPr/>
        </p:nvSpPr>
        <p:spPr>
          <a:xfrm>
            <a:off x="7436480" y="5294861"/>
            <a:ext cx="1870652" cy="1096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solidFill>
                  <a:srgbClr val="000000"/>
                </a:solidFill>
                <a:latin typeface="Calibri"/>
              </a:rPr>
              <a:t>G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laciologie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solidFill>
                  <a:srgbClr val="000000"/>
                </a:solidFill>
                <a:latin typeface="Calibri"/>
              </a:rPr>
              <a:t>V</a:t>
            </a:r>
            <a:r>
              <a:rPr lang="fr-FR" sz="1800" spc="-1" dirty="0">
                <a:solidFill>
                  <a:srgbClr val="000000"/>
                </a:solidFill>
                <a:latin typeface="Calibri"/>
              </a:rPr>
              <a:t>olcanologie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S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uivi de territoire</a:t>
            </a:r>
          </a:p>
        </p:txBody>
      </p:sp>
      <p:pic>
        <p:nvPicPr>
          <p:cNvPr id="9" name="Picture 8" descr="A blue and white rectangle&#10;&#10;Description automatically generated">
            <a:extLst>
              <a:ext uri="{FF2B5EF4-FFF2-40B4-BE49-F238E27FC236}">
                <a16:creationId xmlns:a16="http://schemas.microsoft.com/office/drawing/2014/main" id="{F798AF91-F2B3-58BD-77D9-18EE747C7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71" y="4403393"/>
            <a:ext cx="1119657" cy="185627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87ADE68-9254-F970-2EED-ED8A479D4F6B}"/>
              </a:ext>
            </a:extLst>
          </p:cNvPr>
          <p:cNvSpPr/>
          <p:nvPr/>
        </p:nvSpPr>
        <p:spPr>
          <a:xfrm>
            <a:off x="1724322" y="5086669"/>
            <a:ext cx="1432874" cy="391721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3C5C3E-4F9F-6642-A1BA-B148D4E78C5F}"/>
              </a:ext>
            </a:extLst>
          </p:cNvPr>
          <p:cNvSpPr txBox="1"/>
          <p:nvPr/>
        </p:nvSpPr>
        <p:spPr>
          <a:xfrm>
            <a:off x="4358954" y="5111713"/>
            <a:ext cx="114878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b="1" spc="-1" dirty="0">
                <a:solidFill>
                  <a:srgbClr val="000000"/>
                </a:solidFill>
                <a:latin typeface="Calibri"/>
              </a:rPr>
              <a:t>× temps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C654C-0CEA-3407-86AA-7AF2D8347FBF}"/>
              </a:ext>
            </a:extLst>
          </p:cNvPr>
          <p:cNvSpPr txBox="1"/>
          <p:nvPr/>
        </p:nvSpPr>
        <p:spPr>
          <a:xfrm>
            <a:off x="3239296" y="6231115"/>
            <a:ext cx="1119657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b="1" spc="-1" dirty="0">
                <a:solidFill>
                  <a:srgbClr val="000000"/>
                </a:solidFill>
                <a:latin typeface="Calibri"/>
              </a:rPr>
              <a:t>n bandes</a:t>
            </a:r>
          </a:p>
        </p:txBody>
      </p:sp>
      <p:sp>
        <p:nvSpPr>
          <p:cNvPr id="19" name="TextShape 4">
            <a:extLst>
              <a:ext uri="{FF2B5EF4-FFF2-40B4-BE49-F238E27FC236}">
                <a16:creationId xmlns:a16="http://schemas.microsoft.com/office/drawing/2014/main" id="{7E90F0D5-866D-2EBE-C534-177DB5BE73A7}"/>
              </a:ext>
            </a:extLst>
          </p:cNvPr>
          <p:cNvSpPr txBox="1"/>
          <p:nvPr/>
        </p:nvSpPr>
        <p:spPr>
          <a:xfrm>
            <a:off x="4369528" y="5710317"/>
            <a:ext cx="2922523" cy="515098"/>
          </a:xfrm>
          <a:prstGeom prst="rect">
            <a:avLst/>
          </a:prstGeom>
          <a:noFill/>
          <a:ln>
            <a:noFill/>
          </a:ln>
        </p:spPr>
        <p:txBody>
          <a:bodyPr anchor="t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000" b="1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Peu étiquetées</a:t>
            </a:r>
            <a:endParaRPr lang="fr-FR" sz="2000" b="1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9275C45-CEA4-20BD-9146-7EB59685D1A0}"/>
              </a:ext>
            </a:extLst>
          </p:cNvPr>
          <p:cNvGrpSpPr/>
          <p:nvPr/>
        </p:nvGrpSpPr>
        <p:grpSpPr>
          <a:xfrm>
            <a:off x="7385488" y="3255440"/>
            <a:ext cx="4605984" cy="1856273"/>
            <a:chOff x="3297339" y="2476982"/>
            <a:chExt cx="8624472" cy="3475777"/>
          </a:xfrm>
        </p:grpSpPr>
        <p:pic>
          <p:nvPicPr>
            <p:cNvPr id="25" name="Picture 24" descr="A map with green and black squares&#10;&#10;Description automatically generated">
              <a:extLst>
                <a:ext uri="{FF2B5EF4-FFF2-40B4-BE49-F238E27FC236}">
                  <a16:creationId xmlns:a16="http://schemas.microsoft.com/office/drawing/2014/main" id="{1B187DA4-3618-8003-CA7B-940C1EA65C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30" r="11363" b="11647"/>
            <a:stretch/>
          </p:blipFill>
          <p:spPr>
            <a:xfrm>
              <a:off x="3297339" y="2476982"/>
              <a:ext cx="4052472" cy="3475777"/>
            </a:xfrm>
            <a:prstGeom prst="rect">
              <a:avLst/>
            </a:prstGeom>
          </p:spPr>
        </p:pic>
        <p:pic>
          <p:nvPicPr>
            <p:cNvPr id="27" name="Picture 26" descr="A green and yellow map&#10;&#10;Description automatically generated">
              <a:extLst>
                <a:ext uri="{FF2B5EF4-FFF2-40B4-BE49-F238E27FC236}">
                  <a16:creationId xmlns:a16="http://schemas.microsoft.com/office/drawing/2014/main" id="{CC99A08A-0AC3-BA21-CD16-D6359B0DF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09" b="11868"/>
            <a:stretch/>
          </p:blipFill>
          <p:spPr>
            <a:xfrm>
              <a:off x="7349811" y="2476982"/>
              <a:ext cx="4572000" cy="3475777"/>
            </a:xfrm>
            <a:prstGeom prst="rect">
              <a:avLst/>
            </a:prstGeom>
          </p:spPr>
        </p:pic>
      </p:grpSp>
      <p:sp>
        <p:nvSpPr>
          <p:cNvPr id="29" name="TextShape 1">
            <a:extLst>
              <a:ext uri="{FF2B5EF4-FFF2-40B4-BE49-F238E27FC236}">
                <a16:creationId xmlns:a16="http://schemas.microsoft.com/office/drawing/2014/main" id="{12DAB978-82CF-C710-E799-3D3C985B00FE}"/>
              </a:ext>
            </a:extLst>
          </p:cNvPr>
          <p:cNvSpPr txBox="1"/>
          <p:nvPr/>
        </p:nvSpPr>
        <p:spPr>
          <a:xfrm>
            <a:off x="6333939" y="2641622"/>
            <a:ext cx="1870651" cy="758953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60" algn="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600" strike="noStrike" spc="-1" dirty="0">
                <a:solidFill>
                  <a:srgbClr val="000000"/>
                </a:solidFill>
                <a:latin typeface="Calibri"/>
              </a:rPr>
              <a:t>NDMI issu d’images Sentinel-2 au </a:t>
            </a:r>
            <a:r>
              <a:rPr lang="fr-FR" sz="1600" strike="noStrike" spc="-1" dirty="0" err="1">
                <a:solidFill>
                  <a:srgbClr val="000000"/>
                </a:solidFill>
                <a:latin typeface="Calibri"/>
              </a:rPr>
              <a:t>Buurserzand</a:t>
            </a:r>
            <a:r>
              <a:rPr lang="en-US" sz="1600" dirty="0"/>
              <a:t> [8]</a:t>
            </a:r>
            <a:endParaRPr lang="fr-FR" sz="160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5FB4E2-D5B3-9CC3-598A-C898C6108462}"/>
              </a:ext>
            </a:extLst>
          </p:cNvPr>
          <p:cNvSpPr txBox="1"/>
          <p:nvPr/>
        </p:nvSpPr>
        <p:spPr>
          <a:xfrm>
            <a:off x="9574150" y="5294861"/>
            <a:ext cx="2742840" cy="147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Gestion de milieu naturels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solidFill>
                  <a:srgbClr val="000000"/>
                </a:solidFill>
                <a:latin typeface="Calibri"/>
              </a:rPr>
              <a:t>Météorologie</a:t>
            </a:r>
            <a:endParaRPr lang="fr-FR" sz="18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Agronomie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pc="-1" dirty="0">
                <a:solidFill>
                  <a:srgbClr val="000000"/>
                </a:solidFill>
                <a:latin typeface="Calibri"/>
              </a:rPr>
              <a:t>…</a:t>
            </a:r>
            <a:r>
              <a:rPr lang="fr-FR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fr-FR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" name="Picture 36" descr="A satellite above a green planet&#10;&#10;Description automatically generated">
            <a:extLst>
              <a:ext uri="{FF2B5EF4-FFF2-40B4-BE49-F238E27FC236}">
                <a16:creationId xmlns:a16="http://schemas.microsoft.com/office/drawing/2014/main" id="{48D01A24-2090-FCCD-2AE1-AFF3C36236E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0" r="19769" b="35792"/>
          <a:stretch/>
        </p:blipFill>
        <p:spPr>
          <a:xfrm rot="1181687">
            <a:off x="-1456539" y="4081196"/>
            <a:ext cx="4477189" cy="3495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75FD8D-4FA1-8DF4-44A3-B0ACE651D922}"/>
              </a:ext>
            </a:extLst>
          </p:cNvPr>
          <p:cNvSpPr txBox="1"/>
          <p:nvPr/>
        </p:nvSpPr>
        <p:spPr>
          <a:xfrm>
            <a:off x="3996656" y="1828557"/>
            <a:ext cx="1169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[11]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520851-C9B6-E372-3628-8CCEC9EA2F7F}"/>
              </a:ext>
            </a:extLst>
          </p:cNvPr>
          <p:cNvSpPr txBox="1"/>
          <p:nvPr/>
        </p:nvSpPr>
        <p:spPr>
          <a:xfrm>
            <a:off x="4988779" y="2878582"/>
            <a:ext cx="60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[10]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>
                <a:solidFill>
                  <a:srgbClr val="000000"/>
                </a:solidFill>
                <a:latin typeface="Calibri"/>
                <a:ea typeface="Noto Sans CJK SC"/>
              </a:rPr>
              <a:t>Un c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oût de traitement source d’inégalité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88308-FB40-44CF-A9FB-EE75440E6E5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C40DF1CE-E7EB-E1EC-F391-B4D55777374F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Le traitement d’image satellites : un fort potentiel aux coûts élevés</a:t>
            </a:r>
          </a:p>
        </p:txBody>
      </p:sp>
      <p:pic>
        <p:nvPicPr>
          <p:cNvPr id="3" name="Picture 2" descr="A graph showing the growth of a computer&#10;&#10;Description automatically generated">
            <a:extLst>
              <a:ext uri="{FF2B5EF4-FFF2-40B4-BE49-F238E27FC236}">
                <a16:creationId xmlns:a16="http://schemas.microsoft.com/office/drawing/2014/main" id="{88582891-1E7F-582C-1074-B17286E58B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" t="11245" b="7470"/>
          <a:stretch/>
        </p:blipFill>
        <p:spPr>
          <a:xfrm>
            <a:off x="454590" y="2063944"/>
            <a:ext cx="6551260" cy="3205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9A39A-C71F-0F95-4CB9-D6CB155A83DB}"/>
              </a:ext>
            </a:extLst>
          </p:cNvPr>
          <p:cNvSpPr txBox="1"/>
          <p:nvPr/>
        </p:nvSpPr>
        <p:spPr>
          <a:xfrm>
            <a:off x="685761" y="1731907"/>
            <a:ext cx="5586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Demande de puissance de calcul en apprentissage profond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E8713-E3E8-DFA5-8A1D-E29EE450DD25}"/>
              </a:ext>
            </a:extLst>
          </p:cNvPr>
          <p:cNvSpPr txBox="1"/>
          <p:nvPr/>
        </p:nvSpPr>
        <p:spPr>
          <a:xfrm rot="16200000">
            <a:off x="-609350" y="3387142"/>
            <a:ext cx="19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Nombre de calculs relatifs</a:t>
            </a:r>
            <a:endParaRPr lang="en-US" sz="1200" dirty="0"/>
          </a:p>
        </p:txBody>
      </p:sp>
      <p:pic>
        <p:nvPicPr>
          <p:cNvPr id="8" name="Graphic 7" descr="Airplane with solid fill">
            <a:extLst>
              <a:ext uri="{FF2B5EF4-FFF2-40B4-BE49-F238E27FC236}">
                <a16:creationId xmlns:a16="http://schemas.microsoft.com/office/drawing/2014/main" id="{E9611C66-E1D5-71BD-6108-F76F85C94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320537" y="1111602"/>
            <a:ext cx="791924" cy="791924"/>
          </a:xfrm>
          <a:prstGeom prst="rect">
            <a:avLst/>
          </a:prstGeom>
        </p:spPr>
      </p:pic>
      <p:pic>
        <p:nvPicPr>
          <p:cNvPr id="10" name="Graphic 9" descr="Car with solid fill">
            <a:extLst>
              <a:ext uri="{FF2B5EF4-FFF2-40B4-BE49-F238E27FC236}">
                <a16:creationId xmlns:a16="http://schemas.microsoft.com/office/drawing/2014/main" id="{B01B5DD0-3E00-0BF4-2C93-F9AAB0FBE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0537" y="1766407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2C5BB8-11F7-3DEB-A640-DD5E905BCD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7817" y="3004898"/>
            <a:ext cx="502395" cy="502395"/>
          </a:xfrm>
          <a:prstGeom prst="rect">
            <a:avLst/>
          </a:prstGeom>
        </p:spPr>
      </p:pic>
      <p:pic>
        <p:nvPicPr>
          <p:cNvPr id="13" name="Graphic 12" descr="Single gear with solid fill">
            <a:extLst>
              <a:ext uri="{FF2B5EF4-FFF2-40B4-BE49-F238E27FC236}">
                <a16:creationId xmlns:a16="http://schemas.microsoft.com/office/drawing/2014/main" id="{3106CE89-7040-95EF-2518-8FBC94C9D1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2834" y="2670612"/>
            <a:ext cx="753212" cy="753212"/>
          </a:xfrm>
          <a:prstGeom prst="rect">
            <a:avLst/>
          </a:prstGeom>
        </p:spPr>
      </p:pic>
      <p:sp>
        <p:nvSpPr>
          <p:cNvPr id="14" name="TextShape 4">
            <a:extLst>
              <a:ext uri="{FF2B5EF4-FFF2-40B4-BE49-F238E27FC236}">
                <a16:creationId xmlns:a16="http://schemas.microsoft.com/office/drawing/2014/main" id="{A913C17E-797E-4CAE-CF62-3D7560F82EF7}"/>
              </a:ext>
            </a:extLst>
          </p:cNvPr>
          <p:cNvSpPr txBox="1"/>
          <p:nvPr/>
        </p:nvSpPr>
        <p:spPr>
          <a:xfrm>
            <a:off x="8272640" y="1931489"/>
            <a:ext cx="3009518" cy="739123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dirty="0"/>
              <a:t>57153 kg </a:t>
            </a:r>
            <a:r>
              <a:rPr lang="fr-FR" dirty="0" err="1"/>
              <a:t>eqCO</a:t>
            </a:r>
            <a:r>
              <a:rPr lang="fr-FR" dirty="0"/>
              <a:t>₂ </a:t>
            </a:r>
            <a:r>
              <a:rPr lang="fr-FR" sz="1400" dirty="0"/>
              <a:t>(1 vie) 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TextShape 4">
            <a:extLst>
              <a:ext uri="{FF2B5EF4-FFF2-40B4-BE49-F238E27FC236}">
                <a16:creationId xmlns:a16="http://schemas.microsoft.com/office/drawing/2014/main" id="{3A64CDA1-E6A0-6D43-AD0B-F583EC87D86E}"/>
              </a:ext>
            </a:extLst>
          </p:cNvPr>
          <p:cNvSpPr txBox="1"/>
          <p:nvPr/>
        </p:nvSpPr>
        <p:spPr>
          <a:xfrm>
            <a:off x="8272640" y="2677656"/>
            <a:ext cx="3919360" cy="739123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dirty="0"/>
              <a:t>35592 kg </a:t>
            </a:r>
            <a:r>
              <a:rPr lang="fr-FR" dirty="0" err="1"/>
              <a:t>eqCO</a:t>
            </a:r>
            <a:r>
              <a:rPr lang="fr-FR" dirty="0"/>
              <a:t>₂</a:t>
            </a:r>
            <a:r>
              <a:rPr lang="fr-FR" sz="1600" dirty="0"/>
              <a:t> </a:t>
            </a:r>
            <a:r>
              <a:rPr lang="fr-FR" sz="1400" dirty="0"/>
              <a:t>(avec expérimentations) </a:t>
            </a:r>
            <a:endParaRPr lang="fr-FR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4">
            <a:extLst>
              <a:ext uri="{FF2B5EF4-FFF2-40B4-BE49-F238E27FC236}">
                <a16:creationId xmlns:a16="http://schemas.microsoft.com/office/drawing/2014/main" id="{E6CF65FC-C475-1A01-8C16-80B627974EFD}"/>
              </a:ext>
            </a:extLst>
          </p:cNvPr>
          <p:cNvSpPr txBox="1"/>
          <p:nvPr/>
        </p:nvSpPr>
        <p:spPr>
          <a:xfrm>
            <a:off x="8272640" y="1162226"/>
            <a:ext cx="3236454" cy="739123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dirty="0"/>
              <a:t>900 kg </a:t>
            </a:r>
            <a:r>
              <a:rPr lang="fr-FR" dirty="0" err="1"/>
              <a:t>eqCO</a:t>
            </a:r>
            <a:r>
              <a:rPr lang="fr-FR" dirty="0"/>
              <a:t>₂ </a:t>
            </a:r>
            <a:r>
              <a:rPr lang="fr-FR" sz="1400" dirty="0"/>
              <a:t>(NY-SF, 1 pers.) 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" name="Graphic 17" descr="Single gear with solid fill">
            <a:extLst>
              <a:ext uri="{FF2B5EF4-FFF2-40B4-BE49-F238E27FC236}">
                <a16:creationId xmlns:a16="http://schemas.microsoft.com/office/drawing/2014/main" id="{F3F88F15-E92D-2957-22E2-EBCF81D63D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84762" y="3459618"/>
            <a:ext cx="753212" cy="753212"/>
          </a:xfrm>
          <a:prstGeom prst="rect">
            <a:avLst/>
          </a:prstGeom>
        </p:spPr>
      </p:pic>
      <p:sp>
        <p:nvSpPr>
          <p:cNvPr id="19" name="TextShape 4">
            <a:extLst>
              <a:ext uri="{FF2B5EF4-FFF2-40B4-BE49-F238E27FC236}">
                <a16:creationId xmlns:a16="http://schemas.microsoft.com/office/drawing/2014/main" id="{C257DAEF-F84F-8D2E-128F-8AF7E79702D5}"/>
              </a:ext>
            </a:extLst>
          </p:cNvPr>
          <p:cNvSpPr txBox="1"/>
          <p:nvPr/>
        </p:nvSpPr>
        <p:spPr>
          <a:xfrm>
            <a:off x="8274568" y="3466662"/>
            <a:ext cx="3508460" cy="739123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dirty="0"/>
              <a:t>552000 kg </a:t>
            </a:r>
            <a:r>
              <a:rPr lang="fr-FR" dirty="0" err="1"/>
              <a:t>eqCO</a:t>
            </a:r>
            <a:r>
              <a:rPr lang="fr-FR" dirty="0"/>
              <a:t>₂ </a:t>
            </a:r>
            <a:r>
              <a:rPr lang="fr-FR" sz="1400" dirty="0"/>
              <a:t>(entraînement) </a:t>
            </a:r>
            <a:endParaRPr lang="fr-FR" sz="1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C71387-DA63-A77D-3F2B-A80907645528}"/>
              </a:ext>
            </a:extLst>
          </p:cNvPr>
          <p:cNvSpPr txBox="1"/>
          <p:nvPr/>
        </p:nvSpPr>
        <p:spPr>
          <a:xfrm>
            <a:off x="7659440" y="3907566"/>
            <a:ext cx="954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GPT-3</a:t>
            </a:r>
            <a:endParaRPr lang="en-US" sz="14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995334A-0691-AEEF-82BC-6648882C3A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1044" y="3505852"/>
            <a:ext cx="311417" cy="3114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0920A67-8062-B09E-F15D-092B950DC9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1044" y="2730603"/>
            <a:ext cx="311417" cy="311417"/>
          </a:xfrm>
          <a:prstGeom prst="rect">
            <a:avLst/>
          </a:prstGeom>
        </p:spPr>
      </p:pic>
      <p:sp>
        <p:nvSpPr>
          <p:cNvPr id="28" name="TextShape 4">
            <a:extLst>
              <a:ext uri="{FF2B5EF4-FFF2-40B4-BE49-F238E27FC236}">
                <a16:creationId xmlns:a16="http://schemas.microsoft.com/office/drawing/2014/main" id="{A7AE3D61-3A09-6C89-944D-2D1D25C14B26}"/>
              </a:ext>
            </a:extLst>
          </p:cNvPr>
          <p:cNvSpPr txBox="1"/>
          <p:nvPr/>
        </p:nvSpPr>
        <p:spPr>
          <a:xfrm>
            <a:off x="7153370" y="4367207"/>
            <a:ext cx="503863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>
                <a:solidFill>
                  <a:srgbClr val="000000"/>
                </a:solidFill>
                <a:latin typeface="Calibri"/>
                <a:ea typeface="Noto Sans CJK SC"/>
              </a:rPr>
              <a:t>Inférence : 70 à 90 % de l’énergie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TextShape 4">
            <a:extLst>
              <a:ext uri="{FF2B5EF4-FFF2-40B4-BE49-F238E27FC236}">
                <a16:creationId xmlns:a16="http://schemas.microsoft.com/office/drawing/2014/main" id="{3A026A64-A636-B698-6F5A-237C448E5058}"/>
              </a:ext>
            </a:extLst>
          </p:cNvPr>
          <p:cNvSpPr txBox="1"/>
          <p:nvPr/>
        </p:nvSpPr>
        <p:spPr>
          <a:xfrm>
            <a:off x="1590408" y="5675400"/>
            <a:ext cx="6888359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spc="-1" dirty="0">
                <a:solidFill>
                  <a:srgbClr val="000000"/>
                </a:solidFill>
                <a:latin typeface="Calibri"/>
                <a:ea typeface="Noto Sans CJK SC"/>
              </a:rPr>
              <a:t>Pour l’industrie, mais la recherche ?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" name="Graphic 30" descr="Piggy Bank with solid fill">
            <a:extLst>
              <a:ext uri="{FF2B5EF4-FFF2-40B4-BE49-F238E27FC236}">
                <a16:creationId xmlns:a16="http://schemas.microsoft.com/office/drawing/2014/main" id="{9B8DFC83-7266-3618-8234-435746DB48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936" y="5501640"/>
            <a:ext cx="1082040" cy="10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274320" y="1013040"/>
            <a:ext cx="11079000" cy="9082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Evaluer les coûts, et proposer des méthodes d’optimisation</a:t>
            </a: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88308-FB40-44CF-A9FB-EE75440E6E5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 dirty="0">
              <a:latin typeface="Times New Roman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EDE312-E9FB-EF98-1F5F-321C6F02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697" y="4299101"/>
            <a:ext cx="6307487" cy="24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Shape 6">
            <a:extLst>
              <a:ext uri="{FF2B5EF4-FFF2-40B4-BE49-F238E27FC236}">
                <a16:creationId xmlns:a16="http://schemas.microsoft.com/office/drawing/2014/main" id="{058A84F0-EC25-AECC-9773-4FF585CB8449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Les  verrous scientifiques</a:t>
            </a:r>
          </a:p>
        </p:txBody>
      </p:sp>
      <p:sp>
        <p:nvSpPr>
          <p:cNvPr id="3" name="TextShape 4">
            <a:extLst>
              <a:ext uri="{FF2B5EF4-FFF2-40B4-BE49-F238E27FC236}">
                <a16:creationId xmlns:a16="http://schemas.microsoft.com/office/drawing/2014/main" id="{F96F89A2-CACE-CC15-7C41-8FB1A38B4D45}"/>
              </a:ext>
            </a:extLst>
          </p:cNvPr>
          <p:cNvSpPr txBox="1"/>
          <p:nvPr/>
        </p:nvSpPr>
        <p:spPr>
          <a:xfrm>
            <a:off x="1040751" y="2577863"/>
            <a:ext cx="3824318" cy="1032485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1" spc="-1" dirty="0">
                <a:solidFill>
                  <a:srgbClr val="000000"/>
                </a:solidFill>
                <a:latin typeface="Calibri"/>
              </a:rPr>
              <a:t>Métrique d’évaluation </a:t>
            </a:r>
            <a:r>
              <a:rPr lang="fr-FR" sz="2800" b="1" spc="-1" dirty="0">
                <a:solidFill>
                  <a:srgbClr val="FFC000"/>
                </a:solidFill>
                <a:latin typeface="Calibri"/>
              </a:rPr>
              <a:t>énergie</a:t>
            </a:r>
            <a:r>
              <a:rPr lang="fr-FR" sz="2800" b="1" spc="-1" dirty="0">
                <a:solidFill>
                  <a:srgbClr val="000000"/>
                </a:solidFill>
                <a:latin typeface="Calibri"/>
              </a:rPr>
              <a:t> + </a:t>
            </a:r>
            <a:r>
              <a:rPr lang="fr-FR" sz="2800" b="1" spc="-1" dirty="0">
                <a:solidFill>
                  <a:srgbClr val="0070C0"/>
                </a:solidFill>
                <a:latin typeface="Calibri"/>
              </a:rPr>
              <a:t>performance </a:t>
            </a:r>
            <a:r>
              <a:rPr lang="fr-FR" sz="2800" b="1" spc="-1" dirty="0">
                <a:latin typeface="Calibri"/>
              </a:rPr>
              <a:t>en télédétection</a:t>
            </a:r>
            <a:endParaRPr lang="fr-FR" sz="2000" b="0" strike="noStrike" spc="-1" dirty="0">
              <a:latin typeface="Calibri"/>
            </a:endParaRPr>
          </a:p>
        </p:txBody>
      </p:sp>
      <p:sp>
        <p:nvSpPr>
          <p:cNvPr id="4" name="TextShape 4">
            <a:extLst>
              <a:ext uri="{FF2B5EF4-FFF2-40B4-BE49-F238E27FC236}">
                <a16:creationId xmlns:a16="http://schemas.microsoft.com/office/drawing/2014/main" id="{E876DA0D-2569-554F-55EB-95E18091E80D}"/>
              </a:ext>
            </a:extLst>
          </p:cNvPr>
          <p:cNvSpPr txBox="1"/>
          <p:nvPr/>
        </p:nvSpPr>
        <p:spPr>
          <a:xfrm>
            <a:off x="7471608" y="2342615"/>
            <a:ext cx="3565176" cy="1297858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800" b="1" spc="-1" dirty="0">
                <a:solidFill>
                  <a:srgbClr val="000000"/>
                </a:solidFill>
                <a:latin typeface="Calibri"/>
              </a:rPr>
              <a:t>Méthodes d’optimisation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adaptées</a:t>
            </a:r>
            <a:endParaRPr lang="fr-FR" sz="20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1CB202-1358-517F-4849-5D1052BCBB17}"/>
              </a:ext>
            </a:extLst>
          </p:cNvPr>
          <p:cNvSpPr/>
          <p:nvPr/>
        </p:nvSpPr>
        <p:spPr>
          <a:xfrm>
            <a:off x="895690" y="1835301"/>
            <a:ext cx="4114440" cy="231248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B589BD-1E94-F58D-F4E1-F344024D5483}"/>
              </a:ext>
            </a:extLst>
          </p:cNvPr>
          <p:cNvSpPr/>
          <p:nvPr/>
        </p:nvSpPr>
        <p:spPr>
          <a:xfrm>
            <a:off x="7181870" y="1835301"/>
            <a:ext cx="4114440" cy="2312487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117E271-7EA6-BE94-8D98-AA309B8A7B0E}"/>
              </a:ext>
            </a:extLst>
          </p:cNvPr>
          <p:cNvSpPr/>
          <p:nvPr/>
        </p:nvSpPr>
        <p:spPr>
          <a:xfrm rot="10800000">
            <a:off x="5154807" y="2795682"/>
            <a:ext cx="1882194" cy="391721"/>
          </a:xfrm>
          <a:prstGeom prst="rightArrow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B8C4A54F-9661-964B-FDB0-6EE32FAF7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746" y="4209919"/>
            <a:ext cx="914400" cy="914400"/>
          </a:xfrm>
          <a:prstGeom prst="rect">
            <a:avLst/>
          </a:prstGeom>
        </p:spPr>
      </p:pic>
      <p:pic>
        <p:nvPicPr>
          <p:cNvPr id="12" name="Graphic 11" descr="World with solid fill">
            <a:extLst>
              <a:ext uri="{FF2B5EF4-FFF2-40B4-BE49-F238E27FC236}">
                <a16:creationId xmlns:a16="http://schemas.microsoft.com/office/drawing/2014/main" id="{2E1C477B-1FB0-119D-4A79-B9061751C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4784" y="5864417"/>
            <a:ext cx="914400" cy="914400"/>
          </a:xfrm>
          <a:prstGeom prst="rect">
            <a:avLst/>
          </a:prstGeom>
        </p:spPr>
      </p:pic>
      <p:pic>
        <p:nvPicPr>
          <p:cNvPr id="14" name="Graphic 13" descr="Single gear with solid fill">
            <a:extLst>
              <a:ext uri="{FF2B5EF4-FFF2-40B4-BE49-F238E27FC236}">
                <a16:creationId xmlns:a16="http://schemas.microsoft.com/office/drawing/2014/main" id="{D5940089-D08D-FEEE-251C-DBB327F7F9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02787" y="5041071"/>
            <a:ext cx="914400" cy="914400"/>
          </a:xfrm>
          <a:prstGeom prst="rect">
            <a:avLst/>
          </a:prstGeom>
        </p:spPr>
      </p:pic>
      <p:sp>
        <p:nvSpPr>
          <p:cNvPr id="15" name="TextShape 4">
            <a:extLst>
              <a:ext uri="{FF2B5EF4-FFF2-40B4-BE49-F238E27FC236}">
                <a16:creationId xmlns:a16="http://schemas.microsoft.com/office/drawing/2014/main" id="{C26A4785-CE8D-9C8A-9735-A15C70994148}"/>
              </a:ext>
            </a:extLst>
          </p:cNvPr>
          <p:cNvSpPr txBox="1"/>
          <p:nvPr/>
        </p:nvSpPr>
        <p:spPr>
          <a:xfrm>
            <a:off x="1303145" y="4286119"/>
            <a:ext cx="1424815" cy="7593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  <a:ea typeface="Noto Sans CJK SC"/>
              </a:rPr>
              <a:t>Stockage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TextShape 4">
            <a:extLst>
              <a:ext uri="{FF2B5EF4-FFF2-40B4-BE49-F238E27FC236}">
                <a16:creationId xmlns:a16="http://schemas.microsoft.com/office/drawing/2014/main" id="{8AC9E6B9-9DB0-9F64-8F08-965382A79BDD}"/>
              </a:ext>
            </a:extLst>
          </p:cNvPr>
          <p:cNvSpPr txBox="1"/>
          <p:nvPr/>
        </p:nvSpPr>
        <p:spPr>
          <a:xfrm>
            <a:off x="2217186" y="5134040"/>
            <a:ext cx="2339215" cy="7593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  <a:ea typeface="Noto Sans CJK SC"/>
              </a:rPr>
              <a:t>Entraînement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TextShape 4">
            <a:extLst>
              <a:ext uri="{FF2B5EF4-FFF2-40B4-BE49-F238E27FC236}">
                <a16:creationId xmlns:a16="http://schemas.microsoft.com/office/drawing/2014/main" id="{003A5531-F763-5D7A-EFA4-D5E51681B1D4}"/>
              </a:ext>
            </a:extLst>
          </p:cNvPr>
          <p:cNvSpPr txBox="1"/>
          <p:nvPr/>
        </p:nvSpPr>
        <p:spPr>
          <a:xfrm>
            <a:off x="3169183" y="5938857"/>
            <a:ext cx="1424815" cy="7593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fr-FR" sz="2400" spc="-1" dirty="0">
                <a:solidFill>
                  <a:srgbClr val="000000"/>
                </a:solidFill>
                <a:latin typeface="Calibri"/>
                <a:ea typeface="Noto Sans CJK SC"/>
              </a:rPr>
              <a:t>Inférence</a:t>
            </a:r>
            <a:endParaRPr lang="fr-FR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" name="Graphic 18" descr="Add with solid fill">
            <a:extLst>
              <a:ext uri="{FF2B5EF4-FFF2-40B4-BE49-F238E27FC236}">
                <a16:creationId xmlns:a16="http://schemas.microsoft.com/office/drawing/2014/main" id="{1B7D5D33-25AF-6EAB-6819-976148E8AD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 flipV="1">
            <a:off x="912508" y="5291999"/>
            <a:ext cx="412543" cy="412543"/>
          </a:xfrm>
          <a:prstGeom prst="rect">
            <a:avLst/>
          </a:prstGeom>
        </p:spPr>
      </p:pic>
      <p:pic>
        <p:nvPicPr>
          <p:cNvPr id="20" name="Graphic 19" descr="Add with solid fill">
            <a:extLst>
              <a:ext uri="{FF2B5EF4-FFF2-40B4-BE49-F238E27FC236}">
                <a16:creationId xmlns:a16="http://schemas.microsoft.com/office/drawing/2014/main" id="{B07E8705-96DE-9502-00DB-0D87353978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 flipV="1">
            <a:off x="1842240" y="6115345"/>
            <a:ext cx="412543" cy="41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1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88308-FB40-44CF-A9FB-EE75440E6E5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8CB340B-EA97-9FF7-8977-BE4B8D61FFC4}"/>
              </a:ext>
            </a:extLst>
          </p:cNvPr>
          <p:cNvSpPr/>
          <p:nvPr/>
        </p:nvSpPr>
        <p:spPr>
          <a:xfrm>
            <a:off x="1" y="6193979"/>
            <a:ext cx="10232020" cy="1345171"/>
          </a:xfrm>
          <a:prstGeom prst="homePlate">
            <a:avLst/>
          </a:prstGeom>
          <a:solidFill>
            <a:srgbClr val="65C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660C7-BD5C-9495-B163-928FA4275E9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0" y="4444681"/>
            <a:ext cx="1" cy="24218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EC1C78-297A-1BB8-B65A-0747B3AC9EAF}"/>
              </a:ext>
            </a:extLst>
          </p:cNvPr>
          <p:cNvSpPr txBox="1"/>
          <p:nvPr/>
        </p:nvSpPr>
        <p:spPr>
          <a:xfrm>
            <a:off x="0" y="4394858"/>
            <a:ext cx="1352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2020</a:t>
            </a:r>
            <a:endParaRPr lang="en-US" sz="1400" b="1" dirty="0"/>
          </a:p>
          <a:p>
            <a:r>
              <a:rPr lang="en-US" sz="1400" dirty="0"/>
              <a:t>Concours</a:t>
            </a:r>
          </a:p>
          <a:p>
            <a:r>
              <a:rPr lang="en-US" sz="1400" dirty="0"/>
              <a:t>CPGE </a:t>
            </a:r>
            <a:r>
              <a:rPr lang="en-US" sz="1400" b="1" dirty="0"/>
              <a:t>BCPST</a:t>
            </a:r>
          </a:p>
          <a:p>
            <a:r>
              <a:rPr lang="en-US" sz="1400" dirty="0"/>
              <a:t>Lycée Henri IV</a:t>
            </a:r>
            <a:endParaRPr lang="fr-FR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AC84FF-F256-42AA-87F7-90474AFB3B47}"/>
              </a:ext>
            </a:extLst>
          </p:cNvPr>
          <p:cNvSpPr txBox="1"/>
          <p:nvPr/>
        </p:nvSpPr>
        <p:spPr>
          <a:xfrm>
            <a:off x="0" y="5398786"/>
            <a:ext cx="930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1e </a:t>
            </a:r>
            <a:r>
              <a:rPr lang="en-US" sz="1400" dirty="0" err="1"/>
              <a:t>année</a:t>
            </a:r>
            <a:endParaRPr lang="en-US" sz="1400" dirty="0"/>
          </a:p>
          <a:p>
            <a:endParaRPr lang="fr-FR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21C57D-B2FF-14E5-4BDD-DC211913FE85}"/>
              </a:ext>
            </a:extLst>
          </p:cNvPr>
          <p:cNvSpPr txBox="1"/>
          <p:nvPr/>
        </p:nvSpPr>
        <p:spPr>
          <a:xfrm>
            <a:off x="2318794" y="3272112"/>
            <a:ext cx="20109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2021</a:t>
            </a:r>
            <a:endParaRPr lang="en-US" sz="1400" b="1" dirty="0"/>
          </a:p>
          <a:p>
            <a:r>
              <a:rPr lang="en-US" sz="1400" dirty="0"/>
              <a:t>2e </a:t>
            </a:r>
            <a:r>
              <a:rPr lang="en-US" sz="1400" dirty="0" err="1"/>
              <a:t>année</a:t>
            </a:r>
            <a:endParaRPr lang="en-US" sz="1400" dirty="0"/>
          </a:p>
          <a:p>
            <a:r>
              <a:rPr lang="fr-FR" sz="1600" b="1" dirty="0"/>
              <a:t>Gestion et ingénierie de l’environnement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4D6ED7-6C6B-7CB6-B745-8CBCA48D7205}"/>
              </a:ext>
            </a:extLst>
          </p:cNvPr>
          <p:cNvSpPr txBox="1"/>
          <p:nvPr/>
        </p:nvSpPr>
        <p:spPr>
          <a:xfrm>
            <a:off x="4527630" y="4406433"/>
            <a:ext cx="125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2022</a:t>
            </a:r>
            <a:endParaRPr lang="en-US" sz="1400" b="1" dirty="0"/>
          </a:p>
          <a:p>
            <a:r>
              <a:rPr lang="en-US" sz="1400" dirty="0" err="1"/>
              <a:t>Césure</a:t>
            </a:r>
            <a:r>
              <a:rPr lang="en-US" sz="1400" dirty="0"/>
              <a:t>-stage</a:t>
            </a:r>
          </a:p>
          <a:p>
            <a:endParaRPr lang="fr-FR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A68687-A469-DA01-D988-CDAD41DC4590}"/>
              </a:ext>
            </a:extLst>
          </p:cNvPr>
          <p:cNvSpPr txBox="1"/>
          <p:nvPr/>
        </p:nvSpPr>
        <p:spPr>
          <a:xfrm>
            <a:off x="7099683" y="3272112"/>
            <a:ext cx="1053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2023</a:t>
            </a:r>
            <a:endParaRPr lang="en-US" sz="1400" b="1" dirty="0"/>
          </a:p>
          <a:p>
            <a:r>
              <a:rPr lang="en-US" sz="1400" dirty="0"/>
              <a:t>3e </a:t>
            </a:r>
            <a:r>
              <a:rPr lang="en-US" sz="1400" dirty="0" err="1"/>
              <a:t>année</a:t>
            </a:r>
            <a:endParaRPr lang="en-US" sz="1400" dirty="0"/>
          </a:p>
          <a:p>
            <a:r>
              <a:rPr lang="en-US" sz="1400" dirty="0"/>
              <a:t>DA </a:t>
            </a:r>
            <a:r>
              <a:rPr lang="en-US" sz="1400" b="1" dirty="0"/>
              <a:t>IODAA</a:t>
            </a:r>
            <a:endParaRPr lang="fr-FR" sz="1400" b="1" dirty="0"/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4E5655CE-E2C0-1D95-410A-E20880700138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Mon parcours entre science des données et environnement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9B1A98-4C1D-E409-7ADF-51913F6E7542}"/>
              </a:ext>
            </a:extLst>
          </p:cNvPr>
          <p:cNvCxnSpPr>
            <a:cxnSpLocks/>
          </p:cNvCxnSpPr>
          <p:nvPr/>
        </p:nvCxnSpPr>
        <p:spPr>
          <a:xfrm>
            <a:off x="4527630" y="4456255"/>
            <a:ext cx="0" cy="24017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0F4BAC-14A0-8B7B-27F0-3C1A6343C719}"/>
              </a:ext>
            </a:extLst>
          </p:cNvPr>
          <p:cNvCxnSpPr>
            <a:cxnSpLocks/>
          </p:cNvCxnSpPr>
          <p:nvPr/>
        </p:nvCxnSpPr>
        <p:spPr>
          <a:xfrm>
            <a:off x="2318794" y="3321934"/>
            <a:ext cx="0" cy="35360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5B63AD-8BBD-D8DB-06C0-C669BC14AA5E}"/>
              </a:ext>
            </a:extLst>
          </p:cNvPr>
          <p:cNvCxnSpPr>
            <a:cxnSpLocks/>
          </p:cNvCxnSpPr>
          <p:nvPr/>
        </p:nvCxnSpPr>
        <p:spPr>
          <a:xfrm>
            <a:off x="7085681" y="3321934"/>
            <a:ext cx="0" cy="35360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Picture 51" descr="A black and green text&#10;&#10;Description automatically generated">
            <a:extLst>
              <a:ext uri="{FF2B5EF4-FFF2-40B4-BE49-F238E27FC236}">
                <a16:creationId xmlns:a16="http://schemas.microsoft.com/office/drawing/2014/main" id="{028665E8-3E26-D9B1-8F6E-5BBE81AB4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7" y="854095"/>
            <a:ext cx="3165203" cy="77241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9528037-1A64-6842-BEEC-BE348850F5D5}"/>
              </a:ext>
            </a:extLst>
          </p:cNvPr>
          <p:cNvSpPr txBox="1"/>
          <p:nvPr/>
        </p:nvSpPr>
        <p:spPr>
          <a:xfrm>
            <a:off x="7283523" y="4330221"/>
            <a:ext cx="4546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</a:t>
            </a:r>
            <a:r>
              <a:rPr lang="fr-FR" dirty="0" err="1"/>
              <a:t>sc</a:t>
            </a:r>
            <a:r>
              <a:rPr lang="fr-FR" b="1" dirty="0" err="1"/>
              <a:t>I</a:t>
            </a:r>
            <a:r>
              <a:rPr lang="fr-FR" dirty="0" err="1"/>
              <a:t>ence</a:t>
            </a:r>
            <a:r>
              <a:rPr lang="fr-FR" dirty="0"/>
              <a:t> des </a:t>
            </a:r>
            <a:r>
              <a:rPr lang="fr-FR" dirty="0" err="1"/>
              <a:t>d</a:t>
            </a:r>
            <a:r>
              <a:rPr lang="fr-FR" b="1" dirty="0" err="1"/>
              <a:t>O</a:t>
            </a:r>
            <a:r>
              <a:rPr lang="fr-FR" dirty="0" err="1"/>
              <a:t>nnées</a:t>
            </a:r>
            <a:r>
              <a:rPr lang="fr-FR" dirty="0"/>
              <a:t> </a:t>
            </a:r>
            <a:r>
              <a:rPr lang="fr-FR" b="1" dirty="0" err="1"/>
              <a:t>DA</a:t>
            </a:r>
            <a:r>
              <a:rPr lang="fr-FR" dirty="0" err="1"/>
              <a:t>ns</a:t>
            </a:r>
            <a:r>
              <a:rPr lang="fr-FR" dirty="0"/>
              <a:t> les sciences du </a:t>
            </a:r>
            <a:r>
              <a:rPr lang="fr-FR" dirty="0" err="1"/>
              <a:t>viv</a:t>
            </a:r>
            <a:r>
              <a:rPr lang="fr-FR" b="1" dirty="0" err="1"/>
              <a:t>A</a:t>
            </a:r>
            <a:r>
              <a:rPr lang="fr-FR" dirty="0" err="1"/>
              <a:t>nt</a:t>
            </a:r>
            <a:r>
              <a:rPr lang="fr-FR" dirty="0"/>
              <a:t> et de l’environnement</a:t>
            </a:r>
            <a:endParaRPr lang="en-US" dirty="0"/>
          </a:p>
        </p:txBody>
      </p:sp>
      <p:pic>
        <p:nvPicPr>
          <p:cNvPr id="58" name="Picture 57" descr="A close-up of a logo&#10;&#10;Description automatically generated">
            <a:extLst>
              <a:ext uri="{FF2B5EF4-FFF2-40B4-BE49-F238E27FC236}">
                <a16:creationId xmlns:a16="http://schemas.microsoft.com/office/drawing/2014/main" id="{31F7EE43-90EC-141B-518C-8850528E7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66" y="746617"/>
            <a:ext cx="2312580" cy="1043938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55C9E06-1F41-4AF9-0302-D29935B47F1E}"/>
              </a:ext>
            </a:extLst>
          </p:cNvPr>
          <p:cNvCxnSpPr>
            <a:cxnSpLocks/>
          </p:cNvCxnSpPr>
          <p:nvPr/>
        </p:nvCxnSpPr>
        <p:spPr>
          <a:xfrm flipV="1">
            <a:off x="4038480" y="6193979"/>
            <a:ext cx="0" cy="6725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C370C5F-EC87-A5D5-8A92-712086D459C1}"/>
              </a:ext>
            </a:extLst>
          </p:cNvPr>
          <p:cNvCxnSpPr>
            <a:cxnSpLocks/>
          </p:cNvCxnSpPr>
          <p:nvPr/>
        </p:nvCxnSpPr>
        <p:spPr>
          <a:xfrm flipV="1">
            <a:off x="8324360" y="6193979"/>
            <a:ext cx="0" cy="6725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FFE5B51-7307-C3D2-48C3-3EBF79E421F4}"/>
              </a:ext>
            </a:extLst>
          </p:cNvPr>
          <p:cNvCxnSpPr>
            <a:cxnSpLocks/>
          </p:cNvCxnSpPr>
          <p:nvPr/>
        </p:nvCxnSpPr>
        <p:spPr>
          <a:xfrm>
            <a:off x="5800845" y="6193979"/>
            <a:ext cx="0" cy="664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FBC89AF-5FCC-C65B-0238-12BC4EC240CF}"/>
              </a:ext>
            </a:extLst>
          </p:cNvPr>
          <p:cNvSpPr txBox="1"/>
          <p:nvPr/>
        </p:nvSpPr>
        <p:spPr>
          <a:xfrm>
            <a:off x="6855138" y="1193413"/>
            <a:ext cx="48624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000" b="1" dirty="0">
                <a:solidFill>
                  <a:srgbClr val="349393"/>
                </a:solidFill>
              </a:rPr>
              <a:t>Télédétection</a:t>
            </a:r>
            <a:endParaRPr lang="fr-FR" sz="2000" dirty="0"/>
          </a:p>
          <a:p>
            <a:pPr algn="r"/>
            <a:endParaRPr lang="fr-FR" sz="2000" b="1" dirty="0">
              <a:solidFill>
                <a:srgbClr val="349393"/>
              </a:solidFill>
            </a:endParaRPr>
          </a:p>
          <a:p>
            <a:pPr algn="r"/>
            <a:r>
              <a:rPr lang="fr-FR" sz="2000" b="1" dirty="0">
                <a:solidFill>
                  <a:srgbClr val="349393"/>
                </a:solidFill>
              </a:rPr>
              <a:t>Gestion de l’environnement</a:t>
            </a:r>
            <a:endParaRPr lang="fr-FR" sz="2000" dirty="0"/>
          </a:p>
          <a:p>
            <a:pPr algn="r"/>
            <a:endParaRPr lang="fr-FR" sz="2000" b="1" dirty="0">
              <a:solidFill>
                <a:srgbClr val="349393"/>
              </a:solidFill>
            </a:endParaRPr>
          </a:p>
          <a:p>
            <a:pPr algn="r"/>
            <a:r>
              <a:rPr lang="fr-FR" sz="2000" b="1" dirty="0">
                <a:solidFill>
                  <a:srgbClr val="349393"/>
                </a:solidFill>
              </a:rPr>
              <a:t>Science</a:t>
            </a:r>
            <a:r>
              <a:rPr lang="fr-FR" sz="2000" dirty="0">
                <a:solidFill>
                  <a:srgbClr val="349393"/>
                </a:solidFill>
              </a:rPr>
              <a:t> </a:t>
            </a:r>
            <a:r>
              <a:rPr lang="fr-FR" sz="2000" b="1" dirty="0">
                <a:solidFill>
                  <a:srgbClr val="349393"/>
                </a:solidFill>
              </a:rPr>
              <a:t>des données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9B9FDAC-C0D7-D1A7-5CDD-E33283B77DB8}"/>
              </a:ext>
            </a:extLst>
          </p:cNvPr>
          <p:cNvSpPr txBox="1"/>
          <p:nvPr/>
        </p:nvSpPr>
        <p:spPr>
          <a:xfrm>
            <a:off x="-8715" y="3166651"/>
            <a:ext cx="231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Mathématiques</a:t>
            </a:r>
            <a:r>
              <a:rPr lang="fr-FR" dirty="0"/>
              <a:t> et </a:t>
            </a:r>
            <a:r>
              <a:rPr lang="fr-FR" b="1" dirty="0"/>
              <a:t>statistiques</a:t>
            </a:r>
            <a:r>
              <a:rPr lang="fr-FR" dirty="0"/>
              <a:t> avancées</a:t>
            </a:r>
          </a:p>
          <a:p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1E7490E-A3C8-C1D7-C472-A0D09B1913B9}"/>
              </a:ext>
            </a:extLst>
          </p:cNvPr>
          <p:cNvSpPr txBox="1"/>
          <p:nvPr/>
        </p:nvSpPr>
        <p:spPr>
          <a:xfrm>
            <a:off x="2318792" y="2152322"/>
            <a:ext cx="231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Mathématiques</a:t>
            </a:r>
            <a:r>
              <a:rPr lang="fr-FR" dirty="0"/>
              <a:t> et </a:t>
            </a:r>
            <a:r>
              <a:rPr lang="fr-FR" b="1" dirty="0"/>
              <a:t>statistiques</a:t>
            </a:r>
            <a:r>
              <a:rPr lang="fr-FR" dirty="0"/>
              <a:t> avancées</a:t>
            </a:r>
          </a:p>
          <a:p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FF9B495-2965-F552-E9E3-15553660E5F6}"/>
              </a:ext>
            </a:extLst>
          </p:cNvPr>
          <p:cNvSpPr txBox="1"/>
          <p:nvPr/>
        </p:nvSpPr>
        <p:spPr>
          <a:xfrm>
            <a:off x="4541632" y="3646748"/>
            <a:ext cx="2313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Expérience de recherche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64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CD88308-FB40-44CF-A9FB-EE75440E6E58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8CB340B-EA97-9FF7-8977-BE4B8D61FFC4}"/>
              </a:ext>
            </a:extLst>
          </p:cNvPr>
          <p:cNvSpPr/>
          <p:nvPr/>
        </p:nvSpPr>
        <p:spPr>
          <a:xfrm>
            <a:off x="1" y="6193979"/>
            <a:ext cx="10232020" cy="1345171"/>
          </a:xfrm>
          <a:prstGeom prst="homePlate">
            <a:avLst/>
          </a:prstGeom>
          <a:solidFill>
            <a:srgbClr val="65C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4E5655CE-E2C0-1D95-410A-E20880700138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Mon parcours entre science des données et environnement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62F34-CED4-6282-19EB-5FC101CCB912}"/>
              </a:ext>
            </a:extLst>
          </p:cNvPr>
          <p:cNvSpPr txBox="1"/>
          <p:nvPr/>
        </p:nvSpPr>
        <p:spPr>
          <a:xfrm>
            <a:off x="8333215" y="3270965"/>
            <a:ext cx="1229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Mars 2024</a:t>
            </a:r>
            <a:endParaRPr lang="en-US" sz="1400" b="1" dirty="0"/>
          </a:p>
          <a:p>
            <a:r>
              <a:rPr lang="en-US" sz="1400" dirty="0"/>
              <a:t>Stage 6 </a:t>
            </a:r>
            <a:r>
              <a:rPr lang="en-US" sz="1400" dirty="0" err="1"/>
              <a:t>mois</a:t>
            </a:r>
            <a:endParaRPr lang="en-US" sz="1400" dirty="0"/>
          </a:p>
          <a:p>
            <a:r>
              <a:rPr lang="en-US" sz="1400" dirty="0"/>
              <a:t>LISTIC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A44270-4A04-EE1D-69BB-15FD3EF84FE4}"/>
              </a:ext>
            </a:extLst>
          </p:cNvPr>
          <p:cNvCxnSpPr>
            <a:cxnSpLocks/>
          </p:cNvCxnSpPr>
          <p:nvPr/>
        </p:nvCxnSpPr>
        <p:spPr>
          <a:xfrm flipV="1">
            <a:off x="8324360" y="3321934"/>
            <a:ext cx="0" cy="35446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84FB8E-36FD-6F41-7BEA-D3BFC178881D}"/>
              </a:ext>
            </a:extLst>
          </p:cNvPr>
          <p:cNvSpPr txBox="1"/>
          <p:nvPr/>
        </p:nvSpPr>
        <p:spPr>
          <a:xfrm>
            <a:off x="5800845" y="4388625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Avril 2023</a:t>
            </a:r>
            <a:endParaRPr lang="en-US" sz="1400" b="1" dirty="0"/>
          </a:p>
          <a:p>
            <a:r>
              <a:rPr lang="en-US" sz="1400" dirty="0"/>
              <a:t>Stage 5 </a:t>
            </a:r>
            <a:r>
              <a:rPr lang="en-US" sz="1400" dirty="0" err="1"/>
              <a:t>mois</a:t>
            </a:r>
            <a:endParaRPr lang="en-US" sz="1400" dirty="0"/>
          </a:p>
          <a:p>
            <a:r>
              <a:rPr lang="en-US" sz="1400" dirty="0"/>
              <a:t>ITC, Pays-Bas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9E5B7-D556-11F9-DAC8-B32B0E7DBAC9}"/>
              </a:ext>
            </a:extLst>
          </p:cNvPr>
          <p:cNvSpPr txBox="1"/>
          <p:nvPr/>
        </p:nvSpPr>
        <p:spPr>
          <a:xfrm>
            <a:off x="1341722" y="4388625"/>
            <a:ext cx="26917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dirty="0"/>
              <a:t>Juin 2022</a:t>
            </a:r>
            <a:endParaRPr lang="en-US" sz="1400" b="1" dirty="0"/>
          </a:p>
          <a:p>
            <a:pPr algn="r"/>
            <a:r>
              <a:rPr lang="en-US" sz="1400" dirty="0"/>
              <a:t>Stage 3 </a:t>
            </a:r>
            <a:r>
              <a:rPr lang="en-US" sz="1400" dirty="0" err="1"/>
              <a:t>mois</a:t>
            </a:r>
            <a:endParaRPr lang="en-US" sz="1400" dirty="0"/>
          </a:p>
          <a:p>
            <a:pPr algn="r"/>
            <a:r>
              <a:rPr lang="en-US" sz="1400" dirty="0"/>
              <a:t>Parc national de la Guadeloupe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EB958B-D119-20F9-496A-F2842C4A783F}"/>
              </a:ext>
            </a:extLst>
          </p:cNvPr>
          <p:cNvCxnSpPr>
            <a:cxnSpLocks/>
          </p:cNvCxnSpPr>
          <p:nvPr/>
        </p:nvCxnSpPr>
        <p:spPr>
          <a:xfrm>
            <a:off x="1" y="6193979"/>
            <a:ext cx="0" cy="6725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DDF4AD-E3B8-7D10-BC76-39AD42210DB1}"/>
              </a:ext>
            </a:extLst>
          </p:cNvPr>
          <p:cNvCxnSpPr>
            <a:cxnSpLocks/>
          </p:cNvCxnSpPr>
          <p:nvPr/>
        </p:nvCxnSpPr>
        <p:spPr>
          <a:xfrm>
            <a:off x="4527630" y="3321934"/>
            <a:ext cx="0" cy="35360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91709E-81D9-0096-039A-50772001C9A5}"/>
              </a:ext>
            </a:extLst>
          </p:cNvPr>
          <p:cNvCxnSpPr>
            <a:cxnSpLocks/>
          </p:cNvCxnSpPr>
          <p:nvPr/>
        </p:nvCxnSpPr>
        <p:spPr>
          <a:xfrm>
            <a:off x="7085681" y="6193979"/>
            <a:ext cx="0" cy="664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15B72B-60C7-5F53-7149-1A9579407ADE}"/>
              </a:ext>
            </a:extLst>
          </p:cNvPr>
          <p:cNvCxnSpPr>
            <a:cxnSpLocks/>
          </p:cNvCxnSpPr>
          <p:nvPr/>
        </p:nvCxnSpPr>
        <p:spPr>
          <a:xfrm>
            <a:off x="2318794" y="6193979"/>
            <a:ext cx="0" cy="6640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DE55A2-7F5D-86B3-5E9A-0BBE8AF11F8A}"/>
              </a:ext>
            </a:extLst>
          </p:cNvPr>
          <p:cNvCxnSpPr>
            <a:cxnSpLocks/>
          </p:cNvCxnSpPr>
          <p:nvPr/>
        </p:nvCxnSpPr>
        <p:spPr>
          <a:xfrm>
            <a:off x="5800845" y="4456255"/>
            <a:ext cx="0" cy="24017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B7A4ED-35F2-4A55-4448-8340DD8043F1}"/>
              </a:ext>
            </a:extLst>
          </p:cNvPr>
          <p:cNvSpPr txBox="1"/>
          <p:nvPr/>
        </p:nvSpPr>
        <p:spPr>
          <a:xfrm>
            <a:off x="4536485" y="3270965"/>
            <a:ext cx="22942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Septembre 2022</a:t>
            </a:r>
            <a:endParaRPr lang="en-US" sz="1400" b="1" dirty="0"/>
          </a:p>
          <a:p>
            <a:r>
              <a:rPr lang="en-US" sz="1400" dirty="0"/>
              <a:t>Stage 6 </a:t>
            </a:r>
            <a:r>
              <a:rPr lang="en-US" sz="1400" dirty="0" err="1"/>
              <a:t>mois</a:t>
            </a:r>
            <a:endParaRPr lang="en-US" sz="1400" dirty="0"/>
          </a:p>
          <a:p>
            <a:r>
              <a:rPr lang="en-US" sz="1400" dirty="0"/>
              <a:t>CIRED, </a:t>
            </a:r>
            <a:r>
              <a:rPr lang="en-US" sz="1400" dirty="0" err="1"/>
              <a:t>Nogent</a:t>
            </a:r>
            <a:r>
              <a:rPr lang="en-US" sz="1400" dirty="0"/>
              <a:t>-sur-Marne</a:t>
            </a:r>
          </a:p>
        </p:txBody>
      </p:sp>
      <p:pic>
        <p:nvPicPr>
          <p:cNvPr id="1026" name="Picture 2" descr="CIRED - Centre International de Recherche sur l'Environnement et le  Développement">
            <a:extLst>
              <a:ext uri="{FF2B5EF4-FFF2-40B4-BE49-F238E27FC236}">
                <a16:creationId xmlns:a16="http://schemas.microsoft.com/office/drawing/2014/main" id="{AAA20351-ECE9-0938-5B95-99838B756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013" y="1851006"/>
            <a:ext cx="1274595" cy="127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ulty of Geo-Information Science and Earth Observation (ITC)">
            <a:extLst>
              <a:ext uri="{FF2B5EF4-FFF2-40B4-BE49-F238E27FC236}">
                <a16:creationId xmlns:a16="http://schemas.microsoft.com/office/drawing/2014/main" id="{EC7B7C87-24B8-3D6E-92DC-687F9CEA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681" y="3924729"/>
            <a:ext cx="1157270" cy="115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 6">
            <a:extLst>
              <a:ext uri="{FF2B5EF4-FFF2-40B4-BE49-F238E27FC236}">
                <a16:creationId xmlns:a16="http://schemas.microsoft.com/office/drawing/2014/main" id="{6C409F43-BD65-79EE-B47A-BED4328D30C1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426112" y="4105454"/>
            <a:ext cx="2397172" cy="1016155"/>
          </a:xfrm>
          <a:prstGeom prst="rect">
            <a:avLst/>
          </a:prstGeom>
          <a:ln>
            <a:noFill/>
          </a:ln>
        </p:spPr>
      </p:pic>
      <p:pic>
        <p:nvPicPr>
          <p:cNvPr id="1030" name="Picture 6" descr="Le Parc national de la Guadeloupe">
            <a:extLst>
              <a:ext uri="{FF2B5EF4-FFF2-40B4-BE49-F238E27FC236}">
                <a16:creationId xmlns:a16="http://schemas.microsoft.com/office/drawing/2014/main" id="{68AF97D9-EAD6-8B35-DEF4-EA3FE2CA6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680" y="5127289"/>
            <a:ext cx="1781536" cy="89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344DAB-C34C-7F19-2435-FC229FA80499}"/>
              </a:ext>
            </a:extLst>
          </p:cNvPr>
          <p:cNvCxnSpPr>
            <a:cxnSpLocks/>
          </p:cNvCxnSpPr>
          <p:nvPr/>
        </p:nvCxnSpPr>
        <p:spPr>
          <a:xfrm>
            <a:off x="4042340" y="4464819"/>
            <a:ext cx="0" cy="24017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70237BE-28C5-6C3D-69A3-3ADB4C8981C5}"/>
              </a:ext>
            </a:extLst>
          </p:cNvPr>
          <p:cNvSpPr txBox="1"/>
          <p:nvPr/>
        </p:nvSpPr>
        <p:spPr>
          <a:xfrm>
            <a:off x="1194781" y="1896273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/>
              <a:t>Ecriture et publication d’article</a:t>
            </a:r>
          </a:p>
          <a:p>
            <a:pPr algn="r"/>
            <a:r>
              <a:rPr lang="fr-FR" dirty="0"/>
              <a:t>Enseignement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F883F2C-51FC-5079-5242-B45AF35385F6}"/>
              </a:ext>
            </a:extLst>
          </p:cNvPr>
          <p:cNvSpPr txBox="1"/>
          <p:nvPr/>
        </p:nvSpPr>
        <p:spPr>
          <a:xfrm>
            <a:off x="158639" y="5094727"/>
            <a:ext cx="1976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Vulgarisation</a:t>
            </a:r>
          </a:p>
          <a:p>
            <a:pPr algn="r"/>
            <a:r>
              <a:rPr lang="fr-FR" dirty="0"/>
              <a:t>Gestion de base de données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41757B-F0C4-E52F-4F2D-81FB12977F57}"/>
              </a:ext>
            </a:extLst>
          </p:cNvPr>
          <p:cNvSpPr txBox="1"/>
          <p:nvPr/>
        </p:nvSpPr>
        <p:spPr>
          <a:xfrm>
            <a:off x="5807653" y="5111008"/>
            <a:ext cx="1976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en place de projet</a:t>
            </a:r>
          </a:p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59F902-3F17-6090-8914-64EE12A1FBFF}"/>
              </a:ext>
            </a:extLst>
          </p:cNvPr>
          <p:cNvSpPr txBox="1"/>
          <p:nvPr/>
        </p:nvSpPr>
        <p:spPr>
          <a:xfrm>
            <a:off x="775504" y="839943"/>
            <a:ext cx="3565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Vallet A., S. Dupuy, M. Verlynde, R. Gaetano. </a:t>
            </a:r>
            <a:r>
              <a:rPr lang="en-US" sz="1200" i="1" dirty="0"/>
              <a:t>Generating high-resolution land use and land cover maps for the greater </a:t>
            </a:r>
            <a:r>
              <a:rPr lang="en-US" sz="1200" i="1" dirty="0" err="1"/>
              <a:t>Mariño</a:t>
            </a:r>
            <a:r>
              <a:rPr lang="en-US" sz="1200" i="1" dirty="0"/>
              <a:t> watershed in 2019</a:t>
            </a:r>
            <a:r>
              <a:rPr lang="en-US" sz="1200" dirty="0"/>
              <a:t>. </a:t>
            </a:r>
            <a:r>
              <a:rPr lang="en-US" sz="1200" b="1" dirty="0"/>
              <a:t>Accepted with minor revisions in Nature Scientific Data</a:t>
            </a:r>
          </a:p>
        </p:txBody>
      </p:sp>
      <p:pic>
        <p:nvPicPr>
          <p:cNvPr id="62" name="Graphic 61" descr="Newspaper with solid fill">
            <a:extLst>
              <a:ext uri="{FF2B5EF4-FFF2-40B4-BE49-F238E27FC236}">
                <a16:creationId xmlns:a16="http://schemas.microsoft.com/office/drawing/2014/main" id="{5113B1D0-D988-1724-F488-50CA8968FD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6583" y="839942"/>
            <a:ext cx="792087" cy="792087"/>
          </a:xfrm>
          <a:prstGeom prst="rect">
            <a:avLst/>
          </a:prstGeom>
        </p:spPr>
      </p:pic>
      <p:pic>
        <p:nvPicPr>
          <p:cNvPr id="128" name="Graphic 127" descr="Classroom with solid fill">
            <a:extLst>
              <a:ext uri="{FF2B5EF4-FFF2-40B4-BE49-F238E27FC236}">
                <a16:creationId xmlns:a16="http://schemas.microsoft.com/office/drawing/2014/main" id="{8EE0E5E2-95B9-D7D1-70B1-35D61FEAB6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561" y="2932935"/>
            <a:ext cx="625491" cy="625491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5E2E9108-EC1D-F231-9BC5-7D928B12D70E}"/>
              </a:ext>
            </a:extLst>
          </p:cNvPr>
          <p:cNvSpPr txBox="1"/>
          <p:nvPr/>
        </p:nvSpPr>
        <p:spPr>
          <a:xfrm>
            <a:off x="705032" y="3095645"/>
            <a:ext cx="3565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Traitement</a:t>
            </a:r>
            <a:r>
              <a:rPr lang="en-US" sz="1200" dirty="0"/>
              <a:t> de données </a:t>
            </a:r>
            <a:r>
              <a:rPr lang="en-US" sz="1200" dirty="0" err="1"/>
              <a:t>spatialisées</a:t>
            </a:r>
            <a:endParaRPr lang="en-US" sz="12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C155CDD-0D2F-614C-D9DB-1B96EEC21EC7}"/>
              </a:ext>
            </a:extLst>
          </p:cNvPr>
          <p:cNvSpPr txBox="1"/>
          <p:nvPr/>
        </p:nvSpPr>
        <p:spPr>
          <a:xfrm>
            <a:off x="8234365" y="2049101"/>
            <a:ext cx="3382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Optimisation d’algorithmes de traitement d’images en télédétection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131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 dirty="0">
              <a:latin typeface="Times New Roman"/>
            </a:endParaRPr>
          </a:p>
        </p:txBody>
      </p:sp>
      <p:sp>
        <p:nvSpPr>
          <p:cNvPr id="201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55F88F6-61E3-4AAE-99A8-C2A467808420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 dirty="0">
              <a:latin typeface="Times New Roman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73B78C-8110-0784-C3EB-A30C4128A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33287"/>
              </p:ext>
            </p:extLst>
          </p:nvPr>
        </p:nvGraphicFramePr>
        <p:xfrm>
          <a:off x="528999" y="1250608"/>
          <a:ext cx="11033732" cy="4057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66">
                  <a:extLst>
                    <a:ext uri="{9D8B030D-6E8A-4147-A177-3AD203B41FA5}">
                      <a16:colId xmlns:a16="http://schemas.microsoft.com/office/drawing/2014/main" val="3479157095"/>
                    </a:ext>
                  </a:extLst>
                </a:gridCol>
                <a:gridCol w="1543610">
                  <a:extLst>
                    <a:ext uri="{9D8B030D-6E8A-4147-A177-3AD203B41FA5}">
                      <a16:colId xmlns:a16="http://schemas.microsoft.com/office/drawing/2014/main" val="2957892972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560521282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4107306052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330346369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735326901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100846796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781394207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3044360589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252244857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02533857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188293412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515677858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4243049715"/>
                    </a:ext>
                  </a:extLst>
                </a:gridCol>
              </a:tblGrid>
              <a:tr h="490907">
                <a:tc gridSpan="2"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Année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0505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Métriques d’évaluation + fusion d’information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169679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Méthodes sur statistiques d’ordre 2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144503"/>
                  </a:ext>
                </a:extLst>
              </a:tr>
              <a:tr h="594360">
                <a:tc gridSpan="2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Récolte des données</a:t>
                      </a:r>
                    </a:p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Glaciologie ou volcanologie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981895"/>
                  </a:ext>
                </a:extLst>
              </a:tr>
              <a:tr h="594360">
                <a:tc gridSpan="2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Expérimentations</a:t>
                      </a:r>
                    </a:p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et publications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720439"/>
                  </a:ext>
                </a:extLst>
              </a:tr>
              <a:tr h="594360">
                <a:tc gridSpan="2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Enseignement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80607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Ecriture du manuscrit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141217"/>
                  </a:ext>
                </a:extLst>
              </a:tr>
            </a:tbl>
          </a:graphicData>
        </a:graphic>
      </p:graphicFrame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2FE5EFE-CC2B-A159-2B87-D44A96065CE5}"/>
              </a:ext>
            </a:extLst>
          </p:cNvPr>
          <p:cNvSpPr/>
          <p:nvPr/>
        </p:nvSpPr>
        <p:spPr>
          <a:xfrm>
            <a:off x="2484711" y="1748616"/>
            <a:ext cx="3050850" cy="360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Diamond Suit with solid fill">
            <a:extLst>
              <a:ext uri="{FF2B5EF4-FFF2-40B4-BE49-F238E27FC236}">
                <a16:creationId xmlns:a16="http://schemas.microsoft.com/office/drawing/2014/main" id="{C552510A-42D2-4309-C007-9E0E3B39B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7562" y="4827087"/>
            <a:ext cx="334298" cy="370124"/>
          </a:xfrm>
          <a:prstGeom prst="rect">
            <a:avLst/>
          </a:prstGeom>
        </p:spPr>
      </p:pic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819A8CB8-4266-B7E1-7EAE-36C54056EFF4}"/>
              </a:ext>
            </a:extLst>
          </p:cNvPr>
          <p:cNvSpPr/>
          <p:nvPr/>
        </p:nvSpPr>
        <p:spPr>
          <a:xfrm>
            <a:off x="2484711" y="2341397"/>
            <a:ext cx="3198334" cy="360000"/>
          </a:xfrm>
          <a:prstGeom prst="homePlat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83137654-80FD-674C-79C6-90DB9B516E7D}"/>
              </a:ext>
            </a:extLst>
          </p:cNvPr>
          <p:cNvSpPr/>
          <p:nvPr/>
        </p:nvSpPr>
        <p:spPr>
          <a:xfrm>
            <a:off x="3244645" y="4126823"/>
            <a:ext cx="6699455" cy="360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3C11B903-D149-E4B1-82F5-9F4E20312328}"/>
              </a:ext>
            </a:extLst>
          </p:cNvPr>
          <p:cNvSpPr/>
          <p:nvPr/>
        </p:nvSpPr>
        <p:spPr>
          <a:xfrm>
            <a:off x="5149171" y="3528024"/>
            <a:ext cx="4901609" cy="360000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3C4C1A53-61F9-4DCC-893B-52B8ABFB4505}"/>
              </a:ext>
            </a:extLst>
          </p:cNvPr>
          <p:cNvSpPr/>
          <p:nvPr/>
        </p:nvSpPr>
        <p:spPr>
          <a:xfrm>
            <a:off x="2484712" y="2934048"/>
            <a:ext cx="1684166" cy="3600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F5EA0A79-39E4-3AA5-14B1-FFFF1CC14E59}"/>
              </a:ext>
            </a:extLst>
          </p:cNvPr>
          <p:cNvSpPr/>
          <p:nvPr/>
        </p:nvSpPr>
        <p:spPr>
          <a:xfrm>
            <a:off x="9674942" y="4720912"/>
            <a:ext cx="1590373" cy="360000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Diamond Suit with solid fill">
            <a:extLst>
              <a:ext uri="{FF2B5EF4-FFF2-40B4-BE49-F238E27FC236}">
                <a16:creationId xmlns:a16="http://schemas.microsoft.com/office/drawing/2014/main" id="{5C7D81F9-5B4C-1E4E-A8BA-D7A72447B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02482" y="4824857"/>
            <a:ext cx="334298" cy="37012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DEA39A-DF6F-80F9-F097-862816667D10}"/>
              </a:ext>
            </a:extLst>
          </p:cNvPr>
          <p:cNvSpPr txBox="1"/>
          <p:nvPr/>
        </p:nvSpPr>
        <p:spPr>
          <a:xfrm>
            <a:off x="1420591" y="5819895"/>
            <a:ext cx="1577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Début de la thèse</a:t>
            </a:r>
            <a:endParaRPr lang="en-US" sz="1100" dirty="0"/>
          </a:p>
        </p:txBody>
      </p:sp>
      <p:pic>
        <p:nvPicPr>
          <p:cNvPr id="23" name="Graphic 22" descr="Diamond Suit with solid fill">
            <a:extLst>
              <a:ext uri="{FF2B5EF4-FFF2-40B4-BE49-F238E27FC236}">
                <a16:creationId xmlns:a16="http://schemas.microsoft.com/office/drawing/2014/main" id="{9BFD208B-2203-0DA9-8026-ACE3D849C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718" y="5823484"/>
            <a:ext cx="334298" cy="37012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3F454B-4AFF-8A98-8568-03DBDE62A142}"/>
              </a:ext>
            </a:extLst>
          </p:cNvPr>
          <p:cNvSpPr txBox="1"/>
          <p:nvPr/>
        </p:nvSpPr>
        <p:spPr>
          <a:xfrm>
            <a:off x="3474763" y="5827664"/>
            <a:ext cx="1660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Fête de la science</a:t>
            </a:r>
            <a:endParaRPr lang="en-US" sz="1100" dirty="0"/>
          </a:p>
        </p:txBody>
      </p:sp>
      <p:pic>
        <p:nvPicPr>
          <p:cNvPr id="26" name="Graphic 25" descr="Diamond Suit with solid fill">
            <a:extLst>
              <a:ext uri="{FF2B5EF4-FFF2-40B4-BE49-F238E27FC236}">
                <a16:creationId xmlns:a16="http://schemas.microsoft.com/office/drawing/2014/main" id="{4441B6C1-943A-6879-EA5E-5EC95A6BD0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5890" y="5831253"/>
            <a:ext cx="334298" cy="37012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E9331A-2856-C715-AE52-761BF6A3BEEA}"/>
              </a:ext>
            </a:extLst>
          </p:cNvPr>
          <p:cNvSpPr txBox="1"/>
          <p:nvPr/>
        </p:nvSpPr>
        <p:spPr>
          <a:xfrm>
            <a:off x="5310171" y="5808536"/>
            <a:ext cx="1577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Envoi du manuscrit</a:t>
            </a:r>
            <a:endParaRPr lang="en-US" sz="1100" dirty="0"/>
          </a:p>
        </p:txBody>
      </p:sp>
      <p:pic>
        <p:nvPicPr>
          <p:cNvPr id="30" name="Graphic 29" descr="Diamond Suit with solid fill">
            <a:extLst>
              <a:ext uri="{FF2B5EF4-FFF2-40B4-BE49-F238E27FC236}">
                <a16:creationId xmlns:a16="http://schemas.microsoft.com/office/drawing/2014/main" id="{3564F4DE-8CB2-E11F-BF52-72194E6A4A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82022" y="5819895"/>
            <a:ext cx="334298" cy="370124"/>
          </a:xfrm>
          <a:prstGeom prst="rect">
            <a:avLst/>
          </a:prstGeom>
        </p:spPr>
      </p:pic>
      <p:sp>
        <p:nvSpPr>
          <p:cNvPr id="3" name="TextShape 6">
            <a:extLst>
              <a:ext uri="{FF2B5EF4-FFF2-40B4-BE49-F238E27FC236}">
                <a16:creationId xmlns:a16="http://schemas.microsoft.com/office/drawing/2014/main" id="{53B670E6-B111-75B8-4CEA-47FE07206A4D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Planification de la thèse</a:t>
            </a:r>
          </a:p>
        </p:txBody>
      </p:sp>
      <p:pic>
        <p:nvPicPr>
          <p:cNvPr id="4" name="Graphic 3" descr="Diamond Suit with solid fill">
            <a:extLst>
              <a:ext uri="{FF2B5EF4-FFF2-40B4-BE49-F238E27FC236}">
                <a16:creationId xmlns:a16="http://schemas.microsoft.com/office/drawing/2014/main" id="{BC0457C2-CA25-A1ED-80D1-2EF33FF27C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8184" y="4824857"/>
            <a:ext cx="334298" cy="370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05CBB9-6313-E139-0AD2-B3C6D43B6063}"/>
              </a:ext>
            </a:extLst>
          </p:cNvPr>
          <p:cNvSpPr txBox="1"/>
          <p:nvPr/>
        </p:nvSpPr>
        <p:spPr>
          <a:xfrm>
            <a:off x="7216137" y="5815834"/>
            <a:ext cx="15778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Soutenance</a:t>
            </a:r>
            <a:endParaRPr lang="en-US" sz="1100" dirty="0"/>
          </a:p>
        </p:txBody>
      </p:sp>
      <p:pic>
        <p:nvPicPr>
          <p:cNvPr id="6" name="Graphic 5" descr="Diamond Suit with solid fill">
            <a:extLst>
              <a:ext uri="{FF2B5EF4-FFF2-40B4-BE49-F238E27FC236}">
                <a16:creationId xmlns:a16="http://schemas.microsoft.com/office/drawing/2014/main" id="{4EC4886F-C7DD-9515-F95B-FC3751FA1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7988" y="5827193"/>
            <a:ext cx="334298" cy="370124"/>
          </a:xfrm>
          <a:prstGeom prst="rect">
            <a:avLst/>
          </a:prstGeom>
        </p:spPr>
      </p:pic>
      <p:pic>
        <p:nvPicPr>
          <p:cNvPr id="7" name="Graphic 6" descr="Diamond Suit with solid fill">
            <a:extLst>
              <a:ext uri="{FF2B5EF4-FFF2-40B4-BE49-F238E27FC236}">
                <a16:creationId xmlns:a16="http://schemas.microsoft.com/office/drawing/2014/main" id="{9927B987-DB92-A049-FCD1-A11C6FED5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1567" y="4824857"/>
            <a:ext cx="334298" cy="370124"/>
          </a:xfrm>
          <a:prstGeom prst="rect">
            <a:avLst/>
          </a:prstGeom>
        </p:spPr>
      </p:pic>
      <p:pic>
        <p:nvPicPr>
          <p:cNvPr id="24" name="Graphic 23" descr="Books with solid fill">
            <a:extLst>
              <a:ext uri="{FF2B5EF4-FFF2-40B4-BE49-F238E27FC236}">
                <a16:creationId xmlns:a16="http://schemas.microsoft.com/office/drawing/2014/main" id="{0325EE12-D69B-F343-64C2-55FB301D11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2969" y="1835292"/>
            <a:ext cx="384126" cy="384126"/>
          </a:xfrm>
          <a:prstGeom prst="rect">
            <a:avLst/>
          </a:prstGeom>
        </p:spPr>
      </p:pic>
      <p:pic>
        <p:nvPicPr>
          <p:cNvPr id="32" name="Graphic 31" descr="Books with solid fill">
            <a:extLst>
              <a:ext uri="{FF2B5EF4-FFF2-40B4-BE49-F238E27FC236}">
                <a16:creationId xmlns:a16="http://schemas.microsoft.com/office/drawing/2014/main" id="{72558896-3799-E37B-5468-64C0F802C9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2969" y="2419976"/>
            <a:ext cx="384126" cy="384126"/>
          </a:xfrm>
          <a:prstGeom prst="rect">
            <a:avLst/>
          </a:prstGeom>
        </p:spPr>
      </p:pic>
      <p:pic>
        <p:nvPicPr>
          <p:cNvPr id="33" name="Graphic 32" descr="Signature with solid fill">
            <a:extLst>
              <a:ext uri="{FF2B5EF4-FFF2-40B4-BE49-F238E27FC236}">
                <a16:creationId xmlns:a16="http://schemas.microsoft.com/office/drawing/2014/main" id="{F0E3682D-2A5A-75E3-C027-3747054501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7444" y="4810855"/>
            <a:ext cx="384126" cy="3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5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38080" y="1921680"/>
            <a:ext cx="10332360" cy="42552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T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hèmes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émergents</a:t>
            </a: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 en sciences des données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Approche et profil </a:t>
            </a:r>
            <a:r>
              <a:rPr lang="fr-FR" sz="2800" b="1" spc="-1" dirty="0">
                <a:solidFill>
                  <a:srgbClr val="000000"/>
                </a:solidFill>
                <a:latin typeface="Calibri"/>
              </a:rPr>
              <a:t>pluridisciplinaire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2800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spc="-1" dirty="0">
                <a:solidFill>
                  <a:srgbClr val="000000"/>
                </a:solidFill>
                <a:latin typeface="Calibri"/>
              </a:rPr>
              <a:t>Expérience enrichissante dans un laboratoire diversifié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Calibri"/>
              </a:rPr>
              <a:t>Ouverture vers le </a:t>
            </a:r>
            <a:r>
              <a:rPr lang="fr-FR" sz="2800" b="1" strike="noStrike" spc="-1" dirty="0">
                <a:solidFill>
                  <a:srgbClr val="000000"/>
                </a:solidFill>
                <a:latin typeface="Calibri"/>
              </a:rPr>
              <a:t>monde académique</a:t>
            </a: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56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07" name="TextShape 6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4A4DFF-5E4D-4ABB-863F-9943247C45DB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TextShape 6">
            <a:extLst>
              <a:ext uri="{FF2B5EF4-FFF2-40B4-BE49-F238E27FC236}">
                <a16:creationId xmlns:a16="http://schemas.microsoft.com/office/drawing/2014/main" id="{32A77B66-2C85-1261-A198-69A236BC484A}"/>
              </a:ext>
            </a:extLst>
          </p:cNvPr>
          <p:cNvSpPr txBox="1"/>
          <p:nvPr/>
        </p:nvSpPr>
        <p:spPr>
          <a:xfrm>
            <a:off x="360" y="274320"/>
            <a:ext cx="10332360" cy="457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fr-FR" sz="2400" b="0" strike="noStrike" spc="-1" dirty="0">
                <a:solidFill>
                  <a:srgbClr val="FFFFFF"/>
                </a:solidFill>
                <a:latin typeface="Calibri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</TotalTime>
  <Words>1267</Words>
  <Application>Microsoft Office PowerPoint</Application>
  <PresentationFormat>Widescreen</PresentationFormat>
  <Paragraphs>218</Paragraphs>
  <Slides>13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 du LISTIC</dc:title>
  <dc:subject/>
  <dc:creator>Ammar Mian</dc:creator>
  <dc:description/>
  <cp:lastModifiedBy>Matthieu Verlynde</cp:lastModifiedBy>
  <cp:revision>33</cp:revision>
  <dcterms:created xsi:type="dcterms:W3CDTF">2022-02-28T08:40:07Z</dcterms:created>
  <dcterms:modified xsi:type="dcterms:W3CDTF">2024-05-31T20:11:14Z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