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5"/>
  </p:notesMasterIdLst>
  <p:sldIdLst>
    <p:sldId id="256" r:id="rId4"/>
    <p:sldId id="259" r:id="rId5"/>
    <p:sldId id="286" r:id="rId6"/>
    <p:sldId id="293" r:id="rId7"/>
    <p:sldId id="294" r:id="rId8"/>
    <p:sldId id="288" r:id="rId9"/>
    <p:sldId id="291" r:id="rId10"/>
    <p:sldId id="292" r:id="rId11"/>
    <p:sldId id="285" r:id="rId12"/>
    <p:sldId id="266" r:id="rId13"/>
    <p:sldId id="275" r:id="rId14"/>
    <p:sldId id="281" r:id="rId15"/>
    <p:sldId id="295" r:id="rId16"/>
    <p:sldId id="297" r:id="rId17"/>
    <p:sldId id="298" r:id="rId18"/>
    <p:sldId id="299" r:id="rId19"/>
    <p:sldId id="300" r:id="rId20"/>
    <p:sldId id="276" r:id="rId21"/>
    <p:sldId id="296" r:id="rId22"/>
    <p:sldId id="289"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9393"/>
    <a:srgbClr val="41B6B9"/>
    <a:srgbClr val="00AFA5"/>
    <a:srgbClr val="65C7C9"/>
    <a:srgbClr val="63C8C8"/>
    <a:srgbClr val="00D6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fr-FR" sz="1800" b="0" strike="noStrike" spc="-1">
                <a:solidFill>
                  <a:srgbClr val="000000"/>
                </a:solidFill>
                <a:latin typeface="Calibri"/>
              </a:rPr>
              <a:t>Click to move the slide</a:t>
            </a:r>
          </a:p>
        </p:txBody>
      </p:sp>
      <p:sp>
        <p:nvSpPr>
          <p:cNvPr id="136"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37"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3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3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4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CEE24DA-B544-4ABB-B49D-51AD065678F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Bonjour,</a:t>
            </a:r>
          </a:p>
          <a:p>
            <a:r>
              <a:rPr lang="fr-CH" dirty="0"/>
              <a:t>Je m’appelle Matthieu </a:t>
            </a:r>
            <a:r>
              <a:rPr lang="fr-CH" dirty="0" err="1"/>
              <a:t>Verlynde</a:t>
            </a:r>
            <a:r>
              <a:rPr lang="fr-CH" dirty="0"/>
              <a:t>, et je me présente devant vous afin de vous proposer ma candidature pour un financement de thèse sur le sujet Classification faiblement supervisée et frugale pour les séries temporelles d’images en télédétection, que je souhaiterais effectuer sous la direction des docteurs </a:t>
            </a:r>
            <a:r>
              <a:rPr lang="fr-CH" dirty="0" err="1"/>
              <a:t>Yajing</a:t>
            </a:r>
            <a:r>
              <a:rPr lang="fr-CH" dirty="0"/>
              <a:t> Yan et Ammar </a:t>
            </a:r>
            <a:r>
              <a:rPr lang="fr-CH" dirty="0" err="1"/>
              <a:t>Mian</a:t>
            </a:r>
            <a:r>
              <a:rPr lang="fr-CH" dirty="0"/>
              <a:t> au LISTIC à partir d’octobre.</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996461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Je finis alors maintenant cette présentation, et je vous remercie pour toute votre attention.</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308252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75572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17</a:t>
            </a:fld>
            <a:endParaRPr lang="en-US" sz="1200" b="0" strike="noStrike" spc="-1">
              <a:latin typeface="Times New Roman"/>
            </a:endParaRPr>
          </a:p>
        </p:txBody>
      </p:sp>
    </p:spTree>
    <p:extLst>
      <p:ext uri="{BB962C8B-B14F-4D97-AF65-F5344CB8AC3E}">
        <p14:creationId xmlns:p14="http://schemas.microsoft.com/office/powerpoint/2010/main" val="239592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Dans cette présentation, j’aimerais d’abord vous présenter les thèmes qui sont abordés au sein de ce sujet, avant de vous exposer les verrous scientifiques ainsi que les études que nous souhaiterions apporter pour y répondre. Je vous présenterais ensuite mon parcours qui m’a incité à choisir ce sujet de thèse, et enfin ma projection en tant que doctorant  au LISTIC.</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291467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44775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151925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Tout d’abord pour présenter les thèmes de ce sujet, la télédétection qualifie les technologies permettant de capter à distance et de traiter les données de rayonnement énergétiques d’objets, en particulier de la Terre. C’est un domaine qui s’est grandement développé ces dernières décennies, et qui est utilisé aujourd’hui pour de nombreuses applications en industrie et en recherche, de la glaciologie à la gestion de milieux naturels par exemple. C’est aussi un domaine aux données complexes, de très grande taille et de très grandes dimensions, et souvent très peu labellisées. Associer une image à une description de ce qui y est observé est un travail long et difficile à automatiser. </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86341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Le traitement de ces données étant relativement complexe, il entraîne un certain nombres de coût. Un coût de calcul dans un premier temps, lorsque les dernières innovation en traitement automatisées sont de plus en plus performantes, mais avec un nombre de paramètres de plus en plus important. Un coût énergétique également, qui se traduit par un coût écologique important. Les dernières innovations en IA aujourd’hui, ont une empreinte carbone équivalente à une personne faisant 40 fois le trajet NY-SF en avion, et CHAT-GPT correspond à presque 10 fois le consommation moyenne d’une voiture sur toute sa durée de vie. Et ceci ne compte pas l’usage de ces outils par les utilisateurs après déploiement, venant à tripler ces émissions. </a:t>
            </a:r>
          </a:p>
          <a:p>
            <a:r>
              <a:rPr lang="fr-CH" noProof="0" dirty="0"/>
              <a:t>Un coût économique est aussi à prendre en compte, le support de ces outils nécessitant des plateformes lourdes et onéreuses. C’est alors l’industrie qui q le plus l’accès à ce type de plateforme, ainsi que les groupements de recherche possédant déjà un grand nombre de ressource, ce qui met de côté les scientifiques travaillant dans des environnements plus défavorisé (comme dans les pays en voie de développement).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87112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48975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C’est face à ces enjeux que nous souhaiterions apporter des études afin de paliers deux aspects : l’absence de métriques d’évaluation qui prendrait en compte les aspects à la fois énergétiques sur l’ensemble de la chaîne de traitement et de performance sur la tâche effectuée, mais également l’application de méthodes d’optimisation adaptées au domaine de la télédétection. Nous nous baserons alors sur des mathématiques complexes permettant notamment de réduire le nombre de paramètres.</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48975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J’ai choisi de postuler sur ce sujet après avoir suivi un parcours qui combinais l’ensemble des thèmes que celui ci abordait. Après une classe préparatoire en biologie, chimie, physiques et sciences de la Terre, où j’ai eu une formation poussé dans ces matière et en mathématiques et statistiques, j’ai rejoint l’école d'ingénieur AgroParisTech au sein de l’Université Paris-Saclay où je me suis spécialisé d’abord en gestion de l’environnement, puis en sciences des données. J’ai alors suivi de nombreux cours en programmation et en traitement de données environnementales, me confiant une expériences dans de nombreuses applications du domaine.</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1974701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J’ai également été introduit dans le monde de la recherche via différents stages dans le traitement de données en télédétection, où j’ai déjà pu appliquer différents aspects du métier de chercheur. J’ai pu écrire mon premier article scientifique comme coauteur qui sera publié dans Nature prochainement, et un second article sera aussi écrit dans les prochains mois. J’ai pu participer à des missions d’enseignement en encadrant un groupe de projet, formant des étudiants en traitement de données spatialisées. J’ai aussi pu participer à la création d’un projet de recherche lors d’un stage à l’université de Twente aux Pays-Bas, où j’ai eu l’expérience d’échanges avec des acteurs locaux, et une expérience de terrain en protection de l’environnement.</a:t>
            </a:r>
          </a:p>
          <a:p>
            <a:r>
              <a:rPr lang="fr-CH" noProof="0" dirty="0"/>
              <a:t>Aujourd’hui j’effectue mon stage de fin d’études au LISTIC où je travaille déjà sur le sujet de cette thèse, et où j’ai déjà pu effectué une ébauche de l’état de l’art me permettant de continuer en doctorat avec une connaissance approfondie sur le sujet.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84866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Je planifie donc d’effectuer cette thèse au LISTIC en construisant tout d’abord une expertise sur les deux aspects de cette thèse, et en tournant mes travaux sur des données de glaciologie ou de volcanologie, mais je souhaite construire cette de thèse de pair avec l’aspect d’enseignement. Il s’agit en effet d’un aspect du métier d’enseignant-chercheur qui m’intéresse particulièrement, et qui est une des raisons pour lesquelles je souhaiterais continuer aussi dans le monde académique après l’obtention du doctorat.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304038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r>
              <a:rPr lang="fr-CH" sz="2000" b="0" strike="noStrike" spc="-1" dirty="0">
                <a:latin typeface="Arial"/>
              </a:rPr>
              <a:t>Pour </a:t>
            </a:r>
            <a:r>
              <a:rPr lang="fr-CH" sz="2000" b="0" strike="noStrike" spc="-1" noProof="0" dirty="0">
                <a:latin typeface="Arial"/>
              </a:rPr>
              <a:t>conclure</a:t>
            </a:r>
            <a:r>
              <a:rPr lang="fr-CH" sz="2000" b="0" strike="noStrike" spc="-1" dirty="0">
                <a:latin typeface="Arial"/>
              </a:rPr>
              <a:t>, les thèmes aujourd’hui émergents qui sont abordés au sein de ce sujet de thèse sont pour moi centraux au vu des objectifs que l’université Savoie Mont Blanc pourrait viser, sur le plan écologique et de l’innovation, et je suis convaincu que mon profil pluridisciplinaire et mon expérience en recherche sont adaptés à la réalisation de cette thèse. Mais je suis également motivé à l’idée de pouvoir développer mes connaissances sur ces sujets et de pouvoir échanger avec les profils diversifiés des différents laboratoires de l’école doctorale., et je suis aussi très motive pour cette opportunité de début de vraie carrière professionnelle dans le monde académique.</a:t>
            </a: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3"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4"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5"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8"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1"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2"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3"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4"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6"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63"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5"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9"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67"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9"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1"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2"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3"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5"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83"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4"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5"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6"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7"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8"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0"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2"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4"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5"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5"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7"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4"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7"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9"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0"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1"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2"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3"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4"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3"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8"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22"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26"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7"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w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29"/>
          <p:cNvPicPr/>
          <p:nvPr/>
        </p:nvPicPr>
        <p:blipFill>
          <a:blip r:embed="rId14"/>
          <a:stretch/>
        </p:blipFill>
        <p:spPr>
          <a:xfrm>
            <a:off x="0" y="0"/>
            <a:ext cx="3312360" cy="2876040"/>
          </a:xfrm>
          <a:prstGeom prst="rect">
            <a:avLst/>
          </a:prstGeom>
          <a:ln>
            <a:noFill/>
          </a:ln>
        </p:spPr>
      </p:pic>
      <p:pic>
        <p:nvPicPr>
          <p:cNvPr id="9" name="Image 30"/>
          <p:cNvPicPr/>
          <p:nvPr/>
        </p:nvPicPr>
        <p:blipFill>
          <a:blip r:embed="rId15"/>
          <a:stretch/>
        </p:blipFill>
        <p:spPr>
          <a:xfrm>
            <a:off x="1809000" y="2233440"/>
            <a:ext cx="10382760" cy="2081880"/>
          </a:xfrm>
          <a:prstGeom prst="rect">
            <a:avLst/>
          </a:prstGeom>
          <a:ln>
            <a:noFill/>
          </a:ln>
        </p:spPr>
      </p:pic>
      <p:sp>
        <p:nvSpPr>
          <p:cNvPr id="2" name="PlaceHolder 1"/>
          <p:cNvSpPr>
            <a:spLocks noGrp="1"/>
          </p:cNvSpPr>
          <p:nvPr>
            <p:ph type="title"/>
          </p:nvPr>
        </p:nvSpPr>
        <p:spPr>
          <a:xfrm>
            <a:off x="4409280" y="2925720"/>
            <a:ext cx="7615440" cy="1006200"/>
          </a:xfrm>
          <a:prstGeom prst="rect">
            <a:avLst/>
          </a:prstGeom>
        </p:spPr>
        <p:txBody>
          <a:bodyPr anchor="b">
            <a:noAutofit/>
          </a:bodyPr>
          <a:lstStyle/>
          <a:p>
            <a:pPr algn="ctr">
              <a:lnSpc>
                <a:spcPct val="90000"/>
              </a:lnSpc>
            </a:pPr>
            <a:r>
              <a:rPr lang="fr-FR" sz="4800" b="1" strike="noStrike" spc="-1">
                <a:solidFill>
                  <a:srgbClr val="FFFFFF"/>
                </a:solidFill>
                <a:latin typeface="Calibri"/>
              </a:rPr>
              <a:t>Modifiez le style du titre</a:t>
            </a:r>
            <a:endParaRPr lang="fr-FR" sz="4800" b="0" strike="noStrike" spc="-1">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2875866-00A7-401A-8879-DEB3D066A86B}" type="datetime1">
              <a:rPr lang="fr-FR" sz="1200" b="0" strike="noStrike" spc="-1">
                <a:solidFill>
                  <a:srgbClr val="8B8B8B"/>
                </a:solidFill>
                <a:latin typeface="Calibri"/>
              </a:rPr>
              <a:t>03/06/2024</a:t>
            </a:fld>
            <a:endParaRPr lang="en-US" sz="1200" b="0" strike="noStrike" spc="-1">
              <a:latin typeface="Times New Roman"/>
            </a:endParaRPr>
          </a:p>
        </p:txBody>
      </p:sp>
      <p:pic>
        <p:nvPicPr>
          <p:cNvPr id="4" name="Image 24"/>
          <p:cNvPicPr/>
          <p:nvPr/>
        </p:nvPicPr>
        <p:blipFill>
          <a:blip r:embed="rId16"/>
          <a:stretch/>
        </p:blipFill>
        <p:spPr>
          <a:xfrm>
            <a:off x="10347120" y="169920"/>
            <a:ext cx="1485360" cy="629640"/>
          </a:xfrm>
          <a:prstGeom prst="rect">
            <a:avLst/>
          </a:prstGeom>
          <a:ln>
            <a:noFill/>
          </a:ln>
        </p:spPr>
      </p:pic>
      <p:pic>
        <p:nvPicPr>
          <p:cNvPr id="5" name="Graphique 28"/>
          <p:cNvPicPr/>
          <p:nvPr/>
        </p:nvPicPr>
        <p:blipFill>
          <a:blip r:embed="rId17"/>
          <a:stretch/>
        </p:blipFill>
        <p:spPr>
          <a:xfrm>
            <a:off x="8394120" y="169920"/>
            <a:ext cx="1702440" cy="629640"/>
          </a:xfrm>
          <a:prstGeom prst="rect">
            <a:avLst/>
          </a:prstGeom>
          <a:ln>
            <a:noFill/>
          </a:ln>
        </p:spPr>
      </p:pic>
      <p:sp>
        <p:nvSpPr>
          <p:cNvPr id="6"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dirty="0">
                <a:solidFill>
                  <a:srgbClr val="000000"/>
                </a:solidFill>
                <a:latin typeface="Calibri"/>
              </a:rPr>
              <a:t>Click to </a:t>
            </a:r>
            <a:r>
              <a:rPr lang="fr-FR" sz="2800" b="0" strike="noStrike" spc="-1" dirty="0" err="1">
                <a:solidFill>
                  <a:srgbClr val="000000"/>
                </a:solidFill>
                <a:latin typeface="Calibri"/>
              </a:rPr>
              <a:t>edit</a:t>
            </a:r>
            <a:r>
              <a:rPr lang="fr-FR" sz="2800" b="0" strike="noStrike" spc="-1" dirty="0">
                <a:solidFill>
                  <a:srgbClr val="000000"/>
                </a:solidFill>
                <a:latin typeface="Calibri"/>
              </a:rPr>
              <a:t> the </a:t>
            </a:r>
            <a:r>
              <a:rPr lang="fr-FR" sz="2800" b="0" strike="noStrike" spc="-1" dirty="0" err="1">
                <a:solidFill>
                  <a:srgbClr val="000000"/>
                </a:solidFill>
                <a:latin typeface="Calibri"/>
              </a:rPr>
              <a:t>outline</a:t>
            </a:r>
            <a:r>
              <a:rPr lang="fr-FR" sz="2800" b="0" strike="noStrike" spc="-1" dirty="0">
                <a:solidFill>
                  <a:srgbClr val="000000"/>
                </a:solidFill>
                <a:latin typeface="Calibri"/>
              </a:rPr>
              <a:t> </a:t>
            </a:r>
            <a:r>
              <a:rPr lang="fr-FR" sz="2800" b="0" strike="noStrike" spc="-1" dirty="0" err="1">
                <a:solidFill>
                  <a:srgbClr val="000000"/>
                </a:solidFill>
                <a:latin typeface="Calibri"/>
              </a:rPr>
              <a:t>text</a:t>
            </a:r>
            <a:r>
              <a:rPr lang="fr-FR" sz="2800" b="0" strike="noStrike" spc="-1" dirty="0">
                <a:solidFill>
                  <a:srgbClr val="000000"/>
                </a:solidFill>
                <a:latin typeface="Calibri"/>
              </a:rPr>
              <a:t> format</a:t>
            </a:r>
          </a:p>
          <a:p>
            <a:pPr marL="864000" lvl="1" indent="-324000">
              <a:spcBef>
                <a:spcPts val="1134"/>
              </a:spcBef>
              <a:buClr>
                <a:srgbClr val="000000"/>
              </a:buClr>
              <a:buSzPct val="75000"/>
              <a:buFont typeface="Symbol" charset="2"/>
              <a:buChar char=""/>
            </a:pPr>
            <a:r>
              <a:rPr lang="fr-FR" sz="2000" b="0" strike="noStrike" spc="-1" dirty="0">
                <a:solidFill>
                  <a:srgbClr val="000000"/>
                </a:solidFill>
                <a:latin typeface="Calibri"/>
              </a:rPr>
              <a:t>Second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fr-FR" sz="1800" b="0" strike="noStrike" spc="-1" dirty="0" err="1">
                <a:solidFill>
                  <a:srgbClr val="000000"/>
                </a:solidFill>
                <a:latin typeface="Calibri"/>
              </a:rPr>
              <a:t>Third</a:t>
            </a:r>
            <a:r>
              <a:rPr lang="fr-FR" sz="1800" b="0" strike="noStrike" spc="-1" dirty="0">
                <a:solidFill>
                  <a:srgbClr val="000000"/>
                </a:solidFill>
                <a:latin typeface="Calibri"/>
              </a:rPr>
              <a:t> </a:t>
            </a:r>
            <a:r>
              <a:rPr lang="fr-FR" sz="1800" b="0" strike="noStrike" spc="-1" dirty="0" err="1">
                <a:solidFill>
                  <a:srgbClr val="000000"/>
                </a:solidFill>
                <a:latin typeface="Calibri"/>
              </a:rPr>
              <a:t>Outline</a:t>
            </a:r>
            <a:r>
              <a:rPr lang="fr-FR" sz="1800" b="0" strike="noStrike" spc="-1" dirty="0">
                <a:solidFill>
                  <a:srgbClr val="000000"/>
                </a:solidFill>
                <a:latin typeface="Calibri"/>
              </a:rPr>
              <a:t> </a:t>
            </a:r>
            <a:r>
              <a:rPr lang="fr-FR" sz="1800" b="0" strike="noStrike" spc="-1" dirty="0" err="1">
                <a:solidFill>
                  <a:srgbClr val="000000"/>
                </a:solidFill>
                <a:latin typeface="Calibri"/>
              </a:rPr>
              <a:t>Level</a:t>
            </a:r>
            <a:endParaRPr lang="fr-FR" sz="180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fr-FR" sz="1800" b="0" strike="noStrike" spc="-1" dirty="0" err="1">
                <a:solidFill>
                  <a:srgbClr val="000000"/>
                </a:solidFill>
                <a:latin typeface="Calibri"/>
              </a:rPr>
              <a:t>Fourth</a:t>
            </a:r>
            <a:r>
              <a:rPr lang="fr-FR" sz="1800" b="0" strike="noStrike" spc="-1" dirty="0">
                <a:solidFill>
                  <a:srgbClr val="000000"/>
                </a:solidFill>
                <a:latin typeface="Calibri"/>
              </a:rPr>
              <a:t> </a:t>
            </a:r>
            <a:r>
              <a:rPr lang="fr-FR" sz="1800" b="0" strike="noStrike" spc="-1" dirty="0" err="1">
                <a:solidFill>
                  <a:srgbClr val="000000"/>
                </a:solidFill>
                <a:latin typeface="Calibri"/>
              </a:rPr>
              <a:t>Outline</a:t>
            </a:r>
            <a:r>
              <a:rPr lang="fr-FR" sz="1800" b="0" strike="noStrike" spc="-1" dirty="0">
                <a:solidFill>
                  <a:srgbClr val="000000"/>
                </a:solidFill>
                <a:latin typeface="Calibri"/>
              </a:rPr>
              <a:t> </a:t>
            </a:r>
            <a:r>
              <a:rPr lang="fr-FR" sz="1800" b="0" strike="noStrike" spc="-1" dirty="0" err="1">
                <a:solidFill>
                  <a:srgbClr val="000000"/>
                </a:solidFill>
                <a:latin typeface="Calibri"/>
              </a:rPr>
              <a:t>Level</a:t>
            </a:r>
            <a:endParaRPr lang="fr-FR" sz="180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fr-FR" sz="2000" b="0" strike="noStrike" spc="-1" dirty="0" err="1">
                <a:solidFill>
                  <a:srgbClr val="000000"/>
                </a:solidFill>
                <a:latin typeface="Calibri"/>
              </a:rPr>
              <a:t>Fifth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fr-FR" sz="2000" b="0" strike="noStrike" spc="-1" dirty="0" err="1">
                <a:solidFill>
                  <a:srgbClr val="000000"/>
                </a:solidFill>
                <a:latin typeface="Calibri"/>
              </a:rPr>
              <a:t>Sixth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fr-FR" sz="2000" b="0" strike="noStrike" spc="-1" dirty="0" err="1">
                <a:solidFill>
                  <a:srgbClr val="000000"/>
                </a:solidFill>
                <a:latin typeface="Calibri"/>
              </a:rPr>
              <a:t>Seventh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838080" y="1921680"/>
            <a:ext cx="1051524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46"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7" name="CustomShape 4"/>
          <p:cNvSpPr/>
          <p:nvPr/>
        </p:nvSpPr>
        <p:spPr>
          <a:xfrm>
            <a:off x="9236" y="250920"/>
            <a:ext cx="12191760" cy="467640"/>
          </a:xfrm>
          <a:prstGeom prst="rect">
            <a:avLst/>
          </a:prstGeom>
          <a:gradFill flip="none" rotWithShape="1">
            <a:gsLst>
              <a:gs pos="31000">
                <a:srgbClr val="87D7D0"/>
              </a:gs>
              <a:gs pos="0">
                <a:srgbClr val="FFFFFF"/>
              </a:gs>
              <a:gs pos="100000">
                <a:srgbClr val="00A99B"/>
              </a:gs>
            </a:gsLst>
            <a:lin ang="10800000" scaled="1"/>
            <a:tileRect/>
          </a:gradFill>
          <a:ln>
            <a:noFill/>
          </a:ln>
        </p:spPr>
        <p:style>
          <a:lnRef idx="2">
            <a:schemeClr val="accent1">
              <a:shade val="50000"/>
            </a:schemeClr>
          </a:lnRef>
          <a:fillRef idx="1">
            <a:schemeClr val="accent1"/>
          </a:fillRef>
          <a:effectRef idx="0">
            <a:schemeClr val="accent1"/>
          </a:effectRef>
          <a:fontRef idx="minor"/>
        </p:style>
      </p:sp>
      <p:pic>
        <p:nvPicPr>
          <p:cNvPr id="48" name="Image 6"/>
          <p:cNvPicPr/>
          <p:nvPr/>
        </p:nvPicPr>
        <p:blipFill>
          <a:blip r:embed="rId14"/>
          <a:stretch/>
        </p:blipFill>
        <p:spPr>
          <a:xfrm>
            <a:off x="10347120" y="169920"/>
            <a:ext cx="1485360" cy="629640"/>
          </a:xfrm>
          <a:prstGeom prst="rect">
            <a:avLst/>
          </a:prstGeom>
          <a:ln>
            <a:noFill/>
          </a:ln>
        </p:spPr>
      </p:pic>
      <p:pic>
        <p:nvPicPr>
          <p:cNvPr id="49" name="Image 9"/>
          <p:cNvPicPr/>
          <p:nvPr/>
        </p:nvPicPr>
        <p:blipFill>
          <a:blip r:embed="rId15">
            <a:alphaModFix amt="12000"/>
          </a:blip>
          <a:stretch/>
        </p:blipFill>
        <p:spPr>
          <a:xfrm>
            <a:off x="0" y="0"/>
            <a:ext cx="3312360" cy="2876040"/>
          </a:xfrm>
          <a:prstGeom prst="rect">
            <a:avLst/>
          </a:prstGeom>
          <a:ln>
            <a:noFill/>
          </a:ln>
        </p:spPr>
      </p:pic>
      <p:pic>
        <p:nvPicPr>
          <p:cNvPr id="50" name="Image 10"/>
          <p:cNvPicPr/>
          <p:nvPr/>
        </p:nvPicPr>
        <p:blipFill>
          <a:blip r:embed="rId15">
            <a:alphaModFix amt="12000"/>
          </a:blip>
          <a:stretch/>
        </p:blipFill>
        <p:spPr>
          <a:xfrm rot="10800000">
            <a:off x="8879760" y="3981600"/>
            <a:ext cx="3312360" cy="2876040"/>
          </a:xfrm>
          <a:prstGeom prst="rect">
            <a:avLst/>
          </a:prstGeom>
          <a:ln>
            <a:noFill/>
          </a:ln>
        </p:spPr>
      </p:pic>
      <p:sp>
        <p:nvSpPr>
          <p:cNvPr id="51" name="PlaceHolder 5"/>
          <p:cNvSpPr>
            <a:spLocks noGrp="1"/>
          </p:cNvSpPr>
          <p:nvPr>
            <p:ph type="title"/>
          </p:nvPr>
        </p:nvSpPr>
        <p:spPr>
          <a:xfrm>
            <a:off x="838080" y="1013040"/>
            <a:ext cx="10515240" cy="908280"/>
          </a:xfrm>
          <a:prstGeom prst="rect">
            <a:avLst/>
          </a:prstGeom>
        </p:spPr>
        <p:txBody>
          <a:bodyPr anchor="ctr">
            <a:noAutofit/>
          </a:bodyPr>
          <a:lstStyle/>
          <a:p>
            <a:pPr>
              <a:lnSpc>
                <a:spcPct val="90000"/>
              </a:lnSpc>
            </a:pPr>
            <a:r>
              <a:rPr lang="fr-FR" sz="4000" b="1" strike="noStrike" spc="-1">
                <a:solidFill>
                  <a:srgbClr val="000000"/>
                </a:solidFill>
                <a:latin typeface="Calibri"/>
              </a:rPr>
              <a:t>Modifiez le style du titre</a:t>
            </a:r>
            <a:endParaRPr lang="fr-FR" sz="4000" b="0" strike="noStrike" spc="-1">
              <a:solidFill>
                <a:srgbClr val="000000"/>
              </a:solidFill>
              <a:latin typeface="Calibri"/>
            </a:endParaRPr>
          </a:p>
        </p:txBody>
      </p:sp>
      <p:sp>
        <p:nvSpPr>
          <p:cNvPr id="52" name="PlaceHolder 6"/>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EA2F177-019B-4785-90FA-AB1D5D1DA103}" type="slidenum">
              <a:rPr lang="fr-FR"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4">
            <a:extLst>
              <a:ext uri="{FF2B5EF4-FFF2-40B4-BE49-F238E27FC236}">
                <a16:creationId xmlns:a16="http://schemas.microsoft.com/office/drawing/2014/main" id="{1AB11CD8-1D04-E313-0E82-19DAE206C9D0}"/>
              </a:ext>
            </a:extLst>
          </p:cNvPr>
          <p:cNvSpPr/>
          <p:nvPr userDrawn="1"/>
        </p:nvSpPr>
        <p:spPr>
          <a:xfrm>
            <a:off x="-1504" y="250920"/>
            <a:ext cx="12191760" cy="467640"/>
          </a:xfrm>
          <a:prstGeom prst="rect">
            <a:avLst/>
          </a:prstGeom>
          <a:gradFill flip="none" rotWithShape="1">
            <a:gsLst>
              <a:gs pos="31000">
                <a:srgbClr val="87D7D0"/>
              </a:gs>
              <a:gs pos="0">
                <a:srgbClr val="FFFFFF"/>
              </a:gs>
              <a:gs pos="100000">
                <a:srgbClr val="00A99B"/>
              </a:gs>
            </a:gsLst>
            <a:lin ang="10800000" scaled="1"/>
            <a:tileRect/>
          </a:gradFill>
          <a:ln>
            <a:noFill/>
          </a:ln>
        </p:spPr>
        <p:style>
          <a:lnRef idx="2">
            <a:schemeClr val="accent1">
              <a:shade val="50000"/>
            </a:schemeClr>
          </a:lnRef>
          <a:fillRef idx="1">
            <a:schemeClr val="accent1"/>
          </a:fillRef>
          <a:effectRef idx="0">
            <a:schemeClr val="accent1"/>
          </a:effectRef>
          <a:fontRef idx="minor"/>
        </p:style>
      </p:sp>
      <p:sp>
        <p:nvSpPr>
          <p:cNvPr id="89" name="PlaceHolder 1"/>
          <p:cNvSpPr>
            <a:spLocks noGrp="1"/>
          </p:cNvSpPr>
          <p:nvPr>
            <p:ph type="body"/>
          </p:nvPr>
        </p:nvSpPr>
        <p:spPr>
          <a:xfrm>
            <a:off x="838080" y="1921680"/>
            <a:ext cx="518112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90" name="PlaceHolder 2"/>
          <p:cNvSpPr>
            <a:spLocks noGrp="1"/>
          </p:cNvSpPr>
          <p:nvPr>
            <p:ph type="body"/>
          </p:nvPr>
        </p:nvSpPr>
        <p:spPr>
          <a:xfrm>
            <a:off x="6172200" y="1921680"/>
            <a:ext cx="518112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pic>
        <p:nvPicPr>
          <p:cNvPr id="91" name="Image 7"/>
          <p:cNvPicPr/>
          <p:nvPr/>
        </p:nvPicPr>
        <p:blipFill>
          <a:blip r:embed="rId14">
            <a:alphaModFix amt="12000"/>
          </a:blip>
          <a:stretch/>
        </p:blipFill>
        <p:spPr>
          <a:xfrm rot="10800000">
            <a:off x="8879760" y="3981600"/>
            <a:ext cx="3312360" cy="2876040"/>
          </a:xfrm>
          <a:prstGeom prst="rect">
            <a:avLst/>
          </a:prstGeom>
          <a:ln>
            <a:noFill/>
          </a:ln>
        </p:spPr>
      </p:pic>
      <p:pic>
        <p:nvPicPr>
          <p:cNvPr id="92" name="Image 9"/>
          <p:cNvPicPr/>
          <p:nvPr/>
        </p:nvPicPr>
        <p:blipFill>
          <a:blip r:embed="rId14">
            <a:alphaModFix amt="12000"/>
          </a:blip>
          <a:stretch/>
        </p:blipFill>
        <p:spPr>
          <a:xfrm>
            <a:off x="0" y="0"/>
            <a:ext cx="3312360" cy="2876040"/>
          </a:xfrm>
          <a:prstGeom prst="rect">
            <a:avLst/>
          </a:prstGeom>
          <a:ln>
            <a:noFill/>
          </a:ln>
        </p:spPr>
      </p:pic>
      <p:sp>
        <p:nvSpPr>
          <p:cNvPr id="9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9CC62943-D427-449D-BE3D-95F0E7D7057C}" type="datetime1">
              <a:rPr lang="fr-FR" sz="1200" b="0" strike="noStrike" spc="-1">
                <a:solidFill>
                  <a:srgbClr val="8B8B8B"/>
                </a:solidFill>
                <a:latin typeface="Calibri"/>
              </a:rPr>
              <a:t>03/06/2024</a:t>
            </a:fld>
            <a:endParaRPr lang="en-US" sz="1200" b="0" strike="noStrike" spc="-1">
              <a:latin typeface="Times New Roman"/>
            </a:endParaRPr>
          </a:p>
        </p:txBody>
      </p:sp>
      <p:sp>
        <p:nvSpPr>
          <p:cNvPr id="9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9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F53F0626-36D4-4FC1-92DB-B779CA020836}" type="slidenum">
              <a:rPr lang="fr-FR" sz="1200" b="0" strike="noStrike" spc="-1">
                <a:solidFill>
                  <a:srgbClr val="8B8B8B"/>
                </a:solidFill>
                <a:latin typeface="Calibri"/>
              </a:rPr>
              <a:t>‹#›</a:t>
            </a:fld>
            <a:endParaRPr lang="en-US" sz="1200" b="0" strike="noStrike" spc="-1">
              <a:latin typeface="Times New Roman"/>
            </a:endParaRPr>
          </a:p>
        </p:txBody>
      </p:sp>
      <p:sp>
        <p:nvSpPr>
          <p:cNvPr id="97" name="PlaceHolder 7"/>
          <p:cNvSpPr>
            <a:spLocks noGrp="1"/>
          </p:cNvSpPr>
          <p:nvPr>
            <p:ph type="title"/>
          </p:nvPr>
        </p:nvSpPr>
        <p:spPr>
          <a:xfrm>
            <a:off x="838080" y="1013040"/>
            <a:ext cx="10515240" cy="908280"/>
          </a:xfrm>
          <a:prstGeom prst="rect">
            <a:avLst/>
          </a:prstGeom>
        </p:spPr>
        <p:txBody>
          <a:bodyPr anchor="ctr">
            <a:noAutofit/>
          </a:bodyPr>
          <a:lstStyle/>
          <a:p>
            <a:pPr>
              <a:lnSpc>
                <a:spcPct val="90000"/>
              </a:lnSpc>
            </a:pPr>
            <a:r>
              <a:rPr lang="fr-FR" sz="4000" b="1" strike="noStrike" spc="-1">
                <a:solidFill>
                  <a:srgbClr val="000000"/>
                </a:solidFill>
                <a:latin typeface="Calibri"/>
              </a:rPr>
              <a:t>Modifiez le style du titre</a:t>
            </a:r>
            <a:endParaRPr lang="fr-FR" sz="4000" b="0" strike="noStrike" spc="-1">
              <a:solidFill>
                <a:srgbClr val="000000"/>
              </a:solidFill>
              <a:latin typeface="Calibri"/>
            </a:endParaRPr>
          </a:p>
        </p:txBody>
      </p:sp>
      <p:pic>
        <p:nvPicPr>
          <p:cNvPr id="98" name="Image 8"/>
          <p:cNvPicPr/>
          <p:nvPr/>
        </p:nvPicPr>
        <p:blipFill>
          <a:blip r:embed="rId15"/>
          <a:stretch/>
        </p:blipFill>
        <p:spPr>
          <a:xfrm>
            <a:off x="10347120" y="169920"/>
            <a:ext cx="1485360" cy="629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48550/arXiv.2007.05558" TargetMode="External"/><Relationship Id="rId3" Type="http://schemas.openxmlformats.org/officeDocument/2006/relationships/hyperlink" Target="https://www.copernicus.eu/en/news/news/observer-monitoring-glaciers-space" TargetMode="External"/><Relationship Id="rId7" Type="http://schemas.openxmlformats.org/officeDocument/2006/relationships/hyperlink" Target="https://doi.org/10.48550/arXiv.1906.02243"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doi.org/10.48550/arXiv.2104.10350" TargetMode="External"/><Relationship Id="rId11" Type="http://schemas.openxmlformats.org/officeDocument/2006/relationships/hyperlink" Target="https://www.esa.int/Space_Safety/Space_Debris/Space_debris_by_the_numbers" TargetMode="External"/><Relationship Id="rId5" Type="http://schemas.openxmlformats.org/officeDocument/2006/relationships/hyperlink" Target="https://doi.org/10.1109/CVPR.2018.00105" TargetMode="External"/><Relationship Id="rId10" Type="http://schemas.openxmlformats.org/officeDocument/2006/relationships/hyperlink" Target="https://www.unoosa.org/oosa/osoindex/search-ng.jspx?lf_id=#?c=%7B%22filters%22:%5B%7B%22fieldName%22:%22en%23object.status.inOrbit_s1%22,%22value%22:%22Yes%22%7D%5D,%22sortings%22:%5B%7B%22fieldName%22:%22object.launch.dateOfLaunch_s1%22,%22dir%22:%22desc%22%7D%5D%7D" TargetMode="External"/><Relationship Id="rId4" Type="http://schemas.openxmlformats.org/officeDocument/2006/relationships/hyperlink" Target="https://www.hpcwire.com/2019/03/19/aws-upgrades-its-gpu-backed-ai-inference-platform/" TargetMode="External"/><Relationship Id="rId9" Type="http://schemas.openxmlformats.org/officeDocument/2006/relationships/hyperlink" Target="https://doi.org/10.48550/arXiv.2111.0036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5.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4.xml"/><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png"/><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21105/joss.00265" TargetMode="External"/><Relationship Id="rId3" Type="http://schemas.openxmlformats.org/officeDocument/2006/relationships/hyperlink" Target="https://doi.org/10.1109/IGARSS46834.2022.9884684" TargetMode="External"/><Relationship Id="rId7" Type="http://schemas.openxmlformats.org/officeDocument/2006/relationships/hyperlink" Target="https://doi.org/10.1109/CVPR.2018.00105"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docs.influxdata.com/telegraf/v1/" TargetMode="External"/><Relationship Id="rId5" Type="http://schemas.openxmlformats.org/officeDocument/2006/relationships/hyperlink" Target="https://docs.influxdata.com/influxdb/v2/" TargetMode="External"/><Relationship Id="rId4" Type="http://schemas.openxmlformats.org/officeDocument/2006/relationships/hyperlink" Target="https://grafana.com/docs/grafana/v10.4/" TargetMode="External"/><Relationship Id="rId9" Type="http://schemas.openxmlformats.org/officeDocument/2006/relationships/hyperlink" Target="https://doi.org/10.1109/LGRS.2023.325165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6.png"/><Relationship Id="rId7" Type="http://schemas.openxmlformats.org/officeDocument/2006/relationships/image" Target="../media/image31.png"/><Relationship Id="rId12" Type="http://schemas.openxmlformats.org/officeDocument/2006/relationships/image" Target="../media/image71.sv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9.svg"/><Relationship Id="rId11" Type="http://schemas.openxmlformats.org/officeDocument/2006/relationships/image" Target="../media/image70.png"/><Relationship Id="rId5" Type="http://schemas.openxmlformats.org/officeDocument/2006/relationships/image" Target="../media/image38.png"/><Relationship Id="rId10" Type="http://schemas.openxmlformats.org/officeDocument/2006/relationships/image" Target="../media/image69.svg"/><Relationship Id="rId4" Type="http://schemas.openxmlformats.org/officeDocument/2006/relationships/image" Target="../media/image37.svg"/><Relationship Id="rId9" Type="http://schemas.openxmlformats.org/officeDocument/2006/relationships/image" Target="../media/image6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jpeg"/><Relationship Id="rId7"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image" Target="../media/image23.sv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image" Target="../media/image3.wmf"/><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041058" y="2925719"/>
            <a:ext cx="7983662" cy="1134481"/>
          </a:xfrm>
          <a:prstGeom prst="rect">
            <a:avLst/>
          </a:prstGeom>
          <a:noFill/>
          <a:ln>
            <a:noFill/>
          </a:ln>
        </p:spPr>
        <p:txBody>
          <a:bodyPr anchor="ctr">
            <a:noAutofit/>
          </a:bodyPr>
          <a:lstStyle/>
          <a:p>
            <a:pPr algn="ctr">
              <a:lnSpc>
                <a:spcPct val="90000"/>
              </a:lnSpc>
            </a:pPr>
            <a:r>
              <a:rPr lang="fr-FR" sz="3200" b="1" strike="noStrike" spc="-1" dirty="0">
                <a:solidFill>
                  <a:srgbClr val="FFFFFF"/>
                </a:solidFill>
                <a:latin typeface="Calibri"/>
              </a:rPr>
              <a:t>Classification faiblement supervisée et frugale pour les séries temporelles d’images en </a:t>
            </a:r>
            <a:r>
              <a:rPr lang="fr-FR" sz="3200" b="1" strike="noStrike" spc="-1" dirty="0" err="1">
                <a:solidFill>
                  <a:srgbClr val="FFFFFF"/>
                </a:solidFill>
                <a:latin typeface="Calibri"/>
              </a:rPr>
              <a:t>télédétection</a:t>
            </a:r>
            <a:r>
              <a:rPr lang="fr-FR" sz="3200" b="1" strike="noStrike" spc="-1" dirty="0">
                <a:solidFill>
                  <a:srgbClr val="FFFFFF"/>
                </a:solidFill>
                <a:latin typeface="Calibri"/>
              </a:rPr>
              <a:t> </a:t>
            </a:r>
            <a:endParaRPr lang="fr-FR" sz="3200" b="0" strike="noStrike" spc="-1" dirty="0">
              <a:solidFill>
                <a:srgbClr val="FFFFFF"/>
              </a:solidFill>
              <a:latin typeface="Calibri"/>
            </a:endParaRPr>
          </a:p>
        </p:txBody>
      </p:sp>
      <p:sp>
        <p:nvSpPr>
          <p:cNvPr id="142" name="TextShape 2"/>
          <p:cNvSpPr txBox="1"/>
          <p:nvPr/>
        </p:nvSpPr>
        <p:spPr>
          <a:xfrm>
            <a:off x="4773855" y="2211539"/>
            <a:ext cx="6897240" cy="572760"/>
          </a:xfrm>
          <a:prstGeom prst="rect">
            <a:avLst/>
          </a:prstGeom>
          <a:noFill/>
          <a:ln>
            <a:noFill/>
          </a:ln>
        </p:spPr>
        <p:txBody>
          <a:bodyPr>
            <a:noAutofit/>
          </a:bodyPr>
          <a:lstStyle/>
          <a:p>
            <a:pPr algn="ctr">
              <a:lnSpc>
                <a:spcPct val="90000"/>
              </a:lnSpc>
              <a:tabLst>
                <a:tab pos="0" algn="l"/>
              </a:tabLst>
            </a:pPr>
            <a:r>
              <a:rPr lang="fr-FR" sz="2400" b="1" strike="noStrike" spc="-1" dirty="0">
                <a:solidFill>
                  <a:srgbClr val="349393"/>
                </a:solidFill>
                <a:latin typeface="Calibri"/>
              </a:rPr>
              <a:t>Demande de financements pour un projet de thèse</a:t>
            </a:r>
            <a:endParaRPr lang="en-US" sz="2400" b="0" strike="noStrike" spc="-1" dirty="0">
              <a:solidFill>
                <a:srgbClr val="349393"/>
              </a:solidFill>
              <a:latin typeface="Arial"/>
            </a:endParaRPr>
          </a:p>
        </p:txBody>
      </p:sp>
      <p:sp>
        <p:nvSpPr>
          <p:cNvPr id="143"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64EE9835-B3D0-44F7-B081-A49E7F3F2406}" type="datetime1">
              <a:rPr lang="fr-FR" sz="1200" b="0" strike="noStrike" spc="-1">
                <a:solidFill>
                  <a:srgbClr val="8B8B8B"/>
                </a:solidFill>
                <a:latin typeface="Calibri"/>
              </a:rPr>
              <a:t>03/06/2024</a:t>
            </a:fld>
            <a:endParaRPr lang="en-US" sz="1200" b="0" strike="noStrike" spc="-1" dirty="0">
              <a:latin typeface="Times New Roman"/>
            </a:endParaRPr>
          </a:p>
        </p:txBody>
      </p:sp>
      <p:sp>
        <p:nvSpPr>
          <p:cNvPr id="144" name="TextShape 4"/>
          <p:cNvSpPr txBox="1"/>
          <p:nvPr/>
        </p:nvSpPr>
        <p:spPr>
          <a:xfrm>
            <a:off x="6904710" y="4335697"/>
            <a:ext cx="2635530" cy="457560"/>
          </a:xfrm>
          <a:prstGeom prst="rect">
            <a:avLst/>
          </a:prstGeom>
          <a:noFill/>
          <a:ln>
            <a:noFill/>
          </a:ln>
        </p:spPr>
        <p:txBody>
          <a:bodyPr>
            <a:noAutofit/>
          </a:bodyPr>
          <a:lstStyle/>
          <a:p>
            <a:pPr algn="ctr">
              <a:lnSpc>
                <a:spcPct val="90000"/>
              </a:lnSpc>
              <a:tabLst>
                <a:tab pos="0" algn="l"/>
              </a:tabLst>
            </a:pPr>
            <a:r>
              <a:rPr lang="fr-FR" sz="2400" b="1" strike="noStrike" spc="-1" dirty="0">
                <a:solidFill>
                  <a:srgbClr val="349393"/>
                </a:solidFill>
                <a:latin typeface="Calibri"/>
              </a:rPr>
              <a:t>Matthieu Verlynde</a:t>
            </a:r>
            <a:endParaRPr lang="en-US" sz="2400" b="0" strike="noStrike" spc="-1" dirty="0">
              <a:solidFill>
                <a:srgbClr val="349393"/>
              </a:solidFill>
              <a:latin typeface="Arial"/>
            </a:endParaRPr>
          </a:p>
        </p:txBody>
      </p:sp>
      <p:sp>
        <p:nvSpPr>
          <p:cNvPr id="2" name="TextShape 4">
            <a:extLst>
              <a:ext uri="{FF2B5EF4-FFF2-40B4-BE49-F238E27FC236}">
                <a16:creationId xmlns:a16="http://schemas.microsoft.com/office/drawing/2014/main" id="{07C2E030-38BD-4A3D-069A-796EF2EBD1E7}"/>
              </a:ext>
            </a:extLst>
          </p:cNvPr>
          <p:cNvSpPr txBox="1"/>
          <p:nvPr/>
        </p:nvSpPr>
        <p:spPr>
          <a:xfrm>
            <a:off x="7816645" y="6219850"/>
            <a:ext cx="4375223" cy="639000"/>
          </a:xfrm>
          <a:prstGeom prst="rect">
            <a:avLst/>
          </a:prstGeom>
          <a:noFill/>
          <a:ln>
            <a:noFill/>
          </a:ln>
        </p:spPr>
        <p:txBody>
          <a:bodyPr>
            <a:noAutofit/>
          </a:bodyPr>
          <a:lstStyle/>
          <a:p>
            <a:pPr algn="r">
              <a:lnSpc>
                <a:spcPct val="90000"/>
              </a:lnSpc>
              <a:tabLst>
                <a:tab pos="0" algn="l"/>
              </a:tabLst>
            </a:pPr>
            <a:r>
              <a:rPr lang="fr-FR" sz="2000" b="1" strike="noStrike" spc="-1" dirty="0">
                <a:solidFill>
                  <a:srgbClr val="349393"/>
                </a:solidFill>
                <a:latin typeface="Calibri"/>
              </a:rPr>
              <a:t>Directrice de thèse : </a:t>
            </a:r>
            <a:r>
              <a:rPr lang="fr-FR" sz="2000" b="1" strike="noStrike" spc="-1" dirty="0" err="1">
                <a:solidFill>
                  <a:srgbClr val="349393"/>
                </a:solidFill>
                <a:latin typeface="Calibri"/>
              </a:rPr>
              <a:t>Yajing</a:t>
            </a:r>
            <a:r>
              <a:rPr lang="fr-FR" sz="2000" b="1" strike="noStrike" spc="-1" dirty="0">
                <a:solidFill>
                  <a:srgbClr val="349393"/>
                </a:solidFill>
                <a:latin typeface="Calibri"/>
              </a:rPr>
              <a:t> Yan </a:t>
            </a:r>
          </a:p>
          <a:p>
            <a:pPr algn="r">
              <a:lnSpc>
                <a:spcPct val="90000"/>
              </a:lnSpc>
              <a:tabLst>
                <a:tab pos="0" algn="l"/>
              </a:tabLst>
            </a:pPr>
            <a:r>
              <a:rPr lang="fr-FR" sz="2000" b="1" strike="noStrike" spc="-1" dirty="0">
                <a:solidFill>
                  <a:srgbClr val="349393"/>
                </a:solidFill>
                <a:latin typeface="Calibri"/>
              </a:rPr>
              <a:t>Codirecteur : Ammar </a:t>
            </a:r>
            <a:r>
              <a:rPr lang="fr-FR" sz="2000" b="1" strike="noStrike" spc="-1" dirty="0" err="1">
                <a:solidFill>
                  <a:srgbClr val="349393"/>
                </a:solidFill>
                <a:latin typeface="Calibri"/>
              </a:rPr>
              <a:t>Mian</a:t>
            </a:r>
            <a:endParaRPr lang="fr-FR" sz="2000" b="1" strike="noStrike" spc="-1" dirty="0">
              <a:solidFill>
                <a:srgbClr val="349393"/>
              </a:solidFill>
              <a:latin typeface="Calibri"/>
            </a:endParaRPr>
          </a:p>
          <a:p>
            <a:pPr algn="r">
              <a:lnSpc>
                <a:spcPct val="90000"/>
              </a:lnSpc>
              <a:tabLst>
                <a:tab pos="0" algn="l"/>
              </a:tabLst>
            </a:pPr>
            <a:endParaRPr lang="en-US" sz="2000" b="0" strike="noStrike" spc="-1" dirty="0">
              <a:solidFill>
                <a:srgbClr val="349393"/>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1921680"/>
            <a:ext cx="10332360" cy="4255200"/>
          </a:xfrm>
          <a:prstGeom prst="rect">
            <a:avLst/>
          </a:prstGeom>
          <a:noFill/>
          <a:ln>
            <a:noFill/>
          </a:ln>
        </p:spPr>
        <p:txBody>
          <a:bodyPr>
            <a:noAutofit/>
          </a:bodyPr>
          <a:lstStyle/>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T</a:t>
            </a:r>
            <a:r>
              <a:rPr lang="fr-FR" sz="2800" b="0" strike="noStrike" spc="-1" dirty="0">
                <a:solidFill>
                  <a:srgbClr val="000000"/>
                </a:solidFill>
                <a:latin typeface="Calibri"/>
              </a:rPr>
              <a:t>hèmes </a:t>
            </a:r>
            <a:r>
              <a:rPr lang="fr-FR" sz="2800" b="1" strike="noStrike" spc="-1" dirty="0">
                <a:solidFill>
                  <a:srgbClr val="000000"/>
                </a:solidFill>
                <a:latin typeface="Calibri"/>
              </a:rPr>
              <a:t>émergents</a:t>
            </a:r>
            <a:r>
              <a:rPr lang="fr-FR" sz="2800" b="0" strike="noStrike" spc="-1" dirty="0">
                <a:solidFill>
                  <a:srgbClr val="000000"/>
                </a:solidFill>
                <a:latin typeface="Calibri"/>
              </a:rPr>
              <a:t> en sciences des données</a:t>
            </a:r>
          </a:p>
          <a:p>
            <a:pPr marL="360">
              <a:lnSpc>
                <a:spcPct val="90000"/>
              </a:lnSpc>
              <a:spcBef>
                <a:spcPts val="1001"/>
              </a:spcBef>
              <a:buClr>
                <a:srgbClr val="000000"/>
              </a:buClr>
            </a:pPr>
            <a:endParaRPr lang="fr-FR" sz="2800"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Approche et profil </a:t>
            </a:r>
            <a:r>
              <a:rPr lang="fr-FR" sz="2800" b="1" spc="-1" dirty="0">
                <a:solidFill>
                  <a:srgbClr val="000000"/>
                </a:solidFill>
                <a:latin typeface="Calibri"/>
              </a:rPr>
              <a:t>pluridisciplinaire</a:t>
            </a:r>
          </a:p>
          <a:p>
            <a:pPr marL="457560" indent="-457200">
              <a:lnSpc>
                <a:spcPct val="90000"/>
              </a:lnSpc>
              <a:spcBef>
                <a:spcPts val="1001"/>
              </a:spcBef>
              <a:buClr>
                <a:srgbClr val="000000"/>
              </a:buClr>
              <a:buFont typeface="Arial" panose="020B0604020202020204" pitchFamily="34" charset="0"/>
              <a:buChar char="•"/>
            </a:pPr>
            <a:endParaRPr lang="fr-FR" sz="2800"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Expérience enrichissante dans un laboratoire diversifié</a:t>
            </a: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b="0" strike="noStrike" spc="-1" dirty="0">
                <a:solidFill>
                  <a:srgbClr val="000000"/>
                </a:solidFill>
                <a:latin typeface="Calibri"/>
              </a:rPr>
              <a:t>Ouverture vers le </a:t>
            </a:r>
            <a:r>
              <a:rPr lang="fr-FR" sz="2800" b="1" strike="noStrike" spc="-1" dirty="0">
                <a:solidFill>
                  <a:srgbClr val="000000"/>
                </a:solidFill>
                <a:latin typeface="Calibri"/>
              </a:rPr>
              <a:t>monde académique</a:t>
            </a: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10</a:t>
            </a:fld>
            <a:endParaRPr lang="en-US" sz="1200" b="0" strike="noStrike" spc="-1">
              <a:latin typeface="Times New Roman"/>
            </a:endParaRPr>
          </a:p>
        </p:txBody>
      </p:sp>
      <p:sp>
        <p:nvSpPr>
          <p:cNvPr id="3" name="TextShape 6">
            <a:extLst>
              <a:ext uri="{FF2B5EF4-FFF2-40B4-BE49-F238E27FC236}">
                <a16:creationId xmlns:a16="http://schemas.microsoft.com/office/drawing/2014/main" id="{32A77B66-2C85-1261-A198-69A236BC484A}"/>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Times New Roman"/>
            </a:endParaRPr>
          </a:p>
        </p:txBody>
      </p:sp>
      <p:sp>
        <p:nvSpPr>
          <p:cNvPr id="200" name="TextShape 4"/>
          <p:cNvSpPr txBox="1"/>
          <p:nvPr/>
        </p:nvSpPr>
        <p:spPr>
          <a:xfrm>
            <a:off x="838080" y="2974860"/>
            <a:ext cx="10515240" cy="908280"/>
          </a:xfrm>
          <a:prstGeom prst="rect">
            <a:avLst/>
          </a:prstGeom>
          <a:noFill/>
          <a:ln>
            <a:noFill/>
          </a:ln>
        </p:spPr>
        <p:txBody>
          <a:bodyPr anchor="ctr">
            <a:noAutofit/>
          </a:bodyPr>
          <a:lstStyle/>
          <a:p>
            <a:pPr algn="ctr"/>
            <a:r>
              <a:rPr lang="fr-FR" sz="4000" b="1" strike="noStrike" spc="-1" dirty="0">
                <a:solidFill>
                  <a:srgbClr val="349393"/>
                </a:solidFill>
                <a:latin typeface="Calibri"/>
              </a:rPr>
              <a:t>Merci de votre attention.</a:t>
            </a:r>
            <a:endParaRPr lang="fr-FR" sz="4000" b="0" strike="noStrike" spc="-1" dirty="0">
              <a:solidFill>
                <a:srgbClr val="000000"/>
              </a:solidFill>
              <a:latin typeface="Calibri"/>
            </a:endParaRPr>
          </a:p>
        </p:txBody>
      </p:sp>
      <p:sp>
        <p:nvSpPr>
          <p:cNvPr id="20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755F88F6-61E3-4AAE-99A8-C2A467808420}" type="slidenum">
              <a:rPr lang="fr-FR" sz="1200" b="0" strike="noStrike" spc="-1">
                <a:solidFill>
                  <a:srgbClr val="8B8B8B"/>
                </a:solidFill>
                <a:latin typeface="Calibri"/>
              </a:rPr>
              <a:t>11</a:t>
            </a:fld>
            <a:endParaRPr lang="en-US" sz="1200" b="0" strike="noStrike" spc="-1" dirty="0">
              <a:latin typeface="Times New Roman"/>
            </a:endParaRPr>
          </a:p>
        </p:txBody>
      </p:sp>
    </p:spTree>
    <p:extLst>
      <p:ext uri="{BB962C8B-B14F-4D97-AF65-F5344CB8AC3E}">
        <p14:creationId xmlns:p14="http://schemas.microsoft.com/office/powerpoint/2010/main" val="394589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14396C2F-B4A3-4BA4-A7B9-79512E467B7C}" type="datetime1">
              <a:rPr lang="fr-FR" sz="1200" b="0" strike="noStrike" spc="-1">
                <a:solidFill>
                  <a:srgbClr val="8B8B8B"/>
                </a:solidFill>
                <a:latin typeface="Calibri"/>
              </a:rPr>
              <a:t>03/06/2024</a:t>
            </a:fld>
            <a:endParaRPr lang="en-US" sz="1200" b="0" strike="noStrike" spc="-1">
              <a:latin typeface="Times New Roman"/>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12</a:t>
            </a:fld>
            <a:endParaRPr lang="en-US" sz="1200" b="0" strike="noStrike" spc="-1">
              <a:latin typeface="Times New Roman"/>
            </a:endParaRPr>
          </a:p>
        </p:txBody>
      </p:sp>
      <p:sp>
        <p:nvSpPr>
          <p:cNvPr id="2" name="TextShape 6">
            <a:extLst>
              <a:ext uri="{FF2B5EF4-FFF2-40B4-BE49-F238E27FC236}">
                <a16:creationId xmlns:a16="http://schemas.microsoft.com/office/drawing/2014/main" id="{464C4EBA-1EEA-7C60-3846-0B6A50B915BD}"/>
              </a:ext>
            </a:extLst>
          </p:cNvPr>
          <p:cNvSpPr txBox="1"/>
          <p:nvPr/>
        </p:nvSpPr>
        <p:spPr>
          <a:xfrm>
            <a:off x="36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Références</a:t>
            </a:r>
          </a:p>
        </p:txBody>
      </p:sp>
      <p:sp>
        <p:nvSpPr>
          <p:cNvPr id="12" name="TextBox 11">
            <a:extLst>
              <a:ext uri="{FF2B5EF4-FFF2-40B4-BE49-F238E27FC236}">
                <a16:creationId xmlns:a16="http://schemas.microsoft.com/office/drawing/2014/main" id="{5C84EBA6-49E5-2C56-CFCC-943BF8A8C570}"/>
              </a:ext>
            </a:extLst>
          </p:cNvPr>
          <p:cNvSpPr txBox="1"/>
          <p:nvPr/>
        </p:nvSpPr>
        <p:spPr>
          <a:xfrm>
            <a:off x="206478" y="912530"/>
            <a:ext cx="11621728" cy="5632311"/>
          </a:xfrm>
          <a:prstGeom prst="rect">
            <a:avLst/>
          </a:prstGeom>
          <a:noFill/>
        </p:spPr>
        <p:txBody>
          <a:bodyPr wrap="square">
            <a:spAutoFit/>
          </a:bodyPr>
          <a:lstStyle/>
          <a:p>
            <a:pPr algn="r"/>
            <a:r>
              <a:rPr lang="en-US" sz="1200" dirty="0">
                <a:effectLst/>
              </a:rPr>
              <a:t>[1]</a:t>
            </a:r>
          </a:p>
          <a:p>
            <a:pPr>
              <a:spcBef>
                <a:spcPts val="0"/>
              </a:spcBef>
              <a:spcAft>
                <a:spcPts val="0"/>
              </a:spcAft>
            </a:pPr>
            <a:r>
              <a:rPr lang="en-US" sz="1200" dirty="0">
                <a:effectLst/>
              </a:rPr>
              <a:t>Copernicus, « OBSERVER: Monitoring Glaciers from Space ». 3 </a:t>
            </a:r>
            <a:r>
              <a:rPr lang="en-US" sz="1200" dirty="0" err="1">
                <a:effectLst/>
              </a:rPr>
              <a:t>novembre</a:t>
            </a:r>
            <a:r>
              <a:rPr lang="en-US" sz="1200" dirty="0">
                <a:effectLst/>
              </a:rPr>
              <a:t> 2022. </a:t>
            </a:r>
            <a:r>
              <a:rPr lang="en-US" sz="1200" dirty="0" err="1">
                <a:effectLst/>
              </a:rPr>
              <a:t>Consulté</a:t>
            </a:r>
            <a:r>
              <a:rPr lang="en-US" sz="1200" dirty="0">
                <a:effectLst/>
              </a:rPr>
              <a:t> le: 30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3"/>
              </a:rPr>
              <a:t>https://www.copernicus.eu/en/news/news/observer-monitoring-glaciers-space</a:t>
            </a:r>
            <a:endParaRPr lang="en-US" sz="1200" dirty="0">
              <a:effectLst/>
            </a:endParaRPr>
          </a:p>
          <a:p>
            <a:pPr algn="r"/>
            <a:r>
              <a:rPr lang="en-US" sz="1200" dirty="0">
                <a:effectLst/>
              </a:rPr>
              <a:t>[2]</a:t>
            </a:r>
          </a:p>
          <a:p>
            <a:pPr>
              <a:spcBef>
                <a:spcPts val="0"/>
              </a:spcBef>
              <a:spcAft>
                <a:spcPts val="0"/>
              </a:spcAft>
            </a:pPr>
            <a:r>
              <a:rPr lang="en-US" sz="1200" dirty="0">
                <a:effectLst/>
              </a:rPr>
              <a:t>G. Leopold, « AWS to Offer Nvidia’s T4 GPUs for AI Inferencing », </a:t>
            </a:r>
            <a:r>
              <a:rPr lang="en-US" sz="1200" dirty="0" err="1">
                <a:effectLst/>
              </a:rPr>
              <a:t>HPCwire</a:t>
            </a:r>
            <a:r>
              <a:rPr lang="en-US" sz="1200" dirty="0">
                <a:effectLst/>
              </a:rPr>
              <a:t>. </a:t>
            </a:r>
            <a:r>
              <a:rPr lang="en-US" sz="1200" dirty="0" err="1">
                <a:effectLst/>
              </a:rPr>
              <a:t>Consulté</a:t>
            </a:r>
            <a:r>
              <a:rPr lang="en-US" sz="1200" dirty="0">
                <a:effectLst/>
              </a:rPr>
              <a:t> le: 31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4"/>
              </a:rPr>
              <a:t>https://www.hpcwire.com/2019/03/19/aws-upgrades-its-gpu-backed-ai-inference-platform/</a:t>
            </a:r>
            <a:endParaRPr lang="en-US" sz="1200" dirty="0">
              <a:effectLst/>
            </a:endParaRPr>
          </a:p>
          <a:p>
            <a:pPr algn="r"/>
            <a:r>
              <a:rPr lang="en-US" sz="1200" dirty="0">
                <a:effectLst/>
              </a:rPr>
              <a:t>[3]</a:t>
            </a:r>
          </a:p>
          <a:p>
            <a:pPr>
              <a:spcBef>
                <a:spcPts val="0"/>
              </a:spcBef>
              <a:spcAft>
                <a:spcPts val="0"/>
              </a:spcAft>
            </a:pPr>
            <a:r>
              <a:rPr lang="en-US" sz="1200" dirty="0">
                <a:effectLst/>
              </a:rPr>
              <a:t>P. Li, J. Xie, Q. Wang, et Z. Gao, « Towards Faster Training of Global Covariance Pooling Networks by Iterative Matrix Square Root Normalization », in </a:t>
            </a:r>
            <a:r>
              <a:rPr lang="en-US" sz="1200" i="1" dirty="0">
                <a:effectLst/>
              </a:rPr>
              <a:t>2018 IEEE/CVF Conference on Computer Vision and Pattern Recognition</a:t>
            </a:r>
            <a:r>
              <a:rPr lang="en-US" sz="1200" dirty="0">
                <a:effectLst/>
              </a:rPr>
              <a:t>, Salt Lake City, UT: IEEE, </a:t>
            </a:r>
            <a:r>
              <a:rPr lang="en-US" sz="1200" dirty="0" err="1">
                <a:effectLst/>
              </a:rPr>
              <a:t>juin</a:t>
            </a:r>
            <a:r>
              <a:rPr lang="en-US" sz="1200" dirty="0">
                <a:effectLst/>
              </a:rPr>
              <a:t> 2018, p. 947‑955. </a:t>
            </a:r>
            <a:r>
              <a:rPr lang="en-US" sz="1200" dirty="0" err="1">
                <a:effectLst/>
              </a:rPr>
              <a:t>doi</a:t>
            </a:r>
            <a:r>
              <a:rPr lang="en-US" sz="1200" dirty="0">
                <a:effectLst/>
              </a:rPr>
              <a:t>: </a:t>
            </a:r>
            <a:r>
              <a:rPr lang="en-US" sz="1200" dirty="0">
                <a:effectLst/>
                <a:hlinkClick r:id="rId5"/>
              </a:rPr>
              <a:t>10.1109/CVPR.2018.00105</a:t>
            </a:r>
            <a:r>
              <a:rPr lang="en-US" sz="1200" dirty="0">
                <a:effectLst/>
              </a:rPr>
              <a:t>.</a:t>
            </a:r>
          </a:p>
          <a:p>
            <a:pPr algn="r"/>
            <a:r>
              <a:rPr lang="en-US" sz="1200" dirty="0">
                <a:effectLst/>
              </a:rPr>
              <a:t>[4]</a:t>
            </a:r>
          </a:p>
          <a:p>
            <a:pPr>
              <a:spcBef>
                <a:spcPts val="0"/>
              </a:spcBef>
              <a:spcAft>
                <a:spcPts val="0"/>
              </a:spcAft>
            </a:pPr>
            <a:r>
              <a:rPr lang="en-US" sz="1200" dirty="0">
                <a:effectLst/>
              </a:rPr>
              <a:t>D. Patterson </a:t>
            </a:r>
            <a:r>
              <a:rPr lang="en-US" sz="1200" i="1" dirty="0">
                <a:effectLst/>
              </a:rPr>
              <a:t>et al.</a:t>
            </a:r>
            <a:r>
              <a:rPr lang="en-US" sz="1200" dirty="0">
                <a:effectLst/>
              </a:rPr>
              <a:t>, « Carbon Emissions and Large Neural Network Training ». </a:t>
            </a:r>
            <a:r>
              <a:rPr lang="en-US" sz="1200" dirty="0" err="1">
                <a:effectLst/>
              </a:rPr>
              <a:t>arXiv</a:t>
            </a:r>
            <a:r>
              <a:rPr lang="en-US" sz="1200" dirty="0">
                <a:effectLst/>
              </a:rPr>
              <a:t>, 23 </a:t>
            </a:r>
            <a:r>
              <a:rPr lang="en-US" sz="1200" dirty="0" err="1">
                <a:effectLst/>
              </a:rPr>
              <a:t>avril</a:t>
            </a:r>
            <a:r>
              <a:rPr lang="en-US" sz="1200" dirty="0">
                <a:effectLst/>
              </a:rPr>
              <a:t> 2021. </a:t>
            </a:r>
            <a:r>
              <a:rPr lang="en-US" sz="1200" dirty="0" err="1">
                <a:effectLst/>
              </a:rPr>
              <a:t>doi</a:t>
            </a:r>
            <a:r>
              <a:rPr lang="en-US" sz="1200" dirty="0">
                <a:effectLst/>
              </a:rPr>
              <a:t>: </a:t>
            </a:r>
            <a:r>
              <a:rPr lang="en-US" sz="1200" dirty="0">
                <a:effectLst/>
                <a:hlinkClick r:id="rId6"/>
              </a:rPr>
              <a:t>10.48550/arXiv.2104.10350</a:t>
            </a:r>
            <a:r>
              <a:rPr lang="en-US" sz="1200" dirty="0">
                <a:effectLst/>
              </a:rPr>
              <a:t>.</a:t>
            </a:r>
          </a:p>
          <a:p>
            <a:pPr algn="r"/>
            <a:r>
              <a:rPr lang="en-US" sz="1200" dirty="0">
                <a:effectLst/>
              </a:rPr>
              <a:t>[5]</a:t>
            </a:r>
          </a:p>
          <a:p>
            <a:pPr>
              <a:spcBef>
                <a:spcPts val="0"/>
              </a:spcBef>
              <a:spcAft>
                <a:spcPts val="0"/>
              </a:spcAft>
            </a:pPr>
            <a:r>
              <a:rPr lang="en-US" sz="1200" dirty="0">
                <a:effectLst/>
              </a:rPr>
              <a:t>E. </a:t>
            </a:r>
            <a:r>
              <a:rPr lang="en-US" sz="1200" dirty="0" err="1">
                <a:effectLst/>
              </a:rPr>
              <a:t>Strubell</a:t>
            </a:r>
            <a:r>
              <a:rPr lang="en-US" sz="1200" dirty="0">
                <a:effectLst/>
              </a:rPr>
              <a:t>, A. Ganesh, et A. McCallum, « Energy and Policy Considerations for Deep Learning in NLP ». </a:t>
            </a:r>
            <a:r>
              <a:rPr lang="en-US" sz="1200" dirty="0" err="1">
                <a:effectLst/>
              </a:rPr>
              <a:t>arXiv</a:t>
            </a:r>
            <a:r>
              <a:rPr lang="en-US" sz="1200" dirty="0">
                <a:effectLst/>
              </a:rPr>
              <a:t>, 5 </a:t>
            </a:r>
            <a:r>
              <a:rPr lang="en-US" sz="1200" dirty="0" err="1">
                <a:effectLst/>
              </a:rPr>
              <a:t>juin</a:t>
            </a:r>
            <a:r>
              <a:rPr lang="en-US" sz="1200" dirty="0">
                <a:effectLst/>
              </a:rPr>
              <a:t> 2019. </a:t>
            </a:r>
            <a:r>
              <a:rPr lang="en-US" sz="1200" dirty="0" err="1">
                <a:effectLst/>
              </a:rPr>
              <a:t>doi</a:t>
            </a:r>
            <a:r>
              <a:rPr lang="en-US" sz="1200" dirty="0">
                <a:effectLst/>
              </a:rPr>
              <a:t>: </a:t>
            </a:r>
            <a:r>
              <a:rPr lang="en-US" sz="1200" dirty="0">
                <a:effectLst/>
                <a:hlinkClick r:id="rId7"/>
              </a:rPr>
              <a:t>10.48550/arXiv.1906.02243</a:t>
            </a:r>
            <a:r>
              <a:rPr lang="en-US" sz="1200" dirty="0">
                <a:effectLst/>
              </a:rPr>
              <a:t>.</a:t>
            </a:r>
          </a:p>
          <a:p>
            <a:pPr algn="r"/>
            <a:r>
              <a:rPr lang="en-US" sz="1200" dirty="0">
                <a:effectLst/>
              </a:rPr>
              <a:t>[6]</a:t>
            </a:r>
          </a:p>
          <a:p>
            <a:pPr>
              <a:spcBef>
                <a:spcPts val="0"/>
              </a:spcBef>
              <a:spcAft>
                <a:spcPts val="0"/>
              </a:spcAft>
            </a:pPr>
            <a:r>
              <a:rPr lang="en-US" sz="1200" dirty="0">
                <a:effectLst/>
              </a:rPr>
              <a:t>N. Thompson </a:t>
            </a:r>
            <a:r>
              <a:rPr lang="en-US" sz="1200" i="1" dirty="0">
                <a:effectLst/>
              </a:rPr>
              <a:t>et al.</a:t>
            </a:r>
            <a:r>
              <a:rPr lang="en-US" sz="1200" dirty="0">
                <a:effectLst/>
              </a:rPr>
              <a:t>, « The Computational Limits of Deep Learning ». </a:t>
            </a:r>
            <a:r>
              <a:rPr lang="en-US" sz="1200" dirty="0" err="1">
                <a:effectLst/>
              </a:rPr>
              <a:t>arXiv</a:t>
            </a:r>
            <a:r>
              <a:rPr lang="en-US" sz="1200" dirty="0">
                <a:effectLst/>
              </a:rPr>
              <a:t>, 10 </a:t>
            </a:r>
            <a:r>
              <a:rPr lang="en-US" sz="1200" dirty="0" err="1">
                <a:effectLst/>
              </a:rPr>
              <a:t>juillet</a:t>
            </a:r>
            <a:r>
              <a:rPr lang="en-US" sz="1200" dirty="0">
                <a:effectLst/>
              </a:rPr>
              <a:t> 2022. </a:t>
            </a:r>
            <a:r>
              <a:rPr lang="en-US" sz="1200" dirty="0" err="1">
                <a:effectLst/>
              </a:rPr>
              <a:t>doi</a:t>
            </a:r>
            <a:r>
              <a:rPr lang="en-US" sz="1200" dirty="0">
                <a:effectLst/>
              </a:rPr>
              <a:t>: </a:t>
            </a:r>
            <a:r>
              <a:rPr lang="en-US" sz="1200" dirty="0">
                <a:hlinkClick r:id="rId8"/>
              </a:rPr>
              <a:t>10.48550/arXiv.2007.05558</a:t>
            </a:r>
            <a:r>
              <a:rPr lang="en-US" sz="1200" dirty="0">
                <a:effectLst/>
              </a:rPr>
              <a:t>. </a:t>
            </a:r>
          </a:p>
          <a:p>
            <a:pPr algn="r"/>
            <a:r>
              <a:rPr lang="en-US" sz="1200" dirty="0">
                <a:effectLst/>
              </a:rPr>
              <a:t>[7]</a:t>
            </a:r>
          </a:p>
          <a:p>
            <a:pPr>
              <a:spcBef>
                <a:spcPts val="0"/>
              </a:spcBef>
              <a:spcAft>
                <a:spcPts val="0"/>
              </a:spcAft>
            </a:pPr>
            <a:r>
              <a:rPr lang="en-US" sz="1200" dirty="0">
                <a:effectLst/>
              </a:rPr>
              <a:t>C.-J. Wu </a:t>
            </a:r>
            <a:r>
              <a:rPr lang="en-US" sz="1200" i="1" dirty="0">
                <a:effectLst/>
              </a:rPr>
              <a:t>et al.</a:t>
            </a:r>
            <a:r>
              <a:rPr lang="en-US" sz="1200" dirty="0">
                <a:effectLst/>
              </a:rPr>
              <a:t>, « Sustainable AI: Environmental Implications, Challenges and Opportunities ». </a:t>
            </a:r>
            <a:r>
              <a:rPr lang="en-US" sz="1200" dirty="0" err="1">
                <a:effectLst/>
              </a:rPr>
              <a:t>arXiv</a:t>
            </a:r>
            <a:r>
              <a:rPr lang="en-US" sz="1200" dirty="0">
                <a:effectLst/>
              </a:rPr>
              <a:t>, 9 </a:t>
            </a:r>
            <a:r>
              <a:rPr lang="en-US" sz="1200" dirty="0" err="1">
                <a:effectLst/>
              </a:rPr>
              <a:t>janvier</a:t>
            </a:r>
            <a:r>
              <a:rPr lang="en-US" sz="1200" dirty="0">
                <a:effectLst/>
              </a:rPr>
              <a:t> 2022. </a:t>
            </a:r>
            <a:r>
              <a:rPr lang="en-US" sz="1200" dirty="0" err="1">
                <a:effectLst/>
              </a:rPr>
              <a:t>doi</a:t>
            </a:r>
            <a:r>
              <a:rPr lang="en-US" sz="1200" dirty="0">
                <a:effectLst/>
              </a:rPr>
              <a:t>: </a:t>
            </a:r>
            <a:r>
              <a:rPr lang="en-US" sz="1200" dirty="0">
                <a:effectLst/>
                <a:hlinkClick r:id="rId9"/>
              </a:rPr>
              <a:t>10.48550/arXiv.2111.00364</a:t>
            </a:r>
            <a:r>
              <a:rPr lang="en-US" sz="1200" dirty="0">
                <a:effectLst/>
              </a:rPr>
              <a:t>.</a:t>
            </a:r>
          </a:p>
          <a:p>
            <a:pPr algn="r"/>
            <a:r>
              <a:rPr lang="en-US" sz="1200" dirty="0">
                <a:effectLst/>
              </a:rPr>
              <a:t>[8]</a:t>
            </a:r>
          </a:p>
          <a:p>
            <a:pPr>
              <a:spcBef>
                <a:spcPts val="0"/>
              </a:spcBef>
              <a:spcAft>
                <a:spcPts val="0"/>
              </a:spcAft>
            </a:pPr>
            <a:r>
              <a:rPr lang="en-US" sz="1200" dirty="0">
                <a:effectLst/>
              </a:rPr>
              <a:t>Vallet A., S. Dupuy, M. Verlynde, R. Gaetano. Generating high-resolution land use and land cover maps for the greater </a:t>
            </a:r>
            <a:r>
              <a:rPr lang="en-US" sz="1200" dirty="0" err="1">
                <a:effectLst/>
              </a:rPr>
              <a:t>Mariño</a:t>
            </a:r>
            <a:r>
              <a:rPr lang="en-US" sz="1200" dirty="0">
                <a:effectLst/>
              </a:rPr>
              <a:t> watershed in 2019. Accepted with minor revisions in Nature Scientific Data</a:t>
            </a:r>
            <a:endParaRPr lang="fr-FR" sz="1200" dirty="0">
              <a:effectLst/>
            </a:endParaRPr>
          </a:p>
          <a:p>
            <a:pPr algn="r"/>
            <a:r>
              <a:rPr lang="fr-FR" sz="1200" dirty="0">
                <a:effectLst/>
              </a:rPr>
              <a:t>[</a:t>
            </a:r>
            <a:r>
              <a:rPr lang="fr-FR" sz="1200" dirty="0"/>
              <a:t>9</a:t>
            </a:r>
            <a:r>
              <a:rPr lang="fr-FR" sz="1200" dirty="0">
                <a:effectLst/>
              </a:rPr>
              <a:t>]</a:t>
            </a:r>
          </a:p>
          <a:p>
            <a:pPr>
              <a:spcBef>
                <a:spcPts val="0"/>
              </a:spcBef>
              <a:spcAft>
                <a:spcPts val="0"/>
              </a:spcAft>
            </a:pPr>
            <a:r>
              <a:rPr lang="fr-FR" sz="1200" dirty="0">
                <a:effectLst/>
              </a:rPr>
              <a:t>M. Verlynde, «NDMI issu d’images Sentinel-2 au </a:t>
            </a:r>
            <a:r>
              <a:rPr lang="fr-FR" sz="1200" dirty="0" err="1">
                <a:effectLst/>
              </a:rPr>
              <a:t>Buurserzand</a:t>
            </a:r>
            <a:r>
              <a:rPr lang="fr-FR" sz="1200" dirty="0"/>
              <a:t> </a:t>
            </a:r>
            <a:r>
              <a:rPr lang="fr-FR" sz="1200" dirty="0">
                <a:effectLst/>
              </a:rPr>
              <a:t>». 17 mai 2023.</a:t>
            </a:r>
          </a:p>
          <a:p>
            <a:pPr algn="r"/>
            <a:r>
              <a:rPr lang="en-US" sz="1200" dirty="0">
                <a:effectLst/>
              </a:rPr>
              <a:t>[10]</a:t>
            </a:r>
          </a:p>
          <a:p>
            <a:pPr>
              <a:spcBef>
                <a:spcPts val="0"/>
              </a:spcBef>
              <a:spcAft>
                <a:spcPts val="0"/>
              </a:spcAft>
            </a:pPr>
            <a:r>
              <a:rPr lang="en-US" sz="1200" dirty="0">
                <a:effectLst/>
              </a:rPr>
              <a:t>« Search </a:t>
            </a:r>
            <a:r>
              <a:rPr lang="en-US" sz="1200" dirty="0" err="1">
                <a:effectLst/>
              </a:rPr>
              <a:t>OSOidx</a:t>
            </a:r>
            <a:r>
              <a:rPr lang="en-US" sz="1200" dirty="0">
                <a:effectLst/>
              </a:rPr>
              <a:t> ». </a:t>
            </a:r>
            <a:r>
              <a:rPr lang="en-US" sz="1200" dirty="0" err="1">
                <a:effectLst/>
              </a:rPr>
              <a:t>Consulté</a:t>
            </a:r>
            <a:r>
              <a:rPr lang="en-US" sz="1200" dirty="0">
                <a:effectLst/>
              </a:rPr>
              <a:t> le: 23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10"/>
              </a:rPr>
              <a:t>https://www.unoosa.org/oosa/osoindex/search-ng.jspx?lf_id=#?c=%7B%22filters%22:%5B%7B%22fieldName%22:%22en%23object.status.inOrbit_s1%22,%22value%22:%22Yes%22%7D%5D,%22sortings%22:%5B%7B%22fieldName%22:%22object.launch.dateOfLaunch_s1%22,%22dir%22:%22desc%22%7D%5D%7D</a:t>
            </a:r>
            <a:endParaRPr lang="en-US" sz="1200" dirty="0">
              <a:effectLst/>
            </a:endParaRPr>
          </a:p>
          <a:p>
            <a:pPr algn="r"/>
            <a:r>
              <a:rPr lang="en-US" sz="1200" dirty="0">
                <a:effectLst/>
              </a:rPr>
              <a:t>[11]</a:t>
            </a:r>
          </a:p>
          <a:p>
            <a:pPr>
              <a:spcBef>
                <a:spcPts val="0"/>
              </a:spcBef>
              <a:spcAft>
                <a:spcPts val="0"/>
              </a:spcAft>
            </a:pPr>
            <a:r>
              <a:rPr lang="en-US" sz="1200" dirty="0">
                <a:effectLst/>
              </a:rPr>
              <a:t>« Space debris by the numbers ». </a:t>
            </a:r>
            <a:r>
              <a:rPr lang="en-US" sz="1200" dirty="0" err="1">
                <a:effectLst/>
              </a:rPr>
              <a:t>Consulté</a:t>
            </a:r>
            <a:r>
              <a:rPr lang="en-US" sz="1200" dirty="0">
                <a:effectLst/>
              </a:rPr>
              <a:t> le: 23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11"/>
              </a:rPr>
              <a:t>https://www.esa.int/Space_Safety/Space_Debris/Space_debris_by_the_numbers</a:t>
            </a:r>
            <a:endParaRPr lang="en-US" sz="1200" dirty="0">
              <a:effectLst/>
            </a:endParaRPr>
          </a:p>
          <a:p>
            <a:pPr>
              <a:spcBef>
                <a:spcPts val="0"/>
              </a:spcBef>
              <a:spcAft>
                <a:spcPts val="0"/>
              </a:spcAft>
            </a:pPr>
            <a:endParaRPr lang="fr-FR" sz="1200" dirty="0">
              <a:effectLst/>
            </a:endParaRPr>
          </a:p>
        </p:txBody>
      </p:sp>
    </p:spTree>
    <p:extLst>
      <p:ext uri="{BB962C8B-B14F-4D97-AF65-F5344CB8AC3E}">
        <p14:creationId xmlns:p14="http://schemas.microsoft.com/office/powerpoint/2010/main" val="24985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5">
            <a:extLst>
              <a:ext uri="{FF2B5EF4-FFF2-40B4-BE49-F238E27FC236}">
                <a16:creationId xmlns:a16="http://schemas.microsoft.com/office/drawing/2014/main" id="{4D71E4B4-A404-4914-F597-FE62F4ADD7DC}"/>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Explicabilité</a:t>
            </a:r>
            <a:endParaRPr lang="fr-FR" sz="2200" b="0" strike="noStrike" spc="-1" dirty="0">
              <a:solidFill>
                <a:srgbClr val="FFFFFF"/>
              </a:solidFill>
              <a:latin typeface="Calibri"/>
            </a:endParaRPr>
          </a:p>
        </p:txBody>
      </p:sp>
      <p:sp>
        <p:nvSpPr>
          <p:cNvPr id="3" name="TextShape 6">
            <a:extLst>
              <a:ext uri="{FF2B5EF4-FFF2-40B4-BE49-F238E27FC236}">
                <a16:creationId xmlns:a16="http://schemas.microsoft.com/office/drawing/2014/main" id="{413639FB-F2FD-B694-FF74-7D3C9F236CC7}"/>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13</a:t>
            </a:fld>
            <a:endParaRPr lang="en-US" sz="1200" b="0" strike="noStrike" spc="-1">
              <a:latin typeface="Times New Roman"/>
            </a:endParaRPr>
          </a:p>
        </p:txBody>
      </p:sp>
      <p:pic>
        <p:nvPicPr>
          <p:cNvPr id="6" name="Picture 5">
            <a:extLst>
              <a:ext uri="{FF2B5EF4-FFF2-40B4-BE49-F238E27FC236}">
                <a16:creationId xmlns:a16="http://schemas.microsoft.com/office/drawing/2014/main" id="{F68D2D29-6F68-C798-F68A-CFC5BFA03708}"/>
              </a:ext>
            </a:extLst>
          </p:cNvPr>
          <p:cNvPicPr>
            <a:picLocks noChangeAspect="1"/>
          </p:cNvPicPr>
          <p:nvPr/>
        </p:nvPicPr>
        <p:blipFill>
          <a:blip r:embed="rId2"/>
          <a:stretch>
            <a:fillRect/>
          </a:stretch>
        </p:blipFill>
        <p:spPr>
          <a:xfrm>
            <a:off x="3123061" y="731520"/>
            <a:ext cx="5903053" cy="6017674"/>
          </a:xfrm>
          <a:prstGeom prst="rect">
            <a:avLst/>
          </a:prstGeom>
        </p:spPr>
      </p:pic>
      <p:sp>
        <p:nvSpPr>
          <p:cNvPr id="7" name="TextBox 6">
            <a:extLst>
              <a:ext uri="{FF2B5EF4-FFF2-40B4-BE49-F238E27FC236}">
                <a16:creationId xmlns:a16="http://schemas.microsoft.com/office/drawing/2014/main" id="{81605D28-DC29-4509-8992-5EBF3F6BAD55}"/>
              </a:ext>
            </a:extLst>
          </p:cNvPr>
          <p:cNvSpPr txBox="1"/>
          <p:nvPr/>
        </p:nvSpPr>
        <p:spPr>
          <a:xfrm>
            <a:off x="9026114" y="927110"/>
            <a:ext cx="2567172" cy="523220"/>
          </a:xfrm>
          <a:prstGeom prst="rect">
            <a:avLst/>
          </a:prstGeom>
          <a:noFill/>
        </p:spPr>
        <p:txBody>
          <a:bodyPr wrap="square" rtlCol="0">
            <a:spAutoFit/>
          </a:bodyPr>
          <a:lstStyle/>
          <a:p>
            <a:r>
              <a:rPr lang="fr-FR" sz="1400" dirty="0"/>
              <a:t>Chaîne de traitement SHAP d’explication de CNN [?]</a:t>
            </a:r>
            <a:endParaRPr lang="en-US" sz="1400" dirty="0"/>
          </a:p>
        </p:txBody>
      </p:sp>
    </p:spTree>
    <p:extLst>
      <p:ext uri="{BB962C8B-B14F-4D97-AF65-F5344CB8AC3E}">
        <p14:creationId xmlns:p14="http://schemas.microsoft.com/office/powerpoint/2010/main" val="17779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1DC39BDB-9363-B2E5-015E-8DBDE7A28513}"/>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14</a:t>
            </a:fld>
            <a:endParaRPr lang="en-US" sz="1200" b="0" strike="noStrike" spc="-1">
              <a:latin typeface="Times New Roman"/>
            </a:endParaRPr>
          </a:p>
        </p:txBody>
      </p:sp>
      <p:sp>
        <p:nvSpPr>
          <p:cNvPr id="5" name="TextShape 5">
            <a:extLst>
              <a:ext uri="{FF2B5EF4-FFF2-40B4-BE49-F238E27FC236}">
                <a16:creationId xmlns:a16="http://schemas.microsoft.com/office/drawing/2014/main" id="{E21884C5-45C5-971D-5A35-F987BCBCCD07}"/>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Covariance </a:t>
            </a:r>
            <a:r>
              <a:rPr lang="fr-FR" sz="3200" b="0" strike="noStrike" spc="-1" dirty="0" err="1">
                <a:solidFill>
                  <a:srgbClr val="FFFFFF"/>
                </a:solidFill>
                <a:latin typeface="Calibri"/>
              </a:rPr>
              <a:t>pooling</a:t>
            </a:r>
            <a:endParaRPr lang="fr-FR" sz="2200" b="0" strike="noStrike" spc="-1" dirty="0">
              <a:solidFill>
                <a:srgbClr val="FFFFFF"/>
              </a:solidFill>
              <a:latin typeface="Calibri"/>
            </a:endParaRPr>
          </a:p>
        </p:txBody>
      </p:sp>
      <p:pic>
        <p:nvPicPr>
          <p:cNvPr id="7" name="Picture 6">
            <a:extLst>
              <a:ext uri="{FF2B5EF4-FFF2-40B4-BE49-F238E27FC236}">
                <a16:creationId xmlns:a16="http://schemas.microsoft.com/office/drawing/2014/main" id="{7C40BEBF-A0CC-4478-6B7C-A85F97D568A1}"/>
              </a:ext>
            </a:extLst>
          </p:cNvPr>
          <p:cNvPicPr>
            <a:picLocks noChangeAspect="1"/>
          </p:cNvPicPr>
          <p:nvPr/>
        </p:nvPicPr>
        <p:blipFill>
          <a:blip r:embed="rId2"/>
          <a:stretch>
            <a:fillRect/>
          </a:stretch>
        </p:blipFill>
        <p:spPr>
          <a:xfrm>
            <a:off x="444750" y="3722069"/>
            <a:ext cx="10662476" cy="2537217"/>
          </a:xfrm>
          <a:prstGeom prst="rect">
            <a:avLst/>
          </a:prstGeom>
        </p:spPr>
      </p:pic>
      <p:pic>
        <p:nvPicPr>
          <p:cNvPr id="9" name="Picture 8">
            <a:extLst>
              <a:ext uri="{FF2B5EF4-FFF2-40B4-BE49-F238E27FC236}">
                <a16:creationId xmlns:a16="http://schemas.microsoft.com/office/drawing/2014/main" id="{684B265E-0A60-FFEA-7EA0-CB43EBE9BDB0}"/>
              </a:ext>
            </a:extLst>
          </p:cNvPr>
          <p:cNvPicPr>
            <a:picLocks noChangeAspect="1"/>
          </p:cNvPicPr>
          <p:nvPr/>
        </p:nvPicPr>
        <p:blipFill>
          <a:blip r:embed="rId3"/>
          <a:stretch>
            <a:fillRect/>
          </a:stretch>
        </p:blipFill>
        <p:spPr>
          <a:xfrm>
            <a:off x="7178377" y="1205967"/>
            <a:ext cx="4488797" cy="1924657"/>
          </a:xfrm>
          <a:prstGeom prst="rect">
            <a:avLst/>
          </a:prstGeom>
        </p:spPr>
      </p:pic>
      <p:pic>
        <p:nvPicPr>
          <p:cNvPr id="11" name="Picture 10">
            <a:extLst>
              <a:ext uri="{FF2B5EF4-FFF2-40B4-BE49-F238E27FC236}">
                <a16:creationId xmlns:a16="http://schemas.microsoft.com/office/drawing/2014/main" id="{576312D1-8DEF-D10C-FE88-1C766D080B87}"/>
              </a:ext>
            </a:extLst>
          </p:cNvPr>
          <p:cNvPicPr>
            <a:picLocks noChangeAspect="1"/>
          </p:cNvPicPr>
          <p:nvPr/>
        </p:nvPicPr>
        <p:blipFill>
          <a:blip r:embed="rId4"/>
          <a:stretch>
            <a:fillRect/>
          </a:stretch>
        </p:blipFill>
        <p:spPr>
          <a:xfrm>
            <a:off x="3418115" y="1057732"/>
            <a:ext cx="3729483" cy="218989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FC169-AAFD-6C73-43CB-250BF26FE803}"/>
                  </a:ext>
                </a:extLst>
              </p:cNvPr>
              <p:cNvSpPr txBox="1"/>
              <p:nvPr/>
            </p:nvSpPr>
            <p:spPr>
              <a:xfrm>
                <a:off x="216047" y="1515114"/>
                <a:ext cx="3028391" cy="5038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Σ</m:t>
                      </m:r>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𝑁</m:t>
                          </m:r>
                        </m:e>
                        <m:sup>
                          <m:r>
                            <a:rPr lang="fr-FR" sz="1600" b="0" i="1" smtClean="0">
                              <a:latin typeface="Cambria Math" panose="02040503050406030204" pitchFamily="18" charset="0"/>
                              <a:ea typeface="Cambria Math" panose="02040503050406030204" pitchFamily="18" charset="0"/>
                            </a:rPr>
                            <m:t>−1</m:t>
                          </m:r>
                        </m:sup>
                      </m:sSup>
                      <m:nary>
                        <m:naryPr>
                          <m:chr m:val="∑"/>
                          <m:limLoc m:val="subSup"/>
                          <m:ctrlPr>
                            <a:rPr lang="fr-FR" sz="1600" b="0" i="1" smtClean="0">
                              <a:latin typeface="Cambria Math" panose="02040503050406030204" pitchFamily="18" charset="0"/>
                              <a:ea typeface="Cambria Math" panose="02040503050406030204" pitchFamily="18" charset="0"/>
                            </a:rPr>
                          </m:ctrlPr>
                        </m:naryPr>
                        <m:sub>
                          <m:r>
                            <m:rPr>
                              <m:brk m:alnAt="25"/>
                            </m:rPr>
                            <a:rPr lang="fr-FR" sz="1600" b="0" i="1" smtClean="0">
                              <a:latin typeface="Cambria Math" panose="02040503050406030204" pitchFamily="18" charset="0"/>
                              <a:ea typeface="Cambria Math" panose="02040503050406030204" pitchFamily="18" charset="0"/>
                            </a:rPr>
                            <m:t>𝑘</m:t>
                          </m:r>
                          <m:r>
                            <a:rPr lang="fr-FR" sz="1600" b="0" i="1" smtClean="0">
                              <a:latin typeface="Cambria Math" panose="02040503050406030204" pitchFamily="18" charset="0"/>
                              <a:ea typeface="Cambria Math" panose="02040503050406030204" pitchFamily="18" charset="0"/>
                            </a:rPr>
                            <m:t>=1</m:t>
                          </m:r>
                        </m:sub>
                        <m:sup>
                          <m:r>
                            <a:rPr lang="fr-FR" sz="1600" b="0" i="1" smtClean="0">
                              <a:latin typeface="Cambria Math" panose="02040503050406030204" pitchFamily="18" charset="0"/>
                              <a:ea typeface="Cambria Math" panose="02040503050406030204" pitchFamily="18" charset="0"/>
                            </a:rPr>
                            <m:t>𝑁</m:t>
                          </m:r>
                        </m:sup>
                        <m:e>
                          <m:d>
                            <m:dPr>
                              <m:ctrlPr>
                                <a:rPr lang="fr-FR" sz="1600" b="0" i="1" smtClean="0">
                                  <a:latin typeface="Cambria Math" panose="02040503050406030204" pitchFamily="18" charset="0"/>
                                  <a:ea typeface="Cambria Math" panose="02040503050406030204" pitchFamily="18" charset="0"/>
                                </a:rPr>
                              </m:ctrlPr>
                            </m:dPr>
                            <m:e>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𝑥</m:t>
                                  </m:r>
                                </m:e>
                                <m:sub>
                                  <m:r>
                                    <a:rPr lang="fr-FR" sz="1600" b="0" i="1" smtClean="0">
                                      <a:latin typeface="Cambria Math" panose="02040503050406030204" pitchFamily="18" charset="0"/>
                                      <a:ea typeface="Cambria Math" panose="02040503050406030204" pitchFamily="18" charset="0"/>
                                    </a:rPr>
                                    <m:t>𝑘</m:t>
                                  </m:r>
                                </m:sub>
                              </m:sSub>
                              <m:r>
                                <a:rPr lang="fr-FR" sz="1600" b="0" i="1" smtClean="0">
                                  <a:latin typeface="Cambria Math" panose="02040503050406030204" pitchFamily="18" charset="0"/>
                                  <a:ea typeface="Cambria Math" panose="02040503050406030204" pitchFamily="18" charset="0"/>
                                </a:rPr>
                                <m:t>−</m:t>
                              </m:r>
                              <m:acc>
                                <m:accPr>
                                  <m:chr m:val="̅"/>
                                  <m:ctrlPr>
                                    <a:rPr lang="fr-FR" sz="1600" b="0" i="1" smtClean="0">
                                      <a:latin typeface="Cambria Math" panose="02040503050406030204" pitchFamily="18" charset="0"/>
                                      <a:ea typeface="Cambria Math" panose="02040503050406030204" pitchFamily="18" charset="0"/>
                                    </a:rPr>
                                  </m:ctrlPr>
                                </m:accPr>
                                <m:e>
                                  <m:r>
                                    <a:rPr lang="fr-FR" sz="1600" b="0" i="1" smtClean="0">
                                      <a:latin typeface="Cambria Math" panose="02040503050406030204" pitchFamily="18" charset="0"/>
                                      <a:ea typeface="Cambria Math" panose="02040503050406030204" pitchFamily="18" charset="0"/>
                                    </a:rPr>
                                    <m:t>𝑥</m:t>
                                  </m:r>
                                </m:e>
                              </m:acc>
                            </m:e>
                          </m:d>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𝑥</m:t>
                                      </m:r>
                                    </m:e>
                                    <m:sub>
                                      <m:r>
                                        <a:rPr lang="fr-FR" sz="1600" b="0" i="1" smtClean="0">
                                          <a:latin typeface="Cambria Math" panose="02040503050406030204" pitchFamily="18" charset="0"/>
                                          <a:ea typeface="Cambria Math" panose="02040503050406030204" pitchFamily="18" charset="0"/>
                                        </a:rPr>
                                        <m:t>𝑘</m:t>
                                      </m:r>
                                    </m:sub>
                                  </m:sSub>
                                  <m:r>
                                    <a:rPr lang="fr-FR" sz="1600" b="0" i="1" smtClean="0">
                                      <a:latin typeface="Cambria Math" panose="02040503050406030204" pitchFamily="18" charset="0"/>
                                      <a:ea typeface="Cambria Math" panose="02040503050406030204" pitchFamily="18" charset="0"/>
                                    </a:rPr>
                                    <m:t>−</m:t>
                                  </m:r>
                                  <m:acc>
                                    <m:accPr>
                                      <m:chr m:val="̅"/>
                                      <m:ctrlPr>
                                        <a:rPr lang="fr-FR" sz="1600" b="0" i="1" smtClean="0">
                                          <a:latin typeface="Cambria Math" panose="02040503050406030204" pitchFamily="18" charset="0"/>
                                          <a:ea typeface="Cambria Math" panose="02040503050406030204" pitchFamily="18" charset="0"/>
                                        </a:rPr>
                                      </m:ctrlPr>
                                    </m:accPr>
                                    <m:e>
                                      <m:r>
                                        <a:rPr lang="fr-FR" sz="1600" b="0" i="1" smtClean="0">
                                          <a:latin typeface="Cambria Math" panose="02040503050406030204" pitchFamily="18" charset="0"/>
                                          <a:ea typeface="Cambria Math" panose="02040503050406030204" pitchFamily="18" charset="0"/>
                                        </a:rPr>
                                        <m:t>𝑥</m:t>
                                      </m:r>
                                    </m:e>
                                  </m:acc>
                                </m:e>
                              </m:d>
                            </m:e>
                            <m:sup>
                              <m:r>
                                <a:rPr lang="fr-FR" sz="1600" b="0" i="1" smtClean="0">
                                  <a:latin typeface="Cambria Math" panose="02040503050406030204" pitchFamily="18" charset="0"/>
                                  <a:ea typeface="Cambria Math" panose="02040503050406030204" pitchFamily="18" charset="0"/>
                                </a:rPr>
                                <m:t>𝑇</m:t>
                              </m:r>
                            </m:sup>
                          </m:sSup>
                        </m:e>
                      </m:nary>
                    </m:oMath>
                  </m:oMathPara>
                </a14:m>
                <a:endParaRPr lang="en-US" sz="1600" dirty="0"/>
              </a:p>
            </p:txBody>
          </p:sp>
        </mc:Choice>
        <mc:Fallback xmlns="">
          <p:sp>
            <p:nvSpPr>
              <p:cNvPr id="12" name="TextBox 11">
                <a:extLst>
                  <a:ext uri="{FF2B5EF4-FFF2-40B4-BE49-F238E27FC236}">
                    <a16:creationId xmlns:a16="http://schemas.microsoft.com/office/drawing/2014/main" id="{5ADFC169-AAFD-6C73-43CB-250BF26FE803}"/>
                  </a:ext>
                </a:extLst>
              </p:cNvPr>
              <p:cNvSpPr txBox="1">
                <a:spLocks noRot="1" noChangeAspect="1" noMove="1" noResize="1" noEditPoints="1" noAdjustHandles="1" noChangeArrowheads="1" noChangeShapeType="1" noTextEdit="1"/>
              </p:cNvSpPr>
              <p:nvPr/>
            </p:nvSpPr>
            <p:spPr>
              <a:xfrm>
                <a:off x="216047" y="1515114"/>
                <a:ext cx="3028391" cy="503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A6095B1-59F2-EB64-2047-2DBA0AF8022D}"/>
                  </a:ext>
                </a:extLst>
              </p:cNvPr>
              <p:cNvSpPr txBox="1"/>
              <p:nvPr/>
            </p:nvSpPr>
            <p:spPr>
              <a:xfrm>
                <a:off x="287228" y="2151587"/>
                <a:ext cx="7634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ℕ</m:t>
                          </m:r>
                        </m:e>
                        <m:sup>
                          <m:r>
                            <a:rPr lang="fr-FR"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15" name="TextBox 14">
                <a:extLst>
                  <a:ext uri="{FF2B5EF4-FFF2-40B4-BE49-F238E27FC236}">
                    <a16:creationId xmlns:a16="http://schemas.microsoft.com/office/drawing/2014/main" id="{5A6095B1-59F2-EB64-2047-2DBA0AF8022D}"/>
                  </a:ext>
                </a:extLst>
              </p:cNvPr>
              <p:cNvSpPr txBox="1">
                <a:spLocks noRot="1" noChangeAspect="1" noMove="1" noResize="1" noEditPoints="1" noAdjustHandles="1" noChangeArrowheads="1" noChangeShapeType="1" noTextEdit="1"/>
              </p:cNvSpPr>
              <p:nvPr/>
            </p:nvSpPr>
            <p:spPr>
              <a:xfrm>
                <a:off x="287228" y="2151587"/>
                <a:ext cx="763415" cy="276999"/>
              </a:xfrm>
              <a:prstGeom prst="rect">
                <a:avLst/>
              </a:prstGeom>
              <a:blipFill>
                <a:blip r:embed="rId6"/>
                <a:stretch>
                  <a:fillRect l="-6400" r="-8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937AA8-6618-0D7B-4DD1-CF203222C349}"/>
                  </a:ext>
                </a:extLst>
              </p:cNvPr>
              <p:cNvSpPr txBox="1"/>
              <p:nvPr/>
            </p:nvSpPr>
            <p:spPr>
              <a:xfrm>
                <a:off x="287002" y="2422703"/>
                <a:ext cx="7300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ℕ</m:t>
                          </m:r>
                        </m:e>
                        <m:sup>
                          <m:r>
                            <a:rPr lang="fr-FR"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16" name="TextBox 15">
                <a:extLst>
                  <a:ext uri="{FF2B5EF4-FFF2-40B4-BE49-F238E27FC236}">
                    <a16:creationId xmlns:a16="http://schemas.microsoft.com/office/drawing/2014/main" id="{EB937AA8-6618-0D7B-4DD1-CF203222C349}"/>
                  </a:ext>
                </a:extLst>
              </p:cNvPr>
              <p:cNvSpPr txBox="1">
                <a:spLocks noRot="1" noChangeAspect="1" noMove="1" noResize="1" noEditPoints="1" noAdjustHandles="1" noChangeArrowheads="1" noChangeShapeType="1" noTextEdit="1"/>
              </p:cNvSpPr>
              <p:nvPr/>
            </p:nvSpPr>
            <p:spPr>
              <a:xfrm>
                <a:off x="287002" y="2422703"/>
                <a:ext cx="730043" cy="276999"/>
              </a:xfrm>
              <a:prstGeom prst="rect">
                <a:avLst/>
              </a:prstGeom>
              <a:blipFill>
                <a:blip r:embed="rId7"/>
                <a:stretch>
                  <a:fillRect l="-75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F6895-25F9-B4D6-3265-DD6D5AEB6AC3}"/>
                  </a:ext>
                </a:extLst>
              </p:cNvPr>
              <p:cNvSpPr txBox="1"/>
              <p:nvPr/>
            </p:nvSpPr>
            <p:spPr>
              <a:xfrm>
                <a:off x="287906" y="2697907"/>
                <a:ext cx="862829" cy="281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ℝ</m:t>
                          </m:r>
                        </m:e>
                        <m:sup>
                          <m:r>
                            <a:rPr lang="fr-FR" b="0" i="1" smtClean="0">
                              <a:latin typeface="Cambria Math" panose="02040503050406030204" pitchFamily="18" charset="0"/>
                              <a:ea typeface="Cambria Math" panose="02040503050406030204" pitchFamily="18" charset="0"/>
                            </a:rPr>
                            <m:t>𝑑</m:t>
                          </m:r>
                        </m:sup>
                      </m:sSup>
                    </m:oMath>
                  </m:oMathPara>
                </a14:m>
                <a:endParaRPr lang="en-US" dirty="0"/>
              </a:p>
            </p:txBody>
          </p:sp>
        </mc:Choice>
        <mc:Fallback xmlns="">
          <p:sp>
            <p:nvSpPr>
              <p:cNvPr id="17" name="TextBox 16">
                <a:extLst>
                  <a:ext uri="{FF2B5EF4-FFF2-40B4-BE49-F238E27FC236}">
                    <a16:creationId xmlns:a16="http://schemas.microsoft.com/office/drawing/2014/main" id="{C2AF6895-25F9-B4D6-3265-DD6D5AEB6AC3}"/>
                  </a:ext>
                </a:extLst>
              </p:cNvPr>
              <p:cNvSpPr txBox="1">
                <a:spLocks noRot="1" noChangeAspect="1" noMove="1" noResize="1" noEditPoints="1" noAdjustHandles="1" noChangeArrowheads="1" noChangeShapeType="1" noTextEdit="1"/>
              </p:cNvSpPr>
              <p:nvPr/>
            </p:nvSpPr>
            <p:spPr>
              <a:xfrm>
                <a:off x="287906" y="2697907"/>
                <a:ext cx="862829" cy="281937"/>
              </a:xfrm>
              <a:prstGeom prst="rect">
                <a:avLst/>
              </a:prstGeom>
              <a:blipFill>
                <a:blip r:embed="rId8"/>
                <a:stretch>
                  <a:fillRect l="-3521" t="-4348" r="-1408" b="-1956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0E8FD6F-0926-DC42-6A0D-58768A6668EF}"/>
              </a:ext>
            </a:extLst>
          </p:cNvPr>
          <p:cNvSpPr txBox="1"/>
          <p:nvPr/>
        </p:nvSpPr>
        <p:spPr>
          <a:xfrm>
            <a:off x="3418115" y="3247622"/>
            <a:ext cx="3428999" cy="523220"/>
          </a:xfrm>
          <a:prstGeom prst="rect">
            <a:avLst/>
          </a:prstGeom>
          <a:noFill/>
        </p:spPr>
        <p:txBody>
          <a:bodyPr wrap="square" rtlCol="0">
            <a:spAutoFit/>
          </a:bodyPr>
          <a:lstStyle/>
          <a:p>
            <a:r>
              <a:rPr lang="fr-FR" sz="1400" dirty="0"/>
              <a:t>Méthodes de traitement de géométries Riemanniennes [1]</a:t>
            </a:r>
            <a:endParaRPr lang="en-US" sz="1400" dirty="0"/>
          </a:p>
        </p:txBody>
      </p:sp>
      <p:sp>
        <p:nvSpPr>
          <p:cNvPr id="19" name="TextBox 18">
            <a:extLst>
              <a:ext uri="{FF2B5EF4-FFF2-40B4-BE49-F238E27FC236}">
                <a16:creationId xmlns:a16="http://schemas.microsoft.com/office/drawing/2014/main" id="{EFBB9DC0-4597-4773-9DCE-B81A7956E3B7}"/>
              </a:ext>
            </a:extLst>
          </p:cNvPr>
          <p:cNvSpPr txBox="1"/>
          <p:nvPr/>
        </p:nvSpPr>
        <p:spPr>
          <a:xfrm>
            <a:off x="7708275" y="3247622"/>
            <a:ext cx="3428999" cy="523220"/>
          </a:xfrm>
          <a:prstGeom prst="rect">
            <a:avLst/>
          </a:prstGeom>
          <a:noFill/>
        </p:spPr>
        <p:txBody>
          <a:bodyPr wrap="square" rtlCol="0">
            <a:spAutoFit/>
          </a:bodyPr>
          <a:lstStyle/>
          <a:p>
            <a:r>
              <a:rPr lang="fr-FR" sz="1400" dirty="0"/>
              <a:t>Conceptualisation de la métrique log-euclidienne pour les matrices SPD [3]</a:t>
            </a:r>
            <a:endParaRPr lang="en-US" sz="1400" dirty="0"/>
          </a:p>
        </p:txBody>
      </p:sp>
      <p:sp>
        <p:nvSpPr>
          <p:cNvPr id="20" name="TextBox 19">
            <a:extLst>
              <a:ext uri="{FF2B5EF4-FFF2-40B4-BE49-F238E27FC236}">
                <a16:creationId xmlns:a16="http://schemas.microsoft.com/office/drawing/2014/main" id="{CB986E75-D7D9-513D-9DF4-C97EA626A64D}"/>
              </a:ext>
            </a:extLst>
          </p:cNvPr>
          <p:cNvSpPr txBox="1"/>
          <p:nvPr/>
        </p:nvSpPr>
        <p:spPr>
          <a:xfrm>
            <a:off x="3037672" y="6246136"/>
            <a:ext cx="6116655" cy="523220"/>
          </a:xfrm>
          <a:prstGeom prst="rect">
            <a:avLst/>
          </a:prstGeom>
          <a:noFill/>
        </p:spPr>
        <p:txBody>
          <a:bodyPr wrap="square" rtlCol="0">
            <a:spAutoFit/>
          </a:bodyPr>
          <a:lstStyle/>
          <a:p>
            <a:r>
              <a:rPr lang="fr-FR" sz="1400" dirty="0"/>
              <a:t>Méthode de normalisation par la racine itérative de matrices issues de </a:t>
            </a:r>
            <a:r>
              <a:rPr lang="fr-FR" sz="1400" i="1" dirty="0"/>
              <a:t>covariance </a:t>
            </a:r>
            <a:r>
              <a:rPr lang="fr-FR" sz="1400" i="1" dirty="0" err="1"/>
              <a:t>pooling</a:t>
            </a:r>
            <a:r>
              <a:rPr lang="fr-FR" sz="1400" i="1" dirty="0"/>
              <a:t> </a:t>
            </a:r>
            <a:r>
              <a:rPr lang="fr-FR" sz="1400" dirty="0"/>
              <a:t>[8]</a:t>
            </a:r>
            <a:endParaRPr lang="en-US" sz="1400" dirty="0"/>
          </a:p>
        </p:txBody>
      </p:sp>
      <p:sp>
        <p:nvSpPr>
          <p:cNvPr id="21" name="Rectangle 20">
            <a:extLst>
              <a:ext uri="{FF2B5EF4-FFF2-40B4-BE49-F238E27FC236}">
                <a16:creationId xmlns:a16="http://schemas.microsoft.com/office/drawing/2014/main" id="{85810E0F-3AD1-6C59-EE8E-A154F9F559EF}"/>
              </a:ext>
            </a:extLst>
          </p:cNvPr>
          <p:cNvSpPr/>
          <p:nvPr/>
        </p:nvSpPr>
        <p:spPr>
          <a:xfrm>
            <a:off x="216048" y="1404255"/>
            <a:ext cx="3028391" cy="17098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96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481033E5-FB4F-2171-376A-A858129E1150}"/>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15</a:t>
            </a:fld>
            <a:endParaRPr lang="en-US" sz="1200" b="0" strike="noStrike" spc="-1">
              <a:latin typeface="Times New Roman"/>
            </a:endParaRPr>
          </a:p>
        </p:txBody>
      </p:sp>
      <p:sp>
        <p:nvSpPr>
          <p:cNvPr id="5" name="TextShape 5">
            <a:extLst>
              <a:ext uri="{FF2B5EF4-FFF2-40B4-BE49-F238E27FC236}">
                <a16:creationId xmlns:a16="http://schemas.microsoft.com/office/drawing/2014/main" id="{781D2AC0-619C-3B88-3987-4889608A90FE}"/>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Stage de fin d’études</a:t>
            </a:r>
            <a:endParaRPr lang="fr-FR" sz="2200" b="0" strike="noStrike" spc="-1" dirty="0">
              <a:solidFill>
                <a:srgbClr val="FFFFFF"/>
              </a:solidFill>
              <a:latin typeface="Calibri"/>
            </a:endParaRPr>
          </a:p>
        </p:txBody>
      </p:sp>
      <p:pic>
        <p:nvPicPr>
          <p:cNvPr id="6" name="Picture 5" descr="A diagram of a data flow&#10;&#10;Description automatically generated">
            <a:extLst>
              <a:ext uri="{FF2B5EF4-FFF2-40B4-BE49-F238E27FC236}">
                <a16:creationId xmlns:a16="http://schemas.microsoft.com/office/drawing/2014/main" id="{677035E4-1CAF-046C-2129-DBF5C31FB9D6}"/>
              </a:ext>
            </a:extLst>
          </p:cNvPr>
          <p:cNvPicPr>
            <a:picLocks noChangeAspect="1"/>
          </p:cNvPicPr>
          <p:nvPr/>
        </p:nvPicPr>
        <p:blipFill rotWithShape="1">
          <a:blip r:embed="rId2">
            <a:extLst>
              <a:ext uri="{28A0092B-C50C-407E-A947-70E740481C1C}">
                <a14:useLocalDpi xmlns:a14="http://schemas.microsoft.com/office/drawing/2010/main" val="0"/>
              </a:ext>
            </a:extLst>
          </a:blip>
          <a:srcRect t="20666" b="17555"/>
          <a:stretch/>
        </p:blipFill>
        <p:spPr>
          <a:xfrm>
            <a:off x="1334266" y="1632034"/>
            <a:ext cx="10356601" cy="4236720"/>
          </a:xfrm>
          <a:prstGeom prst="rect">
            <a:avLst/>
          </a:prstGeom>
        </p:spPr>
      </p:pic>
      <p:cxnSp>
        <p:nvCxnSpPr>
          <p:cNvPr id="7" name="Straight Connector 6">
            <a:extLst>
              <a:ext uri="{FF2B5EF4-FFF2-40B4-BE49-F238E27FC236}">
                <a16:creationId xmlns:a16="http://schemas.microsoft.com/office/drawing/2014/main" id="{C15FE5F1-CCCC-DEE4-AE33-1AE1BA940759}"/>
              </a:ext>
            </a:extLst>
          </p:cNvPr>
          <p:cNvCxnSpPr>
            <a:cxnSpLocks/>
          </p:cNvCxnSpPr>
          <p:nvPr/>
        </p:nvCxnSpPr>
        <p:spPr>
          <a:xfrm flipH="1">
            <a:off x="10745605" y="3990492"/>
            <a:ext cx="176981" cy="487671"/>
          </a:xfrm>
          <a:prstGeom prst="line">
            <a:avLst/>
          </a:prstGeom>
          <a:ln w="19050"/>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38D7FF08-883C-B054-8E30-FF0E60CF50C3}"/>
              </a:ext>
            </a:extLst>
          </p:cNvPr>
          <p:cNvPicPr>
            <a:picLocks noChangeAspect="1"/>
          </p:cNvPicPr>
          <p:nvPr/>
        </p:nvPicPr>
        <p:blipFill>
          <a:blip r:embed="rId3"/>
          <a:stretch>
            <a:fillRect/>
          </a:stretch>
        </p:blipFill>
        <p:spPr>
          <a:xfrm>
            <a:off x="4433111" y="3801871"/>
            <a:ext cx="701364" cy="701364"/>
          </a:xfrm>
          <a:prstGeom prst="rect">
            <a:avLst/>
          </a:prstGeom>
        </p:spPr>
      </p:pic>
      <p:pic>
        <p:nvPicPr>
          <p:cNvPr id="9" name="Picture 8">
            <a:extLst>
              <a:ext uri="{FF2B5EF4-FFF2-40B4-BE49-F238E27FC236}">
                <a16:creationId xmlns:a16="http://schemas.microsoft.com/office/drawing/2014/main" id="{4E2D9ABA-3D95-CEE5-1781-1999E0B28AED}"/>
              </a:ext>
            </a:extLst>
          </p:cNvPr>
          <p:cNvPicPr>
            <a:picLocks noChangeAspect="1"/>
          </p:cNvPicPr>
          <p:nvPr/>
        </p:nvPicPr>
        <p:blipFill>
          <a:blip r:embed="rId4"/>
          <a:stretch>
            <a:fillRect/>
          </a:stretch>
        </p:blipFill>
        <p:spPr>
          <a:xfrm>
            <a:off x="4430509" y="2744488"/>
            <a:ext cx="701364" cy="701364"/>
          </a:xfrm>
          <a:prstGeom prst="rect">
            <a:avLst/>
          </a:prstGeom>
        </p:spPr>
      </p:pic>
      <p:pic>
        <p:nvPicPr>
          <p:cNvPr id="10" name="Graphic 9" descr="Plugged Unplugged with solid fill">
            <a:extLst>
              <a:ext uri="{FF2B5EF4-FFF2-40B4-BE49-F238E27FC236}">
                <a16:creationId xmlns:a16="http://schemas.microsoft.com/office/drawing/2014/main" id="{D03B85A2-FA24-27B6-39C3-978ABF1998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902" y="4850526"/>
            <a:ext cx="701364" cy="701364"/>
          </a:xfrm>
          <a:prstGeom prst="rect">
            <a:avLst/>
          </a:prstGeom>
        </p:spPr>
      </p:pic>
      <p:pic>
        <p:nvPicPr>
          <p:cNvPr id="11" name="Picture 10" descr="A diagram of a data flow&#10;&#10;Description automatically generated">
            <a:extLst>
              <a:ext uri="{FF2B5EF4-FFF2-40B4-BE49-F238E27FC236}">
                <a16:creationId xmlns:a16="http://schemas.microsoft.com/office/drawing/2014/main" id="{5EA267C0-B8A8-CF29-55C6-79BA5B3E245C}"/>
              </a:ext>
            </a:extLst>
          </p:cNvPr>
          <p:cNvPicPr>
            <a:picLocks noChangeAspect="1"/>
          </p:cNvPicPr>
          <p:nvPr/>
        </p:nvPicPr>
        <p:blipFill rotWithShape="1">
          <a:blip r:embed="rId7">
            <a:extLst>
              <a:ext uri="{28A0092B-C50C-407E-A947-70E740481C1C}">
                <a14:useLocalDpi xmlns:a14="http://schemas.microsoft.com/office/drawing/2010/main" val="0"/>
              </a:ext>
            </a:extLst>
          </a:blip>
          <a:srcRect l="77001"/>
          <a:stretch/>
        </p:blipFill>
        <p:spPr>
          <a:xfrm>
            <a:off x="518933" y="1546695"/>
            <a:ext cx="2228622" cy="280011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D68B63B-80D3-0D8D-880D-FA058A4C98BB}"/>
              </a:ext>
            </a:extLst>
          </p:cNvPr>
          <p:cNvPicPr>
            <a:picLocks noChangeAspect="1"/>
          </p:cNvPicPr>
          <p:nvPr/>
        </p:nvPicPr>
        <p:blipFill rotWithShape="1">
          <a:blip r:embed="rId8">
            <a:extLst>
              <a:ext uri="{28A0092B-C50C-407E-A947-70E740481C1C}">
                <a14:useLocalDpi xmlns:a14="http://schemas.microsoft.com/office/drawing/2010/main" val="0"/>
              </a:ext>
            </a:extLst>
          </a:blip>
          <a:srcRect l="16343" t="16200" r="658" b="10681"/>
          <a:stretch/>
        </p:blipFill>
        <p:spPr>
          <a:xfrm>
            <a:off x="9327187" y="4340356"/>
            <a:ext cx="2304247" cy="1260422"/>
          </a:xfrm>
          <a:prstGeom prst="rect">
            <a:avLst/>
          </a:prstGeom>
        </p:spPr>
      </p:pic>
      <p:pic>
        <p:nvPicPr>
          <p:cNvPr id="13" name="Graphic 12" descr="Box with solid fill">
            <a:extLst>
              <a:ext uri="{FF2B5EF4-FFF2-40B4-BE49-F238E27FC236}">
                <a16:creationId xmlns:a16="http://schemas.microsoft.com/office/drawing/2014/main" id="{E108007B-62AE-8A47-5CE5-C4010AAAED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4291" y="1681075"/>
            <a:ext cx="701364" cy="701364"/>
          </a:xfrm>
          <a:prstGeom prst="rect">
            <a:avLst/>
          </a:prstGeom>
        </p:spPr>
      </p:pic>
      <p:sp>
        <p:nvSpPr>
          <p:cNvPr id="14" name="TextBox 13">
            <a:extLst>
              <a:ext uri="{FF2B5EF4-FFF2-40B4-BE49-F238E27FC236}">
                <a16:creationId xmlns:a16="http://schemas.microsoft.com/office/drawing/2014/main" id="{4A76F02B-2950-8892-D538-867A19ED1139}"/>
              </a:ext>
            </a:extLst>
          </p:cNvPr>
          <p:cNvSpPr txBox="1"/>
          <p:nvPr/>
        </p:nvSpPr>
        <p:spPr>
          <a:xfrm>
            <a:off x="632902" y="5714865"/>
            <a:ext cx="5267057" cy="307777"/>
          </a:xfrm>
          <a:prstGeom prst="rect">
            <a:avLst/>
          </a:prstGeom>
          <a:noFill/>
        </p:spPr>
        <p:txBody>
          <a:bodyPr wrap="square" rtlCol="0">
            <a:spAutoFit/>
          </a:bodyPr>
          <a:lstStyle/>
          <a:p>
            <a:r>
              <a:rPr lang="fr-FR" sz="1400" dirty="0"/>
              <a:t>Chaîne de traitement des données énergétique [2] [4] [5] [7]</a:t>
            </a:r>
            <a:endParaRPr lang="en-US" sz="1400" dirty="0"/>
          </a:p>
        </p:txBody>
      </p:sp>
    </p:spTree>
    <p:extLst>
      <p:ext uri="{BB962C8B-B14F-4D97-AF65-F5344CB8AC3E}">
        <p14:creationId xmlns:p14="http://schemas.microsoft.com/office/powerpoint/2010/main" val="161127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B8BCBB12-9CC1-CEDE-C8CC-59F1D56784D8}"/>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16</a:t>
            </a:fld>
            <a:endParaRPr lang="en-US" sz="1200" b="0" strike="noStrike" spc="-1">
              <a:latin typeface="Times New Roman"/>
            </a:endParaRPr>
          </a:p>
        </p:txBody>
      </p:sp>
      <p:sp>
        <p:nvSpPr>
          <p:cNvPr id="5" name="TextShape 5">
            <a:extLst>
              <a:ext uri="{FF2B5EF4-FFF2-40B4-BE49-F238E27FC236}">
                <a16:creationId xmlns:a16="http://schemas.microsoft.com/office/drawing/2014/main" id="{22398893-9A59-F507-4049-E0D6AC7A842C}"/>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Stage de fin d’études</a:t>
            </a:r>
            <a:endParaRPr lang="fr-FR" sz="2200" b="0" strike="noStrike" spc="-1" dirty="0">
              <a:solidFill>
                <a:srgbClr val="FFFFFF"/>
              </a:solidFill>
              <a:latin typeface="Calibri"/>
            </a:endParaRPr>
          </a:p>
        </p:txBody>
      </p:sp>
      <p:pic>
        <p:nvPicPr>
          <p:cNvPr id="6" name="Picture 5" descr="A screenshot of a computer&#10;&#10;Description automatically generated">
            <a:extLst>
              <a:ext uri="{FF2B5EF4-FFF2-40B4-BE49-F238E27FC236}">
                <a16:creationId xmlns:a16="http://schemas.microsoft.com/office/drawing/2014/main" id="{48451AE7-A980-1D14-45B1-EC60ADE4E24B}"/>
              </a:ext>
            </a:extLst>
          </p:cNvPr>
          <p:cNvPicPr>
            <a:picLocks noChangeAspect="1"/>
          </p:cNvPicPr>
          <p:nvPr/>
        </p:nvPicPr>
        <p:blipFill rotWithShape="1">
          <a:blip r:embed="rId2">
            <a:extLst>
              <a:ext uri="{28A0092B-C50C-407E-A947-70E740481C1C}">
                <a14:useLocalDpi xmlns:a14="http://schemas.microsoft.com/office/drawing/2010/main" val="0"/>
              </a:ext>
            </a:extLst>
          </a:blip>
          <a:srcRect l="16343" t="16200" r="658" b="10681"/>
          <a:stretch/>
        </p:blipFill>
        <p:spPr>
          <a:xfrm>
            <a:off x="838080" y="859437"/>
            <a:ext cx="10049521" cy="5497083"/>
          </a:xfrm>
          <a:prstGeom prst="rect">
            <a:avLst/>
          </a:prstGeom>
        </p:spPr>
      </p:pic>
      <p:sp>
        <p:nvSpPr>
          <p:cNvPr id="7" name="TextBox 6">
            <a:extLst>
              <a:ext uri="{FF2B5EF4-FFF2-40B4-BE49-F238E27FC236}">
                <a16:creationId xmlns:a16="http://schemas.microsoft.com/office/drawing/2014/main" id="{D0746273-BB22-A1DE-F440-F1F12071D6DD}"/>
              </a:ext>
            </a:extLst>
          </p:cNvPr>
          <p:cNvSpPr txBox="1"/>
          <p:nvPr/>
        </p:nvSpPr>
        <p:spPr>
          <a:xfrm>
            <a:off x="828943" y="6413423"/>
            <a:ext cx="5267057" cy="307777"/>
          </a:xfrm>
          <a:prstGeom prst="rect">
            <a:avLst/>
          </a:prstGeom>
          <a:noFill/>
        </p:spPr>
        <p:txBody>
          <a:bodyPr wrap="square" rtlCol="0">
            <a:spAutoFit/>
          </a:bodyPr>
          <a:lstStyle/>
          <a:p>
            <a:r>
              <a:rPr lang="fr-FR" sz="1400" dirty="0"/>
              <a:t>Capture d’écran de  tableau de bord </a:t>
            </a:r>
            <a:r>
              <a:rPr lang="fr-FR" sz="1400" dirty="0" err="1"/>
              <a:t>Grafana</a:t>
            </a:r>
            <a:endParaRPr lang="en-US" sz="1400" dirty="0"/>
          </a:p>
        </p:txBody>
      </p:sp>
    </p:spTree>
    <p:extLst>
      <p:ext uri="{BB962C8B-B14F-4D97-AF65-F5344CB8AC3E}">
        <p14:creationId xmlns:p14="http://schemas.microsoft.com/office/powerpoint/2010/main" val="305735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14396C2F-B4A3-4BA4-A7B9-79512E467B7C}" type="datetime1">
              <a:rPr lang="fr-FR" sz="1200" b="0" strike="noStrike" spc="-1">
                <a:solidFill>
                  <a:srgbClr val="8B8B8B"/>
                </a:solidFill>
                <a:latin typeface="Calibri"/>
              </a:rPr>
              <a:t>03/06/2024</a:t>
            </a:fld>
            <a:endParaRPr lang="en-US" sz="1200" b="0" strike="noStrike" spc="-1">
              <a:latin typeface="Times New Roman"/>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17</a:t>
            </a:fld>
            <a:endParaRPr lang="en-US" sz="1200" b="0" strike="noStrike" spc="-1">
              <a:latin typeface="Times New Roman"/>
            </a:endParaRPr>
          </a:p>
        </p:txBody>
      </p:sp>
      <p:sp>
        <p:nvSpPr>
          <p:cNvPr id="2" name="TextShape 6">
            <a:extLst>
              <a:ext uri="{FF2B5EF4-FFF2-40B4-BE49-F238E27FC236}">
                <a16:creationId xmlns:a16="http://schemas.microsoft.com/office/drawing/2014/main" id="{464C4EBA-1EEA-7C60-3846-0B6A50B915BD}"/>
              </a:ext>
            </a:extLst>
          </p:cNvPr>
          <p:cNvSpPr txBox="1"/>
          <p:nvPr/>
        </p:nvSpPr>
        <p:spPr>
          <a:xfrm>
            <a:off x="36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Références</a:t>
            </a:r>
          </a:p>
        </p:txBody>
      </p:sp>
      <p:sp>
        <p:nvSpPr>
          <p:cNvPr id="12" name="TextBox 11">
            <a:extLst>
              <a:ext uri="{FF2B5EF4-FFF2-40B4-BE49-F238E27FC236}">
                <a16:creationId xmlns:a16="http://schemas.microsoft.com/office/drawing/2014/main" id="{5C84EBA6-49E5-2C56-CFCC-943BF8A8C570}"/>
              </a:ext>
            </a:extLst>
          </p:cNvPr>
          <p:cNvSpPr txBox="1"/>
          <p:nvPr/>
        </p:nvSpPr>
        <p:spPr>
          <a:xfrm>
            <a:off x="206478" y="912530"/>
            <a:ext cx="11621728" cy="3785652"/>
          </a:xfrm>
          <a:prstGeom prst="rect">
            <a:avLst/>
          </a:prstGeom>
          <a:noFill/>
        </p:spPr>
        <p:txBody>
          <a:bodyPr wrap="square">
            <a:spAutoFit/>
          </a:bodyPr>
          <a:lstStyle/>
          <a:p>
            <a:pPr algn="r"/>
            <a:r>
              <a:rPr lang="en-US" sz="1200" dirty="0">
                <a:effectLst/>
              </a:rPr>
              <a:t>[1]</a:t>
            </a:r>
          </a:p>
          <a:p>
            <a:pPr>
              <a:spcBef>
                <a:spcPts val="0"/>
              </a:spcBef>
              <a:spcAft>
                <a:spcPts val="0"/>
              </a:spcAft>
            </a:pPr>
            <a:r>
              <a:rPr lang="en-US" sz="1200" dirty="0">
                <a:effectLst/>
              </a:rPr>
              <a:t>M. </a:t>
            </a:r>
            <a:r>
              <a:rPr lang="en-US" sz="1200" dirty="0" err="1">
                <a:effectLst/>
              </a:rPr>
              <a:t>Gallet</a:t>
            </a:r>
            <a:r>
              <a:rPr lang="en-US" sz="1200" dirty="0">
                <a:effectLst/>
              </a:rPr>
              <a:t>, A. Mian, G. </a:t>
            </a:r>
            <a:r>
              <a:rPr lang="en-US" sz="1200" dirty="0" err="1">
                <a:effectLst/>
              </a:rPr>
              <a:t>Ginolhac</a:t>
            </a:r>
            <a:r>
              <a:rPr lang="en-US" sz="1200" dirty="0">
                <a:effectLst/>
              </a:rPr>
              <a:t>, et N. </a:t>
            </a:r>
            <a:r>
              <a:rPr lang="en-US" sz="1200" dirty="0" err="1">
                <a:effectLst/>
              </a:rPr>
              <a:t>Stelzenmuller</a:t>
            </a:r>
            <a:r>
              <a:rPr lang="en-US" sz="1200" dirty="0">
                <a:effectLst/>
              </a:rPr>
              <a:t>, « Classification of GPR Signals via Covariance Pooling on CNN Features within a Riemannian Framework », in </a:t>
            </a:r>
            <a:r>
              <a:rPr lang="en-US" sz="1200" i="1" dirty="0">
                <a:effectLst/>
              </a:rPr>
              <a:t>International Geoscience and Remote Sensing Symposium</a:t>
            </a:r>
            <a:r>
              <a:rPr lang="en-US" sz="1200" dirty="0">
                <a:effectLst/>
              </a:rPr>
              <a:t>, Kuala </a:t>
            </a:r>
            <a:r>
              <a:rPr lang="en-US" sz="1200" dirty="0" err="1">
                <a:effectLst/>
              </a:rPr>
              <a:t>Lampur</a:t>
            </a:r>
            <a:r>
              <a:rPr lang="en-US" sz="1200" dirty="0">
                <a:effectLst/>
              </a:rPr>
              <a:t>, Malaysia, </a:t>
            </a:r>
            <a:r>
              <a:rPr lang="en-US" sz="1200" dirty="0" err="1">
                <a:effectLst/>
              </a:rPr>
              <a:t>juill</a:t>
            </a:r>
            <a:r>
              <a:rPr lang="en-US" sz="1200" dirty="0">
                <a:effectLst/>
              </a:rPr>
              <a:t>. 2022. </a:t>
            </a:r>
            <a:r>
              <a:rPr lang="en-US" sz="1200" dirty="0" err="1">
                <a:effectLst/>
              </a:rPr>
              <a:t>doi</a:t>
            </a:r>
            <a:r>
              <a:rPr lang="en-US" sz="1200" dirty="0">
                <a:effectLst/>
              </a:rPr>
              <a:t>: </a:t>
            </a:r>
            <a:r>
              <a:rPr lang="en-US" sz="1200" dirty="0">
                <a:effectLst/>
                <a:hlinkClick r:id="rId3"/>
              </a:rPr>
              <a:t>10.1109/IGARSS46834.2022.9884684</a:t>
            </a:r>
            <a:r>
              <a:rPr lang="en-US" sz="1200" dirty="0">
                <a:effectLst/>
              </a:rPr>
              <a:t>.</a:t>
            </a:r>
          </a:p>
          <a:p>
            <a:pPr algn="r"/>
            <a:r>
              <a:rPr lang="en-US" sz="1200" dirty="0">
                <a:effectLst/>
              </a:rPr>
              <a:t>[2]</a:t>
            </a:r>
            <a:endParaRPr lang="en-US" sz="1200" dirty="0"/>
          </a:p>
          <a:p>
            <a:pPr>
              <a:spcBef>
                <a:spcPts val="0"/>
              </a:spcBef>
              <a:spcAft>
                <a:spcPts val="0"/>
              </a:spcAft>
            </a:pPr>
            <a:r>
              <a:rPr lang="fr-FR" sz="12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GrafanaLabs</a:t>
            </a:r>
            <a:r>
              <a:rPr lang="en-US" sz="1200" dirty="0">
                <a:effectLst/>
              </a:rPr>
              <a:t>, « </a:t>
            </a:r>
            <a:r>
              <a:rPr lang="fr-FR" sz="12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Grafana</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version 10.4 documentation.</a:t>
            </a:r>
            <a:r>
              <a:rPr lang="en-US" sz="1200" dirty="0">
                <a:effectLst/>
              </a:rPr>
              <a:t>  », </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2024, url : </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4"/>
              </a:rPr>
              <a:t>https://grafana.com/docs/grafana/v10.4/</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[3]</a:t>
            </a:r>
          </a:p>
          <a:p>
            <a:r>
              <a:rPr lang="en-US" sz="1200" dirty="0">
                <a:effectLst/>
              </a:rPr>
              <a:t>Z. Huang, R. Wang, S. Shan, X. Li, et X. Chen, « Log-Euclidean Metric Learning on Symmetric Positive Definite Manifold  with Application to Image Set Classification ». </a:t>
            </a:r>
            <a:endParaRPr lang="en-US" sz="1200" dirty="0"/>
          </a:p>
          <a:p>
            <a:pPr algn="r"/>
            <a:r>
              <a:rPr lang="en-US" sz="1200" dirty="0">
                <a:effectLst/>
              </a:rPr>
              <a:t>[4]</a:t>
            </a:r>
            <a:endPar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InfluxDATA</a:t>
            </a:r>
            <a:r>
              <a:rPr lang="en-US" sz="1200" dirty="0">
                <a:effectLst/>
              </a:rPr>
              <a:t>, « </a:t>
            </a: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InfluxDB</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version 2.10 documentation.</a:t>
            </a:r>
            <a:r>
              <a:rPr lang="en-US" sz="1200" dirty="0">
                <a:effectLst/>
              </a:rPr>
              <a:t>  »,</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2024, </a:t>
            </a: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url</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5"/>
              </a:rPr>
              <a:t>https://docs.influxdata.com/influxdb/v2/</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[5]</a:t>
            </a:r>
            <a:endPar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InfluxDATA</a:t>
            </a:r>
            <a:r>
              <a:rPr lang="en-US" sz="1200" dirty="0">
                <a:effectLst/>
              </a:rPr>
              <a:t>,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Telegraf version 1.30 documentation.</a:t>
            </a:r>
            <a:r>
              <a:rPr lang="en-US" sz="1200" dirty="0">
                <a:effectLst/>
              </a:rPr>
              <a:t>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2024, url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6"/>
              </a:rPr>
              <a:t>https://docs.influxdata.com/telegraf/v1/</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[6]</a:t>
            </a:r>
          </a:p>
          <a:p>
            <a:pPr>
              <a:spcBef>
                <a:spcPts val="0"/>
              </a:spcBef>
              <a:spcAft>
                <a:spcPts val="0"/>
              </a:spcAft>
            </a:pPr>
            <a:r>
              <a:rPr lang="en-US" sz="1200" dirty="0">
                <a:effectLst/>
              </a:rPr>
              <a:t>P. Li, J. Xie, Q. Wang, et Z. Gao, « Towards Faster Training of Global Covariance Pooling Networks by Iterative Matrix Square Root Normalization », in </a:t>
            </a:r>
            <a:r>
              <a:rPr lang="en-US" sz="1200" i="1" dirty="0">
                <a:effectLst/>
              </a:rPr>
              <a:t>2018 IEEE/CVF Conference on Computer Vision and Pattern Recognition</a:t>
            </a:r>
            <a:r>
              <a:rPr lang="en-US" sz="1200" dirty="0">
                <a:effectLst/>
              </a:rPr>
              <a:t>, Salt Lake City, UT: IEEE, </a:t>
            </a:r>
            <a:r>
              <a:rPr lang="en-US" sz="1200" dirty="0" err="1">
                <a:effectLst/>
              </a:rPr>
              <a:t>juin</a:t>
            </a:r>
            <a:r>
              <a:rPr lang="en-US" sz="1200" dirty="0">
                <a:effectLst/>
              </a:rPr>
              <a:t> 2018, p. 947‑955. </a:t>
            </a:r>
            <a:r>
              <a:rPr lang="en-US" sz="1200" dirty="0" err="1">
                <a:effectLst/>
              </a:rPr>
              <a:t>doi</a:t>
            </a:r>
            <a:r>
              <a:rPr lang="en-US" sz="1200" dirty="0">
                <a:effectLst/>
              </a:rPr>
              <a:t>: </a:t>
            </a:r>
            <a:r>
              <a:rPr lang="en-US" sz="1200" dirty="0">
                <a:effectLst/>
                <a:hlinkClick r:id="rId7"/>
              </a:rPr>
              <a:t>10.1109/CVPR.2018.00105</a:t>
            </a:r>
            <a:r>
              <a:rPr lang="en-US" sz="1200" dirty="0">
                <a:effectLst/>
              </a:rPr>
              <a:t>.</a:t>
            </a:r>
          </a:p>
          <a:p>
            <a:pPr algn="r"/>
            <a:r>
              <a:rPr lang="en-US" sz="1200" dirty="0">
                <a:effectLst/>
              </a:rPr>
              <a:t>[7]</a:t>
            </a:r>
          </a:p>
          <a:p>
            <a:pPr>
              <a:spcBef>
                <a:spcPts val="0"/>
              </a:spcBef>
              <a:spcAft>
                <a:spcPts val="0"/>
              </a:spcAft>
            </a:pPr>
            <a:r>
              <a:rPr lang="en-US" sz="1200" dirty="0">
                <a:effectLst/>
              </a:rPr>
              <a:t>R. A. Light, « </a:t>
            </a:r>
            <a:r>
              <a:rPr lang="en-US" sz="1200" dirty="0" err="1">
                <a:effectLst/>
              </a:rPr>
              <a:t>Mosquitto</a:t>
            </a:r>
            <a:r>
              <a:rPr lang="en-US" sz="1200" dirty="0">
                <a:effectLst/>
              </a:rPr>
              <a:t>: server and client implementation of the MQTT protocol », </a:t>
            </a:r>
            <a:r>
              <a:rPr lang="en-US" sz="1200" i="1" dirty="0">
                <a:effectLst/>
              </a:rPr>
              <a:t>JOSS</a:t>
            </a:r>
            <a:r>
              <a:rPr lang="en-US" sz="1200" dirty="0">
                <a:effectLst/>
              </a:rPr>
              <a:t>, vol. 2, n</a:t>
            </a:r>
            <a:r>
              <a:rPr lang="en-US" sz="1200" baseline="30000" dirty="0">
                <a:effectLst/>
              </a:rPr>
              <a:t>o</a:t>
            </a:r>
            <a:r>
              <a:rPr lang="en-US" sz="1200" dirty="0">
                <a:effectLst/>
              </a:rPr>
              <a:t> 13, p. 265, </a:t>
            </a:r>
            <a:r>
              <a:rPr lang="en-US" sz="1200" dirty="0" err="1">
                <a:effectLst/>
              </a:rPr>
              <a:t>mai</a:t>
            </a:r>
            <a:r>
              <a:rPr lang="en-US" sz="1200" dirty="0">
                <a:effectLst/>
              </a:rPr>
              <a:t> 2017, </a:t>
            </a:r>
            <a:r>
              <a:rPr lang="en-US" sz="1200" dirty="0" err="1">
                <a:effectLst/>
              </a:rPr>
              <a:t>doi</a:t>
            </a:r>
            <a:r>
              <a:rPr lang="en-US" sz="1200" dirty="0">
                <a:effectLst/>
              </a:rPr>
              <a:t>: </a:t>
            </a:r>
            <a:r>
              <a:rPr lang="en-US" sz="1200" dirty="0">
                <a:effectLst/>
                <a:hlinkClick r:id="rId8"/>
              </a:rPr>
              <a:t>10.21105/joss.00265</a:t>
            </a:r>
            <a:r>
              <a:rPr lang="en-US" sz="1200" dirty="0">
                <a:effectLst/>
              </a:rPr>
              <a:t>.</a:t>
            </a:r>
          </a:p>
          <a:p>
            <a:pPr algn="r"/>
            <a:r>
              <a:rPr lang="en-US" sz="1200" dirty="0">
                <a:effectLst/>
              </a:rPr>
              <a:t>[8]</a:t>
            </a:r>
          </a:p>
          <a:p>
            <a:pPr>
              <a:spcBef>
                <a:spcPts val="0"/>
              </a:spcBef>
              <a:spcAft>
                <a:spcPts val="0"/>
              </a:spcAft>
            </a:pPr>
            <a:r>
              <a:rPr lang="en-US" sz="1200" dirty="0">
                <a:effectLst/>
              </a:rPr>
              <a:t>Temenos, N. Temenos, M. </a:t>
            </a:r>
            <a:r>
              <a:rPr lang="en-US" sz="1200" dirty="0" err="1">
                <a:effectLst/>
              </a:rPr>
              <a:t>Kaselimi</a:t>
            </a:r>
            <a:r>
              <a:rPr lang="en-US" sz="1200" dirty="0">
                <a:effectLst/>
              </a:rPr>
              <a:t>, A. </a:t>
            </a:r>
            <a:r>
              <a:rPr lang="en-US" sz="1200" dirty="0" err="1">
                <a:effectLst/>
              </a:rPr>
              <a:t>Doulamis</a:t>
            </a:r>
            <a:r>
              <a:rPr lang="en-US" sz="1200" dirty="0">
                <a:effectLst/>
              </a:rPr>
              <a:t>, et N. </a:t>
            </a:r>
            <a:r>
              <a:rPr lang="en-US" sz="1200" dirty="0" err="1">
                <a:effectLst/>
              </a:rPr>
              <a:t>Doulamis</a:t>
            </a:r>
            <a:r>
              <a:rPr lang="en-US" sz="1200" dirty="0">
                <a:effectLst/>
              </a:rPr>
              <a:t>, « Interpretable Deep Learning Framework for Land Use and Land Cover Classification in Remote Sensing Using SHAP », </a:t>
            </a:r>
            <a:r>
              <a:rPr lang="en-US" sz="1200" i="1" dirty="0">
                <a:effectLst/>
              </a:rPr>
              <a:t>IEEE Geoscience and Remote Sensing Letters</a:t>
            </a:r>
            <a:r>
              <a:rPr lang="en-US" sz="1200" dirty="0">
                <a:effectLst/>
              </a:rPr>
              <a:t>, vol. PP, p. 1‑1, </a:t>
            </a:r>
            <a:r>
              <a:rPr lang="en-US" sz="1200" dirty="0" err="1">
                <a:effectLst/>
              </a:rPr>
              <a:t>janv</a:t>
            </a:r>
            <a:r>
              <a:rPr lang="en-US" sz="1200" dirty="0">
                <a:effectLst/>
              </a:rPr>
              <a:t>. 2023, </a:t>
            </a:r>
            <a:r>
              <a:rPr lang="en-US" sz="1200" dirty="0" err="1">
                <a:effectLst/>
              </a:rPr>
              <a:t>doi</a:t>
            </a:r>
            <a:r>
              <a:rPr lang="en-US" sz="1200" dirty="0">
                <a:effectLst/>
              </a:rPr>
              <a:t>: </a:t>
            </a:r>
            <a:r>
              <a:rPr lang="en-US" sz="1200" dirty="0">
                <a:effectLst/>
                <a:hlinkClick r:id="rId9"/>
              </a:rPr>
              <a:t>10.1109/LGRS.2023.3251652</a:t>
            </a:r>
            <a:r>
              <a:rPr lang="en-US" sz="1200" dirty="0">
                <a:effectLst/>
              </a:rPr>
              <a:t>.</a:t>
            </a:r>
            <a:endPar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endParaRPr lang="en-US" sz="1200" dirty="0">
              <a:effectLst/>
            </a:endParaRPr>
          </a:p>
        </p:txBody>
      </p:sp>
    </p:spTree>
    <p:extLst>
      <p:ext uri="{BB962C8B-B14F-4D97-AF65-F5344CB8AC3E}">
        <p14:creationId xmlns:p14="http://schemas.microsoft.com/office/powerpoint/2010/main" val="280870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707923" y="1415845"/>
            <a:ext cx="10645697" cy="4473678"/>
          </a:xfrm>
          <a:prstGeom prst="rect">
            <a:avLst/>
          </a:prstGeom>
          <a:noFill/>
          <a:ln>
            <a:noFill/>
          </a:ln>
        </p:spPr>
        <p:txBody>
          <a:bodyPr>
            <a:noAutofit/>
          </a:bodyPr>
          <a:lstStyle/>
          <a:p>
            <a:pPr marL="108000">
              <a:lnSpc>
                <a:spcPct val="200000"/>
              </a:lnSpc>
              <a:spcBef>
                <a:spcPts val="1417"/>
              </a:spcBef>
              <a:buClr>
                <a:srgbClr val="000000"/>
              </a:buClr>
              <a:buSzPct val="45000"/>
            </a:pPr>
            <a:r>
              <a:rPr lang="fr-FR" sz="2400" b="1" spc="-1" dirty="0">
                <a:solidFill>
                  <a:srgbClr val="349393"/>
                </a:solidFill>
                <a:latin typeface="Calibri"/>
              </a:rPr>
              <a:t>I. Le traitement d’image satellites : un fort potentiel aux coûts élevés</a:t>
            </a:r>
          </a:p>
          <a:p>
            <a:pPr marL="108000">
              <a:lnSpc>
                <a:spcPct val="200000"/>
              </a:lnSpc>
              <a:spcBef>
                <a:spcPts val="1417"/>
              </a:spcBef>
              <a:buClr>
                <a:srgbClr val="000000"/>
              </a:buClr>
              <a:buSzPct val="45000"/>
            </a:pPr>
            <a:r>
              <a:rPr lang="fr-FR" sz="2400" b="1" spc="-1" dirty="0">
                <a:solidFill>
                  <a:srgbClr val="349393"/>
                </a:solidFill>
                <a:latin typeface="Calibri"/>
              </a:rPr>
              <a:t>II. </a:t>
            </a:r>
            <a:r>
              <a:rPr lang="fr-FR" sz="2400" b="1" strike="noStrike" spc="-1" dirty="0">
                <a:solidFill>
                  <a:srgbClr val="349393"/>
                </a:solidFill>
                <a:latin typeface="Calibri"/>
              </a:rPr>
              <a:t>Les verrous scientifiques</a:t>
            </a:r>
          </a:p>
          <a:p>
            <a:pPr marL="108000">
              <a:lnSpc>
                <a:spcPct val="200000"/>
              </a:lnSpc>
              <a:spcBef>
                <a:spcPts val="1417"/>
              </a:spcBef>
              <a:buClr>
                <a:srgbClr val="000000"/>
              </a:buClr>
              <a:buSzPct val="45000"/>
            </a:pPr>
            <a:r>
              <a:rPr lang="fr-FR" sz="2400" b="1" spc="-1" dirty="0">
                <a:solidFill>
                  <a:srgbClr val="349393"/>
                </a:solidFill>
                <a:latin typeface="Calibri"/>
              </a:rPr>
              <a:t>III. </a:t>
            </a:r>
            <a:r>
              <a:rPr lang="fr-FR" sz="2400" b="1" strike="noStrike" spc="-1" dirty="0">
                <a:solidFill>
                  <a:srgbClr val="349393"/>
                </a:solidFill>
                <a:latin typeface="Calibri"/>
              </a:rPr>
              <a:t>Mon parcours entre science des données et environnement</a:t>
            </a:r>
          </a:p>
          <a:p>
            <a:pPr marL="108000">
              <a:lnSpc>
                <a:spcPct val="200000"/>
              </a:lnSpc>
              <a:spcBef>
                <a:spcPts val="1417"/>
              </a:spcBef>
              <a:buClr>
                <a:srgbClr val="000000"/>
              </a:buClr>
              <a:buSzPct val="45000"/>
            </a:pPr>
            <a:r>
              <a:rPr lang="fr-FR" sz="2400" b="1" spc="-1" dirty="0">
                <a:solidFill>
                  <a:srgbClr val="349393"/>
                </a:solidFill>
                <a:latin typeface="Calibri"/>
              </a:rPr>
              <a:t>IV. </a:t>
            </a:r>
            <a:r>
              <a:rPr lang="fr-FR" sz="2400" b="1" strike="noStrike" spc="-1" dirty="0">
                <a:solidFill>
                  <a:srgbClr val="349393"/>
                </a:solidFill>
                <a:latin typeface="Calibri"/>
              </a:rPr>
              <a:t>Planification de la thèse</a:t>
            </a:r>
          </a:p>
        </p:txBody>
      </p:sp>
      <p:sp>
        <p:nvSpPr>
          <p:cNvPr id="146" name="TextShape 2"/>
          <p:cNvSpPr txBox="1"/>
          <p:nvPr/>
        </p:nvSpPr>
        <p:spPr>
          <a:xfrm>
            <a:off x="838080" y="6356520"/>
            <a:ext cx="2742840" cy="364680"/>
          </a:xfrm>
          <a:prstGeom prst="rect">
            <a:avLst/>
          </a:prstGeom>
          <a:noFill/>
          <a:ln>
            <a:noFill/>
          </a:ln>
        </p:spPr>
        <p:txBody>
          <a:bodyPr anchor="ctr">
            <a:noAutofit/>
          </a:bodyPr>
          <a:lstStyle/>
          <a:p>
            <a:pPr>
              <a:lnSpc>
                <a:spcPct val="100000"/>
              </a:lnSpc>
            </a:pPr>
            <a:fld id="{345A10A6-37FF-416C-896C-0A962E9DEA5E}" type="datetime1">
              <a:rPr lang="fr-FR" sz="1200" b="0" strike="noStrike" spc="-1">
                <a:solidFill>
                  <a:srgbClr val="8B8B8B"/>
                </a:solidFill>
                <a:latin typeface="Calibri"/>
              </a:rPr>
              <a:t>03/06/2024</a:t>
            </a:fld>
            <a:endParaRPr lang="en-US" sz="1200" b="0" strike="noStrike" spc="-1">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48"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55A6A2A6-8436-48C9-9A79-015D6AC572D9}" type="slidenum">
              <a:rPr lang="fr-FR" sz="1200" b="0" strike="noStrike" spc="-1">
                <a:solidFill>
                  <a:srgbClr val="8B8B8B"/>
                </a:solidFill>
                <a:latin typeface="Calibri"/>
              </a:rPr>
              <a:t>18</a:t>
            </a:fld>
            <a:endParaRPr lang="en-US" sz="1200" b="0" strike="noStrike" spc="-1">
              <a:latin typeface="Times New Roman"/>
            </a:endParaRPr>
          </a:p>
        </p:txBody>
      </p:sp>
      <p:sp>
        <p:nvSpPr>
          <p:cNvPr id="149" name="TextShape 5"/>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Sommaire</a:t>
            </a:r>
            <a:endParaRPr lang="fr-FR" sz="2200" b="0" strike="noStrike" spc="-1" dirty="0">
              <a:solidFill>
                <a:srgbClr val="FFFFFF"/>
              </a:solidFill>
              <a:latin typeface="Calibri"/>
            </a:endParaRPr>
          </a:p>
        </p:txBody>
      </p:sp>
    </p:spTree>
    <p:extLst>
      <p:ext uri="{BB962C8B-B14F-4D97-AF65-F5344CB8AC3E}">
        <p14:creationId xmlns:p14="http://schemas.microsoft.com/office/powerpoint/2010/main" val="11756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707923" y="1415845"/>
            <a:ext cx="10645697" cy="4473678"/>
          </a:xfrm>
          <a:prstGeom prst="rect">
            <a:avLst/>
          </a:prstGeom>
          <a:noFill/>
          <a:ln>
            <a:noFill/>
          </a:ln>
        </p:spPr>
        <p:txBody>
          <a:bodyPr>
            <a:noAutofit/>
          </a:bodyPr>
          <a:lstStyle/>
          <a:p>
            <a:pPr marL="108000">
              <a:lnSpc>
                <a:spcPct val="200000"/>
              </a:lnSpc>
              <a:spcBef>
                <a:spcPts val="1417"/>
              </a:spcBef>
              <a:buClr>
                <a:srgbClr val="000000"/>
              </a:buClr>
              <a:buSzPct val="45000"/>
            </a:pPr>
            <a:r>
              <a:rPr lang="fr-FR" sz="2000" b="1" spc="-1" dirty="0">
                <a:solidFill>
                  <a:srgbClr val="349393"/>
                </a:solidFill>
                <a:latin typeface="Calibri"/>
              </a:rPr>
              <a:t>I. Le traitement d’image satellites : un fort potentiel aux coûts élevés</a:t>
            </a:r>
          </a:p>
          <a:p>
            <a:pPr marL="108000">
              <a:lnSpc>
                <a:spcPct val="200000"/>
              </a:lnSpc>
              <a:spcBef>
                <a:spcPts val="1417"/>
              </a:spcBef>
              <a:buClr>
                <a:srgbClr val="000000"/>
              </a:buClr>
              <a:buSzPct val="45000"/>
            </a:pPr>
            <a:r>
              <a:rPr lang="fr-FR" sz="2000" b="1" spc="-1" dirty="0">
                <a:solidFill>
                  <a:srgbClr val="349393"/>
                </a:solidFill>
                <a:latin typeface="Calibri"/>
              </a:rPr>
              <a:t>II. </a:t>
            </a:r>
            <a:r>
              <a:rPr lang="fr-FR" sz="2000" b="1" strike="noStrike" spc="-1" dirty="0">
                <a:solidFill>
                  <a:srgbClr val="349393"/>
                </a:solidFill>
                <a:latin typeface="Calibri"/>
              </a:rPr>
              <a:t>Les verrous scientifiques</a:t>
            </a:r>
          </a:p>
          <a:p>
            <a:pPr marL="108000">
              <a:lnSpc>
                <a:spcPct val="200000"/>
              </a:lnSpc>
              <a:spcBef>
                <a:spcPts val="1417"/>
              </a:spcBef>
              <a:buClr>
                <a:srgbClr val="000000"/>
              </a:buClr>
              <a:buSzPct val="45000"/>
            </a:pPr>
            <a:r>
              <a:rPr lang="fr-FR" sz="2000" b="1" spc="-1" dirty="0">
                <a:solidFill>
                  <a:srgbClr val="349393"/>
                </a:solidFill>
                <a:latin typeface="Calibri"/>
              </a:rPr>
              <a:t>III. Problématique</a:t>
            </a:r>
          </a:p>
          <a:p>
            <a:pPr marL="108000">
              <a:lnSpc>
                <a:spcPct val="200000"/>
              </a:lnSpc>
              <a:spcBef>
                <a:spcPts val="1417"/>
              </a:spcBef>
              <a:buClr>
                <a:srgbClr val="000000"/>
              </a:buClr>
              <a:buSzPct val="45000"/>
            </a:pPr>
            <a:r>
              <a:rPr lang="fr-FR" sz="2000" b="1" strike="noStrike" spc="-1" dirty="0">
                <a:solidFill>
                  <a:srgbClr val="349393"/>
                </a:solidFill>
                <a:latin typeface="Calibri"/>
              </a:rPr>
              <a:t>IV. Propositions pour la thèse</a:t>
            </a:r>
          </a:p>
          <a:p>
            <a:pPr marL="108000">
              <a:lnSpc>
                <a:spcPct val="200000"/>
              </a:lnSpc>
              <a:spcBef>
                <a:spcPts val="1417"/>
              </a:spcBef>
              <a:buClr>
                <a:srgbClr val="000000"/>
              </a:buClr>
              <a:buSzPct val="45000"/>
            </a:pPr>
            <a:r>
              <a:rPr lang="fr-FR" sz="2000" b="1" spc="-1" dirty="0">
                <a:solidFill>
                  <a:srgbClr val="349393"/>
                </a:solidFill>
                <a:latin typeface="Calibri"/>
              </a:rPr>
              <a:t>V. </a:t>
            </a:r>
            <a:r>
              <a:rPr lang="fr-FR" sz="2000" b="1" strike="noStrike" spc="-1" dirty="0">
                <a:solidFill>
                  <a:srgbClr val="349393"/>
                </a:solidFill>
                <a:latin typeface="Calibri"/>
              </a:rPr>
              <a:t>Mon parcours entre science des données et environnement</a:t>
            </a:r>
          </a:p>
          <a:p>
            <a:pPr marL="108000">
              <a:lnSpc>
                <a:spcPct val="200000"/>
              </a:lnSpc>
              <a:spcBef>
                <a:spcPts val="1417"/>
              </a:spcBef>
              <a:buClr>
                <a:srgbClr val="000000"/>
              </a:buClr>
              <a:buSzPct val="45000"/>
            </a:pPr>
            <a:r>
              <a:rPr lang="fr-FR" sz="2000" b="1" spc="-1" dirty="0">
                <a:solidFill>
                  <a:srgbClr val="349393"/>
                </a:solidFill>
                <a:latin typeface="Calibri"/>
              </a:rPr>
              <a:t>VI. </a:t>
            </a:r>
            <a:r>
              <a:rPr lang="fr-FR" sz="2000" b="1" strike="noStrike" spc="-1" dirty="0">
                <a:solidFill>
                  <a:srgbClr val="349393"/>
                </a:solidFill>
                <a:latin typeface="Calibri"/>
              </a:rPr>
              <a:t>Planification de la thèse</a:t>
            </a:r>
          </a:p>
        </p:txBody>
      </p:sp>
      <p:sp>
        <p:nvSpPr>
          <p:cNvPr id="146" name="TextShape 2"/>
          <p:cNvSpPr txBox="1"/>
          <p:nvPr/>
        </p:nvSpPr>
        <p:spPr>
          <a:xfrm>
            <a:off x="838080" y="6356520"/>
            <a:ext cx="2742840" cy="364680"/>
          </a:xfrm>
          <a:prstGeom prst="rect">
            <a:avLst/>
          </a:prstGeom>
          <a:noFill/>
          <a:ln>
            <a:noFill/>
          </a:ln>
        </p:spPr>
        <p:txBody>
          <a:bodyPr anchor="ctr">
            <a:noAutofit/>
          </a:bodyPr>
          <a:lstStyle/>
          <a:p>
            <a:pPr>
              <a:lnSpc>
                <a:spcPct val="100000"/>
              </a:lnSpc>
            </a:pPr>
            <a:fld id="{345A10A6-37FF-416C-896C-0A962E9DEA5E}" type="datetime1">
              <a:rPr lang="fr-FR" sz="1200" b="0" strike="noStrike" spc="-1">
                <a:solidFill>
                  <a:srgbClr val="8B8B8B"/>
                </a:solidFill>
                <a:latin typeface="Calibri"/>
              </a:rPr>
              <a:t>03/06/2024</a:t>
            </a:fld>
            <a:endParaRPr lang="en-US" sz="1200" b="0" strike="noStrike" spc="-1">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48"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55A6A2A6-8436-48C9-9A79-015D6AC572D9}" type="slidenum">
              <a:rPr lang="fr-FR" sz="1200" b="0" strike="noStrike" spc="-1">
                <a:solidFill>
                  <a:srgbClr val="8B8B8B"/>
                </a:solidFill>
                <a:latin typeface="Calibri"/>
              </a:rPr>
              <a:t>19</a:t>
            </a:fld>
            <a:endParaRPr lang="en-US" sz="1200" b="0" strike="noStrike" spc="-1">
              <a:latin typeface="Times New Roman"/>
            </a:endParaRPr>
          </a:p>
        </p:txBody>
      </p:sp>
      <p:sp>
        <p:nvSpPr>
          <p:cNvPr id="149" name="TextShape 5"/>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Sommaire</a:t>
            </a:r>
            <a:endParaRPr lang="fr-FR" sz="2200" b="0" strike="noStrike" spc="-1" dirty="0">
              <a:solidFill>
                <a:srgbClr val="FFFFFF"/>
              </a:solidFill>
              <a:latin typeface="Calibri"/>
            </a:endParaRPr>
          </a:p>
        </p:txBody>
      </p:sp>
    </p:spTree>
    <p:extLst>
      <p:ext uri="{BB962C8B-B14F-4D97-AF65-F5344CB8AC3E}">
        <p14:creationId xmlns:p14="http://schemas.microsoft.com/office/powerpoint/2010/main" val="275422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Les enjeux de la télédétection</a:t>
            </a: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2</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61" name="TextShape 6"/>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2" name="Picture 2" descr="European Union, Copernicus Sentinel-2 imagery">
            <a:extLst>
              <a:ext uri="{FF2B5EF4-FFF2-40B4-BE49-F238E27FC236}">
                <a16:creationId xmlns:a16="http://schemas.microsoft.com/office/drawing/2014/main" id="{9C3EEF5C-3A78-8156-23BB-ADDFEDA2F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1040" y="897471"/>
            <a:ext cx="3760432" cy="2341740"/>
          </a:xfrm>
          <a:prstGeom prst="rect">
            <a:avLst/>
          </a:prstGeom>
          <a:noFill/>
          <a:extLst>
            <a:ext uri="{909E8E84-426E-40DD-AFC4-6F175D3DCCD1}">
              <a14:hiddenFill xmlns:a14="http://schemas.microsoft.com/office/drawing/2010/main">
                <a:solidFill>
                  <a:srgbClr val="FFFFFF"/>
                </a:solidFill>
              </a14:hiddenFill>
            </a:ext>
          </a:extLst>
        </p:spPr>
      </p:pic>
      <p:sp>
        <p:nvSpPr>
          <p:cNvPr id="3" name="TextShape 1">
            <a:extLst>
              <a:ext uri="{FF2B5EF4-FFF2-40B4-BE49-F238E27FC236}">
                <a16:creationId xmlns:a16="http://schemas.microsoft.com/office/drawing/2014/main" id="{D0912BD7-0913-403E-F6CC-6FDBFF1C3B8E}"/>
              </a:ext>
            </a:extLst>
          </p:cNvPr>
          <p:cNvSpPr txBox="1"/>
          <p:nvPr/>
        </p:nvSpPr>
        <p:spPr>
          <a:xfrm>
            <a:off x="6333939" y="809506"/>
            <a:ext cx="1870651" cy="500559"/>
          </a:xfrm>
          <a:prstGeom prst="rect">
            <a:avLst/>
          </a:prstGeom>
          <a:noFill/>
          <a:ln>
            <a:noFill/>
          </a:ln>
        </p:spPr>
        <p:txBody>
          <a:bodyPr>
            <a:noAutofit/>
          </a:bodyPr>
          <a:lstStyle/>
          <a:p>
            <a:pPr marL="360" algn="r">
              <a:lnSpc>
                <a:spcPct val="90000"/>
              </a:lnSpc>
              <a:spcBef>
                <a:spcPts val="1001"/>
              </a:spcBef>
              <a:buClr>
                <a:srgbClr val="000000"/>
              </a:buClr>
            </a:pP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Images Sentinel-2 de </a:t>
            </a:r>
            <a:r>
              <a:rPr lang="fr-FR"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Edgeøya</a:t>
            </a: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[1]</a:t>
            </a:r>
            <a:endPar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Shape 4">
            <a:extLst>
              <a:ext uri="{FF2B5EF4-FFF2-40B4-BE49-F238E27FC236}">
                <a16:creationId xmlns:a16="http://schemas.microsoft.com/office/drawing/2014/main" id="{0781BC78-7CC0-E710-E81B-580F740A6F99}"/>
              </a:ext>
            </a:extLst>
          </p:cNvPr>
          <p:cNvSpPr txBox="1"/>
          <p:nvPr/>
        </p:nvSpPr>
        <p:spPr>
          <a:xfrm>
            <a:off x="446073" y="1826342"/>
            <a:ext cx="4720467" cy="1602658"/>
          </a:xfrm>
          <a:prstGeom prst="rect">
            <a:avLst/>
          </a:prstGeom>
          <a:noFill/>
          <a:ln>
            <a:noFill/>
          </a:ln>
        </p:spPr>
        <p:txBody>
          <a:bodyPr anchor="t">
            <a:noAutofit/>
          </a:bodyPr>
          <a:lstStyle/>
          <a:p>
            <a:pPr marL="360">
              <a:lnSpc>
                <a:spcPct val="90000"/>
              </a:lnSpc>
              <a:spcBef>
                <a:spcPts val="1001"/>
              </a:spcBef>
              <a:buClr>
                <a:srgbClr val="000000"/>
              </a:buClr>
            </a:pPr>
            <a:r>
              <a:rPr lang="fr-FR"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9000 satellites en 2023</a:t>
            </a:r>
          </a:p>
          <a:p>
            <a:pPr marL="360">
              <a:lnSpc>
                <a:spcPct val="90000"/>
              </a:lnSpc>
              <a:spcBef>
                <a:spcPts val="1001"/>
              </a:spcBef>
              <a:buClr>
                <a:srgbClr val="000000"/>
              </a:buClr>
            </a:pPr>
            <a:endParaRPr lang="fr-FR" sz="2800" b="1"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0">
              <a:lnSpc>
                <a:spcPct val="90000"/>
              </a:lnSpc>
              <a:spcBef>
                <a:spcPts val="1001"/>
              </a:spcBef>
              <a:buClr>
                <a:srgbClr val="000000"/>
              </a:buClr>
            </a:pPr>
            <a:r>
              <a:rPr lang="fr-FR" sz="2800" b="1" spc="-1" dirty="0">
                <a:solidFill>
                  <a:srgbClr val="000000"/>
                </a:solidFill>
                <a:latin typeface="Calibri" panose="020F0502020204030204" pitchFamily="34" charset="0"/>
                <a:ea typeface="Calibri" panose="020F0502020204030204" pitchFamily="34" charset="0"/>
                <a:cs typeface="Calibri" panose="020F0502020204030204" pitchFamily="34" charset="0"/>
              </a:rPr>
              <a:t>500 en observation de la Terre</a:t>
            </a:r>
          </a:p>
        </p:txBody>
      </p:sp>
      <p:sp>
        <p:nvSpPr>
          <p:cNvPr id="8" name="TextBox 7">
            <a:extLst>
              <a:ext uri="{FF2B5EF4-FFF2-40B4-BE49-F238E27FC236}">
                <a16:creationId xmlns:a16="http://schemas.microsoft.com/office/drawing/2014/main" id="{05368A50-6728-78A7-91F4-2CBACF5D88D2}"/>
              </a:ext>
            </a:extLst>
          </p:cNvPr>
          <p:cNvSpPr txBox="1"/>
          <p:nvPr/>
        </p:nvSpPr>
        <p:spPr>
          <a:xfrm>
            <a:off x="7436480" y="5294861"/>
            <a:ext cx="1870652" cy="1474250"/>
          </a:xfrm>
          <a:prstGeom prst="rect">
            <a:avLst/>
          </a:prstGeom>
          <a:noFill/>
        </p:spPr>
        <p:txBody>
          <a:bodyPr wrap="square">
            <a:spAutoFit/>
          </a:bodyPr>
          <a:lstStyle/>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G</a:t>
            </a: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laciologie</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V</a:t>
            </a:r>
            <a:r>
              <a:rPr lang="fr-FR" sz="1800" spc="-1" dirty="0">
                <a:solidFill>
                  <a:srgbClr val="000000"/>
                </a:solidFill>
                <a:latin typeface="Calibri" panose="020F0502020204030204" pitchFamily="34" charset="0"/>
                <a:ea typeface="Calibri" panose="020F0502020204030204" pitchFamily="34" charset="0"/>
                <a:cs typeface="Calibri" panose="020F0502020204030204" pitchFamily="34" charset="0"/>
              </a:rPr>
              <a:t>olcanologie</a:t>
            </a:r>
          </a:p>
          <a:p>
            <a:pPr marL="360">
              <a:lnSpc>
                <a:spcPct val="90000"/>
              </a:lnSpc>
              <a:spcBef>
                <a:spcPts val="1001"/>
              </a:spcBef>
              <a:buClr>
                <a:srgbClr val="000000"/>
              </a:buClr>
            </a:pP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uivi de territoire</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Ethologie</a:t>
            </a:r>
            <a:endPar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descr="A blue and white rectangle&#10;&#10;Description automatically generated">
            <a:extLst>
              <a:ext uri="{FF2B5EF4-FFF2-40B4-BE49-F238E27FC236}">
                <a16:creationId xmlns:a16="http://schemas.microsoft.com/office/drawing/2014/main" id="{F798AF91-F2B3-58BD-77D9-18EE747C7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871" y="4403393"/>
            <a:ext cx="1119657" cy="1856273"/>
          </a:xfrm>
          <a:prstGeom prst="rect">
            <a:avLst/>
          </a:prstGeom>
        </p:spPr>
      </p:pic>
      <p:sp>
        <p:nvSpPr>
          <p:cNvPr id="13" name="Arrow: Right 12">
            <a:extLst>
              <a:ext uri="{FF2B5EF4-FFF2-40B4-BE49-F238E27FC236}">
                <a16:creationId xmlns:a16="http://schemas.microsoft.com/office/drawing/2014/main" id="{287ADE68-9254-F970-2EED-ED8A479D4F6B}"/>
              </a:ext>
            </a:extLst>
          </p:cNvPr>
          <p:cNvSpPr/>
          <p:nvPr/>
        </p:nvSpPr>
        <p:spPr>
          <a:xfrm>
            <a:off x="1724322" y="5086669"/>
            <a:ext cx="143287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6C3C5C3E-4F9F-6642-A1BA-B148D4E78C5F}"/>
              </a:ext>
            </a:extLst>
          </p:cNvPr>
          <p:cNvSpPr txBox="1"/>
          <p:nvPr/>
        </p:nvSpPr>
        <p:spPr>
          <a:xfrm>
            <a:off x="4358954" y="5111713"/>
            <a:ext cx="1148788" cy="341632"/>
          </a:xfrm>
          <a:prstGeom prst="rect">
            <a:avLst/>
          </a:prstGeom>
          <a:noFill/>
        </p:spPr>
        <p:txBody>
          <a:bodyPr wrap="square">
            <a:spAutoFit/>
          </a:bodyPr>
          <a:lstStyle/>
          <a:p>
            <a:pPr marL="360">
              <a:lnSpc>
                <a:spcPct val="90000"/>
              </a:lnSpc>
              <a:spcBef>
                <a:spcPts val="1001"/>
              </a:spcBef>
              <a:buClr>
                <a:srgbClr val="000000"/>
              </a:buClr>
            </a:pPr>
            <a:r>
              <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rPr>
              <a:t>× temps</a:t>
            </a:r>
          </a:p>
        </p:txBody>
      </p:sp>
      <p:sp>
        <p:nvSpPr>
          <p:cNvPr id="18" name="TextBox 17">
            <a:extLst>
              <a:ext uri="{FF2B5EF4-FFF2-40B4-BE49-F238E27FC236}">
                <a16:creationId xmlns:a16="http://schemas.microsoft.com/office/drawing/2014/main" id="{60DC654C-0CEA-3407-86AA-7AF2D8347FBF}"/>
              </a:ext>
            </a:extLst>
          </p:cNvPr>
          <p:cNvSpPr txBox="1"/>
          <p:nvPr/>
        </p:nvSpPr>
        <p:spPr>
          <a:xfrm>
            <a:off x="3239296" y="6231115"/>
            <a:ext cx="1119657" cy="341632"/>
          </a:xfrm>
          <a:prstGeom prst="rect">
            <a:avLst/>
          </a:prstGeom>
          <a:noFill/>
        </p:spPr>
        <p:txBody>
          <a:bodyPr wrap="square">
            <a:spAutoFit/>
          </a:bodyPr>
          <a:lstStyle/>
          <a:p>
            <a:pPr marL="360" algn="ctr">
              <a:lnSpc>
                <a:spcPct val="90000"/>
              </a:lnSpc>
              <a:spcBef>
                <a:spcPts val="1001"/>
              </a:spcBef>
              <a:buClr>
                <a:srgbClr val="000000"/>
              </a:buClr>
            </a:pPr>
            <a:r>
              <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rPr>
              <a:t>n bandes</a:t>
            </a:r>
          </a:p>
        </p:txBody>
      </p:sp>
      <p:sp>
        <p:nvSpPr>
          <p:cNvPr id="19" name="TextShape 4">
            <a:extLst>
              <a:ext uri="{FF2B5EF4-FFF2-40B4-BE49-F238E27FC236}">
                <a16:creationId xmlns:a16="http://schemas.microsoft.com/office/drawing/2014/main" id="{7E90F0D5-866D-2EBE-C534-177DB5BE73A7}"/>
              </a:ext>
            </a:extLst>
          </p:cNvPr>
          <p:cNvSpPr txBox="1"/>
          <p:nvPr/>
        </p:nvSpPr>
        <p:spPr>
          <a:xfrm>
            <a:off x="4369528" y="5710317"/>
            <a:ext cx="2922523" cy="515098"/>
          </a:xfrm>
          <a:prstGeom prst="rect">
            <a:avLst/>
          </a:prstGeom>
          <a:noFill/>
          <a:ln>
            <a:noFill/>
          </a:ln>
        </p:spPr>
        <p:txBody>
          <a:bodyPr anchor="t">
            <a:noAutofit/>
          </a:bodyPr>
          <a:lstStyle/>
          <a:p>
            <a:pPr marL="360">
              <a:lnSpc>
                <a:spcPct val="90000"/>
              </a:lnSpc>
              <a:spcBef>
                <a:spcPts val="1001"/>
              </a:spcBef>
              <a:buClr>
                <a:srgbClr val="000000"/>
              </a:buClr>
            </a:pPr>
            <a:r>
              <a:rPr lang="fr-FR"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Peu étiquetées</a:t>
            </a:r>
            <a:endPar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59275C45-CEA4-20BD-9146-7EB59685D1A0}"/>
              </a:ext>
            </a:extLst>
          </p:cNvPr>
          <p:cNvGrpSpPr/>
          <p:nvPr/>
        </p:nvGrpSpPr>
        <p:grpSpPr>
          <a:xfrm>
            <a:off x="7385488" y="3255440"/>
            <a:ext cx="4605984" cy="1856273"/>
            <a:chOff x="3297339" y="2476982"/>
            <a:chExt cx="8624472" cy="3475777"/>
          </a:xfrm>
        </p:grpSpPr>
        <p:pic>
          <p:nvPicPr>
            <p:cNvPr id="25" name="Picture 24" descr="A map with green and black squares&#10;&#10;Description automatically generated">
              <a:extLst>
                <a:ext uri="{FF2B5EF4-FFF2-40B4-BE49-F238E27FC236}">
                  <a16:creationId xmlns:a16="http://schemas.microsoft.com/office/drawing/2014/main" id="{1B187DA4-3618-8003-CA7B-940C1EA65C9A}"/>
                </a:ext>
              </a:extLst>
            </p:cNvPr>
            <p:cNvPicPr>
              <a:picLocks noChangeAspect="1"/>
            </p:cNvPicPr>
            <p:nvPr/>
          </p:nvPicPr>
          <p:blipFill rotWithShape="1">
            <a:blip r:embed="rId5">
              <a:extLst>
                <a:ext uri="{28A0092B-C50C-407E-A947-70E740481C1C}">
                  <a14:useLocalDpi xmlns:a14="http://schemas.microsoft.com/office/drawing/2010/main" val="0"/>
                </a:ext>
              </a:extLst>
            </a:blip>
            <a:srcRect t="12330" r="11363" b="11647"/>
            <a:stretch/>
          </p:blipFill>
          <p:spPr>
            <a:xfrm>
              <a:off x="3297339" y="2476982"/>
              <a:ext cx="4052472" cy="3475777"/>
            </a:xfrm>
            <a:prstGeom prst="rect">
              <a:avLst/>
            </a:prstGeom>
          </p:spPr>
        </p:pic>
        <p:pic>
          <p:nvPicPr>
            <p:cNvPr id="27" name="Picture 26" descr="A green and yellow map&#10;&#10;Description automatically generated">
              <a:extLst>
                <a:ext uri="{FF2B5EF4-FFF2-40B4-BE49-F238E27FC236}">
                  <a16:creationId xmlns:a16="http://schemas.microsoft.com/office/drawing/2014/main" id="{CC99A08A-0AC3-BA21-CD16-D6359B0DF1C7}"/>
                </a:ext>
              </a:extLst>
            </p:cNvPr>
            <p:cNvPicPr>
              <a:picLocks noChangeAspect="1"/>
            </p:cNvPicPr>
            <p:nvPr/>
          </p:nvPicPr>
          <p:blipFill rotWithShape="1">
            <a:blip r:embed="rId6">
              <a:extLst>
                <a:ext uri="{28A0092B-C50C-407E-A947-70E740481C1C}">
                  <a14:useLocalDpi xmlns:a14="http://schemas.microsoft.com/office/drawing/2010/main" val="0"/>
                </a:ext>
              </a:extLst>
            </a:blip>
            <a:srcRect t="12109" b="11868"/>
            <a:stretch/>
          </p:blipFill>
          <p:spPr>
            <a:xfrm>
              <a:off x="7349811" y="2476982"/>
              <a:ext cx="4572000" cy="3475777"/>
            </a:xfrm>
            <a:prstGeom prst="rect">
              <a:avLst/>
            </a:prstGeom>
          </p:spPr>
        </p:pic>
      </p:grpSp>
      <p:sp>
        <p:nvSpPr>
          <p:cNvPr id="29" name="TextShape 1">
            <a:extLst>
              <a:ext uri="{FF2B5EF4-FFF2-40B4-BE49-F238E27FC236}">
                <a16:creationId xmlns:a16="http://schemas.microsoft.com/office/drawing/2014/main" id="{12DAB978-82CF-C710-E799-3D3C985B00FE}"/>
              </a:ext>
            </a:extLst>
          </p:cNvPr>
          <p:cNvSpPr txBox="1"/>
          <p:nvPr/>
        </p:nvSpPr>
        <p:spPr>
          <a:xfrm>
            <a:off x="6040329" y="2510990"/>
            <a:ext cx="2164262" cy="758953"/>
          </a:xfrm>
          <a:prstGeom prst="rect">
            <a:avLst/>
          </a:prstGeom>
          <a:noFill/>
          <a:ln>
            <a:noFill/>
          </a:ln>
        </p:spPr>
        <p:txBody>
          <a:bodyPr>
            <a:noAutofit/>
          </a:bodyPr>
          <a:lstStyle/>
          <a:p>
            <a:pPr marL="360" algn="r">
              <a:lnSpc>
                <a:spcPct val="90000"/>
              </a:lnSpc>
              <a:spcBef>
                <a:spcPts val="1001"/>
              </a:spcBef>
              <a:buClr>
                <a:srgbClr val="000000"/>
              </a:buClr>
            </a:pP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NDMI issu d’images Sentinel-2 au </a:t>
            </a:r>
            <a:r>
              <a:rPr lang="fr-FR"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Buurserzand</a:t>
            </a:r>
            <a:r>
              <a:rPr lang="en-US" dirty="0">
                <a:latin typeface="Calibri" panose="020F0502020204030204" pitchFamily="34" charset="0"/>
                <a:ea typeface="Calibri" panose="020F0502020204030204" pitchFamily="34" charset="0"/>
                <a:cs typeface="Calibri" panose="020F0502020204030204" pitchFamily="34" charset="0"/>
              </a:rPr>
              <a:t> [9]</a:t>
            </a:r>
            <a:endPar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D75FB4E2-D5B3-9CC3-598A-C898C6108462}"/>
              </a:ext>
            </a:extLst>
          </p:cNvPr>
          <p:cNvSpPr txBox="1"/>
          <p:nvPr/>
        </p:nvSpPr>
        <p:spPr>
          <a:xfrm>
            <a:off x="9574150" y="5294861"/>
            <a:ext cx="2742840" cy="1474250"/>
          </a:xfrm>
          <a:prstGeom prst="rect">
            <a:avLst/>
          </a:prstGeom>
          <a:noFill/>
        </p:spPr>
        <p:txBody>
          <a:bodyPr wrap="square">
            <a:spAutoFit/>
          </a:bodyPr>
          <a:lstStyle/>
          <a:p>
            <a:pPr marL="360">
              <a:lnSpc>
                <a:spcPct val="90000"/>
              </a:lnSpc>
              <a:spcBef>
                <a:spcPts val="1001"/>
              </a:spcBef>
              <a:buClr>
                <a:srgbClr val="000000"/>
              </a:buClr>
            </a:pP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Gestion de milieu naturels</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Météorologie</a:t>
            </a:r>
            <a:endParaRPr lang="fr-FR" sz="18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0">
              <a:lnSpc>
                <a:spcPct val="90000"/>
              </a:lnSpc>
              <a:spcBef>
                <a:spcPts val="1001"/>
              </a:spcBef>
              <a:buClr>
                <a:srgbClr val="000000"/>
              </a:buClr>
            </a:pP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Agronomie </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7" name="Picture 36" descr="A satellite above a green planet&#10;&#10;Description automatically generated">
            <a:extLst>
              <a:ext uri="{FF2B5EF4-FFF2-40B4-BE49-F238E27FC236}">
                <a16:creationId xmlns:a16="http://schemas.microsoft.com/office/drawing/2014/main" id="{48D01A24-2090-FCCD-2AE1-AFF3C36236EA}"/>
              </a:ext>
            </a:extLst>
          </p:cNvPr>
          <p:cNvPicPr>
            <a:picLocks noChangeAspect="1"/>
          </p:cNvPicPr>
          <p:nvPr/>
        </p:nvPicPr>
        <p:blipFill rotWithShape="1">
          <a:blip r:embed="rId7">
            <a:extLst>
              <a:ext uri="{28A0092B-C50C-407E-A947-70E740481C1C}">
                <a14:useLocalDpi xmlns:a14="http://schemas.microsoft.com/office/drawing/2010/main" val="0"/>
              </a:ext>
            </a:extLst>
          </a:blip>
          <a:srcRect l="19210" r="19769" b="35792"/>
          <a:stretch/>
        </p:blipFill>
        <p:spPr>
          <a:xfrm rot="1181687">
            <a:off x="-1456539" y="4081196"/>
            <a:ext cx="4477189" cy="3495181"/>
          </a:xfrm>
          <a:prstGeom prst="rect">
            <a:avLst/>
          </a:prstGeom>
        </p:spPr>
      </p:pic>
      <p:sp>
        <p:nvSpPr>
          <p:cNvPr id="5" name="TextBox 4">
            <a:extLst>
              <a:ext uri="{FF2B5EF4-FFF2-40B4-BE49-F238E27FC236}">
                <a16:creationId xmlns:a16="http://schemas.microsoft.com/office/drawing/2014/main" id="{5675FD8D-4FA1-8DF4-44A3-B0ACE651D922}"/>
              </a:ext>
            </a:extLst>
          </p:cNvPr>
          <p:cNvSpPr txBox="1"/>
          <p:nvPr/>
        </p:nvSpPr>
        <p:spPr>
          <a:xfrm>
            <a:off x="3996656" y="1828557"/>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[11]</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3520851-C9B6-E372-3628-8CCEC9EA2F7F}"/>
              </a:ext>
            </a:extLst>
          </p:cNvPr>
          <p:cNvSpPr txBox="1"/>
          <p:nvPr/>
        </p:nvSpPr>
        <p:spPr>
          <a:xfrm>
            <a:off x="4988779" y="2878582"/>
            <a:ext cx="609600"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[10]</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a:ea typeface="Noto Sans CJK SC"/>
              </a:rPr>
              <a:t>Un c</a:t>
            </a:r>
            <a:r>
              <a:rPr lang="fr-FR" sz="2800" b="0" strike="noStrike" spc="-1" dirty="0">
                <a:solidFill>
                  <a:srgbClr val="000000"/>
                </a:solidFill>
                <a:latin typeface="Calibri"/>
                <a:ea typeface="Noto Sans CJK SC"/>
              </a:rPr>
              <a:t>oût de traitement source d’inégalité</a:t>
            </a:r>
            <a:endParaRPr lang="fr-FR" sz="2800" b="0" strike="noStrike" spc="-1" dirty="0">
              <a:solidFill>
                <a:srgbClr val="000000"/>
              </a:solidFill>
              <a:latin typeface="Calibri"/>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20</a:t>
            </a:fld>
            <a:endParaRPr lang="en-US" sz="1200" b="0" strike="noStrike" spc="-1" dirty="0">
              <a:latin typeface="Times New Roman"/>
            </a:endParaRPr>
          </a:p>
        </p:txBody>
      </p:sp>
      <p:sp>
        <p:nvSpPr>
          <p:cNvPr id="2" name="TextShape 6">
            <a:extLst>
              <a:ext uri="{FF2B5EF4-FFF2-40B4-BE49-F238E27FC236}">
                <a16:creationId xmlns:a16="http://schemas.microsoft.com/office/drawing/2014/main" id="{C40DF1CE-E7EB-E1EC-F391-B4D55777374F}"/>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3" name="Picture 2" descr="A graph showing the growth of a computer&#10;&#10;Description automatically generated">
            <a:extLst>
              <a:ext uri="{FF2B5EF4-FFF2-40B4-BE49-F238E27FC236}">
                <a16:creationId xmlns:a16="http://schemas.microsoft.com/office/drawing/2014/main" id="{88582891-1E7F-582C-1074-B17286E58BE3}"/>
              </a:ext>
            </a:extLst>
          </p:cNvPr>
          <p:cNvPicPr>
            <a:picLocks noChangeAspect="1"/>
          </p:cNvPicPr>
          <p:nvPr/>
        </p:nvPicPr>
        <p:blipFill rotWithShape="1">
          <a:blip r:embed="rId3">
            <a:extLst>
              <a:ext uri="{28A0092B-C50C-407E-A947-70E740481C1C}">
                <a14:useLocalDpi xmlns:a14="http://schemas.microsoft.com/office/drawing/2010/main" val="0"/>
              </a:ext>
            </a:extLst>
          </a:blip>
          <a:srcRect l="5781" t="11245" b="7470"/>
          <a:stretch/>
        </p:blipFill>
        <p:spPr>
          <a:xfrm>
            <a:off x="454590" y="2063944"/>
            <a:ext cx="6551260" cy="3205316"/>
          </a:xfrm>
          <a:prstGeom prst="rect">
            <a:avLst/>
          </a:prstGeom>
        </p:spPr>
      </p:pic>
      <p:sp>
        <p:nvSpPr>
          <p:cNvPr id="4" name="TextBox 3">
            <a:extLst>
              <a:ext uri="{FF2B5EF4-FFF2-40B4-BE49-F238E27FC236}">
                <a16:creationId xmlns:a16="http://schemas.microsoft.com/office/drawing/2014/main" id="{4A29A39A-C71F-0F95-4CB9-D6CB155A83DB}"/>
              </a:ext>
            </a:extLst>
          </p:cNvPr>
          <p:cNvSpPr txBox="1"/>
          <p:nvPr/>
        </p:nvSpPr>
        <p:spPr>
          <a:xfrm>
            <a:off x="685761" y="1731907"/>
            <a:ext cx="5586786" cy="338554"/>
          </a:xfrm>
          <a:prstGeom prst="rect">
            <a:avLst/>
          </a:prstGeom>
          <a:noFill/>
        </p:spPr>
        <p:txBody>
          <a:bodyPr wrap="none" rtlCol="0">
            <a:spAutoFit/>
          </a:bodyPr>
          <a:lstStyle/>
          <a:p>
            <a:r>
              <a:rPr lang="fr-FR" sz="1600" dirty="0"/>
              <a:t>Demande de puissance de calcul en apprentissage profond</a:t>
            </a:r>
            <a:endParaRPr lang="en-US" sz="1600" dirty="0"/>
          </a:p>
        </p:txBody>
      </p:sp>
      <p:sp>
        <p:nvSpPr>
          <p:cNvPr id="5" name="TextBox 4">
            <a:extLst>
              <a:ext uri="{FF2B5EF4-FFF2-40B4-BE49-F238E27FC236}">
                <a16:creationId xmlns:a16="http://schemas.microsoft.com/office/drawing/2014/main" id="{D00E8713-E3E8-DFA5-8A1D-E29EE450DD25}"/>
              </a:ext>
            </a:extLst>
          </p:cNvPr>
          <p:cNvSpPr txBox="1"/>
          <p:nvPr/>
        </p:nvSpPr>
        <p:spPr>
          <a:xfrm rot="16200000">
            <a:off x="-609350" y="3387142"/>
            <a:ext cx="1949573" cy="276999"/>
          </a:xfrm>
          <a:prstGeom prst="rect">
            <a:avLst/>
          </a:prstGeom>
          <a:noFill/>
        </p:spPr>
        <p:txBody>
          <a:bodyPr wrap="none" rtlCol="0">
            <a:spAutoFit/>
          </a:bodyPr>
          <a:lstStyle/>
          <a:p>
            <a:r>
              <a:rPr lang="fr-FR" sz="1200" dirty="0"/>
              <a:t>Nombre de calculs relatifs</a:t>
            </a:r>
            <a:endParaRPr lang="en-US" sz="1200" dirty="0"/>
          </a:p>
        </p:txBody>
      </p:sp>
      <p:graphicFrame>
        <p:nvGraphicFramePr>
          <p:cNvPr id="6" name="Table 5">
            <a:extLst>
              <a:ext uri="{FF2B5EF4-FFF2-40B4-BE49-F238E27FC236}">
                <a16:creationId xmlns:a16="http://schemas.microsoft.com/office/drawing/2014/main" id="{C30D7317-3225-A731-D6D8-44AD9D19A81F}"/>
              </a:ext>
            </a:extLst>
          </p:cNvPr>
          <p:cNvGraphicFramePr>
            <a:graphicFrameLocks noGrp="1"/>
          </p:cNvGraphicFramePr>
          <p:nvPr/>
        </p:nvGraphicFramePr>
        <p:xfrm>
          <a:off x="7558269" y="3860412"/>
          <a:ext cx="3918534" cy="3234060"/>
        </p:xfrm>
        <a:graphic>
          <a:graphicData uri="http://schemas.openxmlformats.org/drawingml/2006/table">
            <a:tbl>
              <a:tblPr firstRow="1" bandRow="1">
                <a:tableStyleId>{5C22544A-7EE6-4342-B048-85BDC9FD1C3A}</a:tableStyleId>
              </a:tblPr>
              <a:tblGrid>
                <a:gridCol w="2812648">
                  <a:extLst>
                    <a:ext uri="{9D8B030D-6E8A-4147-A177-3AD203B41FA5}">
                      <a16:colId xmlns:a16="http://schemas.microsoft.com/office/drawing/2014/main" val="963608207"/>
                    </a:ext>
                  </a:extLst>
                </a:gridCol>
                <a:gridCol w="1105886">
                  <a:extLst>
                    <a:ext uri="{9D8B030D-6E8A-4147-A177-3AD203B41FA5}">
                      <a16:colId xmlns:a16="http://schemas.microsoft.com/office/drawing/2014/main" val="3130688522"/>
                    </a:ext>
                  </a:extLst>
                </a:gridCol>
              </a:tblGrid>
              <a:tr h="308540">
                <a:tc>
                  <a:txBody>
                    <a:bodyPr/>
                    <a:lstStyle/>
                    <a:p>
                      <a:r>
                        <a:rPr lang="fr-FR" sz="1200" dirty="0"/>
                        <a:t>Consommation</a:t>
                      </a:r>
                      <a:endParaRPr lang="en-US" sz="1200" dirty="0"/>
                    </a:p>
                  </a:txBody>
                  <a:tcPr/>
                </a:tc>
                <a:tc>
                  <a:txBody>
                    <a:bodyPr/>
                    <a:lstStyle/>
                    <a:p>
                      <a:r>
                        <a:rPr lang="fr-FR" sz="1200" dirty="0" err="1"/>
                        <a:t>eqCO</a:t>
                      </a:r>
                      <a:r>
                        <a:rPr lang="fr-FR" sz="1200" dirty="0">
                          <a:latin typeface="Calibri" panose="020F0502020204030204" pitchFamily="34" charset="0"/>
                          <a:ea typeface="Calibri" panose="020F0502020204030204" pitchFamily="34" charset="0"/>
                          <a:cs typeface="Calibri" panose="020F0502020204030204" pitchFamily="34" charset="0"/>
                        </a:rPr>
                        <a:t>₂ (kg)</a:t>
                      </a:r>
                      <a:endParaRPr lang="en-US" sz="1200" dirty="0"/>
                    </a:p>
                  </a:txBody>
                  <a:tcPr/>
                </a:tc>
                <a:extLst>
                  <a:ext uri="{0D108BD9-81ED-4DB2-BD59-A6C34878D82A}">
                    <a16:rowId xmlns:a16="http://schemas.microsoft.com/office/drawing/2014/main" val="3751044828"/>
                  </a:ext>
                </a:extLst>
              </a:tr>
              <a:tr h="308540">
                <a:tc>
                  <a:txBody>
                    <a:bodyPr/>
                    <a:lstStyle/>
                    <a:p>
                      <a:r>
                        <a:rPr lang="fr-FR" sz="1200" dirty="0"/>
                        <a:t>Trajet NY-SF en avion, 1 passager</a:t>
                      </a:r>
                      <a:endParaRPr lang="en-US" sz="1200" dirty="0"/>
                    </a:p>
                  </a:txBody>
                  <a:tcPr/>
                </a:tc>
                <a:tc>
                  <a:txBody>
                    <a:bodyPr/>
                    <a:lstStyle/>
                    <a:p>
                      <a:r>
                        <a:rPr lang="en-US" sz="1200" dirty="0"/>
                        <a:t>900</a:t>
                      </a:r>
                    </a:p>
                  </a:txBody>
                  <a:tcPr/>
                </a:tc>
                <a:extLst>
                  <a:ext uri="{0D108BD9-81ED-4DB2-BD59-A6C34878D82A}">
                    <a16:rowId xmlns:a16="http://schemas.microsoft.com/office/drawing/2014/main" val="1678939253"/>
                  </a:ext>
                </a:extLst>
              </a:tr>
              <a:tr h="308540">
                <a:tc>
                  <a:txBody>
                    <a:bodyPr/>
                    <a:lstStyle/>
                    <a:p>
                      <a:r>
                        <a:rPr lang="fr-FR" sz="1200" dirty="0"/>
                        <a:t>Vie humaine, </a:t>
                      </a:r>
                      <a:r>
                        <a:rPr lang="fr-FR" sz="1200" dirty="0" err="1"/>
                        <a:t>moy</a:t>
                      </a:r>
                      <a:r>
                        <a:rPr lang="fr-FR" sz="1200" dirty="0"/>
                        <a:t>., 1 an</a:t>
                      </a:r>
                      <a:endParaRPr lang="en-US" sz="1200" dirty="0"/>
                    </a:p>
                  </a:txBody>
                  <a:tcPr/>
                </a:tc>
                <a:tc>
                  <a:txBody>
                    <a:bodyPr/>
                    <a:lstStyle/>
                    <a:p>
                      <a:r>
                        <a:rPr lang="fr-FR" sz="1200" dirty="0"/>
                        <a:t>5000</a:t>
                      </a:r>
                      <a:endParaRPr lang="en-US" sz="1200" dirty="0"/>
                    </a:p>
                  </a:txBody>
                  <a:tcPr/>
                </a:tc>
                <a:extLst>
                  <a:ext uri="{0D108BD9-81ED-4DB2-BD59-A6C34878D82A}">
                    <a16:rowId xmlns:a16="http://schemas.microsoft.com/office/drawing/2014/main" val="520970526"/>
                  </a:ext>
                </a:extLst>
              </a:tr>
              <a:tr h="308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Habitant américain, </a:t>
                      </a:r>
                      <a:r>
                        <a:rPr lang="fr-FR" sz="1200" dirty="0" err="1"/>
                        <a:t>moy</a:t>
                      </a:r>
                      <a:r>
                        <a:rPr lang="fr-FR" sz="1200" dirty="0"/>
                        <a:t>., 1 an</a:t>
                      </a:r>
                      <a:endParaRPr lang="en-US" sz="1200" dirty="0"/>
                    </a:p>
                  </a:txBody>
                  <a:tcPr/>
                </a:tc>
                <a:tc>
                  <a:txBody>
                    <a:bodyPr/>
                    <a:lstStyle/>
                    <a:p>
                      <a:r>
                        <a:rPr lang="fr-FR" sz="1200" dirty="0"/>
                        <a:t>16400</a:t>
                      </a:r>
                      <a:endParaRPr lang="en-US" sz="1200" dirty="0"/>
                    </a:p>
                  </a:txBody>
                  <a:tcPr/>
                </a:tc>
                <a:extLst>
                  <a:ext uri="{0D108BD9-81ED-4DB2-BD59-A6C34878D82A}">
                    <a16:rowId xmlns:a16="http://schemas.microsoft.com/office/drawing/2014/main" val="878366877"/>
                  </a:ext>
                </a:extLst>
              </a:tr>
              <a:tr h="308540">
                <a:tc>
                  <a:txBody>
                    <a:bodyPr/>
                    <a:lstStyle/>
                    <a:p>
                      <a:r>
                        <a:rPr lang="fr-FR" sz="1200" dirty="0"/>
                        <a:t>Voiture, </a:t>
                      </a:r>
                      <a:r>
                        <a:rPr lang="fr-FR" sz="1200" dirty="0" err="1"/>
                        <a:t>moy</a:t>
                      </a:r>
                      <a:r>
                        <a:rPr lang="fr-FR" sz="1200" dirty="0"/>
                        <a:t>. Avec carburant, 1 vie</a:t>
                      </a:r>
                      <a:endParaRPr lang="en-US" sz="1200" dirty="0"/>
                    </a:p>
                  </a:txBody>
                  <a:tcPr/>
                </a:tc>
                <a:tc>
                  <a:txBody>
                    <a:bodyPr/>
                    <a:lstStyle/>
                    <a:p>
                      <a:r>
                        <a:rPr lang="fr-FR" sz="1200" dirty="0"/>
                        <a:t>57153</a:t>
                      </a:r>
                      <a:endParaRPr lang="en-US" sz="1200" dirty="0"/>
                    </a:p>
                  </a:txBody>
                  <a:tcPr/>
                </a:tc>
                <a:extLst>
                  <a:ext uri="{0D108BD9-81ED-4DB2-BD59-A6C34878D82A}">
                    <a16:rowId xmlns:a16="http://schemas.microsoft.com/office/drawing/2014/main" val="3732171619"/>
                  </a:ext>
                </a:extLst>
              </a:tr>
              <a:tr h="308540">
                <a:tc gridSpan="2">
                  <a:txBody>
                    <a:bodyPr/>
                    <a:lstStyle/>
                    <a:p>
                      <a:r>
                        <a:rPr lang="fr-FR" sz="1200" b="1" dirty="0"/>
                        <a:t>Entraînement d’un modèle (GPU)</a:t>
                      </a:r>
                      <a:endParaRPr lang="en-US" sz="1200" b="1" dirty="0"/>
                    </a:p>
                  </a:txBody>
                  <a:tcPr/>
                </a:tc>
                <a:tc hMerge="1">
                  <a:txBody>
                    <a:bodyPr/>
                    <a:lstStyle/>
                    <a:p>
                      <a:endParaRPr lang="en-US" sz="1200" dirty="0"/>
                    </a:p>
                  </a:txBody>
                  <a:tcPr/>
                </a:tc>
                <a:extLst>
                  <a:ext uri="{0D108BD9-81ED-4DB2-BD59-A6C34878D82A}">
                    <a16:rowId xmlns:a16="http://schemas.microsoft.com/office/drawing/2014/main" val="2529775009"/>
                  </a:ext>
                </a:extLst>
              </a:tr>
              <a:tr h="308540">
                <a:tc>
                  <a:txBody>
                    <a:bodyPr/>
                    <a:lstStyle/>
                    <a:p>
                      <a:r>
                        <a:rPr lang="fr-FR" sz="1200" dirty="0"/>
                        <a:t>Chaîne de traitement TAL (</a:t>
                      </a:r>
                      <a:r>
                        <a:rPr lang="fr-FR" sz="1200" dirty="0" err="1"/>
                        <a:t>parsing</a:t>
                      </a:r>
                      <a:r>
                        <a:rPr lang="fr-FR" sz="1200" dirty="0"/>
                        <a:t>, SRL)</a:t>
                      </a:r>
                      <a:endParaRPr lang="en-US" sz="1200" dirty="0"/>
                    </a:p>
                  </a:txBody>
                  <a:tcPr/>
                </a:tc>
                <a:tc>
                  <a:txBody>
                    <a:bodyPr/>
                    <a:lstStyle/>
                    <a:p>
                      <a:r>
                        <a:rPr lang="fr-FR" sz="1200" dirty="0"/>
                        <a:t>18</a:t>
                      </a:r>
                      <a:endParaRPr lang="en-US" sz="1200" dirty="0"/>
                    </a:p>
                  </a:txBody>
                  <a:tcPr/>
                </a:tc>
                <a:extLst>
                  <a:ext uri="{0D108BD9-81ED-4DB2-BD59-A6C34878D82A}">
                    <a16:rowId xmlns:a16="http://schemas.microsoft.com/office/drawing/2014/main" val="2665239252"/>
                  </a:ext>
                </a:extLst>
              </a:tr>
              <a:tr h="308540">
                <a:tc>
                  <a:txBody>
                    <a:bodyPr/>
                    <a:lstStyle/>
                    <a:p>
                      <a:r>
                        <a:rPr lang="fr-FR" sz="1200" dirty="0"/>
                        <a:t>+ tuning et expérimentation</a:t>
                      </a:r>
                      <a:endParaRPr lang="en-US" sz="1200" dirty="0"/>
                    </a:p>
                  </a:txBody>
                  <a:tcPr/>
                </a:tc>
                <a:tc>
                  <a:txBody>
                    <a:bodyPr/>
                    <a:lstStyle/>
                    <a:p>
                      <a:r>
                        <a:rPr lang="fr-FR" sz="1200" dirty="0"/>
                        <a:t>35592</a:t>
                      </a:r>
                      <a:endParaRPr lang="en-US" sz="1200" dirty="0"/>
                    </a:p>
                  </a:txBody>
                  <a:tcPr/>
                </a:tc>
                <a:extLst>
                  <a:ext uri="{0D108BD9-81ED-4DB2-BD59-A6C34878D82A}">
                    <a16:rowId xmlns:a16="http://schemas.microsoft.com/office/drawing/2014/main" val="545080413"/>
                  </a:ext>
                </a:extLst>
              </a:tr>
              <a:tr h="308540">
                <a:tc>
                  <a:txBody>
                    <a:bodyPr/>
                    <a:lstStyle/>
                    <a:p>
                      <a:r>
                        <a:rPr lang="fr-FR" sz="1200" dirty="0" err="1"/>
                        <a:t>Transformeur</a:t>
                      </a:r>
                      <a:r>
                        <a:rPr lang="fr-FR" sz="1200" dirty="0"/>
                        <a:t> (large)</a:t>
                      </a:r>
                      <a:endParaRPr lang="en-US" sz="1200" dirty="0"/>
                    </a:p>
                  </a:txBody>
                  <a:tcPr/>
                </a:tc>
                <a:tc>
                  <a:txBody>
                    <a:bodyPr/>
                    <a:lstStyle/>
                    <a:p>
                      <a:r>
                        <a:rPr lang="fr-FR" sz="1200" dirty="0"/>
                        <a:t>87</a:t>
                      </a:r>
                      <a:endParaRPr lang="en-US" sz="1200" dirty="0"/>
                    </a:p>
                  </a:txBody>
                  <a:tcPr/>
                </a:tc>
                <a:extLst>
                  <a:ext uri="{0D108BD9-81ED-4DB2-BD59-A6C34878D82A}">
                    <a16:rowId xmlns:a16="http://schemas.microsoft.com/office/drawing/2014/main" val="3859070451"/>
                  </a:ext>
                </a:extLst>
              </a:tr>
              <a:tr h="308540">
                <a:tc>
                  <a:txBody>
                    <a:bodyPr/>
                    <a:lstStyle/>
                    <a:p>
                      <a:r>
                        <a:rPr lang="fr-FR" sz="1200" dirty="0"/>
                        <a:t>+ recherche d’architecture</a:t>
                      </a:r>
                      <a:endParaRPr lang="en-US" sz="1200" dirty="0"/>
                    </a:p>
                  </a:txBody>
                  <a:tcPr/>
                </a:tc>
                <a:tc>
                  <a:txBody>
                    <a:bodyPr/>
                    <a:lstStyle/>
                    <a:p>
                      <a:r>
                        <a:rPr lang="en-US" sz="1200" dirty="0"/>
                        <a:t>284019</a:t>
                      </a:r>
                    </a:p>
                  </a:txBody>
                  <a:tcPr/>
                </a:tc>
                <a:extLst>
                  <a:ext uri="{0D108BD9-81ED-4DB2-BD59-A6C34878D82A}">
                    <a16:rowId xmlns:a16="http://schemas.microsoft.com/office/drawing/2014/main" val="94390434"/>
                  </a:ext>
                </a:extLst>
              </a:tr>
            </a:tbl>
          </a:graphicData>
        </a:graphic>
      </p:graphicFrame>
      <p:pic>
        <p:nvPicPr>
          <p:cNvPr id="8" name="Graphic 7" descr="Airplane with solid fill">
            <a:extLst>
              <a:ext uri="{FF2B5EF4-FFF2-40B4-BE49-F238E27FC236}">
                <a16:creationId xmlns:a16="http://schemas.microsoft.com/office/drawing/2014/main" id="{E9611C66-E1D5-71BD-6108-F76F85C9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003443" y="1111602"/>
            <a:ext cx="791924" cy="791924"/>
          </a:xfrm>
          <a:prstGeom prst="rect">
            <a:avLst/>
          </a:prstGeom>
        </p:spPr>
      </p:pic>
      <p:pic>
        <p:nvPicPr>
          <p:cNvPr id="10" name="Graphic 9" descr="Car with solid fill">
            <a:extLst>
              <a:ext uri="{FF2B5EF4-FFF2-40B4-BE49-F238E27FC236}">
                <a16:creationId xmlns:a16="http://schemas.microsoft.com/office/drawing/2014/main" id="{B01B5DD0-3E00-0BF4-2C93-F9AAB0FBEC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03443" y="1766407"/>
            <a:ext cx="914400" cy="914400"/>
          </a:xfrm>
          <a:prstGeom prst="rect">
            <a:avLst/>
          </a:prstGeom>
        </p:spPr>
      </p:pic>
      <p:pic>
        <p:nvPicPr>
          <p:cNvPr id="11" name="Picture 10">
            <a:extLst>
              <a:ext uri="{FF2B5EF4-FFF2-40B4-BE49-F238E27FC236}">
                <a16:creationId xmlns:a16="http://schemas.microsoft.com/office/drawing/2014/main" id="{8C2C5BB8-11F7-3DEB-A640-DD5E905BCDDF}"/>
              </a:ext>
            </a:extLst>
          </p:cNvPr>
          <p:cNvPicPr>
            <a:picLocks noChangeAspect="1"/>
          </p:cNvPicPr>
          <p:nvPr/>
        </p:nvPicPr>
        <p:blipFill>
          <a:blip r:embed="rId8"/>
          <a:stretch>
            <a:fillRect/>
          </a:stretch>
        </p:blipFill>
        <p:spPr>
          <a:xfrm>
            <a:off x="8365496" y="2900481"/>
            <a:ext cx="618388" cy="618388"/>
          </a:xfrm>
          <a:prstGeom prst="rect">
            <a:avLst/>
          </a:prstGeom>
        </p:spPr>
      </p:pic>
      <p:pic>
        <p:nvPicPr>
          <p:cNvPr id="13" name="Graphic 12" descr="Single gear with solid fill">
            <a:extLst>
              <a:ext uri="{FF2B5EF4-FFF2-40B4-BE49-F238E27FC236}">
                <a16:creationId xmlns:a16="http://schemas.microsoft.com/office/drawing/2014/main" id="{3106CE89-7040-95EF-2518-8FBC94C9D1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65740" y="2670612"/>
            <a:ext cx="753212" cy="753212"/>
          </a:xfrm>
          <a:prstGeom prst="rect">
            <a:avLst/>
          </a:prstGeom>
        </p:spPr>
      </p:pic>
      <p:sp>
        <p:nvSpPr>
          <p:cNvPr id="14" name="TextShape 4">
            <a:extLst>
              <a:ext uri="{FF2B5EF4-FFF2-40B4-BE49-F238E27FC236}">
                <a16:creationId xmlns:a16="http://schemas.microsoft.com/office/drawing/2014/main" id="{A913C17E-797E-4CAE-CF62-3D7560F82EF7}"/>
              </a:ext>
            </a:extLst>
          </p:cNvPr>
          <p:cNvSpPr txBox="1"/>
          <p:nvPr/>
        </p:nvSpPr>
        <p:spPr>
          <a:xfrm>
            <a:off x="8955546" y="1931489"/>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57153 kg </a:t>
            </a:r>
            <a:r>
              <a:rPr lang="fr-FR" dirty="0" err="1"/>
              <a:t>eqCO</a:t>
            </a:r>
            <a:r>
              <a:rPr lang="fr-FR" dirty="0"/>
              <a:t>₂ (1 vie) </a:t>
            </a:r>
            <a:endParaRPr lang="fr-FR" b="0" strike="noStrike" spc="-1" dirty="0">
              <a:solidFill>
                <a:srgbClr val="000000"/>
              </a:solidFill>
              <a:latin typeface="Calibri"/>
            </a:endParaRPr>
          </a:p>
        </p:txBody>
      </p:sp>
      <p:sp>
        <p:nvSpPr>
          <p:cNvPr id="15" name="TextShape 4">
            <a:extLst>
              <a:ext uri="{FF2B5EF4-FFF2-40B4-BE49-F238E27FC236}">
                <a16:creationId xmlns:a16="http://schemas.microsoft.com/office/drawing/2014/main" id="{3A64CDA1-E6A0-6D43-AD0B-F583EC87D86E}"/>
              </a:ext>
            </a:extLst>
          </p:cNvPr>
          <p:cNvSpPr txBox="1"/>
          <p:nvPr/>
        </p:nvSpPr>
        <p:spPr>
          <a:xfrm>
            <a:off x="8955546" y="2677656"/>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35592 kg </a:t>
            </a:r>
            <a:r>
              <a:rPr lang="fr-FR" dirty="0" err="1"/>
              <a:t>eqCO</a:t>
            </a:r>
            <a:r>
              <a:rPr lang="fr-FR" dirty="0"/>
              <a:t>₂ (1 vie) </a:t>
            </a:r>
            <a:endParaRPr lang="fr-FR" b="0" strike="noStrike" spc="-1" dirty="0">
              <a:solidFill>
                <a:srgbClr val="000000"/>
              </a:solidFill>
              <a:latin typeface="Calibri"/>
            </a:endParaRPr>
          </a:p>
        </p:txBody>
      </p:sp>
      <p:sp>
        <p:nvSpPr>
          <p:cNvPr id="16" name="TextShape 4">
            <a:extLst>
              <a:ext uri="{FF2B5EF4-FFF2-40B4-BE49-F238E27FC236}">
                <a16:creationId xmlns:a16="http://schemas.microsoft.com/office/drawing/2014/main" id="{E6CF65FC-C475-1A01-8C16-80B627974EFD}"/>
              </a:ext>
            </a:extLst>
          </p:cNvPr>
          <p:cNvSpPr txBox="1"/>
          <p:nvPr/>
        </p:nvSpPr>
        <p:spPr>
          <a:xfrm>
            <a:off x="8955546" y="1162226"/>
            <a:ext cx="3236454"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900 kg </a:t>
            </a:r>
            <a:r>
              <a:rPr lang="fr-FR" dirty="0" err="1"/>
              <a:t>eqCO</a:t>
            </a:r>
            <a:r>
              <a:rPr lang="fr-FR" dirty="0"/>
              <a:t>₂ </a:t>
            </a:r>
            <a:r>
              <a:rPr lang="fr-FR" sz="1600" dirty="0"/>
              <a:t>(NY-SF, 1 pers.) </a:t>
            </a:r>
            <a:endParaRPr lang="fr-FR" b="0" strike="noStrike" spc="-1" dirty="0">
              <a:solidFill>
                <a:srgbClr val="000000"/>
              </a:solidFill>
              <a:latin typeface="Calibri"/>
            </a:endParaRPr>
          </a:p>
        </p:txBody>
      </p:sp>
    </p:spTree>
    <p:extLst>
      <p:ext uri="{BB962C8B-B14F-4D97-AF65-F5344CB8AC3E}">
        <p14:creationId xmlns:p14="http://schemas.microsoft.com/office/powerpoint/2010/main" val="17780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21</a:t>
            </a:fld>
            <a:endParaRPr lang="en-US" sz="1200" b="0" strike="noStrike" spc="-1" dirty="0">
              <a:latin typeface="Times New Roman"/>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499119" y="3135967"/>
            <a:ext cx="9193162" cy="875594"/>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28E660C7-BD5C-9495-B163-928FA4275E9A}"/>
              </a:ext>
            </a:extLst>
          </p:cNvPr>
          <p:cNvCxnSpPr>
            <a:cxnSpLocks/>
          </p:cNvCxnSpPr>
          <p:nvPr/>
        </p:nvCxnSpPr>
        <p:spPr>
          <a:xfrm flipV="1">
            <a:off x="1499119" y="1986116"/>
            <a:ext cx="0" cy="2025445"/>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FEC1C78-297A-1BB8-B65A-0747B3AC9EAF}"/>
              </a:ext>
            </a:extLst>
          </p:cNvPr>
          <p:cNvSpPr txBox="1"/>
          <p:nvPr/>
        </p:nvSpPr>
        <p:spPr>
          <a:xfrm>
            <a:off x="146120" y="1926628"/>
            <a:ext cx="1352999" cy="954107"/>
          </a:xfrm>
          <a:prstGeom prst="rect">
            <a:avLst/>
          </a:prstGeom>
          <a:noFill/>
        </p:spPr>
        <p:txBody>
          <a:bodyPr wrap="none" rtlCol="0">
            <a:spAutoFit/>
          </a:bodyPr>
          <a:lstStyle/>
          <a:p>
            <a:pPr algn="r"/>
            <a:r>
              <a:rPr lang="fr-FR" sz="1400" b="1" dirty="0"/>
              <a:t>2020</a:t>
            </a:r>
            <a:endParaRPr lang="en-US" sz="1400" b="1" dirty="0"/>
          </a:p>
          <a:p>
            <a:pPr algn="r"/>
            <a:r>
              <a:rPr lang="en-US" sz="1400" dirty="0"/>
              <a:t>Concours</a:t>
            </a:r>
          </a:p>
          <a:p>
            <a:pPr algn="r"/>
            <a:r>
              <a:rPr lang="en-US" sz="1400" dirty="0"/>
              <a:t>CPGE </a:t>
            </a:r>
            <a:r>
              <a:rPr lang="en-US" sz="1400" b="1" dirty="0"/>
              <a:t>BCPST</a:t>
            </a:r>
          </a:p>
          <a:p>
            <a:pPr algn="r"/>
            <a:r>
              <a:rPr lang="en-US" sz="1400" dirty="0"/>
              <a:t>Lycée Henri IV</a:t>
            </a:r>
            <a:endParaRPr lang="fr-FR" sz="1400" dirty="0"/>
          </a:p>
        </p:txBody>
      </p:sp>
      <p:sp>
        <p:nvSpPr>
          <p:cNvPr id="12" name="TextBox 11">
            <a:extLst>
              <a:ext uri="{FF2B5EF4-FFF2-40B4-BE49-F238E27FC236}">
                <a16:creationId xmlns:a16="http://schemas.microsoft.com/office/drawing/2014/main" id="{C98995C1-BCF5-FD53-529E-461124A784E0}"/>
              </a:ext>
            </a:extLst>
          </p:cNvPr>
          <p:cNvSpPr txBox="1"/>
          <p:nvPr/>
        </p:nvSpPr>
        <p:spPr>
          <a:xfrm>
            <a:off x="9157853" y="4463090"/>
            <a:ext cx="1229824" cy="738664"/>
          </a:xfrm>
          <a:prstGeom prst="rect">
            <a:avLst/>
          </a:prstGeom>
          <a:noFill/>
        </p:spPr>
        <p:txBody>
          <a:bodyPr wrap="none" rtlCol="0">
            <a:spAutoFit/>
          </a:bodyPr>
          <a:lstStyle/>
          <a:p>
            <a:r>
              <a:rPr lang="fr-FR" sz="1400" b="1" dirty="0"/>
              <a:t>Mars 2024</a:t>
            </a:r>
            <a:endParaRPr lang="en-US" sz="1400" b="1" dirty="0"/>
          </a:p>
          <a:p>
            <a:r>
              <a:rPr lang="en-US" sz="1400" dirty="0"/>
              <a:t>Stage 6 </a:t>
            </a:r>
            <a:r>
              <a:rPr lang="en-US" sz="1400" dirty="0" err="1"/>
              <a:t>mois</a:t>
            </a:r>
            <a:endParaRPr lang="en-US" sz="1400" dirty="0"/>
          </a:p>
          <a:p>
            <a:r>
              <a:rPr lang="en-US" sz="1400" dirty="0"/>
              <a:t>LISTIC</a:t>
            </a:r>
          </a:p>
        </p:txBody>
      </p:sp>
      <p:cxnSp>
        <p:nvCxnSpPr>
          <p:cNvPr id="18" name="Straight Connector 17">
            <a:extLst>
              <a:ext uri="{FF2B5EF4-FFF2-40B4-BE49-F238E27FC236}">
                <a16:creationId xmlns:a16="http://schemas.microsoft.com/office/drawing/2014/main" id="{E48AE091-2FF4-DBE5-F437-89B0C499009E}"/>
              </a:ext>
            </a:extLst>
          </p:cNvPr>
          <p:cNvCxnSpPr>
            <a:cxnSpLocks/>
          </p:cNvCxnSpPr>
          <p:nvPr/>
        </p:nvCxnSpPr>
        <p:spPr>
          <a:xfrm flipV="1">
            <a:off x="5879391" y="3138401"/>
            <a:ext cx="0" cy="87316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2A8A0AD-4391-7385-B3F3-BC9E1EA443DC}"/>
              </a:ext>
            </a:extLst>
          </p:cNvPr>
          <p:cNvCxnSpPr>
            <a:cxnSpLocks/>
          </p:cNvCxnSpPr>
          <p:nvPr/>
        </p:nvCxnSpPr>
        <p:spPr>
          <a:xfrm flipV="1">
            <a:off x="3731043" y="1986116"/>
            <a:ext cx="0" cy="202052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BD3DB28-1DC4-C5CF-40FE-CF585A5BC72D}"/>
              </a:ext>
            </a:extLst>
          </p:cNvPr>
          <p:cNvCxnSpPr>
            <a:cxnSpLocks/>
          </p:cNvCxnSpPr>
          <p:nvPr/>
        </p:nvCxnSpPr>
        <p:spPr>
          <a:xfrm flipV="1">
            <a:off x="8052321" y="1986116"/>
            <a:ext cx="0" cy="2020529"/>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72D0E5B-40F2-E4C8-52EB-F1AC2F485DB6}"/>
              </a:ext>
            </a:extLst>
          </p:cNvPr>
          <p:cNvCxnSpPr>
            <a:cxnSpLocks/>
          </p:cNvCxnSpPr>
          <p:nvPr/>
        </p:nvCxnSpPr>
        <p:spPr>
          <a:xfrm flipV="1">
            <a:off x="5363196" y="3133485"/>
            <a:ext cx="0" cy="202792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972195-5E84-48F0-912E-6A7FD58773FE}"/>
              </a:ext>
            </a:extLst>
          </p:cNvPr>
          <p:cNvCxnSpPr>
            <a:cxnSpLocks/>
          </p:cNvCxnSpPr>
          <p:nvPr/>
        </p:nvCxnSpPr>
        <p:spPr>
          <a:xfrm flipV="1">
            <a:off x="5879092" y="1986116"/>
            <a:ext cx="0" cy="3844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94EFF7B-2B6B-C66F-DFDB-69430D69AC30}"/>
              </a:ext>
            </a:extLst>
          </p:cNvPr>
          <p:cNvCxnSpPr>
            <a:cxnSpLocks/>
          </p:cNvCxnSpPr>
          <p:nvPr/>
        </p:nvCxnSpPr>
        <p:spPr>
          <a:xfrm flipV="1">
            <a:off x="9157853" y="3133484"/>
            <a:ext cx="0" cy="2027927"/>
          </a:xfrm>
          <a:prstGeom prst="line">
            <a:avLst/>
          </a:prstGeom>
          <a:ln w="1905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29AC84FF-F256-42AA-87F7-90474AFB3B47}"/>
              </a:ext>
            </a:extLst>
          </p:cNvPr>
          <p:cNvSpPr txBox="1"/>
          <p:nvPr/>
        </p:nvSpPr>
        <p:spPr>
          <a:xfrm>
            <a:off x="1499119" y="1926628"/>
            <a:ext cx="930063" cy="738664"/>
          </a:xfrm>
          <a:prstGeom prst="rect">
            <a:avLst/>
          </a:prstGeom>
          <a:noFill/>
        </p:spPr>
        <p:txBody>
          <a:bodyPr wrap="none" rtlCol="0">
            <a:spAutoFit/>
          </a:bodyPr>
          <a:lstStyle/>
          <a:p>
            <a:r>
              <a:rPr lang="fr-FR" sz="1400" b="1" dirty="0"/>
              <a:t>2020</a:t>
            </a:r>
            <a:endParaRPr lang="en-US" sz="1400" b="1" dirty="0"/>
          </a:p>
          <a:p>
            <a:r>
              <a:rPr lang="en-US" sz="1400" dirty="0"/>
              <a:t>1e </a:t>
            </a:r>
            <a:r>
              <a:rPr lang="en-US" sz="1400" dirty="0" err="1"/>
              <a:t>année</a:t>
            </a:r>
            <a:endParaRPr lang="en-US" sz="1400" dirty="0"/>
          </a:p>
          <a:p>
            <a:endParaRPr lang="fr-FR" sz="1400" dirty="0"/>
          </a:p>
        </p:txBody>
      </p:sp>
      <p:sp>
        <p:nvSpPr>
          <p:cNvPr id="41" name="TextBox 40">
            <a:extLst>
              <a:ext uri="{FF2B5EF4-FFF2-40B4-BE49-F238E27FC236}">
                <a16:creationId xmlns:a16="http://schemas.microsoft.com/office/drawing/2014/main" id="{B021C57D-B2FF-14E5-4BDD-DC211913FE85}"/>
              </a:ext>
            </a:extLst>
          </p:cNvPr>
          <p:cNvSpPr txBox="1"/>
          <p:nvPr/>
        </p:nvSpPr>
        <p:spPr>
          <a:xfrm>
            <a:off x="3731041" y="1926628"/>
            <a:ext cx="2010995" cy="954107"/>
          </a:xfrm>
          <a:prstGeom prst="rect">
            <a:avLst/>
          </a:prstGeom>
          <a:noFill/>
        </p:spPr>
        <p:txBody>
          <a:bodyPr wrap="square" rtlCol="0">
            <a:spAutoFit/>
          </a:bodyPr>
          <a:lstStyle/>
          <a:p>
            <a:r>
              <a:rPr lang="fr-FR" sz="1400" b="1" dirty="0"/>
              <a:t>2021</a:t>
            </a:r>
            <a:endParaRPr lang="en-US" sz="1400" b="1" dirty="0"/>
          </a:p>
          <a:p>
            <a:r>
              <a:rPr lang="en-US" sz="1400" dirty="0"/>
              <a:t>2e </a:t>
            </a:r>
            <a:r>
              <a:rPr lang="en-US" sz="1400" dirty="0" err="1"/>
              <a:t>année</a:t>
            </a:r>
            <a:endParaRPr lang="en-US" sz="1400" dirty="0"/>
          </a:p>
          <a:p>
            <a:r>
              <a:rPr lang="fr-FR" sz="1400" b="1" dirty="0"/>
              <a:t>Gestion et ingénierie de l’environnement</a:t>
            </a:r>
          </a:p>
        </p:txBody>
      </p:sp>
      <p:sp>
        <p:nvSpPr>
          <p:cNvPr id="42" name="TextBox 41">
            <a:extLst>
              <a:ext uri="{FF2B5EF4-FFF2-40B4-BE49-F238E27FC236}">
                <a16:creationId xmlns:a16="http://schemas.microsoft.com/office/drawing/2014/main" id="{4D4D6ED7-6C6B-7CB6-B745-8CBCA48D7205}"/>
              </a:ext>
            </a:extLst>
          </p:cNvPr>
          <p:cNvSpPr txBox="1"/>
          <p:nvPr/>
        </p:nvSpPr>
        <p:spPr>
          <a:xfrm>
            <a:off x="5879090" y="1926628"/>
            <a:ext cx="1258678" cy="738664"/>
          </a:xfrm>
          <a:prstGeom prst="rect">
            <a:avLst/>
          </a:prstGeom>
          <a:noFill/>
        </p:spPr>
        <p:txBody>
          <a:bodyPr wrap="none" rtlCol="0">
            <a:spAutoFit/>
          </a:bodyPr>
          <a:lstStyle/>
          <a:p>
            <a:r>
              <a:rPr lang="fr-FR" sz="1400" b="1" dirty="0"/>
              <a:t>2022</a:t>
            </a:r>
            <a:endParaRPr lang="en-US" sz="1400" b="1" dirty="0"/>
          </a:p>
          <a:p>
            <a:r>
              <a:rPr lang="en-US" sz="1400" dirty="0" err="1"/>
              <a:t>Césure</a:t>
            </a:r>
            <a:r>
              <a:rPr lang="en-US" sz="1400" dirty="0"/>
              <a:t>-stage</a:t>
            </a:r>
          </a:p>
          <a:p>
            <a:endParaRPr lang="fr-FR" sz="1400" dirty="0"/>
          </a:p>
        </p:txBody>
      </p:sp>
      <p:sp>
        <p:nvSpPr>
          <p:cNvPr id="43" name="TextBox 42">
            <a:extLst>
              <a:ext uri="{FF2B5EF4-FFF2-40B4-BE49-F238E27FC236}">
                <a16:creationId xmlns:a16="http://schemas.microsoft.com/office/drawing/2014/main" id="{F1A68687-A469-DA01-D988-CDAD41DC4590}"/>
              </a:ext>
            </a:extLst>
          </p:cNvPr>
          <p:cNvSpPr txBox="1"/>
          <p:nvPr/>
        </p:nvSpPr>
        <p:spPr>
          <a:xfrm>
            <a:off x="8038758" y="1926628"/>
            <a:ext cx="1053237" cy="738664"/>
          </a:xfrm>
          <a:prstGeom prst="rect">
            <a:avLst/>
          </a:prstGeom>
          <a:noFill/>
        </p:spPr>
        <p:txBody>
          <a:bodyPr wrap="none" rtlCol="0">
            <a:spAutoFit/>
          </a:bodyPr>
          <a:lstStyle/>
          <a:p>
            <a:r>
              <a:rPr lang="fr-FR" sz="1400" b="1" dirty="0"/>
              <a:t>2023</a:t>
            </a:r>
            <a:endParaRPr lang="en-US" sz="1400" b="1" dirty="0"/>
          </a:p>
          <a:p>
            <a:r>
              <a:rPr lang="en-US" sz="1400" dirty="0"/>
              <a:t>3e </a:t>
            </a:r>
            <a:r>
              <a:rPr lang="en-US" sz="1400" dirty="0" err="1"/>
              <a:t>année</a:t>
            </a:r>
            <a:endParaRPr lang="en-US" sz="1400" dirty="0"/>
          </a:p>
          <a:p>
            <a:r>
              <a:rPr lang="en-US" sz="1400" dirty="0"/>
              <a:t>DA </a:t>
            </a:r>
            <a:r>
              <a:rPr lang="en-US" sz="1400" b="1" dirty="0"/>
              <a:t>IODAA</a:t>
            </a:r>
            <a:endParaRPr lang="fr-FR" sz="1400" b="1" dirty="0"/>
          </a:p>
        </p:txBody>
      </p:sp>
      <p:sp>
        <p:nvSpPr>
          <p:cNvPr id="44" name="TextBox 43">
            <a:extLst>
              <a:ext uri="{FF2B5EF4-FFF2-40B4-BE49-F238E27FC236}">
                <a16:creationId xmlns:a16="http://schemas.microsoft.com/office/drawing/2014/main" id="{D890FA27-4DE0-DCB5-690D-9DF138AB2CD9}"/>
              </a:ext>
            </a:extLst>
          </p:cNvPr>
          <p:cNvSpPr txBox="1"/>
          <p:nvPr/>
        </p:nvSpPr>
        <p:spPr>
          <a:xfrm>
            <a:off x="6946926" y="4477320"/>
            <a:ext cx="1340432" cy="738664"/>
          </a:xfrm>
          <a:prstGeom prst="rect">
            <a:avLst/>
          </a:prstGeom>
          <a:noFill/>
        </p:spPr>
        <p:txBody>
          <a:bodyPr wrap="none" rtlCol="0">
            <a:spAutoFit/>
          </a:bodyPr>
          <a:lstStyle/>
          <a:p>
            <a:r>
              <a:rPr lang="fr-FR" sz="1400" b="1" dirty="0"/>
              <a:t>Avril 2023</a:t>
            </a:r>
            <a:endParaRPr lang="en-US" sz="1400" b="1" dirty="0"/>
          </a:p>
          <a:p>
            <a:r>
              <a:rPr lang="en-US" sz="1400" dirty="0"/>
              <a:t>Stage 5 </a:t>
            </a:r>
            <a:r>
              <a:rPr lang="en-US" sz="1400" dirty="0" err="1"/>
              <a:t>mois</a:t>
            </a:r>
            <a:endParaRPr lang="en-US" sz="1400" dirty="0"/>
          </a:p>
          <a:p>
            <a:r>
              <a:rPr lang="en-US" sz="1400" dirty="0"/>
              <a:t>ITC, Pays-Bas</a:t>
            </a:r>
          </a:p>
        </p:txBody>
      </p:sp>
      <p:cxnSp>
        <p:nvCxnSpPr>
          <p:cNvPr id="45" name="Straight Connector 44">
            <a:extLst>
              <a:ext uri="{FF2B5EF4-FFF2-40B4-BE49-F238E27FC236}">
                <a16:creationId xmlns:a16="http://schemas.microsoft.com/office/drawing/2014/main" id="{A7A5D9C4-ED32-3C31-33A5-45849E29F066}"/>
              </a:ext>
            </a:extLst>
          </p:cNvPr>
          <p:cNvCxnSpPr>
            <a:cxnSpLocks/>
          </p:cNvCxnSpPr>
          <p:nvPr/>
        </p:nvCxnSpPr>
        <p:spPr>
          <a:xfrm flipV="1">
            <a:off x="6946926" y="3147714"/>
            <a:ext cx="0" cy="2027927"/>
          </a:xfrm>
          <a:prstGeom prst="line">
            <a:avLst/>
          </a:prstGeom>
          <a:ln w="19050"/>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9BEC92A-FF95-4DF5-F26F-FBCC8B486B7B}"/>
              </a:ext>
            </a:extLst>
          </p:cNvPr>
          <p:cNvSpPr txBox="1"/>
          <p:nvPr/>
        </p:nvSpPr>
        <p:spPr>
          <a:xfrm>
            <a:off x="5879090" y="5187382"/>
            <a:ext cx="2294218" cy="738664"/>
          </a:xfrm>
          <a:prstGeom prst="rect">
            <a:avLst/>
          </a:prstGeom>
          <a:noFill/>
        </p:spPr>
        <p:txBody>
          <a:bodyPr wrap="none" rtlCol="0">
            <a:spAutoFit/>
          </a:bodyPr>
          <a:lstStyle/>
          <a:p>
            <a:r>
              <a:rPr lang="fr-FR" sz="1400" b="1" dirty="0"/>
              <a:t>Septembre 2022</a:t>
            </a:r>
            <a:endParaRPr lang="en-US" sz="1400" b="1" dirty="0"/>
          </a:p>
          <a:p>
            <a:r>
              <a:rPr lang="en-US" sz="1400" dirty="0"/>
              <a:t>Stage 6 </a:t>
            </a:r>
            <a:r>
              <a:rPr lang="en-US" sz="1400" dirty="0" err="1"/>
              <a:t>mois</a:t>
            </a:r>
            <a:endParaRPr lang="en-US" sz="1400" dirty="0"/>
          </a:p>
          <a:p>
            <a:r>
              <a:rPr lang="en-US" sz="1400" dirty="0"/>
              <a:t>CIRED, </a:t>
            </a:r>
            <a:r>
              <a:rPr lang="en-US" sz="1400" dirty="0" err="1"/>
              <a:t>Nogent</a:t>
            </a:r>
            <a:r>
              <a:rPr lang="en-US" sz="1400" dirty="0"/>
              <a:t>-sur-Marne</a:t>
            </a:r>
          </a:p>
        </p:txBody>
      </p:sp>
      <p:sp>
        <p:nvSpPr>
          <p:cNvPr id="49" name="TextBox 48">
            <a:extLst>
              <a:ext uri="{FF2B5EF4-FFF2-40B4-BE49-F238E27FC236}">
                <a16:creationId xmlns:a16="http://schemas.microsoft.com/office/drawing/2014/main" id="{14CF4F27-478A-A04E-6053-1791733B5358}"/>
              </a:ext>
            </a:extLst>
          </p:cNvPr>
          <p:cNvSpPr txBox="1"/>
          <p:nvPr/>
        </p:nvSpPr>
        <p:spPr>
          <a:xfrm>
            <a:off x="2671134" y="4463090"/>
            <a:ext cx="2691764" cy="738664"/>
          </a:xfrm>
          <a:prstGeom prst="rect">
            <a:avLst/>
          </a:prstGeom>
          <a:noFill/>
        </p:spPr>
        <p:txBody>
          <a:bodyPr wrap="none" rtlCol="0">
            <a:spAutoFit/>
          </a:bodyPr>
          <a:lstStyle/>
          <a:p>
            <a:pPr algn="r"/>
            <a:r>
              <a:rPr lang="fr-FR" sz="1400" b="1" dirty="0"/>
              <a:t>Juin 2022</a:t>
            </a:r>
            <a:endParaRPr lang="en-US" sz="1400" b="1" dirty="0"/>
          </a:p>
          <a:p>
            <a:pPr algn="r"/>
            <a:r>
              <a:rPr lang="en-US" sz="1400" dirty="0"/>
              <a:t>Stage 3 </a:t>
            </a:r>
            <a:r>
              <a:rPr lang="en-US" sz="1400" dirty="0" err="1"/>
              <a:t>mois</a:t>
            </a:r>
            <a:endParaRPr lang="en-US" sz="1400" dirty="0"/>
          </a:p>
          <a:p>
            <a:pPr algn="r"/>
            <a:r>
              <a:rPr lang="en-US" sz="1400" dirty="0"/>
              <a:t>Parc national de la Guadeloupe</a:t>
            </a:r>
          </a:p>
        </p:txBody>
      </p:sp>
      <p:pic>
        <p:nvPicPr>
          <p:cNvPr id="53" name="Graphic 52" descr="Newspaper with solid fill">
            <a:extLst>
              <a:ext uri="{FF2B5EF4-FFF2-40B4-BE49-F238E27FC236}">
                <a16:creationId xmlns:a16="http://schemas.microsoft.com/office/drawing/2014/main" id="{A980AEEC-BC84-F687-19F9-CEA96D4F66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6521" y="5857568"/>
            <a:ext cx="558440" cy="558440"/>
          </a:xfrm>
          <a:prstGeom prst="rect">
            <a:avLst/>
          </a:prstGeom>
        </p:spPr>
      </p:pic>
      <p:pic>
        <p:nvPicPr>
          <p:cNvPr id="55" name="Graphic 54" descr="Classroom with solid fill">
            <a:extLst>
              <a:ext uri="{FF2B5EF4-FFF2-40B4-BE49-F238E27FC236}">
                <a16:creationId xmlns:a16="http://schemas.microsoft.com/office/drawing/2014/main" id="{639F8949-6600-B767-FC8A-D462DE1D3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6654" y="5867971"/>
            <a:ext cx="557027" cy="557027"/>
          </a:xfrm>
          <a:prstGeom prst="rect">
            <a:avLst/>
          </a:prstGeom>
        </p:spPr>
      </p:pic>
      <p:pic>
        <p:nvPicPr>
          <p:cNvPr id="57" name="Graphic 56" descr="Meeting with solid fill">
            <a:extLst>
              <a:ext uri="{FF2B5EF4-FFF2-40B4-BE49-F238E27FC236}">
                <a16:creationId xmlns:a16="http://schemas.microsoft.com/office/drawing/2014/main" id="{6295D5E1-4F8B-E7A0-9D42-88236EEE63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5618" y="4678857"/>
            <a:ext cx="557027" cy="557027"/>
          </a:xfrm>
          <a:prstGeom prst="rect">
            <a:avLst/>
          </a:prstGeom>
        </p:spPr>
      </p:pic>
      <p:pic>
        <p:nvPicPr>
          <p:cNvPr id="59" name="Graphic 58" descr="Teacher with solid fill">
            <a:extLst>
              <a:ext uri="{FF2B5EF4-FFF2-40B4-BE49-F238E27FC236}">
                <a16:creationId xmlns:a16="http://schemas.microsoft.com/office/drawing/2014/main" id="{426F6A2E-A297-31A7-9D80-75993F3BC9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5871" y="5161411"/>
            <a:ext cx="557027" cy="557027"/>
          </a:xfrm>
          <a:prstGeom prst="rect">
            <a:avLst/>
          </a:prstGeom>
        </p:spPr>
      </p:pic>
      <p:pic>
        <p:nvPicPr>
          <p:cNvPr id="62" name="Graphic 61" descr="Web design with solid fill">
            <a:extLst>
              <a:ext uri="{FF2B5EF4-FFF2-40B4-BE49-F238E27FC236}">
                <a16:creationId xmlns:a16="http://schemas.microsoft.com/office/drawing/2014/main" id="{7DABA90F-0BBA-8269-A33E-06F5334CA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48039" y="5169365"/>
            <a:ext cx="557027" cy="557027"/>
          </a:xfrm>
          <a:prstGeom prst="rect">
            <a:avLst/>
          </a:prstGeom>
        </p:spPr>
      </p:pic>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Mon parcours entre science des données et environnement</a:t>
            </a:r>
          </a:p>
        </p:txBody>
      </p:sp>
    </p:spTree>
    <p:extLst>
      <p:ext uri="{BB962C8B-B14F-4D97-AF65-F5344CB8AC3E}">
        <p14:creationId xmlns:p14="http://schemas.microsoft.com/office/powerpoint/2010/main" val="409995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Un c</a:t>
            </a: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oût de traitement source d’inégalités</a:t>
            </a: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3</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C40DF1CE-E7EB-E1EC-F391-B4D55777374F}"/>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3" name="Picture 2" descr="A graph showing the growth of a computer&#10;&#10;Description automatically generated">
            <a:extLst>
              <a:ext uri="{FF2B5EF4-FFF2-40B4-BE49-F238E27FC236}">
                <a16:creationId xmlns:a16="http://schemas.microsoft.com/office/drawing/2014/main" id="{88582891-1E7F-582C-1074-B17286E58BE3}"/>
              </a:ext>
            </a:extLst>
          </p:cNvPr>
          <p:cNvPicPr>
            <a:picLocks noChangeAspect="1"/>
          </p:cNvPicPr>
          <p:nvPr/>
        </p:nvPicPr>
        <p:blipFill rotWithShape="1">
          <a:blip r:embed="rId3">
            <a:extLst>
              <a:ext uri="{28A0092B-C50C-407E-A947-70E740481C1C}">
                <a14:useLocalDpi xmlns:a14="http://schemas.microsoft.com/office/drawing/2010/main" val="0"/>
              </a:ext>
            </a:extLst>
          </a:blip>
          <a:srcRect l="5781" t="11245" b="7470"/>
          <a:stretch/>
        </p:blipFill>
        <p:spPr>
          <a:xfrm>
            <a:off x="454590" y="2063944"/>
            <a:ext cx="6551260" cy="3205316"/>
          </a:xfrm>
          <a:prstGeom prst="rect">
            <a:avLst/>
          </a:prstGeom>
        </p:spPr>
      </p:pic>
      <p:sp>
        <p:nvSpPr>
          <p:cNvPr id="4" name="TextBox 3">
            <a:extLst>
              <a:ext uri="{FF2B5EF4-FFF2-40B4-BE49-F238E27FC236}">
                <a16:creationId xmlns:a16="http://schemas.microsoft.com/office/drawing/2014/main" id="{4A29A39A-C71F-0F95-4CB9-D6CB155A83DB}"/>
              </a:ext>
            </a:extLst>
          </p:cNvPr>
          <p:cNvSpPr txBox="1"/>
          <p:nvPr/>
        </p:nvSpPr>
        <p:spPr>
          <a:xfrm>
            <a:off x="685761" y="1731907"/>
            <a:ext cx="6003631" cy="369332"/>
          </a:xfrm>
          <a:prstGeom prst="rect">
            <a:avLst/>
          </a:prstGeom>
          <a:noFill/>
        </p:spPr>
        <p:txBody>
          <a:bodyPr wrap="none" rtlCol="0">
            <a:spAutoFit/>
          </a:bodyPr>
          <a:lstStyle/>
          <a:p>
            <a:r>
              <a:rPr lang="fr-FR" dirty="0">
                <a:latin typeface="Calibri" panose="020F0502020204030204" pitchFamily="34" charset="0"/>
                <a:ea typeface="Calibri" panose="020F0502020204030204" pitchFamily="34" charset="0"/>
                <a:cs typeface="Calibri" panose="020F0502020204030204" pitchFamily="34" charset="0"/>
              </a:rPr>
              <a:t>Demande de puissance de calcul en apprentissage profond [6]</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00E8713-E3E8-DFA5-8A1D-E29EE450DD25}"/>
              </a:ext>
            </a:extLst>
          </p:cNvPr>
          <p:cNvSpPr txBox="1"/>
          <p:nvPr/>
        </p:nvSpPr>
        <p:spPr>
          <a:xfrm rot="16200000">
            <a:off x="-535997" y="3387142"/>
            <a:ext cx="1802866" cy="276999"/>
          </a:xfrm>
          <a:prstGeom prst="rect">
            <a:avLst/>
          </a:prstGeom>
          <a:noFill/>
        </p:spPr>
        <p:txBody>
          <a:bodyPr wrap="none" rtlCol="0">
            <a:spAutoFit/>
          </a:bodyPr>
          <a:lstStyle/>
          <a:p>
            <a:r>
              <a:rPr lang="fr-FR" sz="1200" dirty="0">
                <a:latin typeface="Calibri" panose="020F0502020204030204" pitchFamily="34" charset="0"/>
                <a:ea typeface="Calibri" panose="020F0502020204030204" pitchFamily="34" charset="0"/>
                <a:cs typeface="Calibri" panose="020F0502020204030204" pitchFamily="34" charset="0"/>
              </a:rPr>
              <a:t>Nombre de calculs relatifs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descr="Airplane with solid fill">
            <a:extLst>
              <a:ext uri="{FF2B5EF4-FFF2-40B4-BE49-F238E27FC236}">
                <a16:creationId xmlns:a16="http://schemas.microsoft.com/office/drawing/2014/main" id="{E9611C66-E1D5-71BD-6108-F76F85C9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7320537" y="1111602"/>
            <a:ext cx="791924" cy="791924"/>
          </a:xfrm>
          <a:prstGeom prst="rect">
            <a:avLst/>
          </a:prstGeom>
        </p:spPr>
      </p:pic>
      <p:pic>
        <p:nvPicPr>
          <p:cNvPr id="10" name="Graphic 9" descr="Car with solid fill">
            <a:extLst>
              <a:ext uri="{FF2B5EF4-FFF2-40B4-BE49-F238E27FC236}">
                <a16:creationId xmlns:a16="http://schemas.microsoft.com/office/drawing/2014/main" id="{B01B5DD0-3E00-0BF4-2C93-F9AAB0FBEC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20537" y="1766407"/>
            <a:ext cx="914400" cy="914400"/>
          </a:xfrm>
          <a:prstGeom prst="rect">
            <a:avLst/>
          </a:prstGeom>
        </p:spPr>
      </p:pic>
      <p:pic>
        <p:nvPicPr>
          <p:cNvPr id="11" name="Picture 10">
            <a:extLst>
              <a:ext uri="{FF2B5EF4-FFF2-40B4-BE49-F238E27FC236}">
                <a16:creationId xmlns:a16="http://schemas.microsoft.com/office/drawing/2014/main" id="{8C2C5BB8-11F7-3DEB-A640-DD5E905BCDDF}"/>
              </a:ext>
            </a:extLst>
          </p:cNvPr>
          <p:cNvPicPr>
            <a:picLocks noChangeAspect="1"/>
          </p:cNvPicPr>
          <p:nvPr/>
        </p:nvPicPr>
        <p:blipFill>
          <a:blip r:embed="rId8"/>
          <a:stretch>
            <a:fillRect/>
          </a:stretch>
        </p:blipFill>
        <p:spPr>
          <a:xfrm>
            <a:off x="7697817" y="3004898"/>
            <a:ext cx="502395" cy="502395"/>
          </a:xfrm>
          <a:prstGeom prst="rect">
            <a:avLst/>
          </a:prstGeom>
        </p:spPr>
      </p:pic>
      <p:pic>
        <p:nvPicPr>
          <p:cNvPr id="13" name="Graphic 12" descr="Single gear with solid fill">
            <a:extLst>
              <a:ext uri="{FF2B5EF4-FFF2-40B4-BE49-F238E27FC236}">
                <a16:creationId xmlns:a16="http://schemas.microsoft.com/office/drawing/2014/main" id="{3106CE89-7040-95EF-2518-8FBC94C9D1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82834" y="2670612"/>
            <a:ext cx="753212" cy="753212"/>
          </a:xfrm>
          <a:prstGeom prst="rect">
            <a:avLst/>
          </a:prstGeom>
        </p:spPr>
      </p:pic>
      <p:sp>
        <p:nvSpPr>
          <p:cNvPr id="14" name="TextShape 4">
            <a:extLst>
              <a:ext uri="{FF2B5EF4-FFF2-40B4-BE49-F238E27FC236}">
                <a16:creationId xmlns:a16="http://schemas.microsoft.com/office/drawing/2014/main" id="{A913C17E-797E-4CAE-CF62-3D7560F82EF7}"/>
              </a:ext>
            </a:extLst>
          </p:cNvPr>
          <p:cNvSpPr txBox="1"/>
          <p:nvPr/>
        </p:nvSpPr>
        <p:spPr>
          <a:xfrm>
            <a:off x="8272640" y="1931489"/>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57153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(1 vie)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Shape 4">
            <a:extLst>
              <a:ext uri="{FF2B5EF4-FFF2-40B4-BE49-F238E27FC236}">
                <a16:creationId xmlns:a16="http://schemas.microsoft.com/office/drawing/2014/main" id="{3A64CDA1-E6A0-6D43-AD0B-F583EC87D86E}"/>
              </a:ext>
            </a:extLst>
          </p:cNvPr>
          <p:cNvSpPr txBox="1"/>
          <p:nvPr/>
        </p:nvSpPr>
        <p:spPr>
          <a:xfrm>
            <a:off x="8272640" y="2677656"/>
            <a:ext cx="4909960"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35592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(avec expérimentations)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Shape 4">
            <a:extLst>
              <a:ext uri="{FF2B5EF4-FFF2-40B4-BE49-F238E27FC236}">
                <a16:creationId xmlns:a16="http://schemas.microsoft.com/office/drawing/2014/main" id="{E6CF65FC-C475-1A01-8C16-80B627974EFD}"/>
              </a:ext>
            </a:extLst>
          </p:cNvPr>
          <p:cNvSpPr txBox="1"/>
          <p:nvPr/>
        </p:nvSpPr>
        <p:spPr>
          <a:xfrm>
            <a:off x="8272640" y="1162226"/>
            <a:ext cx="3236454"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900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(NY-SF, 1 pers.)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18" name="Graphic 17" descr="Single gear with solid fill">
            <a:extLst>
              <a:ext uri="{FF2B5EF4-FFF2-40B4-BE49-F238E27FC236}">
                <a16:creationId xmlns:a16="http://schemas.microsoft.com/office/drawing/2014/main" id="{F3F88F15-E92D-2957-22E2-EBCF81D63D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84762" y="3459618"/>
            <a:ext cx="753212" cy="753212"/>
          </a:xfrm>
          <a:prstGeom prst="rect">
            <a:avLst/>
          </a:prstGeom>
        </p:spPr>
      </p:pic>
      <p:sp>
        <p:nvSpPr>
          <p:cNvPr id="19" name="TextShape 4">
            <a:extLst>
              <a:ext uri="{FF2B5EF4-FFF2-40B4-BE49-F238E27FC236}">
                <a16:creationId xmlns:a16="http://schemas.microsoft.com/office/drawing/2014/main" id="{C257DAEF-F84F-8D2E-128F-8AF7E79702D5}"/>
              </a:ext>
            </a:extLst>
          </p:cNvPr>
          <p:cNvSpPr txBox="1"/>
          <p:nvPr/>
        </p:nvSpPr>
        <p:spPr>
          <a:xfrm>
            <a:off x="8274568" y="3466662"/>
            <a:ext cx="3508460"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552000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(entraînement)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CCC71387-DA63-A77D-3F2B-A80907645528}"/>
              </a:ext>
            </a:extLst>
          </p:cNvPr>
          <p:cNvSpPr txBox="1"/>
          <p:nvPr/>
        </p:nvSpPr>
        <p:spPr>
          <a:xfrm>
            <a:off x="7659440" y="3907566"/>
            <a:ext cx="954660" cy="307777"/>
          </a:xfrm>
          <a:prstGeom prst="rect">
            <a:avLst/>
          </a:prstGeom>
          <a:noFill/>
        </p:spPr>
        <p:txBody>
          <a:bodyPr wrap="square" rtlCol="0">
            <a:spAutoFit/>
          </a:bodyPr>
          <a:lstStyle/>
          <a:p>
            <a:r>
              <a:rPr lang="fr-FR" sz="1400" b="1" dirty="0">
                <a:latin typeface="Calibri" panose="020F0502020204030204" pitchFamily="34" charset="0"/>
                <a:ea typeface="Calibri" panose="020F0502020204030204" pitchFamily="34" charset="0"/>
                <a:cs typeface="Calibri" panose="020F0502020204030204" pitchFamily="34" charset="0"/>
              </a:rPr>
              <a:t>GPT-3</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4995334A-0691-AEEF-82BC-6648882C3AFA}"/>
              </a:ext>
            </a:extLst>
          </p:cNvPr>
          <p:cNvPicPr>
            <a:picLocks noChangeAspect="1"/>
          </p:cNvPicPr>
          <p:nvPr/>
        </p:nvPicPr>
        <p:blipFill>
          <a:blip r:embed="rId11"/>
          <a:stretch>
            <a:fillRect/>
          </a:stretch>
        </p:blipFill>
        <p:spPr>
          <a:xfrm>
            <a:off x="7801044" y="3505852"/>
            <a:ext cx="311417" cy="311417"/>
          </a:xfrm>
          <a:prstGeom prst="rect">
            <a:avLst/>
          </a:prstGeom>
        </p:spPr>
      </p:pic>
      <p:pic>
        <p:nvPicPr>
          <p:cNvPr id="25" name="Picture 24">
            <a:extLst>
              <a:ext uri="{FF2B5EF4-FFF2-40B4-BE49-F238E27FC236}">
                <a16:creationId xmlns:a16="http://schemas.microsoft.com/office/drawing/2014/main" id="{30920A67-8062-B09E-F15D-092B950DC9EF}"/>
              </a:ext>
            </a:extLst>
          </p:cNvPr>
          <p:cNvPicPr>
            <a:picLocks noChangeAspect="1"/>
          </p:cNvPicPr>
          <p:nvPr/>
        </p:nvPicPr>
        <p:blipFill>
          <a:blip r:embed="rId11"/>
          <a:stretch>
            <a:fillRect/>
          </a:stretch>
        </p:blipFill>
        <p:spPr>
          <a:xfrm>
            <a:off x="7801044" y="2730603"/>
            <a:ext cx="311417" cy="311417"/>
          </a:xfrm>
          <a:prstGeom prst="rect">
            <a:avLst/>
          </a:prstGeom>
        </p:spPr>
      </p:pic>
      <p:sp>
        <p:nvSpPr>
          <p:cNvPr id="28" name="TextShape 4">
            <a:extLst>
              <a:ext uri="{FF2B5EF4-FFF2-40B4-BE49-F238E27FC236}">
                <a16:creationId xmlns:a16="http://schemas.microsoft.com/office/drawing/2014/main" id="{A7AE3D61-3A09-6C89-944D-2D1D25C14B26}"/>
              </a:ext>
            </a:extLst>
          </p:cNvPr>
          <p:cNvSpPr txBox="1"/>
          <p:nvPr/>
        </p:nvSpPr>
        <p:spPr>
          <a:xfrm>
            <a:off x="7153370" y="4367207"/>
            <a:ext cx="503863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Inférence : 70 à 90 % de l’énergie</a:t>
            </a:r>
            <a:endPar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TextShape 4">
            <a:extLst>
              <a:ext uri="{FF2B5EF4-FFF2-40B4-BE49-F238E27FC236}">
                <a16:creationId xmlns:a16="http://schemas.microsoft.com/office/drawing/2014/main" id="{3A026A64-A636-B698-6F5A-237C448E5058}"/>
              </a:ext>
            </a:extLst>
          </p:cNvPr>
          <p:cNvSpPr txBox="1"/>
          <p:nvPr/>
        </p:nvSpPr>
        <p:spPr>
          <a:xfrm>
            <a:off x="1590408" y="5675400"/>
            <a:ext cx="6888359"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Pour l’industrie, mais la recherche ?</a:t>
            </a:r>
            <a:endPar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1" name="Graphic 30" descr="Piggy Bank with solid fill">
            <a:extLst>
              <a:ext uri="{FF2B5EF4-FFF2-40B4-BE49-F238E27FC236}">
                <a16:creationId xmlns:a16="http://schemas.microsoft.com/office/drawing/2014/main" id="{9B8DFC83-7266-3618-8234-435746DB48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3936" y="5501640"/>
            <a:ext cx="1082040" cy="1082040"/>
          </a:xfrm>
          <a:prstGeom prst="rect">
            <a:avLst/>
          </a:prstGeom>
        </p:spPr>
      </p:pic>
      <p:sp>
        <p:nvSpPr>
          <p:cNvPr id="6" name="TextBox 4">
            <a:extLst>
              <a:ext uri="{FF2B5EF4-FFF2-40B4-BE49-F238E27FC236}">
                <a16:creationId xmlns:a16="http://schemas.microsoft.com/office/drawing/2014/main" id="{3F66D0D2-B721-4B42-5B65-D4F0A307609C}"/>
              </a:ext>
            </a:extLst>
          </p:cNvPr>
          <p:cNvSpPr txBox="1"/>
          <p:nvPr/>
        </p:nvSpPr>
        <p:spPr>
          <a:xfrm>
            <a:off x="11607472" y="2120136"/>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5</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4">
            <a:extLst>
              <a:ext uri="{FF2B5EF4-FFF2-40B4-BE49-F238E27FC236}">
                <a16:creationId xmlns:a16="http://schemas.microsoft.com/office/drawing/2014/main" id="{58410A47-E8C2-2F04-454F-2B592D0D79CE}"/>
              </a:ext>
            </a:extLst>
          </p:cNvPr>
          <p:cNvSpPr txBox="1"/>
          <p:nvPr/>
        </p:nvSpPr>
        <p:spPr>
          <a:xfrm>
            <a:off x="11607472" y="3651557"/>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4</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65465244-9B8F-A25E-52C1-B367002D00A8}"/>
              </a:ext>
            </a:extLst>
          </p:cNvPr>
          <p:cNvSpPr txBox="1"/>
          <p:nvPr/>
        </p:nvSpPr>
        <p:spPr>
          <a:xfrm>
            <a:off x="11607472" y="4964272"/>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[2]</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4">
            <a:extLst>
              <a:ext uri="{FF2B5EF4-FFF2-40B4-BE49-F238E27FC236}">
                <a16:creationId xmlns:a16="http://schemas.microsoft.com/office/drawing/2014/main" id="{4476795B-48AC-C317-069B-586A2D4B7A5C}"/>
              </a:ext>
            </a:extLst>
          </p:cNvPr>
          <p:cNvSpPr txBox="1"/>
          <p:nvPr/>
        </p:nvSpPr>
        <p:spPr>
          <a:xfrm>
            <a:off x="7031156" y="5944874"/>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[7]</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276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a:ea typeface="Noto Sans CJK SC"/>
              </a:rPr>
              <a:t>Evaluer les coûts, et proposer des méthodes d’optimisation</a:t>
            </a:r>
            <a:endParaRPr lang="fr-FR" sz="2800" b="0" strike="noStrike" spc="-1" dirty="0">
              <a:solidFill>
                <a:srgbClr val="000000"/>
              </a:solidFill>
              <a:latin typeface="Calibri"/>
            </a:endParaRPr>
          </a:p>
        </p:txBody>
      </p:sp>
      <p:sp>
        <p:nvSpPr>
          <p:cNvPr id="2" name="TextShape 6">
            <a:extLst>
              <a:ext uri="{FF2B5EF4-FFF2-40B4-BE49-F238E27FC236}">
                <a16:creationId xmlns:a16="http://schemas.microsoft.com/office/drawing/2014/main" id="{058A84F0-EC25-AECC-9773-4FF585CB8449}"/>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Les  verrous scientifiques</a:t>
            </a:r>
          </a:p>
        </p:txBody>
      </p:sp>
      <p:sp>
        <p:nvSpPr>
          <p:cNvPr id="3" name="TextShape 4">
            <a:extLst>
              <a:ext uri="{FF2B5EF4-FFF2-40B4-BE49-F238E27FC236}">
                <a16:creationId xmlns:a16="http://schemas.microsoft.com/office/drawing/2014/main" id="{F96F89A2-CACE-CC15-7C41-8FB1A38B4D45}"/>
              </a:ext>
            </a:extLst>
          </p:cNvPr>
          <p:cNvSpPr txBox="1"/>
          <p:nvPr/>
        </p:nvSpPr>
        <p:spPr>
          <a:xfrm>
            <a:off x="1040847" y="3349618"/>
            <a:ext cx="3824318" cy="1032485"/>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Métrique d’évaluation </a:t>
            </a:r>
            <a:r>
              <a:rPr lang="fr-FR" sz="2800" b="1" spc="-1" dirty="0">
                <a:solidFill>
                  <a:srgbClr val="FFC000"/>
                </a:solidFill>
                <a:latin typeface="Calibri"/>
              </a:rPr>
              <a:t>énergie</a:t>
            </a:r>
            <a:r>
              <a:rPr lang="fr-FR" sz="2800" b="1" spc="-1" dirty="0">
                <a:solidFill>
                  <a:srgbClr val="000000"/>
                </a:solidFill>
                <a:latin typeface="Calibri"/>
              </a:rPr>
              <a:t> + </a:t>
            </a:r>
            <a:r>
              <a:rPr lang="fr-FR" sz="2800" b="1" spc="-1" dirty="0">
                <a:solidFill>
                  <a:srgbClr val="0070C0"/>
                </a:solidFill>
                <a:latin typeface="Calibri"/>
              </a:rPr>
              <a:t>performance </a:t>
            </a:r>
            <a:r>
              <a:rPr lang="fr-FR" sz="2800" b="1" spc="-1" dirty="0">
                <a:latin typeface="Calibri"/>
              </a:rPr>
              <a:t>en télédétection</a:t>
            </a:r>
            <a:endParaRPr lang="fr-FR" sz="2000" b="0" strike="noStrike" spc="-1" dirty="0">
              <a:latin typeface="Calibri"/>
            </a:endParaRPr>
          </a:p>
        </p:txBody>
      </p:sp>
      <p:sp>
        <p:nvSpPr>
          <p:cNvPr id="4" name="TextShape 4">
            <a:extLst>
              <a:ext uri="{FF2B5EF4-FFF2-40B4-BE49-F238E27FC236}">
                <a16:creationId xmlns:a16="http://schemas.microsoft.com/office/drawing/2014/main" id="{E876DA0D-2569-554F-55EB-95E18091E80D}"/>
              </a:ext>
            </a:extLst>
          </p:cNvPr>
          <p:cNvSpPr txBox="1"/>
          <p:nvPr/>
        </p:nvSpPr>
        <p:spPr>
          <a:xfrm>
            <a:off x="7471704" y="3114370"/>
            <a:ext cx="3565176" cy="1297858"/>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Méthodes d’optimisation </a:t>
            </a:r>
            <a:r>
              <a:rPr lang="fr-FR" sz="2800" b="1" strike="noStrike" spc="-1" dirty="0">
                <a:solidFill>
                  <a:srgbClr val="000000"/>
                </a:solidFill>
                <a:latin typeface="Calibri"/>
              </a:rPr>
              <a:t>adaptées</a:t>
            </a:r>
            <a:endParaRPr lang="fr-FR" sz="2000" b="0" strike="noStrike" spc="-1" dirty="0">
              <a:solidFill>
                <a:srgbClr val="0070C0"/>
              </a:solidFill>
              <a:latin typeface="Calibri"/>
            </a:endParaRPr>
          </a:p>
        </p:txBody>
      </p:sp>
      <p:sp>
        <p:nvSpPr>
          <p:cNvPr id="5" name="Oval 4">
            <a:extLst>
              <a:ext uri="{FF2B5EF4-FFF2-40B4-BE49-F238E27FC236}">
                <a16:creationId xmlns:a16="http://schemas.microsoft.com/office/drawing/2014/main" id="{BD1CB202-1358-517F-4849-5D1052BCBB17}"/>
              </a:ext>
            </a:extLst>
          </p:cNvPr>
          <p:cNvSpPr/>
          <p:nvPr/>
        </p:nvSpPr>
        <p:spPr>
          <a:xfrm>
            <a:off x="895786" y="2607056"/>
            <a:ext cx="4114440" cy="2312487"/>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29B589BD-1E94-F58D-F4E1-F344024D5483}"/>
              </a:ext>
            </a:extLst>
          </p:cNvPr>
          <p:cNvSpPr/>
          <p:nvPr/>
        </p:nvSpPr>
        <p:spPr>
          <a:xfrm>
            <a:off x="7181966" y="2607056"/>
            <a:ext cx="4114440" cy="2312487"/>
          </a:xfrm>
          <a:prstGeom prst="ellipse">
            <a:avLst/>
          </a:prstGeom>
          <a:noFill/>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A117E271-7EA6-BE94-8D98-AA309B8A7B0E}"/>
              </a:ext>
            </a:extLst>
          </p:cNvPr>
          <p:cNvSpPr/>
          <p:nvPr/>
        </p:nvSpPr>
        <p:spPr>
          <a:xfrm rot="10800000">
            <a:off x="5154903" y="3567437"/>
            <a:ext cx="188219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94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DE77-F3CF-A561-AE67-A11D611C0DDE}"/>
              </a:ext>
            </a:extLst>
          </p:cNvPr>
          <p:cNvSpPr>
            <a:spLocks noGrp="1"/>
          </p:cNvSpPr>
          <p:nvPr>
            <p:ph type="title"/>
          </p:nvPr>
        </p:nvSpPr>
        <p:spPr>
          <a:xfrm>
            <a:off x="838380" y="2974860"/>
            <a:ext cx="10515240" cy="908280"/>
          </a:xfrm>
        </p:spPr>
        <p:txBody>
          <a:bodyPr/>
          <a:lstStyle/>
          <a:p>
            <a:pPr algn="ctr"/>
            <a:r>
              <a:rPr lang="fr-FR" sz="4000" dirty="0">
                <a:latin typeface="Calibri" panose="020F0502020204030204" pitchFamily="34" charset="0"/>
                <a:ea typeface="Calibri" panose="020F0502020204030204" pitchFamily="34" charset="0"/>
                <a:cs typeface="Calibri" panose="020F0502020204030204" pitchFamily="34" charset="0"/>
              </a:rPr>
              <a:t>Comment garantir des </a:t>
            </a:r>
            <a:r>
              <a:rPr lang="fr-FR" sz="4000" b="1" dirty="0">
                <a:latin typeface="Calibri" panose="020F0502020204030204" pitchFamily="34" charset="0"/>
                <a:ea typeface="Calibri" panose="020F0502020204030204" pitchFamily="34" charset="0"/>
                <a:cs typeface="Calibri" panose="020F0502020204030204" pitchFamily="34" charset="0"/>
              </a:rPr>
              <a:t>performances de classification</a:t>
            </a:r>
            <a:r>
              <a:rPr lang="fr-FR" sz="4000" dirty="0">
                <a:latin typeface="Calibri" panose="020F0502020204030204" pitchFamily="34" charset="0"/>
                <a:ea typeface="Calibri" panose="020F0502020204030204" pitchFamily="34" charset="0"/>
                <a:cs typeface="Calibri" panose="020F0502020204030204" pitchFamily="34" charset="0"/>
              </a:rPr>
              <a:t> satisfaisantes en effectuant de l’apprentissage </a:t>
            </a:r>
            <a:r>
              <a:rPr lang="fr-FR" sz="4000" b="1" dirty="0">
                <a:latin typeface="Calibri" panose="020F0502020204030204" pitchFamily="34" charset="0"/>
                <a:ea typeface="Calibri" panose="020F0502020204030204" pitchFamily="34" charset="0"/>
                <a:cs typeface="Calibri" panose="020F0502020204030204" pitchFamily="34" charset="0"/>
              </a:rPr>
              <a:t>frugal</a:t>
            </a:r>
            <a:r>
              <a:rPr lang="fr-FR" sz="4000" dirty="0">
                <a:latin typeface="Calibri" panose="020F0502020204030204" pitchFamily="34" charset="0"/>
                <a:ea typeface="Calibri" panose="020F0502020204030204" pitchFamily="34" charset="0"/>
                <a:cs typeface="Calibri" panose="020F0502020204030204" pitchFamily="34" charset="0"/>
              </a:rPr>
              <a:t> ?</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Shape 6">
            <a:extLst>
              <a:ext uri="{FF2B5EF4-FFF2-40B4-BE49-F238E27FC236}">
                <a16:creationId xmlns:a16="http://schemas.microsoft.com/office/drawing/2014/main" id="{C1FE39F4-CC52-64BE-D50B-BE907F8D6CAD}"/>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Problématique</a:t>
            </a:r>
          </a:p>
        </p:txBody>
      </p:sp>
    </p:spTree>
    <p:extLst>
      <p:ext uri="{BB962C8B-B14F-4D97-AF65-F5344CB8AC3E}">
        <p14:creationId xmlns:p14="http://schemas.microsoft.com/office/powerpoint/2010/main" val="387480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a:ea typeface="Noto Sans CJK SC"/>
              </a:rPr>
              <a:t>Evaluer les coûts, et proposer des méthodes d’optimisation</a:t>
            </a:r>
            <a:endParaRPr lang="fr-FR" sz="2800" b="0" strike="noStrike" spc="-1" dirty="0">
              <a:solidFill>
                <a:srgbClr val="000000"/>
              </a:solidFill>
              <a:latin typeface="Calibri"/>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6</a:t>
            </a:fld>
            <a:endParaRPr lang="en-US" sz="1200" b="0" strike="noStrike" spc="-1" dirty="0">
              <a:latin typeface="Times New Roman"/>
            </a:endParaRPr>
          </a:p>
        </p:txBody>
      </p:sp>
      <p:pic>
        <p:nvPicPr>
          <p:cNvPr id="2050" name="Picture 2">
            <a:extLst>
              <a:ext uri="{FF2B5EF4-FFF2-40B4-BE49-F238E27FC236}">
                <a16:creationId xmlns:a16="http://schemas.microsoft.com/office/drawing/2014/main" id="{E8EDE312-E9FB-EF98-1F5F-321C6F022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4"/>
          <a:stretch/>
        </p:blipFill>
        <p:spPr bwMode="auto">
          <a:xfrm>
            <a:off x="5425697" y="4147789"/>
            <a:ext cx="6307487" cy="2473306"/>
          </a:xfrm>
          <a:prstGeom prst="rect">
            <a:avLst/>
          </a:prstGeom>
          <a:noFill/>
          <a:extLst>
            <a:ext uri="{909E8E84-426E-40DD-AFC4-6F175D3DCCD1}">
              <a14:hiddenFill xmlns:a14="http://schemas.microsoft.com/office/drawing/2010/main">
                <a:solidFill>
                  <a:srgbClr val="FFFFFF"/>
                </a:solidFill>
              </a14:hiddenFill>
            </a:ext>
          </a:extLst>
        </p:spPr>
      </p:pic>
      <p:sp>
        <p:nvSpPr>
          <p:cNvPr id="2" name="TextShape 6">
            <a:extLst>
              <a:ext uri="{FF2B5EF4-FFF2-40B4-BE49-F238E27FC236}">
                <a16:creationId xmlns:a16="http://schemas.microsoft.com/office/drawing/2014/main" id="{058A84F0-EC25-AECC-9773-4FF585CB8449}"/>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Les  verrous scientifiques</a:t>
            </a:r>
          </a:p>
        </p:txBody>
      </p:sp>
      <p:sp>
        <p:nvSpPr>
          <p:cNvPr id="3" name="TextShape 4">
            <a:extLst>
              <a:ext uri="{FF2B5EF4-FFF2-40B4-BE49-F238E27FC236}">
                <a16:creationId xmlns:a16="http://schemas.microsoft.com/office/drawing/2014/main" id="{F96F89A2-CACE-CC15-7C41-8FB1A38B4D45}"/>
              </a:ext>
            </a:extLst>
          </p:cNvPr>
          <p:cNvSpPr txBox="1"/>
          <p:nvPr/>
        </p:nvSpPr>
        <p:spPr>
          <a:xfrm>
            <a:off x="1040751" y="2577863"/>
            <a:ext cx="3824318" cy="1032485"/>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Métrique d’évaluation </a:t>
            </a:r>
            <a:r>
              <a:rPr lang="fr-FR" sz="2800" b="1" spc="-1" dirty="0">
                <a:solidFill>
                  <a:srgbClr val="FFC000"/>
                </a:solidFill>
                <a:latin typeface="Calibri"/>
              </a:rPr>
              <a:t>énergie</a:t>
            </a:r>
            <a:r>
              <a:rPr lang="fr-FR" sz="2800" b="1" spc="-1" dirty="0">
                <a:solidFill>
                  <a:srgbClr val="000000"/>
                </a:solidFill>
                <a:latin typeface="Calibri"/>
              </a:rPr>
              <a:t> + </a:t>
            </a:r>
            <a:r>
              <a:rPr lang="fr-FR" sz="2800" b="1" spc="-1" dirty="0">
                <a:solidFill>
                  <a:srgbClr val="0070C0"/>
                </a:solidFill>
                <a:latin typeface="Calibri"/>
              </a:rPr>
              <a:t>performance </a:t>
            </a:r>
            <a:r>
              <a:rPr lang="fr-FR" sz="2800" b="1" spc="-1" dirty="0">
                <a:latin typeface="Calibri"/>
              </a:rPr>
              <a:t>en télédétection</a:t>
            </a:r>
            <a:endParaRPr lang="fr-FR" sz="2000" b="0" strike="noStrike" spc="-1" dirty="0">
              <a:latin typeface="Calibri"/>
            </a:endParaRPr>
          </a:p>
        </p:txBody>
      </p:sp>
      <p:sp>
        <p:nvSpPr>
          <p:cNvPr id="4" name="TextShape 4">
            <a:extLst>
              <a:ext uri="{FF2B5EF4-FFF2-40B4-BE49-F238E27FC236}">
                <a16:creationId xmlns:a16="http://schemas.microsoft.com/office/drawing/2014/main" id="{E876DA0D-2569-554F-55EB-95E18091E80D}"/>
              </a:ext>
            </a:extLst>
          </p:cNvPr>
          <p:cNvSpPr txBox="1"/>
          <p:nvPr/>
        </p:nvSpPr>
        <p:spPr>
          <a:xfrm>
            <a:off x="7471608" y="2342615"/>
            <a:ext cx="3565176" cy="1297858"/>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Méthodes d’optimisation </a:t>
            </a:r>
            <a:r>
              <a:rPr lang="fr-FR" sz="2800" b="1" strike="noStrike" spc="-1" dirty="0">
                <a:solidFill>
                  <a:srgbClr val="000000"/>
                </a:solidFill>
                <a:latin typeface="Calibri"/>
              </a:rPr>
              <a:t>adaptées</a:t>
            </a:r>
            <a:endParaRPr lang="fr-FR" sz="2000" b="0" strike="noStrike" spc="-1" dirty="0">
              <a:solidFill>
                <a:srgbClr val="0070C0"/>
              </a:solidFill>
              <a:latin typeface="Calibri"/>
            </a:endParaRPr>
          </a:p>
        </p:txBody>
      </p:sp>
      <p:sp>
        <p:nvSpPr>
          <p:cNvPr id="5" name="Oval 4">
            <a:extLst>
              <a:ext uri="{FF2B5EF4-FFF2-40B4-BE49-F238E27FC236}">
                <a16:creationId xmlns:a16="http://schemas.microsoft.com/office/drawing/2014/main" id="{BD1CB202-1358-517F-4849-5D1052BCBB17}"/>
              </a:ext>
            </a:extLst>
          </p:cNvPr>
          <p:cNvSpPr/>
          <p:nvPr/>
        </p:nvSpPr>
        <p:spPr>
          <a:xfrm>
            <a:off x="895690" y="1835301"/>
            <a:ext cx="4114440" cy="2312487"/>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29B589BD-1E94-F58D-F4E1-F344024D5483}"/>
              </a:ext>
            </a:extLst>
          </p:cNvPr>
          <p:cNvSpPr/>
          <p:nvPr/>
        </p:nvSpPr>
        <p:spPr>
          <a:xfrm>
            <a:off x="7181870" y="1835301"/>
            <a:ext cx="4114440" cy="2312487"/>
          </a:xfrm>
          <a:prstGeom prst="ellipse">
            <a:avLst/>
          </a:prstGeom>
          <a:noFill/>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A117E271-7EA6-BE94-8D98-AA309B8A7B0E}"/>
              </a:ext>
            </a:extLst>
          </p:cNvPr>
          <p:cNvSpPr/>
          <p:nvPr/>
        </p:nvSpPr>
        <p:spPr>
          <a:xfrm rot="10800000">
            <a:off x="5154807" y="2795682"/>
            <a:ext cx="188219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atabase with solid fill">
            <a:extLst>
              <a:ext uri="{FF2B5EF4-FFF2-40B4-BE49-F238E27FC236}">
                <a16:creationId xmlns:a16="http://schemas.microsoft.com/office/drawing/2014/main" id="{B8C4A54F-9661-964B-FDB0-6EE32FAF7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746" y="4209919"/>
            <a:ext cx="914400" cy="914400"/>
          </a:xfrm>
          <a:prstGeom prst="rect">
            <a:avLst/>
          </a:prstGeom>
        </p:spPr>
      </p:pic>
      <p:pic>
        <p:nvPicPr>
          <p:cNvPr id="12" name="Graphic 11" descr="World with solid fill">
            <a:extLst>
              <a:ext uri="{FF2B5EF4-FFF2-40B4-BE49-F238E27FC236}">
                <a16:creationId xmlns:a16="http://schemas.microsoft.com/office/drawing/2014/main" id="{2E1C477B-1FB0-119D-4A79-B9061751C8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4784" y="5864417"/>
            <a:ext cx="914400" cy="914400"/>
          </a:xfrm>
          <a:prstGeom prst="rect">
            <a:avLst/>
          </a:prstGeom>
        </p:spPr>
      </p:pic>
      <p:pic>
        <p:nvPicPr>
          <p:cNvPr id="14" name="Graphic 13" descr="Single gear with solid fill">
            <a:extLst>
              <a:ext uri="{FF2B5EF4-FFF2-40B4-BE49-F238E27FC236}">
                <a16:creationId xmlns:a16="http://schemas.microsoft.com/office/drawing/2014/main" id="{D5940089-D08D-FEEE-251C-DBB327F7F9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2787" y="5041071"/>
            <a:ext cx="914400" cy="914400"/>
          </a:xfrm>
          <a:prstGeom prst="rect">
            <a:avLst/>
          </a:prstGeom>
        </p:spPr>
      </p:pic>
      <p:sp>
        <p:nvSpPr>
          <p:cNvPr id="15" name="TextShape 4">
            <a:extLst>
              <a:ext uri="{FF2B5EF4-FFF2-40B4-BE49-F238E27FC236}">
                <a16:creationId xmlns:a16="http://schemas.microsoft.com/office/drawing/2014/main" id="{C26A4785-CE8D-9C8A-9735-A15C70994148}"/>
              </a:ext>
            </a:extLst>
          </p:cNvPr>
          <p:cNvSpPr txBox="1"/>
          <p:nvPr/>
        </p:nvSpPr>
        <p:spPr>
          <a:xfrm>
            <a:off x="1303145" y="4286119"/>
            <a:ext cx="14248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Stockage</a:t>
            </a:r>
            <a:endParaRPr lang="fr-FR" sz="2400" b="0" strike="noStrike" spc="-1" dirty="0">
              <a:solidFill>
                <a:srgbClr val="000000"/>
              </a:solidFill>
              <a:latin typeface="Calibri"/>
            </a:endParaRPr>
          </a:p>
        </p:txBody>
      </p:sp>
      <p:sp>
        <p:nvSpPr>
          <p:cNvPr id="16" name="TextShape 4">
            <a:extLst>
              <a:ext uri="{FF2B5EF4-FFF2-40B4-BE49-F238E27FC236}">
                <a16:creationId xmlns:a16="http://schemas.microsoft.com/office/drawing/2014/main" id="{8AC9E6B9-9DB0-9F64-8F08-965382A79BDD}"/>
              </a:ext>
            </a:extLst>
          </p:cNvPr>
          <p:cNvSpPr txBox="1"/>
          <p:nvPr/>
        </p:nvSpPr>
        <p:spPr>
          <a:xfrm>
            <a:off x="2217186" y="5134040"/>
            <a:ext cx="23392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Entraînement</a:t>
            </a:r>
            <a:endParaRPr lang="fr-FR" sz="2400" b="0" strike="noStrike" spc="-1" dirty="0">
              <a:solidFill>
                <a:srgbClr val="000000"/>
              </a:solidFill>
              <a:latin typeface="Calibri"/>
            </a:endParaRPr>
          </a:p>
        </p:txBody>
      </p:sp>
      <p:sp>
        <p:nvSpPr>
          <p:cNvPr id="17" name="TextShape 4">
            <a:extLst>
              <a:ext uri="{FF2B5EF4-FFF2-40B4-BE49-F238E27FC236}">
                <a16:creationId xmlns:a16="http://schemas.microsoft.com/office/drawing/2014/main" id="{003A5531-F763-5D7A-EFA4-D5E51681B1D4}"/>
              </a:ext>
            </a:extLst>
          </p:cNvPr>
          <p:cNvSpPr txBox="1"/>
          <p:nvPr/>
        </p:nvSpPr>
        <p:spPr>
          <a:xfrm>
            <a:off x="3169183" y="5938857"/>
            <a:ext cx="14248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Inférence</a:t>
            </a:r>
            <a:endParaRPr lang="fr-FR" sz="2400" b="0" strike="noStrike" spc="-1" dirty="0">
              <a:solidFill>
                <a:srgbClr val="000000"/>
              </a:solidFill>
              <a:latin typeface="Calibri"/>
            </a:endParaRPr>
          </a:p>
        </p:txBody>
      </p:sp>
      <p:pic>
        <p:nvPicPr>
          <p:cNvPr id="19" name="Graphic 18" descr="Add with solid fill">
            <a:extLst>
              <a:ext uri="{FF2B5EF4-FFF2-40B4-BE49-F238E27FC236}">
                <a16:creationId xmlns:a16="http://schemas.microsoft.com/office/drawing/2014/main" id="{1B7D5D33-25AF-6EAB-6819-976148E8AD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flipV="1">
            <a:off x="912508" y="5291999"/>
            <a:ext cx="412543" cy="412543"/>
          </a:xfrm>
          <a:prstGeom prst="rect">
            <a:avLst/>
          </a:prstGeom>
        </p:spPr>
      </p:pic>
      <p:pic>
        <p:nvPicPr>
          <p:cNvPr id="20" name="Graphic 19" descr="Add with solid fill">
            <a:extLst>
              <a:ext uri="{FF2B5EF4-FFF2-40B4-BE49-F238E27FC236}">
                <a16:creationId xmlns:a16="http://schemas.microsoft.com/office/drawing/2014/main" id="{B07E8705-96DE-9502-00DB-0D87353978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flipV="1">
            <a:off x="1842240" y="6115345"/>
            <a:ext cx="412543" cy="412543"/>
          </a:xfrm>
          <a:prstGeom prst="rect">
            <a:avLst/>
          </a:prstGeom>
        </p:spPr>
      </p:pic>
      <p:sp>
        <p:nvSpPr>
          <p:cNvPr id="9" name="TextShape 5">
            <a:extLst>
              <a:ext uri="{FF2B5EF4-FFF2-40B4-BE49-F238E27FC236}">
                <a16:creationId xmlns:a16="http://schemas.microsoft.com/office/drawing/2014/main" id="{5DC75AFE-6459-9051-4975-C891EF4B2B72}"/>
              </a:ext>
            </a:extLst>
          </p:cNvPr>
          <p:cNvSpPr txBox="1"/>
          <p:nvPr/>
        </p:nvSpPr>
        <p:spPr>
          <a:xfrm>
            <a:off x="8762880" y="65089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6</a:t>
            </a:fld>
            <a:endParaRPr lang="en-US" sz="1200" b="0" strike="noStrike" spc="-1" dirty="0">
              <a:latin typeface="Times New Roman"/>
            </a:endParaRPr>
          </a:p>
        </p:txBody>
      </p:sp>
      <p:sp>
        <p:nvSpPr>
          <p:cNvPr id="11" name="Rectangle 10">
            <a:extLst>
              <a:ext uri="{FF2B5EF4-FFF2-40B4-BE49-F238E27FC236}">
                <a16:creationId xmlns:a16="http://schemas.microsoft.com/office/drawing/2014/main" id="{63755F2A-BDD5-C0CC-E9E2-D044FC84FAC2}"/>
              </a:ext>
            </a:extLst>
          </p:cNvPr>
          <p:cNvSpPr/>
          <p:nvPr/>
        </p:nvSpPr>
        <p:spPr>
          <a:xfrm>
            <a:off x="5308847" y="4158742"/>
            <a:ext cx="3301633" cy="2295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TextBox 3">
            <a:extLst>
              <a:ext uri="{FF2B5EF4-FFF2-40B4-BE49-F238E27FC236}">
                <a16:creationId xmlns:a16="http://schemas.microsoft.com/office/drawing/2014/main" id="{C0AB3F49-F604-4FA9-15DC-C7427F4705C5}"/>
              </a:ext>
            </a:extLst>
          </p:cNvPr>
          <p:cNvSpPr txBox="1"/>
          <p:nvPr/>
        </p:nvSpPr>
        <p:spPr>
          <a:xfrm>
            <a:off x="7925845" y="6614791"/>
            <a:ext cx="1859805" cy="261610"/>
          </a:xfrm>
          <a:prstGeom prst="rect">
            <a:avLst/>
          </a:prstGeom>
          <a:noFill/>
        </p:spPr>
        <p:txBody>
          <a:bodyPr wrap="none" rtlCol="0">
            <a:spAutoFit/>
          </a:bodyPr>
          <a:lstStyle/>
          <a:p>
            <a:r>
              <a:rPr lang="fr-FR" sz="1100" dirty="0"/>
              <a:t>Modèle Fast MPN-COV [3]</a:t>
            </a:r>
            <a:endParaRPr lang="en-US" sz="1100" dirty="0"/>
          </a:p>
        </p:txBody>
      </p:sp>
    </p:spTree>
    <p:extLst>
      <p:ext uri="{BB962C8B-B14F-4D97-AF65-F5344CB8AC3E}">
        <p14:creationId xmlns:p14="http://schemas.microsoft.com/office/powerpoint/2010/main" val="271101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7</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 y="6193979"/>
            <a:ext cx="10232020" cy="1345171"/>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28E660C7-BD5C-9495-B163-928FA4275E9A}"/>
              </a:ext>
            </a:extLst>
          </p:cNvPr>
          <p:cNvCxnSpPr>
            <a:cxnSpLocks/>
            <a:endCxn id="4" idx="1"/>
          </p:cNvCxnSpPr>
          <p:nvPr/>
        </p:nvCxnSpPr>
        <p:spPr>
          <a:xfrm>
            <a:off x="0" y="4444681"/>
            <a:ext cx="1" cy="2421884"/>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FEC1C78-297A-1BB8-B65A-0747B3AC9EAF}"/>
              </a:ext>
            </a:extLst>
          </p:cNvPr>
          <p:cNvSpPr txBox="1"/>
          <p:nvPr/>
        </p:nvSpPr>
        <p:spPr>
          <a:xfrm>
            <a:off x="0" y="4394858"/>
            <a:ext cx="1611083"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2020</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Concours</a:t>
            </a:r>
          </a:p>
          <a:p>
            <a:r>
              <a:rPr lang="en-US" dirty="0">
                <a:latin typeface="Calibri" panose="020F0502020204030204" pitchFamily="34" charset="0"/>
                <a:ea typeface="Calibri" panose="020F0502020204030204" pitchFamily="34" charset="0"/>
                <a:cs typeface="Calibri" panose="020F0502020204030204" pitchFamily="34" charset="0"/>
              </a:rPr>
              <a:t>CPGE </a:t>
            </a:r>
            <a:r>
              <a:rPr lang="en-US" b="1" dirty="0">
                <a:latin typeface="Calibri" panose="020F0502020204030204" pitchFamily="34" charset="0"/>
                <a:ea typeface="Calibri" panose="020F0502020204030204" pitchFamily="34" charset="0"/>
                <a:cs typeface="Calibri" panose="020F0502020204030204" pitchFamily="34" charset="0"/>
              </a:rPr>
              <a:t>BCPST</a:t>
            </a:r>
          </a:p>
          <a:p>
            <a:r>
              <a:rPr lang="en-US" dirty="0">
                <a:latin typeface="Calibri" panose="020F0502020204030204" pitchFamily="34" charset="0"/>
                <a:ea typeface="Calibri" panose="020F0502020204030204" pitchFamily="34" charset="0"/>
                <a:cs typeface="Calibri" panose="020F0502020204030204" pitchFamily="34" charset="0"/>
              </a:rPr>
              <a:t>Lycée Henri IV</a:t>
            </a:r>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29AC84FF-F256-42AA-87F7-90474AFB3B47}"/>
              </a:ext>
            </a:extLst>
          </p:cNvPr>
          <p:cNvSpPr txBox="1"/>
          <p:nvPr/>
        </p:nvSpPr>
        <p:spPr>
          <a:xfrm>
            <a:off x="0" y="5747130"/>
            <a:ext cx="1502229"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1e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B021C57D-B2FF-14E5-4BDD-DC211913FE85}"/>
              </a:ext>
            </a:extLst>
          </p:cNvPr>
          <p:cNvSpPr txBox="1"/>
          <p:nvPr/>
        </p:nvSpPr>
        <p:spPr>
          <a:xfrm>
            <a:off x="2318794" y="3272112"/>
            <a:ext cx="2010995" cy="1477328"/>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2021</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r>
              <a:rPr lang="fr-FR" b="1" dirty="0">
                <a:latin typeface="Calibri" panose="020F0502020204030204" pitchFamily="34" charset="0"/>
                <a:ea typeface="Calibri" panose="020F0502020204030204" pitchFamily="34" charset="0"/>
                <a:cs typeface="Calibri" panose="020F0502020204030204" pitchFamily="34" charset="0"/>
              </a:rPr>
              <a:t>Gestion et ingénierie de l’environnement</a:t>
            </a:r>
          </a:p>
        </p:txBody>
      </p:sp>
      <p:sp>
        <p:nvSpPr>
          <p:cNvPr id="42" name="TextBox 41">
            <a:extLst>
              <a:ext uri="{FF2B5EF4-FFF2-40B4-BE49-F238E27FC236}">
                <a16:creationId xmlns:a16="http://schemas.microsoft.com/office/drawing/2014/main" id="{4D4D6ED7-6C6B-7CB6-B745-8CBCA48D7205}"/>
              </a:ext>
            </a:extLst>
          </p:cNvPr>
          <p:cNvSpPr txBox="1"/>
          <p:nvPr/>
        </p:nvSpPr>
        <p:spPr>
          <a:xfrm>
            <a:off x="4527630" y="4406433"/>
            <a:ext cx="1258678"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2022</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Césure</a:t>
            </a:r>
            <a:r>
              <a:rPr lang="en-US" dirty="0">
                <a:latin typeface="Calibri" panose="020F0502020204030204" pitchFamily="34" charset="0"/>
                <a:ea typeface="Calibri" panose="020F0502020204030204" pitchFamily="34" charset="0"/>
                <a:cs typeface="Calibri" panose="020F0502020204030204" pitchFamily="34" charset="0"/>
              </a:rPr>
              <a:t>-stage</a:t>
            </a:r>
          </a:p>
          <a:p>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F1A68687-A469-DA01-D988-CDAD41DC4590}"/>
              </a:ext>
            </a:extLst>
          </p:cNvPr>
          <p:cNvSpPr txBox="1"/>
          <p:nvPr/>
        </p:nvSpPr>
        <p:spPr>
          <a:xfrm>
            <a:off x="7099683" y="3272112"/>
            <a:ext cx="1713576"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2023</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3e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Dominante</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IODAA</a:t>
            </a:r>
            <a:endParaRPr lang="fr-FR"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Mon parcours entre science des données et environnement</a:t>
            </a:r>
          </a:p>
        </p:txBody>
      </p:sp>
      <p:cxnSp>
        <p:nvCxnSpPr>
          <p:cNvPr id="47" name="Straight Connector 46">
            <a:extLst>
              <a:ext uri="{FF2B5EF4-FFF2-40B4-BE49-F238E27FC236}">
                <a16:creationId xmlns:a16="http://schemas.microsoft.com/office/drawing/2014/main" id="{7E9B1A98-4C1D-E409-7ADF-51913F6E7542}"/>
              </a:ext>
            </a:extLst>
          </p:cNvPr>
          <p:cNvCxnSpPr>
            <a:cxnSpLocks/>
          </p:cNvCxnSpPr>
          <p:nvPr/>
        </p:nvCxnSpPr>
        <p:spPr>
          <a:xfrm>
            <a:off x="4527630" y="4456255"/>
            <a:ext cx="0" cy="2401745"/>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90F4BAC-14A0-8B7B-27F0-3C1A6343C719}"/>
              </a:ext>
            </a:extLst>
          </p:cNvPr>
          <p:cNvCxnSpPr>
            <a:cxnSpLocks/>
          </p:cNvCxnSpPr>
          <p:nvPr/>
        </p:nvCxnSpPr>
        <p:spPr>
          <a:xfrm>
            <a:off x="2318794" y="3321934"/>
            <a:ext cx="0" cy="3536066"/>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A5B63AD-8BBD-D8DB-06C0-C669BC14AA5E}"/>
              </a:ext>
            </a:extLst>
          </p:cNvPr>
          <p:cNvCxnSpPr>
            <a:cxnSpLocks/>
          </p:cNvCxnSpPr>
          <p:nvPr/>
        </p:nvCxnSpPr>
        <p:spPr>
          <a:xfrm>
            <a:off x="7085681" y="3321934"/>
            <a:ext cx="0" cy="3536066"/>
          </a:xfrm>
          <a:prstGeom prst="line">
            <a:avLst/>
          </a:prstGeom>
          <a:ln w="19050"/>
        </p:spPr>
        <p:style>
          <a:lnRef idx="1">
            <a:schemeClr val="dk1"/>
          </a:lnRef>
          <a:fillRef idx="0">
            <a:schemeClr val="dk1"/>
          </a:fillRef>
          <a:effectRef idx="0">
            <a:schemeClr val="dk1"/>
          </a:effectRef>
          <a:fontRef idx="minor">
            <a:schemeClr val="tx1"/>
          </a:fontRef>
        </p:style>
      </p:cxnSp>
      <p:pic>
        <p:nvPicPr>
          <p:cNvPr id="52" name="Picture 51" descr="A black and green text&#10;&#10;Description automatically generated">
            <a:extLst>
              <a:ext uri="{FF2B5EF4-FFF2-40B4-BE49-F238E27FC236}">
                <a16:creationId xmlns:a16="http://schemas.microsoft.com/office/drawing/2014/main" id="{028665E8-3E26-D9B1-8F6E-5BBE81AB4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038" y="866258"/>
            <a:ext cx="3165203" cy="772412"/>
          </a:xfrm>
          <a:prstGeom prst="rect">
            <a:avLst/>
          </a:prstGeom>
        </p:spPr>
      </p:pic>
      <p:sp>
        <p:nvSpPr>
          <p:cNvPr id="54" name="TextBox 53">
            <a:extLst>
              <a:ext uri="{FF2B5EF4-FFF2-40B4-BE49-F238E27FC236}">
                <a16:creationId xmlns:a16="http://schemas.microsoft.com/office/drawing/2014/main" id="{F9528037-1A64-6842-BEEC-BE348850F5D5}"/>
              </a:ext>
            </a:extLst>
          </p:cNvPr>
          <p:cNvSpPr txBox="1"/>
          <p:nvPr/>
        </p:nvSpPr>
        <p:spPr>
          <a:xfrm>
            <a:off x="7283523" y="4678563"/>
            <a:ext cx="4546409" cy="646331"/>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La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sc</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I</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ence</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des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d</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O</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nnées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DA</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les sciences du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viv</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A</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nt</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et de l’environnement</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pic>
        <p:nvPicPr>
          <p:cNvPr id="58" name="Picture 57" descr="A close-up of a logo&#10;&#10;Description automatically generated">
            <a:extLst>
              <a:ext uri="{FF2B5EF4-FFF2-40B4-BE49-F238E27FC236}">
                <a16:creationId xmlns:a16="http://schemas.microsoft.com/office/drawing/2014/main" id="{31F7EE43-90EC-141B-518C-8850528E7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789" y="736464"/>
            <a:ext cx="2312580" cy="1043938"/>
          </a:xfrm>
          <a:prstGeom prst="rect">
            <a:avLst/>
          </a:prstGeom>
        </p:spPr>
      </p:pic>
      <p:sp>
        <p:nvSpPr>
          <p:cNvPr id="139" name="TextBox 138">
            <a:extLst>
              <a:ext uri="{FF2B5EF4-FFF2-40B4-BE49-F238E27FC236}">
                <a16:creationId xmlns:a16="http://schemas.microsoft.com/office/drawing/2014/main" id="{1FBC89AF-5FCC-C65B-0238-12BC4EC240CF}"/>
              </a:ext>
            </a:extLst>
          </p:cNvPr>
          <p:cNvSpPr txBox="1"/>
          <p:nvPr/>
        </p:nvSpPr>
        <p:spPr>
          <a:xfrm>
            <a:off x="6855138" y="1193413"/>
            <a:ext cx="4862402" cy="1938992"/>
          </a:xfrm>
          <a:prstGeom prst="rect">
            <a:avLst/>
          </a:prstGeom>
          <a:noFill/>
        </p:spPr>
        <p:txBody>
          <a:bodyPr wrap="square" rtlCol="0">
            <a:spAutoFit/>
          </a:bodyPr>
          <a:lstStyle/>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endParaRPr lang="fr-FR" sz="2400" dirty="0">
              <a:latin typeface="Calibri" panose="020F0502020204030204" pitchFamily="34" charset="0"/>
              <a:ea typeface="Calibri" panose="020F0502020204030204" pitchFamily="34" charset="0"/>
              <a:cs typeface="Calibri" panose="020F0502020204030204" pitchFamily="34" charset="0"/>
            </a:endParaRPr>
          </a:p>
          <a:p>
            <a:pPr algn="r"/>
            <a:endPar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Gestion de l’environnement</a:t>
            </a:r>
            <a:endParaRPr lang="fr-FR" sz="2400" dirty="0">
              <a:latin typeface="Calibri" panose="020F0502020204030204" pitchFamily="34" charset="0"/>
              <a:ea typeface="Calibri" panose="020F0502020204030204" pitchFamily="34" charset="0"/>
              <a:cs typeface="Calibri" panose="020F0502020204030204" pitchFamily="34" charset="0"/>
            </a:endParaRPr>
          </a:p>
          <a:p>
            <a:pPr algn="r"/>
            <a:endPar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Science</a:t>
            </a:r>
            <a:r>
              <a:rPr lang="fr-FR" sz="2400" dirty="0">
                <a:solidFill>
                  <a:srgbClr val="349393"/>
                </a:solidFill>
                <a:latin typeface="Calibri" panose="020F0502020204030204" pitchFamily="34" charset="0"/>
                <a:ea typeface="Calibri" panose="020F0502020204030204" pitchFamily="34" charset="0"/>
                <a:cs typeface="Calibri" panose="020F0502020204030204" pitchFamily="34" charset="0"/>
              </a:rPr>
              <a:t> </a:t>
            </a: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des données</a:t>
            </a:r>
          </a:p>
        </p:txBody>
      </p:sp>
      <p:sp>
        <p:nvSpPr>
          <p:cNvPr id="141" name="TextBox 140">
            <a:extLst>
              <a:ext uri="{FF2B5EF4-FFF2-40B4-BE49-F238E27FC236}">
                <a16:creationId xmlns:a16="http://schemas.microsoft.com/office/drawing/2014/main" id="{09B9FDAC-C0D7-D1A7-5CDD-E33283B77DB8}"/>
              </a:ext>
            </a:extLst>
          </p:cNvPr>
          <p:cNvSpPr txBox="1"/>
          <p:nvPr/>
        </p:nvSpPr>
        <p:spPr>
          <a:xfrm>
            <a:off x="-8715" y="3463455"/>
            <a:ext cx="2313506" cy="923330"/>
          </a:xfrm>
          <a:prstGeom prst="rect">
            <a:avLst/>
          </a:prstGeom>
          <a:noFill/>
        </p:spPr>
        <p:txBody>
          <a:bodyPr wrap="square" rtlCol="0">
            <a:spAutoFit/>
          </a:bodyPr>
          <a:lstStyle/>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Mathématiques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statistiques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avancées</a:t>
            </a:r>
          </a:p>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Biologie et </a:t>
            </a:r>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géologie</a:t>
            </a:r>
          </a:p>
        </p:txBody>
      </p:sp>
      <p:sp>
        <p:nvSpPr>
          <p:cNvPr id="142" name="TextBox 141">
            <a:extLst>
              <a:ext uri="{FF2B5EF4-FFF2-40B4-BE49-F238E27FC236}">
                <a16:creationId xmlns:a16="http://schemas.microsoft.com/office/drawing/2014/main" id="{71E7490E-A3C8-C1D7-C472-A0D09B1913B9}"/>
              </a:ext>
            </a:extLst>
          </p:cNvPr>
          <p:cNvSpPr txBox="1"/>
          <p:nvPr/>
        </p:nvSpPr>
        <p:spPr>
          <a:xfrm>
            <a:off x="2304791" y="2526554"/>
            <a:ext cx="2892400" cy="923330"/>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Données environnementales</a:t>
            </a:r>
          </a:p>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endParaRPr lang="fr-FR"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43" name="TextBox 142">
            <a:extLst>
              <a:ext uri="{FF2B5EF4-FFF2-40B4-BE49-F238E27FC236}">
                <a16:creationId xmlns:a16="http://schemas.microsoft.com/office/drawing/2014/main" id="{4FF9B495-2965-F552-E9E3-15553660E5F6}"/>
              </a:ext>
            </a:extLst>
          </p:cNvPr>
          <p:cNvSpPr txBox="1"/>
          <p:nvPr/>
        </p:nvSpPr>
        <p:spPr>
          <a:xfrm>
            <a:off x="4541632" y="3646748"/>
            <a:ext cx="2313506" cy="923330"/>
          </a:xfrm>
          <a:prstGeom prst="rect">
            <a:avLst/>
          </a:prstGeom>
          <a:noFill/>
        </p:spPr>
        <p:txBody>
          <a:bodyPr wrap="square" rtlCol="0">
            <a:spAutoFit/>
          </a:bodyPr>
          <a:lstStyle/>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Expérience de recherche</a:t>
            </a:r>
            <a:endParaRPr lang="fr-FR"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Organigramme &gt; Lycée Henri-IV">
            <a:extLst>
              <a:ext uri="{FF2B5EF4-FFF2-40B4-BE49-F238E27FC236}">
                <a16:creationId xmlns:a16="http://schemas.microsoft.com/office/drawing/2014/main" id="{DBEB04E7-0CEA-479F-5321-30730BA28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0" y="781209"/>
            <a:ext cx="1046338" cy="1046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28">
            <a:extLst>
              <a:ext uri="{FF2B5EF4-FFF2-40B4-BE49-F238E27FC236}">
                <a16:creationId xmlns:a16="http://schemas.microsoft.com/office/drawing/2014/main" id="{56715546-6F92-800F-9B50-ACA9364FDA8A}"/>
              </a:ext>
            </a:extLst>
          </p:cNvPr>
          <p:cNvSpPr txBox="1"/>
          <p:nvPr/>
        </p:nvSpPr>
        <p:spPr>
          <a:xfrm>
            <a:off x="7985351" y="5413506"/>
            <a:ext cx="3460882" cy="646331"/>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Analyse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d’évolution</a:t>
            </a:r>
            <a:r>
              <a:rPr lang="en-US" dirty="0">
                <a:latin typeface="Calibri" panose="020F0502020204030204" pitchFamily="34" charset="0"/>
                <a:ea typeface="Calibri" panose="020F0502020204030204" pitchFamily="34" charset="0"/>
                <a:cs typeface="Calibri" panose="020F0502020204030204" pitchFamily="34" charset="0"/>
              </a:rPr>
              <a:t> de </a:t>
            </a:r>
            <a:r>
              <a:rPr lang="en-US" dirty="0" err="1">
                <a:latin typeface="Calibri" panose="020F0502020204030204" pitchFamily="34" charset="0"/>
                <a:ea typeface="Calibri" panose="020F0502020204030204" pitchFamily="34" charset="0"/>
                <a:cs typeface="Calibri" panose="020F0502020204030204" pitchFamily="34" charset="0"/>
              </a:rPr>
              <a:t>territoires</a:t>
            </a:r>
            <a:r>
              <a:rPr lang="en-US" dirty="0">
                <a:latin typeface="Calibri" panose="020F0502020204030204" pitchFamily="34" charset="0"/>
                <a:ea typeface="Calibri" panose="020F0502020204030204" pitchFamily="34" charset="0"/>
                <a:cs typeface="Calibri" panose="020F0502020204030204" pitchFamily="34" charset="0"/>
              </a:rPr>
              <a:t> par données </a:t>
            </a:r>
            <a:r>
              <a:rPr lang="en-US" dirty="0" err="1">
                <a:latin typeface="Calibri" panose="020F0502020204030204" pitchFamily="34" charset="0"/>
                <a:ea typeface="Calibri" panose="020F0502020204030204" pitchFamily="34" charset="0"/>
                <a:cs typeface="Calibri" panose="020F0502020204030204" pitchFamily="34" charset="0"/>
              </a:rPr>
              <a:t>satellitaires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3" name="Graphique 12" descr="Réunion avec un remplissage uni">
            <a:extLst>
              <a:ext uri="{FF2B5EF4-FFF2-40B4-BE49-F238E27FC236}">
                <a16:creationId xmlns:a16="http://schemas.microsoft.com/office/drawing/2014/main" id="{B66EDA4B-3838-B4B1-F0BD-5CB88000FE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25953" y="5316599"/>
            <a:ext cx="625490" cy="625490"/>
          </a:xfrm>
          <a:prstGeom prst="rect">
            <a:avLst/>
          </a:prstGeom>
        </p:spPr>
      </p:pic>
    </p:spTree>
    <p:extLst>
      <p:ext uri="{BB962C8B-B14F-4D97-AF65-F5344CB8AC3E}">
        <p14:creationId xmlns:p14="http://schemas.microsoft.com/office/powerpoint/2010/main" val="410764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8</a:t>
            </a:fld>
            <a:endParaRPr lang="en-US"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 y="6193979"/>
            <a:ext cx="10232020" cy="1345171"/>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Mon parcours entre science des données et environnement</a:t>
            </a:r>
          </a:p>
        </p:txBody>
      </p:sp>
      <p:sp>
        <p:nvSpPr>
          <p:cNvPr id="3" name="TextBox 2">
            <a:extLst>
              <a:ext uri="{FF2B5EF4-FFF2-40B4-BE49-F238E27FC236}">
                <a16:creationId xmlns:a16="http://schemas.microsoft.com/office/drawing/2014/main" id="{3AC62F34-CED4-6282-19EB-5FC101CCB912}"/>
              </a:ext>
            </a:extLst>
          </p:cNvPr>
          <p:cNvSpPr txBox="1"/>
          <p:nvPr/>
        </p:nvSpPr>
        <p:spPr>
          <a:xfrm>
            <a:off x="8333215" y="3009704"/>
            <a:ext cx="1369349"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Mars 2024</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6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LISTIC</a:t>
            </a:r>
          </a:p>
        </p:txBody>
      </p:sp>
      <p:cxnSp>
        <p:nvCxnSpPr>
          <p:cNvPr id="7" name="Straight Connector 6">
            <a:extLst>
              <a:ext uri="{FF2B5EF4-FFF2-40B4-BE49-F238E27FC236}">
                <a16:creationId xmlns:a16="http://schemas.microsoft.com/office/drawing/2014/main" id="{ABA44270-4A04-EE1D-69BB-15FD3EF84FE4}"/>
              </a:ext>
            </a:extLst>
          </p:cNvPr>
          <p:cNvCxnSpPr>
            <a:cxnSpLocks/>
          </p:cNvCxnSpPr>
          <p:nvPr/>
        </p:nvCxnSpPr>
        <p:spPr>
          <a:xfrm flipV="1">
            <a:off x="8324360" y="3113314"/>
            <a:ext cx="0" cy="3753251"/>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084FB8E-36FD-6F41-7BEA-D3BFC178881D}"/>
              </a:ext>
            </a:extLst>
          </p:cNvPr>
          <p:cNvSpPr txBox="1"/>
          <p:nvPr/>
        </p:nvSpPr>
        <p:spPr>
          <a:xfrm>
            <a:off x="5800845" y="4388625"/>
            <a:ext cx="1390637"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Avril 2023</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5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ITC, Pays-Bas</a:t>
            </a:r>
          </a:p>
        </p:txBody>
      </p:sp>
      <p:sp>
        <p:nvSpPr>
          <p:cNvPr id="11" name="TextBox 10">
            <a:extLst>
              <a:ext uri="{FF2B5EF4-FFF2-40B4-BE49-F238E27FC236}">
                <a16:creationId xmlns:a16="http://schemas.microsoft.com/office/drawing/2014/main" id="{84B9E5B7-D556-11F9-DAC8-B32B0E7DBAC9}"/>
              </a:ext>
            </a:extLst>
          </p:cNvPr>
          <p:cNvSpPr txBox="1"/>
          <p:nvPr/>
        </p:nvSpPr>
        <p:spPr>
          <a:xfrm>
            <a:off x="920966" y="4160024"/>
            <a:ext cx="3112520" cy="923330"/>
          </a:xfrm>
          <a:prstGeom prst="rect">
            <a:avLst/>
          </a:prstGeom>
          <a:noFill/>
        </p:spPr>
        <p:txBody>
          <a:bodyPr wrap="none" rtlCol="0">
            <a:spAutoFit/>
          </a:bodyPr>
          <a:lstStyle/>
          <a:p>
            <a:pPr algn="r"/>
            <a:r>
              <a:rPr lang="fr-FR" b="1" dirty="0">
                <a:latin typeface="Calibri" panose="020F0502020204030204" pitchFamily="34" charset="0"/>
                <a:ea typeface="Calibri" panose="020F0502020204030204" pitchFamily="34" charset="0"/>
                <a:cs typeface="Calibri" panose="020F0502020204030204" pitchFamily="34" charset="0"/>
              </a:rPr>
              <a:t>Juin 2022</a:t>
            </a:r>
            <a:endParaRPr lang="en-US" b="1" dirty="0">
              <a:latin typeface="Calibri" panose="020F0502020204030204" pitchFamily="34" charset="0"/>
              <a:ea typeface="Calibri" panose="020F0502020204030204" pitchFamily="34" charset="0"/>
              <a:cs typeface="Calibri" panose="020F0502020204030204" pitchFamily="34" charset="0"/>
            </a:endParaRPr>
          </a:p>
          <a:p>
            <a:pPr algn="r"/>
            <a:r>
              <a:rPr lang="en-US" dirty="0">
                <a:latin typeface="Calibri" panose="020F0502020204030204" pitchFamily="34" charset="0"/>
                <a:ea typeface="Calibri" panose="020F0502020204030204" pitchFamily="34" charset="0"/>
                <a:cs typeface="Calibri" panose="020F0502020204030204" pitchFamily="34" charset="0"/>
              </a:rPr>
              <a:t>Stage 3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pPr algn="r"/>
            <a:r>
              <a:rPr lang="en-US" dirty="0">
                <a:latin typeface="Calibri" panose="020F0502020204030204" pitchFamily="34" charset="0"/>
                <a:ea typeface="Calibri" panose="020F0502020204030204" pitchFamily="34" charset="0"/>
                <a:cs typeface="Calibri" panose="020F0502020204030204" pitchFamily="34" charset="0"/>
              </a:rPr>
              <a:t>Parc national de la Guadeloupe</a:t>
            </a:r>
          </a:p>
        </p:txBody>
      </p:sp>
      <p:cxnSp>
        <p:nvCxnSpPr>
          <p:cNvPr id="13" name="Straight Connector 12">
            <a:extLst>
              <a:ext uri="{FF2B5EF4-FFF2-40B4-BE49-F238E27FC236}">
                <a16:creationId xmlns:a16="http://schemas.microsoft.com/office/drawing/2014/main" id="{73DDF4AD-E3B8-7D10-BC76-39AD42210DB1}"/>
              </a:ext>
            </a:extLst>
          </p:cNvPr>
          <p:cNvCxnSpPr>
            <a:cxnSpLocks/>
          </p:cNvCxnSpPr>
          <p:nvPr/>
        </p:nvCxnSpPr>
        <p:spPr>
          <a:xfrm>
            <a:off x="4527630" y="3113314"/>
            <a:ext cx="0" cy="3744686"/>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6DE55A2-7F5D-86B3-5E9A-0BBE8AF11F8A}"/>
              </a:ext>
            </a:extLst>
          </p:cNvPr>
          <p:cNvCxnSpPr>
            <a:cxnSpLocks/>
          </p:cNvCxnSpPr>
          <p:nvPr/>
        </p:nvCxnSpPr>
        <p:spPr>
          <a:xfrm>
            <a:off x="5799608" y="4194295"/>
            <a:ext cx="1237" cy="2663705"/>
          </a:xfrm>
          <a:prstGeom prst="line">
            <a:avLst/>
          </a:prstGeom>
          <a:ln w="19050"/>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21B7A4ED-35F2-4A55-4448-8340DD8043F1}"/>
              </a:ext>
            </a:extLst>
          </p:cNvPr>
          <p:cNvSpPr txBox="1"/>
          <p:nvPr/>
        </p:nvSpPr>
        <p:spPr>
          <a:xfrm>
            <a:off x="4536485" y="2977051"/>
            <a:ext cx="2598147"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Septembre 2022</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6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CIRED, </a:t>
            </a:r>
            <a:r>
              <a:rPr lang="en-US" dirty="0" err="1">
                <a:latin typeface="Calibri" panose="020F0502020204030204" pitchFamily="34" charset="0"/>
                <a:ea typeface="Calibri" panose="020F0502020204030204" pitchFamily="34" charset="0"/>
                <a:cs typeface="Calibri" panose="020F0502020204030204" pitchFamily="34" charset="0"/>
              </a:rPr>
              <a:t>Nogent</a:t>
            </a:r>
            <a:r>
              <a:rPr lang="en-US" dirty="0">
                <a:latin typeface="Calibri" panose="020F0502020204030204" pitchFamily="34" charset="0"/>
                <a:ea typeface="Calibri" panose="020F0502020204030204" pitchFamily="34" charset="0"/>
                <a:cs typeface="Calibri" panose="020F0502020204030204" pitchFamily="34" charset="0"/>
              </a:rPr>
              <a:t>-sur-Marne</a:t>
            </a:r>
          </a:p>
        </p:txBody>
      </p:sp>
      <p:pic>
        <p:nvPicPr>
          <p:cNvPr id="1026" name="Picture 2" descr="CIRED - Centre International de Recherche sur l'Environnement et le  Développement">
            <a:extLst>
              <a:ext uri="{FF2B5EF4-FFF2-40B4-BE49-F238E27FC236}">
                <a16:creationId xmlns:a16="http://schemas.microsoft.com/office/drawing/2014/main" id="{AAA20351-ECE9-0938-5B95-99838B756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013" y="1557092"/>
            <a:ext cx="1274595" cy="12745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ulty of Geo-Information Science and Earth Observation (ITC)">
            <a:extLst>
              <a:ext uri="{FF2B5EF4-FFF2-40B4-BE49-F238E27FC236}">
                <a16:creationId xmlns:a16="http://schemas.microsoft.com/office/drawing/2014/main" id="{EC7B7C87-24B8-3D6E-92DC-687F9CEA2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681" y="3924729"/>
            <a:ext cx="1157270" cy="1157270"/>
          </a:xfrm>
          <a:prstGeom prst="rect">
            <a:avLst/>
          </a:prstGeom>
          <a:noFill/>
          <a:extLst>
            <a:ext uri="{909E8E84-426E-40DD-AFC4-6F175D3DCCD1}">
              <a14:hiddenFill xmlns:a14="http://schemas.microsoft.com/office/drawing/2010/main">
                <a:solidFill>
                  <a:srgbClr val="FFFFFF"/>
                </a:solidFill>
              </a14:hiddenFill>
            </a:ext>
          </a:extLst>
        </p:spPr>
      </p:pic>
      <p:pic>
        <p:nvPicPr>
          <p:cNvPr id="51" name="Image 6">
            <a:extLst>
              <a:ext uri="{FF2B5EF4-FFF2-40B4-BE49-F238E27FC236}">
                <a16:creationId xmlns:a16="http://schemas.microsoft.com/office/drawing/2014/main" id="{6C409F43-BD65-79EE-B47A-BED4328D30C1}"/>
              </a:ext>
            </a:extLst>
          </p:cNvPr>
          <p:cNvPicPr/>
          <p:nvPr/>
        </p:nvPicPr>
        <p:blipFill>
          <a:blip r:embed="rId5"/>
          <a:stretch/>
        </p:blipFill>
        <p:spPr>
          <a:xfrm>
            <a:off x="8573893" y="4086064"/>
            <a:ext cx="1815471" cy="769573"/>
          </a:xfrm>
          <a:prstGeom prst="rect">
            <a:avLst/>
          </a:prstGeom>
          <a:ln>
            <a:noFill/>
          </a:ln>
        </p:spPr>
      </p:pic>
      <p:pic>
        <p:nvPicPr>
          <p:cNvPr id="1030" name="Picture 6" descr="Le Parc national de la Guadeloupe">
            <a:extLst>
              <a:ext uri="{FF2B5EF4-FFF2-40B4-BE49-F238E27FC236}">
                <a16:creationId xmlns:a16="http://schemas.microsoft.com/office/drawing/2014/main" id="{68AF97D9-EAD6-8B35-DEF4-EA3FE2CA6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230" y="5089967"/>
            <a:ext cx="1781536" cy="89076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0F344DAB-C34C-7F19-2435-FC229FA80499}"/>
              </a:ext>
            </a:extLst>
          </p:cNvPr>
          <p:cNvCxnSpPr>
            <a:cxnSpLocks/>
          </p:cNvCxnSpPr>
          <p:nvPr/>
        </p:nvCxnSpPr>
        <p:spPr>
          <a:xfrm>
            <a:off x="4033486" y="4194295"/>
            <a:ext cx="8854" cy="2672269"/>
          </a:xfrm>
          <a:prstGeom prst="line">
            <a:avLst/>
          </a:prstGeom>
          <a:ln w="19050"/>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670237BE-28C5-6C3D-69A3-3ADB4C8981C5}"/>
              </a:ext>
            </a:extLst>
          </p:cNvPr>
          <p:cNvSpPr txBox="1"/>
          <p:nvPr/>
        </p:nvSpPr>
        <p:spPr>
          <a:xfrm>
            <a:off x="422677" y="2712674"/>
            <a:ext cx="3956084" cy="1200329"/>
          </a:xfrm>
          <a:prstGeom prst="rect">
            <a:avLst/>
          </a:prstGeom>
          <a:noFill/>
        </p:spPr>
        <p:txBody>
          <a:bodyPr wrap="none" rtlCol="0">
            <a:spAutoFit/>
          </a:bodyPr>
          <a:lstStyle/>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Modélisation de service écosystémiques</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Ecriture et publication d’article</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Enseignement</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BF883F2C-51FC-5079-5242-B45AF35385F6}"/>
              </a:ext>
            </a:extLst>
          </p:cNvPr>
          <p:cNvSpPr txBox="1"/>
          <p:nvPr/>
        </p:nvSpPr>
        <p:spPr>
          <a:xfrm>
            <a:off x="11225" y="4962745"/>
            <a:ext cx="2134681" cy="1200329"/>
          </a:xfrm>
          <a:prstGeom prst="rect">
            <a:avLst/>
          </a:prstGeom>
          <a:noFill/>
        </p:spPr>
        <p:txBody>
          <a:bodyPr wrap="square" rtlCol="0">
            <a:spAutoFit/>
          </a:bodyPr>
          <a:lstStyle/>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Vulgarisation</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Gestion de base de données</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Web design</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F141757B-F0C4-E52F-4F2D-81FB12977F57}"/>
              </a:ext>
            </a:extLst>
          </p:cNvPr>
          <p:cNvSpPr txBox="1"/>
          <p:nvPr/>
        </p:nvSpPr>
        <p:spPr>
          <a:xfrm>
            <a:off x="5807653" y="5226420"/>
            <a:ext cx="2171900" cy="1200329"/>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Mise en place de projet</a:t>
            </a:r>
          </a:p>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3759F902-3F17-6090-8914-64EE12A1FBFF}"/>
              </a:ext>
            </a:extLst>
          </p:cNvPr>
          <p:cNvSpPr txBox="1"/>
          <p:nvPr/>
        </p:nvSpPr>
        <p:spPr>
          <a:xfrm>
            <a:off x="775504" y="1152763"/>
            <a:ext cx="3749508"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Publication dans Nature [8]</a:t>
            </a:r>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62" name="Graphic 61" descr="Newspaper with solid fill">
            <a:extLst>
              <a:ext uri="{FF2B5EF4-FFF2-40B4-BE49-F238E27FC236}">
                <a16:creationId xmlns:a16="http://schemas.microsoft.com/office/drawing/2014/main" id="{5113B1D0-D988-1724-F488-50CA8968FD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3" y="839942"/>
            <a:ext cx="792087" cy="792087"/>
          </a:xfrm>
          <a:prstGeom prst="rect">
            <a:avLst/>
          </a:prstGeom>
        </p:spPr>
      </p:pic>
      <p:pic>
        <p:nvPicPr>
          <p:cNvPr id="128" name="Graphic 127" descr="Classroom with solid fill">
            <a:extLst>
              <a:ext uri="{FF2B5EF4-FFF2-40B4-BE49-F238E27FC236}">
                <a16:creationId xmlns:a16="http://schemas.microsoft.com/office/drawing/2014/main" id="{8EE0E5E2-95B9-D7D1-70B1-35D61FEAB6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643" y="1786435"/>
            <a:ext cx="625491" cy="625491"/>
          </a:xfrm>
          <a:prstGeom prst="rect">
            <a:avLst/>
          </a:prstGeom>
        </p:spPr>
      </p:pic>
      <p:sp>
        <p:nvSpPr>
          <p:cNvPr id="129" name="TextBox 128">
            <a:extLst>
              <a:ext uri="{FF2B5EF4-FFF2-40B4-BE49-F238E27FC236}">
                <a16:creationId xmlns:a16="http://schemas.microsoft.com/office/drawing/2014/main" id="{5E2E9108-EC1D-F231-9BC5-7D928B12D70E}"/>
              </a:ext>
            </a:extLst>
          </p:cNvPr>
          <p:cNvSpPr txBox="1"/>
          <p:nvPr/>
        </p:nvSpPr>
        <p:spPr>
          <a:xfrm>
            <a:off x="775504" y="1949145"/>
            <a:ext cx="3565003" cy="369332"/>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Traitement</a:t>
            </a:r>
            <a:r>
              <a:rPr lang="en-US" dirty="0">
                <a:latin typeface="Calibri" panose="020F0502020204030204" pitchFamily="34" charset="0"/>
                <a:ea typeface="Calibri" panose="020F0502020204030204" pitchFamily="34" charset="0"/>
                <a:cs typeface="Calibri" panose="020F0502020204030204" pitchFamily="34" charset="0"/>
              </a:rPr>
              <a:t> de données </a:t>
            </a:r>
            <a:r>
              <a:rPr lang="en-US" dirty="0" err="1">
                <a:latin typeface="Calibri" panose="020F0502020204030204" pitchFamily="34" charset="0"/>
                <a:ea typeface="Calibri" panose="020F0502020204030204" pitchFamily="34" charset="0"/>
                <a:cs typeface="Calibri" panose="020F0502020204030204" pitchFamily="34" charset="0"/>
              </a:rPr>
              <a:t>spatialisées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0" name="TextBox 129">
            <a:extLst>
              <a:ext uri="{FF2B5EF4-FFF2-40B4-BE49-F238E27FC236}">
                <a16:creationId xmlns:a16="http://schemas.microsoft.com/office/drawing/2014/main" id="{0C155CDD-0D2F-614C-D9DB-1B96EEC21EC7}"/>
              </a:ext>
            </a:extLst>
          </p:cNvPr>
          <p:cNvSpPr txBox="1"/>
          <p:nvPr/>
        </p:nvSpPr>
        <p:spPr>
          <a:xfrm>
            <a:off x="8253837" y="1286503"/>
            <a:ext cx="3382455" cy="1200329"/>
          </a:xfrm>
          <a:prstGeom prst="rect">
            <a:avLst/>
          </a:prstGeom>
          <a:noFill/>
        </p:spPr>
        <p:txBody>
          <a:bodyPr wrap="square" rtlCol="0">
            <a:spAutoFit/>
          </a:bodyPr>
          <a:lstStyle/>
          <a:p>
            <a:r>
              <a:rPr lang="fr-FR" dirty="0">
                <a:latin typeface="Calibri" panose="020F0502020204030204" pitchFamily="34" charset="0"/>
                <a:ea typeface="Calibri" panose="020F0502020204030204" pitchFamily="34" charset="0"/>
                <a:cs typeface="Calibri" panose="020F0502020204030204" pitchFamily="34" charset="0"/>
              </a:rPr>
              <a:t>Stage de fin d’études :</a:t>
            </a:r>
          </a:p>
          <a:p>
            <a:r>
              <a:rPr lang="fr-FR" b="1" i="1" dirty="0">
                <a:solidFill>
                  <a:srgbClr val="349393"/>
                </a:solidFill>
                <a:latin typeface="Calibri" panose="020F0502020204030204" pitchFamily="34" charset="0"/>
                <a:ea typeface="Calibri" panose="020F0502020204030204" pitchFamily="34" charset="0"/>
                <a:cs typeface="Calibri" panose="020F0502020204030204" pitchFamily="34" charset="0"/>
              </a:rPr>
              <a:t>Optimisation d’algorithmes de traitement d’images en télédétection</a:t>
            </a:r>
          </a:p>
        </p:txBody>
      </p:sp>
    </p:spTree>
    <p:extLst>
      <p:ext uri="{BB962C8B-B14F-4D97-AF65-F5344CB8AC3E}">
        <p14:creationId xmlns:p14="http://schemas.microsoft.com/office/powerpoint/2010/main" val="23131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Times New Roman"/>
            </a:endParaRPr>
          </a:p>
        </p:txBody>
      </p:sp>
      <p:sp>
        <p:nvSpPr>
          <p:cNvPr id="20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755F88F6-61E3-4AAE-99A8-C2A467808420}" type="slidenum">
              <a:rPr lang="fr-FR" sz="1200" b="0" strike="noStrike" spc="-1">
                <a:solidFill>
                  <a:srgbClr val="8B8B8B"/>
                </a:solidFill>
                <a:latin typeface="Calibri"/>
              </a:rPr>
              <a:t>9</a:t>
            </a:fld>
            <a:endParaRPr lang="en-US" sz="1200" b="0" strike="noStrike" spc="-1" dirty="0">
              <a:latin typeface="Times New Roman"/>
            </a:endParaRPr>
          </a:p>
        </p:txBody>
      </p:sp>
      <p:graphicFrame>
        <p:nvGraphicFramePr>
          <p:cNvPr id="9" name="Table 8">
            <a:extLst>
              <a:ext uri="{FF2B5EF4-FFF2-40B4-BE49-F238E27FC236}">
                <a16:creationId xmlns:a16="http://schemas.microsoft.com/office/drawing/2014/main" id="{9973B78C-8110-0784-C3EB-A30C4128AB83}"/>
              </a:ext>
            </a:extLst>
          </p:cNvPr>
          <p:cNvGraphicFramePr>
            <a:graphicFrameLocks noGrp="1"/>
          </p:cNvGraphicFramePr>
          <p:nvPr>
            <p:extLst>
              <p:ext uri="{D42A27DB-BD31-4B8C-83A1-F6EECF244321}">
                <p14:modId xmlns:p14="http://schemas.microsoft.com/office/powerpoint/2010/main" val="2335833287"/>
              </p:ext>
            </p:extLst>
          </p:nvPr>
        </p:nvGraphicFramePr>
        <p:xfrm>
          <a:off x="528999" y="1250608"/>
          <a:ext cx="11033732" cy="4057067"/>
        </p:xfrm>
        <a:graphic>
          <a:graphicData uri="http://schemas.openxmlformats.org/drawingml/2006/table">
            <a:tbl>
              <a:tblPr firstRow="1" bandRow="1">
                <a:tableStyleId>{5C22544A-7EE6-4342-B048-85BDC9FD1C3A}</a:tableStyleId>
              </a:tblPr>
              <a:tblGrid>
                <a:gridCol w="405066">
                  <a:extLst>
                    <a:ext uri="{9D8B030D-6E8A-4147-A177-3AD203B41FA5}">
                      <a16:colId xmlns:a16="http://schemas.microsoft.com/office/drawing/2014/main" val="3479157095"/>
                    </a:ext>
                  </a:extLst>
                </a:gridCol>
                <a:gridCol w="1543610">
                  <a:extLst>
                    <a:ext uri="{9D8B030D-6E8A-4147-A177-3AD203B41FA5}">
                      <a16:colId xmlns:a16="http://schemas.microsoft.com/office/drawing/2014/main" val="2957892972"/>
                    </a:ext>
                  </a:extLst>
                </a:gridCol>
                <a:gridCol w="757088">
                  <a:extLst>
                    <a:ext uri="{9D8B030D-6E8A-4147-A177-3AD203B41FA5}">
                      <a16:colId xmlns:a16="http://schemas.microsoft.com/office/drawing/2014/main" val="2560521282"/>
                    </a:ext>
                  </a:extLst>
                </a:gridCol>
                <a:gridCol w="757088">
                  <a:extLst>
                    <a:ext uri="{9D8B030D-6E8A-4147-A177-3AD203B41FA5}">
                      <a16:colId xmlns:a16="http://schemas.microsoft.com/office/drawing/2014/main" val="4107306052"/>
                    </a:ext>
                  </a:extLst>
                </a:gridCol>
                <a:gridCol w="757088">
                  <a:extLst>
                    <a:ext uri="{9D8B030D-6E8A-4147-A177-3AD203B41FA5}">
                      <a16:colId xmlns:a16="http://schemas.microsoft.com/office/drawing/2014/main" val="2330346369"/>
                    </a:ext>
                  </a:extLst>
                </a:gridCol>
                <a:gridCol w="757088">
                  <a:extLst>
                    <a:ext uri="{9D8B030D-6E8A-4147-A177-3AD203B41FA5}">
                      <a16:colId xmlns:a16="http://schemas.microsoft.com/office/drawing/2014/main" val="735326901"/>
                    </a:ext>
                  </a:extLst>
                </a:gridCol>
                <a:gridCol w="757088">
                  <a:extLst>
                    <a:ext uri="{9D8B030D-6E8A-4147-A177-3AD203B41FA5}">
                      <a16:colId xmlns:a16="http://schemas.microsoft.com/office/drawing/2014/main" val="2100846796"/>
                    </a:ext>
                  </a:extLst>
                </a:gridCol>
                <a:gridCol w="757088">
                  <a:extLst>
                    <a:ext uri="{9D8B030D-6E8A-4147-A177-3AD203B41FA5}">
                      <a16:colId xmlns:a16="http://schemas.microsoft.com/office/drawing/2014/main" val="781394207"/>
                    </a:ext>
                  </a:extLst>
                </a:gridCol>
                <a:gridCol w="757088">
                  <a:extLst>
                    <a:ext uri="{9D8B030D-6E8A-4147-A177-3AD203B41FA5}">
                      <a16:colId xmlns:a16="http://schemas.microsoft.com/office/drawing/2014/main" val="3044360589"/>
                    </a:ext>
                  </a:extLst>
                </a:gridCol>
                <a:gridCol w="757088">
                  <a:extLst>
                    <a:ext uri="{9D8B030D-6E8A-4147-A177-3AD203B41FA5}">
                      <a16:colId xmlns:a16="http://schemas.microsoft.com/office/drawing/2014/main" val="2252244857"/>
                    </a:ext>
                  </a:extLst>
                </a:gridCol>
                <a:gridCol w="757088">
                  <a:extLst>
                    <a:ext uri="{9D8B030D-6E8A-4147-A177-3AD203B41FA5}">
                      <a16:colId xmlns:a16="http://schemas.microsoft.com/office/drawing/2014/main" val="202533857"/>
                    </a:ext>
                  </a:extLst>
                </a:gridCol>
                <a:gridCol w="757088">
                  <a:extLst>
                    <a:ext uri="{9D8B030D-6E8A-4147-A177-3AD203B41FA5}">
                      <a16:colId xmlns:a16="http://schemas.microsoft.com/office/drawing/2014/main" val="2188293412"/>
                    </a:ext>
                  </a:extLst>
                </a:gridCol>
                <a:gridCol w="757088">
                  <a:extLst>
                    <a:ext uri="{9D8B030D-6E8A-4147-A177-3AD203B41FA5}">
                      <a16:colId xmlns:a16="http://schemas.microsoft.com/office/drawing/2014/main" val="515677858"/>
                    </a:ext>
                  </a:extLst>
                </a:gridCol>
                <a:gridCol w="757088">
                  <a:extLst>
                    <a:ext uri="{9D8B030D-6E8A-4147-A177-3AD203B41FA5}">
                      <a16:colId xmlns:a16="http://schemas.microsoft.com/office/drawing/2014/main" val="4243049715"/>
                    </a:ext>
                  </a:extLst>
                </a:gridCol>
              </a:tblGrid>
              <a:tr h="490907">
                <a:tc gridSpan="2">
                  <a:txBody>
                    <a:bodyPr/>
                    <a:lstStyle/>
                    <a:p>
                      <a:r>
                        <a:rPr lang="fr-FR" sz="1200" b="1" dirty="0">
                          <a:solidFill>
                            <a:schemeClr val="tx1"/>
                          </a:solidFill>
                        </a:rPr>
                        <a:t>Année</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4">
                  <a:txBody>
                    <a:bodyPr/>
                    <a:lstStyle/>
                    <a:p>
                      <a:pPr algn="ctr"/>
                      <a:r>
                        <a:rPr lang="fr-FR" sz="1400" dirty="0">
                          <a:solidFill>
                            <a:schemeClr val="tx1"/>
                          </a:solidFill>
                        </a:rPr>
                        <a:t>1</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gridSpan="4">
                  <a:txBody>
                    <a:bodyPr/>
                    <a:lstStyle/>
                    <a:p>
                      <a:pPr algn="ctr"/>
                      <a:r>
                        <a:rPr lang="fr-FR" sz="1400" dirty="0">
                          <a:solidFill>
                            <a:schemeClr val="tx1"/>
                          </a:solidFill>
                        </a:rPr>
                        <a:t>2</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gridSpan="4">
                  <a:txBody>
                    <a:bodyPr/>
                    <a:lstStyle/>
                    <a:p>
                      <a:pPr algn="ctr"/>
                      <a:r>
                        <a:rPr lang="fr-FR" sz="1400" dirty="0">
                          <a:solidFill>
                            <a:schemeClr val="tx1"/>
                          </a:solidFill>
                        </a:rPr>
                        <a:t>3</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59105052"/>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Métriques d’évaluation + fusion d’information</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2169679"/>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Méthodes sur statistiques d’ordre 2</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144503"/>
                  </a:ext>
                </a:extLst>
              </a:tr>
              <a:tr h="594360">
                <a:tc gridSpan="2">
                  <a:txBody>
                    <a:bodyPr/>
                    <a:lstStyle/>
                    <a:p>
                      <a:r>
                        <a:rPr lang="fr-FR" sz="1100" dirty="0">
                          <a:solidFill>
                            <a:schemeClr val="tx1"/>
                          </a:solidFill>
                        </a:rPr>
                        <a:t>Récolte des données</a:t>
                      </a:r>
                    </a:p>
                    <a:p>
                      <a:r>
                        <a:rPr lang="fr-FR" sz="1100" dirty="0">
                          <a:solidFill>
                            <a:schemeClr val="tx1"/>
                          </a:solidFill>
                        </a:rPr>
                        <a:t>Glaciologie ou volcanologie</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981895"/>
                  </a:ext>
                </a:extLst>
              </a:tr>
              <a:tr h="594360">
                <a:tc gridSpan="2">
                  <a:txBody>
                    <a:bodyPr/>
                    <a:lstStyle/>
                    <a:p>
                      <a:r>
                        <a:rPr lang="fr-FR" sz="1100" dirty="0">
                          <a:solidFill>
                            <a:schemeClr val="tx1"/>
                          </a:solidFill>
                        </a:rPr>
                        <a:t>Expérimentations</a:t>
                      </a:r>
                    </a:p>
                    <a:p>
                      <a:r>
                        <a:rPr lang="fr-FR" sz="1100" dirty="0">
                          <a:solidFill>
                            <a:schemeClr val="tx1"/>
                          </a:solidFill>
                        </a:rPr>
                        <a:t>et publications</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720439"/>
                  </a:ext>
                </a:extLst>
              </a:tr>
              <a:tr h="594360">
                <a:tc gridSpan="2">
                  <a:txBody>
                    <a:bodyPr/>
                    <a:lstStyle/>
                    <a:p>
                      <a:r>
                        <a:rPr lang="fr-FR" sz="1100" dirty="0">
                          <a:solidFill>
                            <a:schemeClr val="tx1"/>
                          </a:solidFill>
                        </a:rPr>
                        <a:t>Enseignement</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806070"/>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Ecriture du manuscrit</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0141217"/>
                  </a:ext>
                </a:extLst>
              </a:tr>
            </a:tbl>
          </a:graphicData>
        </a:graphic>
      </p:graphicFrame>
      <p:sp>
        <p:nvSpPr>
          <p:cNvPr id="10" name="Arrow: Pentagon 9">
            <a:extLst>
              <a:ext uri="{FF2B5EF4-FFF2-40B4-BE49-F238E27FC236}">
                <a16:creationId xmlns:a16="http://schemas.microsoft.com/office/drawing/2014/main" id="{C2FE5EFE-CC2B-A159-2B87-D44A96065CE5}"/>
              </a:ext>
            </a:extLst>
          </p:cNvPr>
          <p:cNvSpPr/>
          <p:nvPr/>
        </p:nvSpPr>
        <p:spPr>
          <a:xfrm>
            <a:off x="2484711" y="1748616"/>
            <a:ext cx="3050850" cy="360000"/>
          </a:xfrm>
          <a:prstGeom prst="homePlat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Diamond Suit with solid fill">
            <a:extLst>
              <a:ext uri="{FF2B5EF4-FFF2-40B4-BE49-F238E27FC236}">
                <a16:creationId xmlns:a16="http://schemas.microsoft.com/office/drawing/2014/main" id="{C552510A-42D2-4309-C007-9E0E3B39B9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7562" y="4827087"/>
            <a:ext cx="334298" cy="370124"/>
          </a:xfrm>
          <a:prstGeom prst="rect">
            <a:avLst/>
          </a:prstGeom>
        </p:spPr>
      </p:pic>
      <p:sp>
        <p:nvSpPr>
          <p:cNvPr id="16" name="Arrow: Pentagon 15">
            <a:extLst>
              <a:ext uri="{FF2B5EF4-FFF2-40B4-BE49-F238E27FC236}">
                <a16:creationId xmlns:a16="http://schemas.microsoft.com/office/drawing/2014/main" id="{819A8CB8-4266-B7E1-7EAE-36C54056EFF4}"/>
              </a:ext>
            </a:extLst>
          </p:cNvPr>
          <p:cNvSpPr/>
          <p:nvPr/>
        </p:nvSpPr>
        <p:spPr>
          <a:xfrm>
            <a:off x="2484711" y="2341397"/>
            <a:ext cx="3198334" cy="360000"/>
          </a:xfrm>
          <a:prstGeom prst="homePlat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83137654-80FD-674C-79C6-90DB9B516E7D}"/>
              </a:ext>
            </a:extLst>
          </p:cNvPr>
          <p:cNvSpPr/>
          <p:nvPr/>
        </p:nvSpPr>
        <p:spPr>
          <a:xfrm>
            <a:off x="3244645" y="4126823"/>
            <a:ext cx="6699455" cy="360000"/>
          </a:xfrm>
          <a:prstGeom prst="homePlat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3C11B903-D149-E4B1-82F5-9F4E20312328}"/>
              </a:ext>
            </a:extLst>
          </p:cNvPr>
          <p:cNvSpPr/>
          <p:nvPr/>
        </p:nvSpPr>
        <p:spPr>
          <a:xfrm>
            <a:off x="5149171" y="3528024"/>
            <a:ext cx="4901609" cy="360000"/>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3C4C1A53-61F9-4DCC-893B-52B8ABFB4505}"/>
              </a:ext>
            </a:extLst>
          </p:cNvPr>
          <p:cNvSpPr/>
          <p:nvPr/>
        </p:nvSpPr>
        <p:spPr>
          <a:xfrm>
            <a:off x="2484712" y="2934048"/>
            <a:ext cx="1684166" cy="360000"/>
          </a:xfrm>
          <a:prstGeom prst="homePlat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F5EA0A79-39E4-3AA5-14B1-FFFF1CC14E59}"/>
              </a:ext>
            </a:extLst>
          </p:cNvPr>
          <p:cNvSpPr/>
          <p:nvPr/>
        </p:nvSpPr>
        <p:spPr>
          <a:xfrm>
            <a:off x="9674942" y="4720912"/>
            <a:ext cx="1590373" cy="36000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Diamond Suit with solid fill">
            <a:extLst>
              <a:ext uri="{FF2B5EF4-FFF2-40B4-BE49-F238E27FC236}">
                <a16:creationId xmlns:a16="http://schemas.microsoft.com/office/drawing/2014/main" id="{5C7D81F9-5B4C-1E4E-A8BA-D7A72447BF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2482" y="4824857"/>
            <a:ext cx="334298" cy="370124"/>
          </a:xfrm>
          <a:prstGeom prst="rect">
            <a:avLst/>
          </a:prstGeom>
        </p:spPr>
      </p:pic>
      <p:sp>
        <p:nvSpPr>
          <p:cNvPr id="22" name="TextBox 21">
            <a:extLst>
              <a:ext uri="{FF2B5EF4-FFF2-40B4-BE49-F238E27FC236}">
                <a16:creationId xmlns:a16="http://schemas.microsoft.com/office/drawing/2014/main" id="{E9DEA39A-DF6F-80F9-F097-862816667D10}"/>
              </a:ext>
            </a:extLst>
          </p:cNvPr>
          <p:cNvSpPr txBox="1"/>
          <p:nvPr/>
        </p:nvSpPr>
        <p:spPr>
          <a:xfrm>
            <a:off x="1420591" y="5819895"/>
            <a:ext cx="1577817" cy="261610"/>
          </a:xfrm>
          <a:prstGeom prst="rect">
            <a:avLst/>
          </a:prstGeom>
          <a:noFill/>
        </p:spPr>
        <p:txBody>
          <a:bodyPr wrap="square" rtlCol="0">
            <a:spAutoFit/>
          </a:bodyPr>
          <a:lstStyle/>
          <a:p>
            <a:r>
              <a:rPr lang="fr-FR" sz="1100" dirty="0"/>
              <a:t>Début de la thèse</a:t>
            </a:r>
            <a:endParaRPr lang="en-US" sz="1100" dirty="0"/>
          </a:p>
        </p:txBody>
      </p:sp>
      <p:pic>
        <p:nvPicPr>
          <p:cNvPr id="23" name="Graphic 22" descr="Diamond Suit with solid fill">
            <a:extLst>
              <a:ext uri="{FF2B5EF4-FFF2-40B4-BE49-F238E27FC236}">
                <a16:creationId xmlns:a16="http://schemas.microsoft.com/office/drawing/2014/main" id="{9BFD208B-2203-0DA9-8026-ACE3D849C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718" y="5823484"/>
            <a:ext cx="334298" cy="370124"/>
          </a:xfrm>
          <a:prstGeom prst="rect">
            <a:avLst/>
          </a:prstGeom>
        </p:spPr>
      </p:pic>
      <p:sp>
        <p:nvSpPr>
          <p:cNvPr id="25" name="TextBox 24">
            <a:extLst>
              <a:ext uri="{FF2B5EF4-FFF2-40B4-BE49-F238E27FC236}">
                <a16:creationId xmlns:a16="http://schemas.microsoft.com/office/drawing/2014/main" id="{F13F454B-4AFF-8A98-8568-03DBDE62A142}"/>
              </a:ext>
            </a:extLst>
          </p:cNvPr>
          <p:cNvSpPr txBox="1"/>
          <p:nvPr/>
        </p:nvSpPr>
        <p:spPr>
          <a:xfrm>
            <a:off x="3474763" y="5827664"/>
            <a:ext cx="1660990" cy="261610"/>
          </a:xfrm>
          <a:prstGeom prst="rect">
            <a:avLst/>
          </a:prstGeom>
          <a:noFill/>
        </p:spPr>
        <p:txBody>
          <a:bodyPr wrap="square" rtlCol="0">
            <a:spAutoFit/>
          </a:bodyPr>
          <a:lstStyle/>
          <a:p>
            <a:r>
              <a:rPr lang="fr-FR" sz="1100" dirty="0"/>
              <a:t>Fête de la science</a:t>
            </a:r>
            <a:endParaRPr lang="en-US" sz="1100" dirty="0"/>
          </a:p>
        </p:txBody>
      </p:sp>
      <p:pic>
        <p:nvPicPr>
          <p:cNvPr id="26" name="Graphic 25" descr="Diamond Suit with solid fill">
            <a:extLst>
              <a:ext uri="{FF2B5EF4-FFF2-40B4-BE49-F238E27FC236}">
                <a16:creationId xmlns:a16="http://schemas.microsoft.com/office/drawing/2014/main" id="{4441B6C1-943A-6879-EA5E-5EC95A6BD0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45890" y="5831253"/>
            <a:ext cx="334298" cy="370124"/>
          </a:xfrm>
          <a:prstGeom prst="rect">
            <a:avLst/>
          </a:prstGeom>
        </p:spPr>
      </p:pic>
      <p:sp>
        <p:nvSpPr>
          <p:cNvPr id="29" name="TextBox 28">
            <a:extLst>
              <a:ext uri="{FF2B5EF4-FFF2-40B4-BE49-F238E27FC236}">
                <a16:creationId xmlns:a16="http://schemas.microsoft.com/office/drawing/2014/main" id="{84E9331A-2856-C715-AE52-761BF6A3BEEA}"/>
              </a:ext>
            </a:extLst>
          </p:cNvPr>
          <p:cNvSpPr txBox="1"/>
          <p:nvPr/>
        </p:nvSpPr>
        <p:spPr>
          <a:xfrm>
            <a:off x="5310171" y="5808536"/>
            <a:ext cx="1577817" cy="261610"/>
          </a:xfrm>
          <a:prstGeom prst="rect">
            <a:avLst/>
          </a:prstGeom>
          <a:noFill/>
        </p:spPr>
        <p:txBody>
          <a:bodyPr wrap="square" rtlCol="0">
            <a:spAutoFit/>
          </a:bodyPr>
          <a:lstStyle/>
          <a:p>
            <a:r>
              <a:rPr lang="fr-FR" sz="1100" dirty="0"/>
              <a:t>Envoi du manuscrit</a:t>
            </a:r>
            <a:endParaRPr lang="en-US" sz="1100" dirty="0"/>
          </a:p>
        </p:txBody>
      </p:sp>
      <p:pic>
        <p:nvPicPr>
          <p:cNvPr id="30" name="Graphic 29" descr="Diamond Suit with solid fill">
            <a:extLst>
              <a:ext uri="{FF2B5EF4-FFF2-40B4-BE49-F238E27FC236}">
                <a16:creationId xmlns:a16="http://schemas.microsoft.com/office/drawing/2014/main" id="{3564F4DE-8CB2-E11F-BF52-72194E6A4A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82022" y="5819895"/>
            <a:ext cx="334298" cy="370124"/>
          </a:xfrm>
          <a:prstGeom prst="rect">
            <a:avLst/>
          </a:prstGeom>
        </p:spPr>
      </p:pic>
      <p:sp>
        <p:nvSpPr>
          <p:cNvPr id="3" name="TextShape 6">
            <a:extLst>
              <a:ext uri="{FF2B5EF4-FFF2-40B4-BE49-F238E27FC236}">
                <a16:creationId xmlns:a16="http://schemas.microsoft.com/office/drawing/2014/main" id="{53B670E6-B111-75B8-4CEA-47FE07206A4D}"/>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Planification de la thèse</a:t>
            </a:r>
          </a:p>
        </p:txBody>
      </p:sp>
      <p:pic>
        <p:nvPicPr>
          <p:cNvPr id="4" name="Graphic 3" descr="Diamond Suit with solid fill">
            <a:extLst>
              <a:ext uri="{FF2B5EF4-FFF2-40B4-BE49-F238E27FC236}">
                <a16:creationId xmlns:a16="http://schemas.microsoft.com/office/drawing/2014/main" id="{BC0457C2-CA25-A1ED-80D1-2EF33FF27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68184" y="4824857"/>
            <a:ext cx="334298" cy="370124"/>
          </a:xfrm>
          <a:prstGeom prst="rect">
            <a:avLst/>
          </a:prstGeom>
        </p:spPr>
      </p:pic>
      <p:sp>
        <p:nvSpPr>
          <p:cNvPr id="5" name="TextBox 4">
            <a:extLst>
              <a:ext uri="{FF2B5EF4-FFF2-40B4-BE49-F238E27FC236}">
                <a16:creationId xmlns:a16="http://schemas.microsoft.com/office/drawing/2014/main" id="{9005CBB9-6313-E139-0AD2-B3C6D43B6063}"/>
              </a:ext>
            </a:extLst>
          </p:cNvPr>
          <p:cNvSpPr txBox="1"/>
          <p:nvPr/>
        </p:nvSpPr>
        <p:spPr>
          <a:xfrm>
            <a:off x="7216137" y="5815834"/>
            <a:ext cx="1577817" cy="261610"/>
          </a:xfrm>
          <a:prstGeom prst="rect">
            <a:avLst/>
          </a:prstGeom>
          <a:noFill/>
        </p:spPr>
        <p:txBody>
          <a:bodyPr wrap="square" rtlCol="0">
            <a:spAutoFit/>
          </a:bodyPr>
          <a:lstStyle/>
          <a:p>
            <a:r>
              <a:rPr lang="fr-FR" sz="1100" dirty="0"/>
              <a:t>Soutenance</a:t>
            </a:r>
            <a:endParaRPr lang="en-US" sz="1100" dirty="0"/>
          </a:p>
        </p:txBody>
      </p:sp>
      <p:pic>
        <p:nvPicPr>
          <p:cNvPr id="6" name="Graphic 5" descr="Diamond Suit with solid fill">
            <a:extLst>
              <a:ext uri="{FF2B5EF4-FFF2-40B4-BE49-F238E27FC236}">
                <a16:creationId xmlns:a16="http://schemas.microsoft.com/office/drawing/2014/main" id="{4EC4886F-C7DD-9515-F95B-FC3751FA11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7988" y="5827193"/>
            <a:ext cx="334298" cy="370124"/>
          </a:xfrm>
          <a:prstGeom prst="rect">
            <a:avLst/>
          </a:prstGeom>
        </p:spPr>
      </p:pic>
      <p:pic>
        <p:nvPicPr>
          <p:cNvPr id="7" name="Graphic 6" descr="Diamond Suit with solid fill">
            <a:extLst>
              <a:ext uri="{FF2B5EF4-FFF2-40B4-BE49-F238E27FC236}">
                <a16:creationId xmlns:a16="http://schemas.microsoft.com/office/drawing/2014/main" id="{9927B987-DB92-A049-FCD1-A11C6FED53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567" y="4824857"/>
            <a:ext cx="334298" cy="370124"/>
          </a:xfrm>
          <a:prstGeom prst="rect">
            <a:avLst/>
          </a:prstGeom>
        </p:spPr>
      </p:pic>
      <p:pic>
        <p:nvPicPr>
          <p:cNvPr id="24" name="Graphic 23" descr="Books with solid fill">
            <a:extLst>
              <a:ext uri="{FF2B5EF4-FFF2-40B4-BE49-F238E27FC236}">
                <a16:creationId xmlns:a16="http://schemas.microsoft.com/office/drawing/2014/main" id="{0325EE12-D69B-F343-64C2-55FB301D11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2969" y="1835292"/>
            <a:ext cx="384126" cy="384126"/>
          </a:xfrm>
          <a:prstGeom prst="rect">
            <a:avLst/>
          </a:prstGeom>
        </p:spPr>
      </p:pic>
      <p:pic>
        <p:nvPicPr>
          <p:cNvPr id="32" name="Graphic 31" descr="Books with solid fill">
            <a:extLst>
              <a:ext uri="{FF2B5EF4-FFF2-40B4-BE49-F238E27FC236}">
                <a16:creationId xmlns:a16="http://schemas.microsoft.com/office/drawing/2014/main" id="{72558896-3799-E37B-5468-64C0F802C9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2969" y="2419976"/>
            <a:ext cx="384126" cy="384126"/>
          </a:xfrm>
          <a:prstGeom prst="rect">
            <a:avLst/>
          </a:prstGeom>
        </p:spPr>
      </p:pic>
      <p:pic>
        <p:nvPicPr>
          <p:cNvPr id="33" name="Graphic 32" descr="Signature with solid fill">
            <a:extLst>
              <a:ext uri="{FF2B5EF4-FFF2-40B4-BE49-F238E27FC236}">
                <a16:creationId xmlns:a16="http://schemas.microsoft.com/office/drawing/2014/main" id="{F0E3682D-2A5A-75E3-C027-3747054501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7444" y="4810855"/>
            <a:ext cx="384126" cy="384126"/>
          </a:xfrm>
          <a:prstGeom prst="rect">
            <a:avLst/>
          </a:prstGeom>
        </p:spPr>
      </p:pic>
    </p:spTree>
    <p:extLst>
      <p:ext uri="{BB962C8B-B14F-4D97-AF65-F5344CB8AC3E}">
        <p14:creationId xmlns:p14="http://schemas.microsoft.com/office/powerpoint/2010/main" val="63005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1609</TotalTime>
  <Words>2799</Words>
  <Application>Microsoft Office PowerPoint</Application>
  <PresentationFormat>Widescreen</PresentationFormat>
  <Paragraphs>303</Paragraphs>
  <Slides>21</Slides>
  <Notes>15</Notes>
  <HiddenSlides>4</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Cambria Math</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Comment garantir des performances de classification satisfaisantes en effectuant de l’apprentissage frugal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du LISTIC</dc:title>
  <dc:subject/>
  <dc:creator>Ammar Mian</dc:creator>
  <dc:description/>
  <cp:lastModifiedBy>Matthieu Verlynde</cp:lastModifiedBy>
  <cp:revision>41</cp:revision>
  <dcterms:created xsi:type="dcterms:W3CDTF">2022-02-28T08:40:07Z</dcterms:created>
  <dcterms:modified xsi:type="dcterms:W3CDTF">2024-06-04T15:32:19Z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