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88" r:id="rId5"/>
    <p:sldId id="273" r:id="rId6"/>
    <p:sldId id="294" r:id="rId7"/>
    <p:sldId id="280" r:id="rId8"/>
    <p:sldId id="279" r:id="rId9"/>
    <p:sldId id="266" r:id="rId10"/>
    <p:sldId id="28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6AA"/>
    <a:srgbClr val="0EAEA1"/>
    <a:srgbClr val="B9E8E4"/>
    <a:srgbClr val="62CAC1"/>
    <a:srgbClr val="BEE9E6"/>
    <a:srgbClr val="63C8C8"/>
    <a:srgbClr val="FFFFFF"/>
    <a:srgbClr val="934BC9"/>
    <a:srgbClr val="00AFA5"/>
    <a:srgbClr val="00D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03" autoAdjust="0"/>
  </p:normalViewPr>
  <p:slideViewPr>
    <p:cSldViewPr snapToGrid="0">
      <p:cViewPr>
        <p:scale>
          <a:sx n="75" d="100"/>
          <a:sy n="75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Series</c:v>
                </c:pt>
              </c:strCache>
            </c:strRef>
          </c:tx>
          <c:spPr>
            <a:solidFill>
              <a:srgbClr val="0EAEA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60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Flight
(NY-SF, 1 pers.)</c:v>
                </c:pt>
                <c:pt idx="1">
                  <c:v>Car 
(entire lifespan)</c:v>
                </c:pt>
                <c:pt idx="2">
                  <c:v>Natural language processing model
(with experiments)</c:v>
                </c:pt>
                <c:pt idx="3">
                  <c:v>GPT-3 
(training)</c:v>
                </c:pt>
                <c:pt idx="4">
                  <c:v>Remote sensing training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</c:v>
                </c:pt>
                <c:pt idx="1">
                  <c:v>57</c:v>
                </c:pt>
                <c:pt idx="2">
                  <c:v>36</c:v>
                </c:pt>
                <c:pt idx="3">
                  <c:v>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DE-4028-810C-EC14DFDCFD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7634432"/>
        <c:axId val="2067637312"/>
      </c:barChart>
      <c:catAx>
        <c:axId val="206763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637312"/>
        <c:crosses val="autoZero"/>
        <c:auto val="1"/>
        <c:lblAlgn val="ctr"/>
        <c:lblOffset val="100"/>
        <c:noMultiLvlLbl val="0"/>
      </c:catAx>
      <c:valAx>
        <c:axId val="206763731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Emissions (t </a:t>
                </a:r>
                <a:r>
                  <a:rPr lang="fr-FR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eCO</a:t>
                </a:r>
                <a:r>
                  <a:rPr lang="fr-FR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₂)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63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CEE24DA-B544-4ABB-B49D-51AD065678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985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572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9"/>
          <p:cNvPicPr/>
          <p:nvPr/>
        </p:nvPicPr>
        <p:blipFill>
          <a:blip r:embed="rId14"/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" name="Image 30"/>
          <p:cNvPicPr/>
          <p:nvPr/>
        </p:nvPicPr>
        <p:blipFill>
          <a:blip r:embed="rId15"/>
          <a:stretch/>
        </p:blipFill>
        <p:spPr>
          <a:xfrm>
            <a:off x="1809000" y="2233440"/>
            <a:ext cx="10382760" cy="208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09280" y="2925720"/>
            <a:ext cx="7615440" cy="1006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FFFFFF"/>
                </a:solidFill>
                <a:latin typeface="Calibri"/>
              </a:rPr>
              <a:t>Modifiez le style du titre</a:t>
            </a:r>
            <a:endParaRPr lang="fr-FR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2875866-00A7-401A-8879-DEB3D066A86B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Image 24"/>
          <p:cNvPicPr/>
          <p:nvPr/>
        </p:nvPicPr>
        <p:blipFill>
          <a:blip r:embed="rId16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5" name="Graphique 28"/>
          <p:cNvPicPr/>
          <p:nvPr/>
        </p:nvPicPr>
        <p:blipFill>
          <a:blip r:embed="rId17"/>
          <a:stretch/>
        </p:blipFill>
        <p:spPr>
          <a:xfrm>
            <a:off x="8394120" y="169920"/>
            <a:ext cx="1702440" cy="6296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Click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edit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Second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Fourth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Fifth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Sixth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Seventh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AAEA31F-56BA-ADC7-C416-5EA36FB8C3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14" y="168798"/>
            <a:ext cx="772446" cy="62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CDA46197-45E9-59ED-1F21-E16E885B54D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65" y="168798"/>
            <a:ext cx="2454689" cy="6170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759E20E-6EF7-4643-AB4D-41DBCC3F4BB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0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 6"/>
          <p:cNvPicPr/>
          <p:nvPr/>
        </p:nvPicPr>
        <p:blipFill>
          <a:blip r:embed="rId14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49" name="Image 9"/>
          <p:cNvPicPr/>
          <p:nvPr/>
        </p:nvPicPr>
        <p:blipFill>
          <a:blip r:embed="rId15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50" name="Image 10"/>
          <p:cNvPicPr/>
          <p:nvPr/>
        </p:nvPicPr>
        <p:blipFill>
          <a:blip r:embed="rId15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A2F177-019B-4785-90FA-AB1D5D1DA10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4">
            <a:extLst>
              <a:ext uri="{FF2B5EF4-FFF2-40B4-BE49-F238E27FC236}">
                <a16:creationId xmlns:a16="http://schemas.microsoft.com/office/drawing/2014/main" id="{1AB11CD8-1D04-E313-0E82-19DAE206C9D0}"/>
              </a:ext>
            </a:extLst>
          </p:cNvPr>
          <p:cNvSpPr/>
          <p:nvPr userDrawn="1"/>
        </p:nvSpPr>
        <p:spPr>
          <a:xfrm>
            <a:off x="-1504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7220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pic>
        <p:nvPicPr>
          <p:cNvPr id="91" name="Image 7"/>
          <p:cNvPicPr/>
          <p:nvPr/>
        </p:nvPicPr>
        <p:blipFill>
          <a:blip r:embed="rId14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2" name="Image 9"/>
          <p:cNvPicPr/>
          <p:nvPr/>
        </p:nvPicPr>
        <p:blipFill>
          <a:blip r:embed="rId14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CC62943-D427-449D-BE3D-95F0E7D705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53F0626-36D4-4FC1-92DB-B779CA02083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 8"/>
          <p:cNvPicPr/>
          <p:nvPr/>
        </p:nvPicPr>
        <p:blipFill>
          <a:blip r:embed="rId15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8900532/" TargetMode="External"/><Relationship Id="rId3" Type="http://schemas.openxmlformats.org/officeDocument/2006/relationships/hyperlink" Target="https://grafana.com/docs/grafana/v10.4/" TargetMode="External"/><Relationship Id="rId7" Type="http://schemas.openxmlformats.org/officeDocument/2006/relationships/hyperlink" Target="http://joss.theoj.org/papers/10.21105/joss.0026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zwave-js.github.io/zwave-js-ui/" TargetMode="External"/><Relationship Id="rId5" Type="http://schemas.openxmlformats.org/officeDocument/2006/relationships/hyperlink" Target="https://docs.influxdata.com/telegraf/v1/" TargetMode="External"/><Relationship Id="rId4" Type="http://schemas.openxmlformats.org/officeDocument/2006/relationships/hyperlink" Target="https://docs.influxdata.com/influxdb/v2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409280" y="2925720"/>
            <a:ext cx="7615440" cy="1006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Calibri"/>
              </a:rPr>
              <a:t>Efficient i</a:t>
            </a:r>
            <a:r>
              <a:rPr lang="en-US" sz="3200" b="1" strike="noStrike" spc="-1" dirty="0">
                <a:solidFill>
                  <a:srgbClr val="FFFFFF"/>
                </a:solidFill>
                <a:latin typeface="Calibri"/>
              </a:rPr>
              <a:t>mplementation of learning algorithms for remote sensing</a:t>
            </a:r>
            <a:endParaRPr lang="en-US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780849" y="2228220"/>
            <a:ext cx="6872302" cy="57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349393"/>
                </a:solidFill>
                <a:latin typeface="Calibri"/>
              </a:rPr>
              <a:t>My internship in 300s</a:t>
            </a:r>
            <a:endParaRPr lang="en-US" sz="2400" b="0" strike="noStrike" spc="-1">
              <a:solidFill>
                <a:srgbClr val="349393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4EE9835-B3D0-44F7-B081-A49E7F3F2406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904710" y="4343040"/>
            <a:ext cx="2635530" cy="457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Matthieu Verlynde</a:t>
            </a:r>
            <a:endParaRPr lang="en-US" sz="24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7C2E030-38BD-4A3D-069A-796EF2EBD1E7}"/>
              </a:ext>
            </a:extLst>
          </p:cNvPr>
          <p:cNvSpPr txBox="1"/>
          <p:nvPr/>
        </p:nvSpPr>
        <p:spPr>
          <a:xfrm>
            <a:off x="6370680" y="6082200"/>
            <a:ext cx="5654040" cy="639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349393"/>
                </a:solidFill>
                <a:latin typeface="Calibri"/>
              </a:rPr>
              <a:t>Supervisor : Ammar Mian</a:t>
            </a:r>
            <a:endParaRPr lang="en-US" sz="2000" b="1" spc="-1">
              <a:solidFill>
                <a:srgbClr val="349393"/>
              </a:solidFill>
              <a:latin typeface="Calibri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349393"/>
                </a:solidFill>
                <a:latin typeface="Calibri"/>
              </a:rPr>
              <a:t>Academic tutor : Antoine </a:t>
            </a:r>
            <a:r>
              <a:rPr lang="en-US" sz="2000" b="1" strike="noStrike" spc="-1" dirty="0" err="1">
                <a:solidFill>
                  <a:srgbClr val="349393"/>
                </a:solidFill>
                <a:latin typeface="Calibri"/>
              </a:rPr>
              <a:t>Cornuéjols</a:t>
            </a:r>
            <a:endParaRPr lang="en-US" sz="2000" b="1" strike="noStrike" spc="-1" dirty="0">
              <a:solidFill>
                <a:srgbClr val="349393"/>
              </a:solidFill>
              <a:latin typeface="Calibri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endParaRPr lang="en-US" sz="2000" b="0" strike="noStrike" spc="-1" dirty="0">
              <a:solidFill>
                <a:srgbClr val="34939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6">
            <a:extLst>
              <a:ext uri="{FF2B5EF4-FFF2-40B4-BE49-F238E27FC236}">
                <a16:creationId xmlns:a16="http://schemas.microsoft.com/office/drawing/2014/main" id="{2047A903-665A-E233-E247-5D1380648B26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03F34-A90C-F42E-06A1-1A5AF0A740F9}"/>
              </a:ext>
            </a:extLst>
          </p:cNvPr>
          <p:cNvSpPr/>
          <p:nvPr/>
        </p:nvSpPr>
        <p:spPr>
          <a:xfrm>
            <a:off x="4751698" y="991121"/>
            <a:ext cx="4197922" cy="5595389"/>
          </a:xfrm>
          <a:prstGeom prst="rect">
            <a:avLst/>
          </a:prstGeom>
          <a:solidFill>
            <a:srgbClr val="62CAC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E4AE8-DF71-9022-A2F5-FF8129B2690E}"/>
              </a:ext>
            </a:extLst>
          </p:cNvPr>
          <p:cNvSpPr/>
          <p:nvPr/>
        </p:nvSpPr>
        <p:spPr>
          <a:xfrm>
            <a:off x="241084" y="988291"/>
            <a:ext cx="4156528" cy="5595389"/>
          </a:xfrm>
          <a:prstGeom prst="rect">
            <a:avLst/>
          </a:prstGeom>
          <a:solidFill>
            <a:srgbClr val="27B6A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58BEE-D3E2-6DA8-81E6-EF9AA72FDAA6}"/>
              </a:ext>
            </a:extLst>
          </p:cNvPr>
          <p:cNvSpPr/>
          <p:nvPr/>
        </p:nvSpPr>
        <p:spPr>
          <a:xfrm>
            <a:off x="9314608" y="988291"/>
            <a:ext cx="2640043" cy="5255037"/>
          </a:xfrm>
          <a:prstGeom prst="rect">
            <a:avLst/>
          </a:prstGeom>
          <a:solidFill>
            <a:srgbClr val="B9E8E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Shape 5">
            <a:extLst>
              <a:ext uri="{FF2B5EF4-FFF2-40B4-BE49-F238E27FC236}">
                <a16:creationId xmlns:a16="http://schemas.microsoft.com/office/drawing/2014/main" id="{DD93E0EC-3276-DE01-7CA2-3EF078C37EF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EDAAD3E0-B3D6-A0F0-9ADA-65209E74F013}"/>
              </a:ext>
            </a:extLst>
          </p:cNvPr>
          <p:cNvSpPr txBox="1"/>
          <p:nvPr/>
        </p:nvSpPr>
        <p:spPr>
          <a:xfrm>
            <a:off x="237348" y="1133197"/>
            <a:ext cx="4156528" cy="668517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I. Standard machine </a:t>
            </a:r>
            <a:r>
              <a:rPr lang="en-US" sz="2400" spc="-1" dirty="0">
                <a:latin typeface="Calibri"/>
              </a:rPr>
              <a:t>l</a:t>
            </a:r>
            <a:r>
              <a:rPr lang="en-US" sz="2400" strike="noStrike" spc="-1" dirty="0">
                <a:latin typeface="Calibri"/>
              </a:rPr>
              <a:t>earning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trike="noStrike" spc="-1" dirty="0">
              <a:latin typeface="Calibri"/>
            </a:endParaRPr>
          </a:p>
        </p:txBody>
      </p:sp>
      <p:sp>
        <p:nvSpPr>
          <p:cNvPr id="16" name="TextShape 4">
            <a:extLst>
              <a:ext uri="{FF2B5EF4-FFF2-40B4-BE49-F238E27FC236}">
                <a16:creationId xmlns:a16="http://schemas.microsoft.com/office/drawing/2014/main" id="{8558A170-6E2A-1483-ED3A-A0D611946423}"/>
              </a:ext>
            </a:extLst>
          </p:cNvPr>
          <p:cNvSpPr txBox="1"/>
          <p:nvPr/>
        </p:nvSpPr>
        <p:spPr>
          <a:xfrm>
            <a:off x="4751699" y="896265"/>
            <a:ext cx="4190448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II. Standard deep learning</a:t>
            </a:r>
          </a:p>
        </p:txBody>
      </p:sp>
      <p:sp>
        <p:nvSpPr>
          <p:cNvPr id="18" name="TextShape 4">
            <a:extLst>
              <a:ext uri="{FF2B5EF4-FFF2-40B4-BE49-F238E27FC236}">
                <a16:creationId xmlns:a16="http://schemas.microsoft.com/office/drawing/2014/main" id="{DA6E5588-2E8B-AD5A-D3A6-F8AD7BCFA312}"/>
              </a:ext>
            </a:extLst>
          </p:cNvPr>
          <p:cNvSpPr txBox="1"/>
          <p:nvPr/>
        </p:nvSpPr>
        <p:spPr>
          <a:xfrm>
            <a:off x="237346" y="1899402"/>
            <a:ext cx="4171475" cy="4219409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>
                <a:latin typeface="Calibri"/>
              </a:rPr>
              <a:t>Consumption data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Calibri"/>
              </a:rPr>
              <a:t>Model performances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4648371A-7F2E-7A14-83B8-43E310FBCDDD}"/>
              </a:ext>
            </a:extLst>
          </p:cNvPr>
          <p:cNvSpPr txBox="1"/>
          <p:nvPr/>
        </p:nvSpPr>
        <p:spPr>
          <a:xfrm>
            <a:off x="4770383" y="1899402"/>
            <a:ext cx="4190447" cy="4006998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trike="noStrike" spc="-1" dirty="0">
                <a:latin typeface="Calibri"/>
              </a:rPr>
              <a:t>1. Training from scratch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trike="noStrike" spc="-1" dirty="0">
                <a:latin typeface="Calibri"/>
              </a:rPr>
              <a:t>2. Transfer learning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Calibri"/>
              </a:rPr>
              <a:t>ImageNet                  </a:t>
            </a:r>
            <a:r>
              <a:rPr lang="en-US" spc="-1" dirty="0" err="1">
                <a:latin typeface="Calibri"/>
              </a:rPr>
              <a:t>BigEarthNet</a:t>
            </a: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 dirty="0">
                <a:latin typeface="Calibri"/>
              </a:rPr>
              <a:t>3. Looking for new information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BA5076-B470-CE65-A35F-BB291592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26" y="4368290"/>
            <a:ext cx="2788953" cy="6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0A387E-C46E-D8A8-8CD4-9743CB89C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2" y="5026027"/>
            <a:ext cx="1750705" cy="1296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E433C1-1433-E54F-C61D-EB0FB463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61" y="5026027"/>
            <a:ext cx="1750705" cy="12963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DA578E-341E-4DDA-56B9-7D6929B73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946" y="2270079"/>
            <a:ext cx="701364" cy="701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5EFFFF-28A1-72D0-D2F3-89F9E3BA7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31" y="2270079"/>
            <a:ext cx="701364" cy="701364"/>
          </a:xfrm>
          <a:prstGeom prst="rect">
            <a:avLst/>
          </a:prstGeom>
        </p:spPr>
      </p:pic>
      <p:pic>
        <p:nvPicPr>
          <p:cNvPr id="24" name="Graphic 23" descr="Plugged Unplugged with solid fill">
            <a:extLst>
              <a:ext uri="{FF2B5EF4-FFF2-40B4-BE49-F238E27FC236}">
                <a16:creationId xmlns:a16="http://schemas.microsoft.com/office/drawing/2014/main" id="{94A8F215-E2EA-79A3-77CE-58EE24651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856" y="2332191"/>
            <a:ext cx="591179" cy="591179"/>
          </a:xfrm>
          <a:prstGeom prst="rect">
            <a:avLst/>
          </a:prstGeom>
        </p:spPr>
      </p:pic>
      <p:pic>
        <p:nvPicPr>
          <p:cNvPr id="27" name="Graphic 26" descr="Logarithmic Graph with solid fill">
            <a:extLst>
              <a:ext uri="{FF2B5EF4-FFF2-40B4-BE49-F238E27FC236}">
                <a16:creationId xmlns:a16="http://schemas.microsoft.com/office/drawing/2014/main" id="{56D5AC5D-8DBF-040B-3645-82CADFDE15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9031" y="3423556"/>
            <a:ext cx="591179" cy="59117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E5B7AF-72FF-3BC2-8380-9F2448FD5584}"/>
              </a:ext>
            </a:extLst>
          </p:cNvPr>
          <p:cNvSpPr/>
          <p:nvPr/>
        </p:nvSpPr>
        <p:spPr>
          <a:xfrm>
            <a:off x="1811788" y="3577511"/>
            <a:ext cx="320351" cy="279918"/>
          </a:xfrm>
          <a:custGeom>
            <a:avLst/>
            <a:gdLst>
              <a:gd name="connsiteX0" fmla="*/ 0 w 320351"/>
              <a:gd name="connsiteY0" fmla="*/ 279918 h 279918"/>
              <a:gd name="connsiteX1" fmla="*/ 320351 w 320351"/>
              <a:gd name="connsiteY1" fmla="*/ 279918 h 279918"/>
              <a:gd name="connsiteX2" fmla="*/ 320351 w 320351"/>
              <a:gd name="connsiteY2" fmla="*/ 0 h 279918"/>
              <a:gd name="connsiteX3" fmla="*/ 208384 w 320351"/>
              <a:gd name="connsiteY3" fmla="*/ 12441 h 279918"/>
              <a:gd name="connsiteX4" fmla="*/ 124408 w 320351"/>
              <a:gd name="connsiteY4" fmla="*/ 43543 h 279918"/>
              <a:gd name="connsiteX5" fmla="*/ 49763 w 320351"/>
              <a:gd name="connsiteY5" fmla="*/ 93306 h 279918"/>
              <a:gd name="connsiteX6" fmla="*/ 9331 w 320351"/>
              <a:gd name="connsiteY6" fmla="*/ 180392 h 279918"/>
              <a:gd name="connsiteX7" fmla="*/ 0 w 320351"/>
              <a:gd name="connsiteY7" fmla="*/ 279918 h 2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351" h="279918">
                <a:moveTo>
                  <a:pt x="0" y="279918"/>
                </a:moveTo>
                <a:lnTo>
                  <a:pt x="320351" y="279918"/>
                </a:lnTo>
                <a:lnTo>
                  <a:pt x="320351" y="0"/>
                </a:lnTo>
                <a:lnTo>
                  <a:pt x="208384" y="12441"/>
                </a:lnTo>
                <a:lnTo>
                  <a:pt x="124408" y="43543"/>
                </a:lnTo>
                <a:lnTo>
                  <a:pt x="49763" y="93306"/>
                </a:lnTo>
                <a:lnTo>
                  <a:pt x="9331" y="180392"/>
                </a:lnTo>
                <a:lnTo>
                  <a:pt x="0" y="27991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72C9E0-8601-6D1B-DCAE-50DA420C300B}"/>
              </a:ext>
            </a:extLst>
          </p:cNvPr>
          <p:cNvSpPr/>
          <p:nvPr/>
        </p:nvSpPr>
        <p:spPr>
          <a:xfrm rot="21352532">
            <a:off x="2023871" y="3517599"/>
            <a:ext cx="136849" cy="45719"/>
          </a:xfrm>
          <a:prstGeom prst="rect">
            <a:avLst/>
          </a:prstGeom>
          <a:solidFill>
            <a:srgbClr val="27B6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Badge Tick with solid fill">
            <a:extLst>
              <a:ext uri="{FF2B5EF4-FFF2-40B4-BE49-F238E27FC236}">
                <a16:creationId xmlns:a16="http://schemas.microsoft.com/office/drawing/2014/main" id="{137B9CED-2E28-5214-4BBC-47CCB3C169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7855" y="3413687"/>
            <a:ext cx="591179" cy="5911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AD9210-89B6-CD3A-95A1-223AB18590E3}"/>
              </a:ext>
            </a:extLst>
          </p:cNvPr>
          <p:cNvSpPr/>
          <p:nvPr/>
        </p:nvSpPr>
        <p:spPr>
          <a:xfrm>
            <a:off x="3000214" y="3598510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11845-9100-C656-95CD-8D35E662D7BD}"/>
              </a:ext>
            </a:extLst>
          </p:cNvPr>
          <p:cNvSpPr/>
          <p:nvPr/>
        </p:nvSpPr>
        <p:spPr>
          <a:xfrm>
            <a:off x="3108450" y="3512735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1B0D8-804C-7CA2-655C-59EFD3DCF4DA}"/>
              </a:ext>
            </a:extLst>
          </p:cNvPr>
          <p:cNvSpPr txBox="1"/>
          <p:nvPr/>
        </p:nvSpPr>
        <p:spPr>
          <a:xfrm>
            <a:off x="1346816" y="4385396"/>
            <a:ext cx="19375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>
                <a:latin typeface="Calibri"/>
              </a:rPr>
              <a:t>Statistical analysis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9B1A4-F8E9-0D14-E2B5-26E3442DE9E0}"/>
              </a:ext>
            </a:extLst>
          </p:cNvPr>
          <p:cNvSpPr txBox="1"/>
          <p:nvPr/>
        </p:nvSpPr>
        <p:spPr>
          <a:xfrm>
            <a:off x="955859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kWh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42AA1E-134B-8C60-ACA2-6FBF8138C1C9}"/>
              </a:ext>
            </a:extLst>
          </p:cNvPr>
          <p:cNvSpPr txBox="1"/>
          <p:nvPr/>
        </p:nvSpPr>
        <p:spPr>
          <a:xfrm>
            <a:off x="2243427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CPU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522ED-72EF-BF2E-9C3B-E57958AE57D6}"/>
              </a:ext>
            </a:extLst>
          </p:cNvPr>
          <p:cNvSpPr txBox="1"/>
          <p:nvPr/>
        </p:nvSpPr>
        <p:spPr>
          <a:xfrm>
            <a:off x="3492166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GPU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74F132-CF7E-7221-7F83-9847B02D05AF}"/>
              </a:ext>
            </a:extLst>
          </p:cNvPr>
          <p:cNvSpPr txBox="1"/>
          <p:nvPr/>
        </p:nvSpPr>
        <p:spPr>
          <a:xfrm>
            <a:off x="3491850" y="3558851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SSIM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FD8615-AA93-87B9-5144-90662D558303}"/>
              </a:ext>
            </a:extLst>
          </p:cNvPr>
          <p:cNvSpPr txBox="1"/>
          <p:nvPr/>
        </p:nvSpPr>
        <p:spPr>
          <a:xfrm>
            <a:off x="2228797" y="356092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AUC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B7CE0-D171-1BB0-1DC7-A7A1C016084A}"/>
              </a:ext>
            </a:extLst>
          </p:cNvPr>
          <p:cNvSpPr txBox="1"/>
          <p:nvPr/>
        </p:nvSpPr>
        <p:spPr>
          <a:xfrm>
            <a:off x="959146" y="357421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Acc.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D1BC360-DD06-0B5D-D9DE-6D9BF193C448}"/>
              </a:ext>
            </a:extLst>
          </p:cNvPr>
          <p:cNvSpPr/>
          <p:nvPr/>
        </p:nvSpPr>
        <p:spPr>
          <a:xfrm>
            <a:off x="5935055" y="3083457"/>
            <a:ext cx="603231" cy="200536"/>
          </a:xfrm>
          <a:prstGeom prst="rightArrow">
            <a:avLst>
              <a:gd name="adj1" fmla="val 50000"/>
              <a:gd name="adj2" fmla="val 90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A screenshot of a map&#10;&#10;Description automatically generated">
            <a:extLst>
              <a:ext uri="{FF2B5EF4-FFF2-40B4-BE49-F238E27FC236}">
                <a16:creationId xmlns:a16="http://schemas.microsoft.com/office/drawing/2014/main" id="{E437935D-BFDF-3B98-C5D4-268B7ABA081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1" b="55984"/>
          <a:stretch/>
        </p:blipFill>
        <p:spPr>
          <a:xfrm>
            <a:off x="5070001" y="5180612"/>
            <a:ext cx="1249204" cy="1158073"/>
          </a:xfrm>
          <a:prstGeom prst="rect">
            <a:avLst/>
          </a:prstGeom>
        </p:spPr>
      </p:pic>
      <p:pic>
        <p:nvPicPr>
          <p:cNvPr id="51" name="Picture 50" descr="A screenshot of a map&#10;&#10;Description automatically generated">
            <a:extLst>
              <a:ext uri="{FF2B5EF4-FFF2-40B4-BE49-F238E27FC236}">
                <a16:creationId xmlns:a16="http://schemas.microsoft.com/office/drawing/2014/main" id="{0AD56341-C8D4-1329-EDB5-CBFF47A3298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52521"/>
          <a:stretch/>
        </p:blipFill>
        <p:spPr>
          <a:xfrm>
            <a:off x="6258826" y="5133858"/>
            <a:ext cx="1249204" cy="11580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3A3F65-2D11-2F71-86A1-C33E90D34F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9071" y="5165288"/>
            <a:ext cx="1122304" cy="11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3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92EF11A-9CB4-DE43-A725-B62F3C111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65693"/>
              </p:ext>
            </p:extLst>
          </p:nvPr>
        </p:nvGraphicFramePr>
        <p:xfrm>
          <a:off x="198607" y="1916035"/>
          <a:ext cx="6013007" cy="48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C25D989-3AD4-A5C8-C547-6771AF9CA1CE}"/>
              </a:ext>
            </a:extLst>
          </p:cNvPr>
          <p:cNvSpPr/>
          <p:nvPr/>
        </p:nvSpPr>
        <p:spPr>
          <a:xfrm>
            <a:off x="4345142" y="1"/>
            <a:ext cx="342000" cy="6075708"/>
          </a:xfrm>
          <a:prstGeom prst="rect">
            <a:avLst/>
          </a:prstGeom>
          <a:solidFill>
            <a:srgbClr val="0EAE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Shape 4">
            <a:extLst>
              <a:ext uri="{FF2B5EF4-FFF2-40B4-BE49-F238E27FC236}">
                <a16:creationId xmlns:a16="http://schemas.microsoft.com/office/drawing/2014/main" id="{163C00E3-0026-41CB-B20A-6CD6DDFFFADB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AI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efficiency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a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“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must have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” in data science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CBFC2-21F8-E66D-E5FA-986A4BBDE2B1}"/>
              </a:ext>
            </a:extLst>
          </p:cNvPr>
          <p:cNvSpPr txBox="1"/>
          <p:nvPr/>
        </p:nvSpPr>
        <p:spPr>
          <a:xfrm>
            <a:off x="3753650" y="2064340"/>
            <a:ext cx="777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552</a:t>
            </a:r>
          </a:p>
        </p:txBody>
      </p:sp>
      <p:sp>
        <p:nvSpPr>
          <p:cNvPr id="20" name="TextShape 6">
            <a:extLst>
              <a:ext uri="{FF2B5EF4-FFF2-40B4-BE49-F238E27FC236}">
                <a16:creationId xmlns:a16="http://schemas.microsoft.com/office/drawing/2014/main" id="{A199A6F7-C184-D893-A0A5-88E47CCD4C34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Context and objectives</a:t>
            </a:r>
          </a:p>
        </p:txBody>
      </p:sp>
      <p:sp>
        <p:nvSpPr>
          <p:cNvPr id="21" name="TextShape 5">
            <a:extLst>
              <a:ext uri="{FF2B5EF4-FFF2-40B4-BE49-F238E27FC236}">
                <a16:creationId xmlns:a16="http://schemas.microsoft.com/office/drawing/2014/main" id="{9B6EFDCF-8D94-BDC0-FB3F-63F455F194C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1028" name="Picture 4" descr="Shattered Glass Drawing at PaintingValley.com | Explore collection of ...">
            <a:extLst>
              <a:ext uri="{FF2B5EF4-FFF2-40B4-BE49-F238E27FC236}">
                <a16:creationId xmlns:a16="http://schemas.microsoft.com/office/drawing/2014/main" id="{17E7394B-3407-0468-A04B-C3989DCE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1846">
            <a:off x="2842045" y="-1281161"/>
            <a:ext cx="3377304" cy="23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Shape 4">
            <a:extLst>
              <a:ext uri="{FF2B5EF4-FFF2-40B4-BE49-F238E27FC236}">
                <a16:creationId xmlns:a16="http://schemas.microsoft.com/office/drawing/2014/main" id="{FFECA717-477A-034D-7F99-66F05EA56AE8}"/>
              </a:ext>
            </a:extLst>
          </p:cNvPr>
          <p:cNvSpPr txBox="1"/>
          <p:nvPr/>
        </p:nvSpPr>
        <p:spPr>
          <a:xfrm>
            <a:off x="5369091" y="5147108"/>
            <a:ext cx="391722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4000" b="0" strike="noStrike" spc="-1" dirty="0">
                <a:solidFill>
                  <a:srgbClr val="000000"/>
                </a:solidFill>
                <a:latin typeface="Calibri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3C21A-9C41-463C-CA81-7D111C9E389F}"/>
              </a:ext>
            </a:extLst>
          </p:cNvPr>
          <p:cNvSpPr/>
          <p:nvPr/>
        </p:nvSpPr>
        <p:spPr>
          <a:xfrm>
            <a:off x="6824324" y="1013041"/>
            <a:ext cx="4945225" cy="2050604"/>
          </a:xfrm>
          <a:prstGeom prst="rect">
            <a:avLst/>
          </a:prstGeom>
          <a:solidFill>
            <a:srgbClr val="BEE9E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Shape 4">
            <a:extLst>
              <a:ext uri="{FF2B5EF4-FFF2-40B4-BE49-F238E27FC236}">
                <a16:creationId xmlns:a16="http://schemas.microsoft.com/office/drawing/2014/main" id="{9306C475-59D9-9E9A-7841-93F1C30D2C33}"/>
              </a:ext>
            </a:extLst>
          </p:cNvPr>
          <p:cNvSpPr txBox="1"/>
          <p:nvPr/>
        </p:nvSpPr>
        <p:spPr>
          <a:xfrm>
            <a:off x="6981335" y="1013040"/>
            <a:ext cx="4737111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Specificities for remote sensing</a:t>
            </a:r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1E17DDCE-9449-4D99-93F2-D9A43657E732}"/>
              </a:ext>
            </a:extLst>
          </p:cNvPr>
          <p:cNvSpPr txBox="1"/>
          <p:nvPr/>
        </p:nvSpPr>
        <p:spPr>
          <a:xfrm>
            <a:off x="6981334" y="1726162"/>
            <a:ext cx="4945225" cy="1623527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High dimensions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Poorly labeled data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Complexity of interpretation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Shape 4">
            <a:extLst>
              <a:ext uri="{FF2B5EF4-FFF2-40B4-BE49-F238E27FC236}">
                <a16:creationId xmlns:a16="http://schemas.microsoft.com/office/drawing/2014/main" id="{4B3C3127-6F2C-44D9-05DD-1F31E2AF0C21}"/>
              </a:ext>
            </a:extLst>
          </p:cNvPr>
          <p:cNvSpPr txBox="1"/>
          <p:nvPr/>
        </p:nvSpPr>
        <p:spPr>
          <a:xfrm>
            <a:off x="6923007" y="3716024"/>
            <a:ext cx="2504010" cy="112486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 dirty="0">
                <a:solidFill>
                  <a:srgbClr val="000000"/>
                </a:solidFill>
                <a:latin typeface="Calibri"/>
              </a:rPr>
              <a:t>Evaluation metrics </a:t>
            </a:r>
            <a:r>
              <a:rPr lang="en-US" b="1" spc="-1" dirty="0">
                <a:solidFill>
                  <a:srgbClr val="FFC000"/>
                </a:solidFill>
                <a:latin typeface="Calibri"/>
              </a:rPr>
              <a:t>energy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 + </a:t>
            </a:r>
            <a:r>
              <a:rPr lang="en-US" b="1" spc="-1" dirty="0">
                <a:solidFill>
                  <a:srgbClr val="0070C0"/>
                </a:solidFill>
                <a:latin typeface="Calibri"/>
              </a:rPr>
              <a:t>performance</a:t>
            </a:r>
            <a:endParaRPr lang="en-US" sz="14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15" name="TextShape 4">
            <a:extLst>
              <a:ext uri="{FF2B5EF4-FFF2-40B4-BE49-F238E27FC236}">
                <a16:creationId xmlns:a16="http://schemas.microsoft.com/office/drawing/2014/main" id="{F1CDC7B4-6F2F-1EFD-C1A8-193D6C46FD86}"/>
              </a:ext>
            </a:extLst>
          </p:cNvPr>
          <p:cNvSpPr txBox="1"/>
          <p:nvPr/>
        </p:nvSpPr>
        <p:spPr>
          <a:xfrm>
            <a:off x="9929398" y="5137591"/>
            <a:ext cx="1727523" cy="91779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 dirty="0">
                <a:solidFill>
                  <a:srgbClr val="000000"/>
                </a:solidFill>
                <a:latin typeface="Calibri"/>
              </a:rPr>
              <a:t>Optimization methods</a:t>
            </a:r>
            <a:endParaRPr lang="en-US" sz="14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405F4B-9C2F-ECA5-CA0F-1238F54A957C}"/>
              </a:ext>
            </a:extLst>
          </p:cNvPr>
          <p:cNvSpPr/>
          <p:nvPr/>
        </p:nvSpPr>
        <p:spPr>
          <a:xfrm>
            <a:off x="6923008" y="3683215"/>
            <a:ext cx="2504009" cy="126204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E26AE2-1D8D-584E-C270-AF74E4AAEBDB}"/>
              </a:ext>
            </a:extLst>
          </p:cNvPr>
          <p:cNvSpPr/>
          <p:nvPr/>
        </p:nvSpPr>
        <p:spPr>
          <a:xfrm>
            <a:off x="9541156" y="4965468"/>
            <a:ext cx="2504009" cy="126204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609E9ED-AD2A-74E0-2726-59C36036C8BE}"/>
              </a:ext>
            </a:extLst>
          </p:cNvPr>
          <p:cNvSpPr/>
          <p:nvPr/>
        </p:nvSpPr>
        <p:spPr>
          <a:xfrm rot="13492710">
            <a:off x="8945688" y="4840757"/>
            <a:ext cx="949601" cy="333975"/>
          </a:xfrm>
          <a:prstGeom prst="rightArrow">
            <a:avLst>
              <a:gd name="adj1" fmla="val 45845"/>
              <a:gd name="adj2" fmla="val 50000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9BF0FAE3-1049-0BF6-4324-8BF2ACB8E169}"/>
              </a:ext>
            </a:extLst>
          </p:cNvPr>
          <p:cNvSpPr txBox="1"/>
          <p:nvPr/>
        </p:nvSpPr>
        <p:spPr>
          <a:xfrm>
            <a:off x="6120772" y="5564830"/>
            <a:ext cx="2088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Patterson et al. (2021)</a:t>
            </a:r>
          </a:p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Strubell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(2019)</a:t>
            </a:r>
          </a:p>
        </p:txBody>
      </p:sp>
    </p:spTree>
    <p:extLst>
      <p:ext uri="{BB962C8B-B14F-4D97-AF65-F5344CB8AC3E}">
        <p14:creationId xmlns:p14="http://schemas.microsoft.com/office/powerpoint/2010/main" val="8156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3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13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5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7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3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5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9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0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1" dur="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5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7" dur="2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9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1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3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Chart bld="seriesEl"/>
        </p:bldSub>
      </p:bldGraphic>
      <p:bldGraphic spid="13" grpId="1" uiExpand="1">
        <p:bldSub>
          <a:bldChart bld="seriesEl"/>
        </p:bldSub>
      </p:bldGraphic>
      <p:bldP spid="2" grpId="0" animBg="1"/>
      <p:bldP spid="4" grpId="0"/>
      <p:bldP spid="16" grpId="0"/>
      <p:bldP spid="16" grpId="1"/>
      <p:bldP spid="20" grpId="0"/>
      <p:bldP spid="21" grpId="0"/>
      <p:bldP spid="3" grpId="1"/>
      <p:bldP spid="10" grpId="0" animBg="1"/>
      <p:bldP spid="11" grpId="0"/>
      <p:bldP spid="12" grpId="0"/>
      <p:bldP spid="14" grpId="0"/>
      <p:bldP spid="15" grpId="0"/>
      <p:bldP spid="17" grpId="0" animBg="1"/>
      <p:bldP spid="18" grpId="0" animBg="1"/>
      <p:bldP spid="19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3E0E7C-8456-4EDE-E0BF-153C237C343D}"/>
              </a:ext>
            </a:extLst>
          </p:cNvPr>
          <p:cNvCxnSpPr>
            <a:cxnSpLocks/>
          </p:cNvCxnSpPr>
          <p:nvPr/>
        </p:nvCxnSpPr>
        <p:spPr>
          <a:xfrm>
            <a:off x="5919019" y="1531246"/>
            <a:ext cx="0" cy="298576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FDBEAF3-00FC-B9F1-7F85-6841AC92B31A}"/>
              </a:ext>
            </a:extLst>
          </p:cNvPr>
          <p:cNvSpPr/>
          <p:nvPr/>
        </p:nvSpPr>
        <p:spPr>
          <a:xfrm>
            <a:off x="5648707" y="2605448"/>
            <a:ext cx="540623" cy="5458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A460E-FF11-BB52-E59D-56C46BA3BAC0}"/>
              </a:ext>
            </a:extLst>
          </p:cNvPr>
          <p:cNvSpPr/>
          <p:nvPr/>
        </p:nvSpPr>
        <p:spPr>
          <a:xfrm>
            <a:off x="262891" y="1497737"/>
            <a:ext cx="4427094" cy="25224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Shape 1"/>
          <p:cNvSpPr txBox="1"/>
          <p:nvPr/>
        </p:nvSpPr>
        <p:spPr>
          <a:xfrm>
            <a:off x="262892" y="1985774"/>
            <a:ext cx="4583420" cy="202105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Complexity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Bachmann-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Landeau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descriptor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000" b="0" i="1" strike="noStrike" spc="-1" dirty="0">
                <a:solidFill>
                  <a:srgbClr val="000000"/>
                </a:solidFill>
                <a:latin typeface="Calibri"/>
              </a:rPr>
              <a:t>Big 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Lines of code, Halstead volume,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cyclomatic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…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560468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BF1C0BF-D006-1C17-4387-E5CF5EE45F9B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spc="-1" dirty="0">
                <a:solidFill>
                  <a:srgbClr val="FFFFFF"/>
                </a:solidFill>
                <a:latin typeface="Calibri"/>
              </a:rPr>
              <a:t>State of the art</a:t>
            </a:r>
            <a:endParaRPr lang="fr-FR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D5FC0ED-209B-B053-55D3-6BAE97FA26CA}"/>
              </a:ext>
            </a:extLst>
          </p:cNvPr>
          <p:cNvSpPr txBox="1"/>
          <p:nvPr/>
        </p:nvSpPr>
        <p:spPr>
          <a:xfrm>
            <a:off x="262891" y="1505230"/>
            <a:ext cx="2992472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Runtime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A29DF85E-7C4B-5D5C-3C65-1D419DE78208}"/>
              </a:ext>
            </a:extLst>
          </p:cNvPr>
          <p:cNvSpPr txBox="1"/>
          <p:nvPr/>
        </p:nvSpPr>
        <p:spPr>
          <a:xfrm>
            <a:off x="262890" y="3357960"/>
            <a:ext cx="4132257" cy="57792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Empirical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measurements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BCC919D-EBFF-0FD1-F5C4-55C8C599C754}"/>
              </a:ext>
            </a:extLst>
          </p:cNvPr>
          <p:cNvSpPr txBox="1"/>
          <p:nvPr/>
        </p:nvSpPr>
        <p:spPr>
          <a:xfrm>
            <a:off x="7179886" y="1635388"/>
            <a:ext cx="4353353" cy="11794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spc="-1" dirty="0">
                <a:solidFill>
                  <a:srgbClr val="000000"/>
                </a:solidFill>
                <a:latin typeface="Calibri"/>
              </a:rPr>
              <a:t>Performances of the model</a:t>
            </a: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targeted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task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Ex : classification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accuracy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, F1 score…</a:t>
            </a: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98D06581-A0ED-C316-A9BB-EA2C5E70CAD8}"/>
              </a:ext>
            </a:extLst>
          </p:cNvPr>
          <p:cNvSpPr txBox="1"/>
          <p:nvPr/>
        </p:nvSpPr>
        <p:spPr>
          <a:xfrm>
            <a:off x="4470409" y="5038726"/>
            <a:ext cx="5731608" cy="55240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Emissio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ns i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eCO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₂</a:t>
            </a:r>
          </a:p>
          <a:p>
            <a:r>
              <a:rPr lang="fr-FR" sz="2000" spc="-1" dirty="0">
                <a:solidFill>
                  <a:srgbClr val="000000"/>
                </a:solidFill>
                <a:latin typeface="Calibri"/>
              </a:rPr>
              <a:t>Energy (kWh) ×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carbon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intensity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eCO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₂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/kWh)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556A1-6935-FFFD-CDFF-16EF2A8BB838}"/>
              </a:ext>
            </a:extLst>
          </p:cNvPr>
          <p:cNvSpPr/>
          <p:nvPr/>
        </p:nvSpPr>
        <p:spPr>
          <a:xfrm>
            <a:off x="7179886" y="1588650"/>
            <a:ext cx="4427094" cy="18406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4197F-667D-E55C-5795-F6E08C7F3992}"/>
              </a:ext>
            </a:extLst>
          </p:cNvPr>
          <p:cNvSpPr/>
          <p:nvPr/>
        </p:nvSpPr>
        <p:spPr>
          <a:xfrm>
            <a:off x="4470408" y="5042671"/>
            <a:ext cx="5862311" cy="820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18CC0D-FF28-5ED7-D869-8F3D497475CB}"/>
              </a:ext>
            </a:extLst>
          </p:cNvPr>
          <p:cNvSpPr/>
          <p:nvPr/>
        </p:nvSpPr>
        <p:spPr>
          <a:xfrm rot="3907921">
            <a:off x="3658474" y="4344781"/>
            <a:ext cx="1299519" cy="391721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262A0837-CA89-39E0-B182-35BF822F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1282" y="2421913"/>
            <a:ext cx="825381" cy="825381"/>
          </a:xfrm>
          <a:prstGeom prst="rect">
            <a:avLst/>
          </a:prstGeom>
        </p:spPr>
      </p:pic>
      <p:pic>
        <p:nvPicPr>
          <p:cNvPr id="19" name="Graphic 18" descr="Plugged Unplugged with solid fill">
            <a:extLst>
              <a:ext uri="{FF2B5EF4-FFF2-40B4-BE49-F238E27FC236}">
                <a16:creationId xmlns:a16="http://schemas.microsoft.com/office/drawing/2014/main" id="{42E865CF-437E-4F49-756B-7B6CDD404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2624" y="1531246"/>
            <a:ext cx="691300" cy="691300"/>
          </a:xfrm>
          <a:prstGeom prst="rect">
            <a:avLst/>
          </a:prstGeom>
        </p:spPr>
      </p:pic>
      <p:pic>
        <p:nvPicPr>
          <p:cNvPr id="21" name="Graphic 20" descr="Mathematics with solid fill">
            <a:extLst>
              <a:ext uri="{FF2B5EF4-FFF2-40B4-BE49-F238E27FC236}">
                <a16:creationId xmlns:a16="http://schemas.microsoft.com/office/drawing/2014/main" id="{FB814639-693D-3D97-5A21-E9B6FBA83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5278" y="2715163"/>
            <a:ext cx="711702" cy="711701"/>
          </a:xfrm>
          <a:prstGeom prst="rect">
            <a:avLst/>
          </a:prstGeom>
        </p:spPr>
      </p:pic>
      <p:pic>
        <p:nvPicPr>
          <p:cNvPr id="23" name="Graphic 22" descr="Leaf with solid fill">
            <a:extLst>
              <a:ext uri="{FF2B5EF4-FFF2-40B4-BE49-F238E27FC236}">
                <a16:creationId xmlns:a16="http://schemas.microsoft.com/office/drawing/2014/main" id="{B0A16558-E9E5-B275-08A0-9FFA12D16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1017" y="5198579"/>
            <a:ext cx="646351" cy="64635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A8337D-156E-9283-F7B1-E88D6B6A403E}"/>
              </a:ext>
            </a:extLst>
          </p:cNvPr>
          <p:cNvCxnSpPr>
            <a:cxnSpLocks/>
          </p:cNvCxnSpPr>
          <p:nvPr/>
        </p:nvCxnSpPr>
        <p:spPr>
          <a:xfrm flipH="1">
            <a:off x="5919019" y="4517014"/>
            <a:ext cx="5614220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6">
            <a:extLst>
              <a:ext uri="{FF2B5EF4-FFF2-40B4-BE49-F238E27FC236}">
                <a16:creationId xmlns:a16="http://schemas.microsoft.com/office/drawing/2014/main" id="{2047A903-665A-E233-E247-5D1380648B26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03F34-A90C-F42E-06A1-1A5AF0A740F9}"/>
              </a:ext>
            </a:extLst>
          </p:cNvPr>
          <p:cNvSpPr/>
          <p:nvPr/>
        </p:nvSpPr>
        <p:spPr>
          <a:xfrm>
            <a:off x="4751698" y="991121"/>
            <a:ext cx="4197922" cy="5595389"/>
          </a:xfrm>
          <a:prstGeom prst="rect">
            <a:avLst/>
          </a:prstGeom>
          <a:solidFill>
            <a:srgbClr val="62CAC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E4AE8-DF71-9022-A2F5-FF8129B2690E}"/>
              </a:ext>
            </a:extLst>
          </p:cNvPr>
          <p:cNvSpPr/>
          <p:nvPr/>
        </p:nvSpPr>
        <p:spPr>
          <a:xfrm>
            <a:off x="241084" y="988291"/>
            <a:ext cx="4156528" cy="5595389"/>
          </a:xfrm>
          <a:prstGeom prst="rect">
            <a:avLst/>
          </a:prstGeom>
          <a:solidFill>
            <a:srgbClr val="27B6A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58BEE-D3E2-6DA8-81E6-EF9AA72FDAA6}"/>
              </a:ext>
            </a:extLst>
          </p:cNvPr>
          <p:cNvSpPr/>
          <p:nvPr/>
        </p:nvSpPr>
        <p:spPr>
          <a:xfrm>
            <a:off x="9314608" y="988291"/>
            <a:ext cx="2640043" cy="5255037"/>
          </a:xfrm>
          <a:prstGeom prst="rect">
            <a:avLst/>
          </a:prstGeom>
          <a:solidFill>
            <a:srgbClr val="B9E8E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Shape 5">
            <a:extLst>
              <a:ext uri="{FF2B5EF4-FFF2-40B4-BE49-F238E27FC236}">
                <a16:creationId xmlns:a16="http://schemas.microsoft.com/office/drawing/2014/main" id="{DD93E0EC-3276-DE01-7CA2-3EF078C37EF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EDAAD3E0-B3D6-A0F0-9ADA-65209E74F013}"/>
              </a:ext>
            </a:extLst>
          </p:cNvPr>
          <p:cNvSpPr txBox="1"/>
          <p:nvPr/>
        </p:nvSpPr>
        <p:spPr>
          <a:xfrm>
            <a:off x="237348" y="1133197"/>
            <a:ext cx="4156528" cy="668517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I. Standard algorithms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trike="noStrike" spc="-1" dirty="0">
              <a:latin typeface="Calibri"/>
            </a:endParaRPr>
          </a:p>
        </p:txBody>
      </p:sp>
      <p:sp>
        <p:nvSpPr>
          <p:cNvPr id="16" name="TextShape 4">
            <a:extLst>
              <a:ext uri="{FF2B5EF4-FFF2-40B4-BE49-F238E27FC236}">
                <a16:creationId xmlns:a16="http://schemas.microsoft.com/office/drawing/2014/main" id="{8558A170-6E2A-1483-ED3A-A0D611946423}"/>
              </a:ext>
            </a:extLst>
          </p:cNvPr>
          <p:cNvSpPr txBox="1"/>
          <p:nvPr/>
        </p:nvSpPr>
        <p:spPr>
          <a:xfrm>
            <a:off x="4751699" y="896265"/>
            <a:ext cx="4190448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II. Standard deep learning</a:t>
            </a:r>
          </a:p>
        </p:txBody>
      </p:sp>
      <p:sp>
        <p:nvSpPr>
          <p:cNvPr id="17" name="TextShape 4">
            <a:extLst>
              <a:ext uri="{FF2B5EF4-FFF2-40B4-BE49-F238E27FC236}">
                <a16:creationId xmlns:a16="http://schemas.microsoft.com/office/drawing/2014/main" id="{A29ED0FC-C44F-1078-4159-006C4F47F995}"/>
              </a:ext>
            </a:extLst>
          </p:cNvPr>
          <p:cNvSpPr txBox="1"/>
          <p:nvPr/>
        </p:nvSpPr>
        <p:spPr>
          <a:xfrm>
            <a:off x="9290756" y="1038746"/>
            <a:ext cx="2642648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III. Semi-supervised learning</a:t>
            </a:r>
          </a:p>
        </p:txBody>
      </p:sp>
      <p:sp>
        <p:nvSpPr>
          <p:cNvPr id="18" name="TextShape 4">
            <a:extLst>
              <a:ext uri="{FF2B5EF4-FFF2-40B4-BE49-F238E27FC236}">
                <a16:creationId xmlns:a16="http://schemas.microsoft.com/office/drawing/2014/main" id="{DA6E5588-2E8B-AD5A-D3A6-F8AD7BCFA312}"/>
              </a:ext>
            </a:extLst>
          </p:cNvPr>
          <p:cNvSpPr txBox="1"/>
          <p:nvPr/>
        </p:nvSpPr>
        <p:spPr>
          <a:xfrm>
            <a:off x="237346" y="1899402"/>
            <a:ext cx="4171475" cy="4219409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>
                <a:latin typeface="Calibri"/>
              </a:rPr>
              <a:t>Consumption data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Calibri"/>
              </a:rPr>
              <a:t>Model performances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4648371A-7F2E-7A14-83B8-43E310FBCDDD}"/>
              </a:ext>
            </a:extLst>
          </p:cNvPr>
          <p:cNvSpPr txBox="1"/>
          <p:nvPr/>
        </p:nvSpPr>
        <p:spPr>
          <a:xfrm>
            <a:off x="4770383" y="1899402"/>
            <a:ext cx="4190447" cy="4006998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trike="noStrike" spc="-1" dirty="0">
                <a:latin typeface="Calibri"/>
              </a:rPr>
              <a:t>1. Training from scratch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trike="noStrike" spc="-1" dirty="0">
                <a:latin typeface="Calibri"/>
              </a:rPr>
              <a:t>2. Transfer learning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Calibri"/>
              </a:rPr>
              <a:t>ImageNet                  </a:t>
            </a:r>
            <a:r>
              <a:rPr lang="en-US" spc="-1" dirty="0" err="1">
                <a:latin typeface="Calibri"/>
              </a:rPr>
              <a:t>BigEarthNet</a:t>
            </a: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 dirty="0">
                <a:latin typeface="Calibri"/>
              </a:rPr>
              <a:t>3. Looking for new information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B7DFE8C2-F97C-7A60-10F8-D3B17511E893}"/>
              </a:ext>
            </a:extLst>
          </p:cNvPr>
          <p:cNvSpPr txBox="1"/>
          <p:nvPr/>
        </p:nvSpPr>
        <p:spPr>
          <a:xfrm>
            <a:off x="9333290" y="2175291"/>
            <a:ext cx="2606413" cy="3724699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0" strike="noStrike" spc="-1" dirty="0">
                <a:latin typeface="Calibri"/>
              </a:rPr>
              <a:t>Complex scenario :</a:t>
            </a: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trike="noStrike" spc="-1" dirty="0">
                <a:latin typeface="Calibri"/>
              </a:rPr>
              <a:t>Poorly labeled data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BA5076-B470-CE65-A35F-BB291592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26" y="4368290"/>
            <a:ext cx="2788953" cy="6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0A387E-C46E-D8A8-8CD4-9743CB89C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2" y="5026027"/>
            <a:ext cx="1750705" cy="1296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E433C1-1433-E54F-C61D-EB0FB463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61" y="5026027"/>
            <a:ext cx="1750705" cy="12963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DA578E-341E-4DDA-56B9-7D6929B73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946" y="2270079"/>
            <a:ext cx="701364" cy="701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5EFFFF-28A1-72D0-D2F3-89F9E3BA7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31" y="2270079"/>
            <a:ext cx="701364" cy="701364"/>
          </a:xfrm>
          <a:prstGeom prst="rect">
            <a:avLst/>
          </a:prstGeom>
        </p:spPr>
      </p:pic>
      <p:pic>
        <p:nvPicPr>
          <p:cNvPr id="24" name="Graphic 23" descr="Plugged Unplugged with solid fill">
            <a:extLst>
              <a:ext uri="{FF2B5EF4-FFF2-40B4-BE49-F238E27FC236}">
                <a16:creationId xmlns:a16="http://schemas.microsoft.com/office/drawing/2014/main" id="{94A8F215-E2EA-79A3-77CE-58EE24651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856" y="2332191"/>
            <a:ext cx="591179" cy="591179"/>
          </a:xfrm>
          <a:prstGeom prst="rect">
            <a:avLst/>
          </a:prstGeom>
        </p:spPr>
      </p:pic>
      <p:pic>
        <p:nvPicPr>
          <p:cNvPr id="27" name="Graphic 26" descr="Logarithmic Graph with solid fill">
            <a:extLst>
              <a:ext uri="{FF2B5EF4-FFF2-40B4-BE49-F238E27FC236}">
                <a16:creationId xmlns:a16="http://schemas.microsoft.com/office/drawing/2014/main" id="{56D5AC5D-8DBF-040B-3645-82CADFDE15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9031" y="3423556"/>
            <a:ext cx="591179" cy="59117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E5B7AF-72FF-3BC2-8380-9F2448FD5584}"/>
              </a:ext>
            </a:extLst>
          </p:cNvPr>
          <p:cNvSpPr/>
          <p:nvPr/>
        </p:nvSpPr>
        <p:spPr>
          <a:xfrm>
            <a:off x="1811788" y="3577511"/>
            <a:ext cx="320351" cy="279918"/>
          </a:xfrm>
          <a:custGeom>
            <a:avLst/>
            <a:gdLst>
              <a:gd name="connsiteX0" fmla="*/ 0 w 320351"/>
              <a:gd name="connsiteY0" fmla="*/ 279918 h 279918"/>
              <a:gd name="connsiteX1" fmla="*/ 320351 w 320351"/>
              <a:gd name="connsiteY1" fmla="*/ 279918 h 279918"/>
              <a:gd name="connsiteX2" fmla="*/ 320351 w 320351"/>
              <a:gd name="connsiteY2" fmla="*/ 0 h 279918"/>
              <a:gd name="connsiteX3" fmla="*/ 208384 w 320351"/>
              <a:gd name="connsiteY3" fmla="*/ 12441 h 279918"/>
              <a:gd name="connsiteX4" fmla="*/ 124408 w 320351"/>
              <a:gd name="connsiteY4" fmla="*/ 43543 h 279918"/>
              <a:gd name="connsiteX5" fmla="*/ 49763 w 320351"/>
              <a:gd name="connsiteY5" fmla="*/ 93306 h 279918"/>
              <a:gd name="connsiteX6" fmla="*/ 9331 w 320351"/>
              <a:gd name="connsiteY6" fmla="*/ 180392 h 279918"/>
              <a:gd name="connsiteX7" fmla="*/ 0 w 320351"/>
              <a:gd name="connsiteY7" fmla="*/ 279918 h 2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351" h="279918">
                <a:moveTo>
                  <a:pt x="0" y="279918"/>
                </a:moveTo>
                <a:lnTo>
                  <a:pt x="320351" y="279918"/>
                </a:lnTo>
                <a:lnTo>
                  <a:pt x="320351" y="0"/>
                </a:lnTo>
                <a:lnTo>
                  <a:pt x="208384" y="12441"/>
                </a:lnTo>
                <a:lnTo>
                  <a:pt x="124408" y="43543"/>
                </a:lnTo>
                <a:lnTo>
                  <a:pt x="49763" y="93306"/>
                </a:lnTo>
                <a:lnTo>
                  <a:pt x="9331" y="180392"/>
                </a:lnTo>
                <a:lnTo>
                  <a:pt x="0" y="27991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72C9E0-8601-6D1B-DCAE-50DA420C300B}"/>
              </a:ext>
            </a:extLst>
          </p:cNvPr>
          <p:cNvSpPr/>
          <p:nvPr/>
        </p:nvSpPr>
        <p:spPr>
          <a:xfrm rot="21352532">
            <a:off x="2023871" y="3517599"/>
            <a:ext cx="136849" cy="45719"/>
          </a:xfrm>
          <a:prstGeom prst="rect">
            <a:avLst/>
          </a:prstGeom>
          <a:solidFill>
            <a:srgbClr val="27B6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Badge Tick with solid fill">
            <a:extLst>
              <a:ext uri="{FF2B5EF4-FFF2-40B4-BE49-F238E27FC236}">
                <a16:creationId xmlns:a16="http://schemas.microsoft.com/office/drawing/2014/main" id="{137B9CED-2E28-5214-4BBC-47CCB3C169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7855" y="3413687"/>
            <a:ext cx="591179" cy="5911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AD9210-89B6-CD3A-95A1-223AB18590E3}"/>
              </a:ext>
            </a:extLst>
          </p:cNvPr>
          <p:cNvSpPr/>
          <p:nvPr/>
        </p:nvSpPr>
        <p:spPr>
          <a:xfrm>
            <a:off x="3000214" y="3598510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11845-9100-C656-95CD-8D35E662D7BD}"/>
              </a:ext>
            </a:extLst>
          </p:cNvPr>
          <p:cNvSpPr/>
          <p:nvPr/>
        </p:nvSpPr>
        <p:spPr>
          <a:xfrm>
            <a:off x="3108450" y="3512735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1B0D8-804C-7CA2-655C-59EFD3DCF4DA}"/>
              </a:ext>
            </a:extLst>
          </p:cNvPr>
          <p:cNvSpPr txBox="1"/>
          <p:nvPr/>
        </p:nvSpPr>
        <p:spPr>
          <a:xfrm>
            <a:off x="1346816" y="4385396"/>
            <a:ext cx="19375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>
                <a:latin typeface="Calibri"/>
              </a:rPr>
              <a:t>Statistical analysis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9B1A4-F8E9-0D14-E2B5-26E3442DE9E0}"/>
              </a:ext>
            </a:extLst>
          </p:cNvPr>
          <p:cNvSpPr txBox="1"/>
          <p:nvPr/>
        </p:nvSpPr>
        <p:spPr>
          <a:xfrm>
            <a:off x="955859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kWh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42AA1E-134B-8C60-ACA2-6FBF8138C1C9}"/>
              </a:ext>
            </a:extLst>
          </p:cNvPr>
          <p:cNvSpPr txBox="1"/>
          <p:nvPr/>
        </p:nvSpPr>
        <p:spPr>
          <a:xfrm>
            <a:off x="2243427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CPU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522ED-72EF-BF2E-9C3B-E57958AE57D6}"/>
              </a:ext>
            </a:extLst>
          </p:cNvPr>
          <p:cNvSpPr txBox="1"/>
          <p:nvPr/>
        </p:nvSpPr>
        <p:spPr>
          <a:xfrm>
            <a:off x="3492166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GPU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74F132-CF7E-7221-7F83-9847B02D05AF}"/>
              </a:ext>
            </a:extLst>
          </p:cNvPr>
          <p:cNvSpPr txBox="1"/>
          <p:nvPr/>
        </p:nvSpPr>
        <p:spPr>
          <a:xfrm>
            <a:off x="3491850" y="3558851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SSIM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FD8615-AA93-87B9-5144-90662D558303}"/>
              </a:ext>
            </a:extLst>
          </p:cNvPr>
          <p:cNvSpPr txBox="1"/>
          <p:nvPr/>
        </p:nvSpPr>
        <p:spPr>
          <a:xfrm>
            <a:off x="2228797" y="356092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AUC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B7CE0-D171-1BB0-1DC7-A7A1C016084A}"/>
              </a:ext>
            </a:extLst>
          </p:cNvPr>
          <p:cNvSpPr txBox="1"/>
          <p:nvPr/>
        </p:nvSpPr>
        <p:spPr>
          <a:xfrm>
            <a:off x="959146" y="357421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Acc.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D1BC360-DD06-0B5D-D9DE-6D9BF193C448}"/>
              </a:ext>
            </a:extLst>
          </p:cNvPr>
          <p:cNvSpPr/>
          <p:nvPr/>
        </p:nvSpPr>
        <p:spPr>
          <a:xfrm>
            <a:off x="5935055" y="3083457"/>
            <a:ext cx="603231" cy="200536"/>
          </a:xfrm>
          <a:prstGeom prst="rightArrow">
            <a:avLst>
              <a:gd name="adj1" fmla="val 50000"/>
              <a:gd name="adj2" fmla="val 90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A screenshot of a map&#10;&#10;Description automatically generated">
            <a:extLst>
              <a:ext uri="{FF2B5EF4-FFF2-40B4-BE49-F238E27FC236}">
                <a16:creationId xmlns:a16="http://schemas.microsoft.com/office/drawing/2014/main" id="{E437935D-BFDF-3B98-C5D4-268B7ABA081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1" b="55984"/>
          <a:stretch/>
        </p:blipFill>
        <p:spPr>
          <a:xfrm>
            <a:off x="5070001" y="5180612"/>
            <a:ext cx="1249204" cy="1158073"/>
          </a:xfrm>
          <a:prstGeom prst="rect">
            <a:avLst/>
          </a:prstGeom>
        </p:spPr>
      </p:pic>
      <p:pic>
        <p:nvPicPr>
          <p:cNvPr id="51" name="Picture 50" descr="A screenshot of a map&#10;&#10;Description automatically generated">
            <a:extLst>
              <a:ext uri="{FF2B5EF4-FFF2-40B4-BE49-F238E27FC236}">
                <a16:creationId xmlns:a16="http://schemas.microsoft.com/office/drawing/2014/main" id="{0AD56341-C8D4-1329-EDB5-CBFF47A3298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4" r="52521"/>
          <a:stretch/>
        </p:blipFill>
        <p:spPr>
          <a:xfrm>
            <a:off x="6258826" y="5133858"/>
            <a:ext cx="1249204" cy="11580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3A3F65-2D11-2F71-86A1-C33E90D34F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9071" y="5165288"/>
            <a:ext cx="1122304" cy="1126644"/>
          </a:xfrm>
          <a:prstGeom prst="rect">
            <a:avLst/>
          </a:prstGeom>
        </p:spPr>
      </p:pic>
      <p:pic>
        <p:nvPicPr>
          <p:cNvPr id="1026" name="Picture 2" descr="Hephaestus: A Python repository from Orion Lab - Orion Lab">
            <a:extLst>
              <a:ext uri="{FF2B5EF4-FFF2-40B4-BE49-F238E27FC236}">
                <a16:creationId xmlns:a16="http://schemas.microsoft.com/office/drawing/2014/main" id="{12F11A95-90A7-0F40-9B2D-A03E6D5C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487" y="3179715"/>
            <a:ext cx="2261185" cy="1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3151409-23CA-AA98-25C6-E9E9E2BBC56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81774" y="4860811"/>
            <a:ext cx="1089060" cy="10815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CBCCF3B-61FD-481C-23D2-C84BEB42D7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53612" y="4860811"/>
            <a:ext cx="1089060" cy="1077833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9C7CFD71-5179-4A2B-6B6E-35B9CE65821A}"/>
              </a:ext>
            </a:extLst>
          </p:cNvPr>
          <p:cNvSpPr txBox="1"/>
          <p:nvPr/>
        </p:nvSpPr>
        <p:spPr>
          <a:xfrm>
            <a:off x="7402204" y="6306681"/>
            <a:ext cx="158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Sumbul et al. (2019)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9C7CFD71-5179-4A2B-6B6E-35B9CE65821A}"/>
              </a:ext>
            </a:extLst>
          </p:cNvPr>
          <p:cNvSpPr txBox="1"/>
          <p:nvPr/>
        </p:nvSpPr>
        <p:spPr>
          <a:xfrm>
            <a:off x="10405966" y="5962246"/>
            <a:ext cx="1584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Bountos</a:t>
            </a:r>
            <a:r>
              <a:rPr lang="en-US" sz="1200" dirty="0"/>
              <a:t> et al. (2022)</a:t>
            </a:r>
          </a:p>
        </p:txBody>
      </p:sp>
    </p:spTree>
    <p:extLst>
      <p:ext uri="{BB962C8B-B14F-4D97-AF65-F5344CB8AC3E}">
        <p14:creationId xmlns:p14="http://schemas.microsoft.com/office/powerpoint/2010/main" val="195965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18" grpId="0"/>
      <p:bldP spid="2" grpId="0"/>
      <p:bldP spid="3" grpId="0"/>
      <p:bldP spid="28" grpId="0" animBg="1"/>
      <p:bldP spid="32" grpId="0" animBg="1"/>
      <p:bldP spid="34" grpId="0" animBg="1"/>
      <p:bldP spid="35" grpId="0" animBg="1"/>
      <p:bldP spid="37" grpId="0"/>
      <p:bldP spid="39" grpId="0"/>
      <p:bldP spid="41" grpId="0"/>
      <p:bldP spid="42" grpId="0"/>
      <p:bldP spid="43" grpId="0"/>
      <p:bldP spid="44" grpId="0"/>
      <p:bldP spid="45" grpId="0"/>
      <p:bldP spid="48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diagram of a data flow&#10;&#10;Description automatically generated">
            <a:extLst>
              <a:ext uri="{FF2B5EF4-FFF2-40B4-BE49-F238E27FC236}">
                <a16:creationId xmlns:a16="http://schemas.microsoft.com/office/drawing/2014/main" id="{92EC03E8-C83B-0C38-A60C-6A59B323D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6" b="17555"/>
          <a:stretch/>
        </p:blipFill>
        <p:spPr>
          <a:xfrm>
            <a:off x="1345151" y="2154548"/>
            <a:ext cx="10356601" cy="4236720"/>
          </a:xfrm>
          <a:prstGeom prst="rect">
            <a:avLst/>
          </a:prstGeom>
        </p:spPr>
      </p:pic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9BA0582A-DDD0-9E01-F90F-8308413849C5}"/>
              </a:ext>
            </a:extLst>
          </p:cNvPr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Accessing consumption data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5BDC2-C2C0-E8D8-ED94-049B48B07EFD}"/>
              </a:ext>
            </a:extLst>
          </p:cNvPr>
          <p:cNvCxnSpPr>
            <a:cxnSpLocks/>
          </p:cNvCxnSpPr>
          <p:nvPr/>
        </p:nvCxnSpPr>
        <p:spPr>
          <a:xfrm flipH="1">
            <a:off x="10756490" y="4513006"/>
            <a:ext cx="176981" cy="4876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5CBFF2-FCE4-CA67-DAF6-81793227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96" y="4324385"/>
            <a:ext cx="701364" cy="701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8DC84-4FB0-7225-92DE-BA270F9D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94" y="3267002"/>
            <a:ext cx="701364" cy="701364"/>
          </a:xfrm>
          <a:prstGeom prst="rect">
            <a:avLst/>
          </a:prstGeom>
        </p:spPr>
      </p:pic>
      <p:pic>
        <p:nvPicPr>
          <p:cNvPr id="9" name="Graphic 8" descr="Plugged Unplugged with solid fill">
            <a:extLst>
              <a:ext uri="{FF2B5EF4-FFF2-40B4-BE49-F238E27FC236}">
                <a16:creationId xmlns:a16="http://schemas.microsoft.com/office/drawing/2014/main" id="{4DEF5A88-78FE-23F4-EB61-FDB2406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787" y="5373040"/>
            <a:ext cx="701364" cy="7013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C4C405-F56D-9669-626E-8A1EBA86E41B}"/>
              </a:ext>
            </a:extLst>
          </p:cNvPr>
          <p:cNvSpPr txBox="1"/>
          <p:nvPr/>
        </p:nvSpPr>
        <p:spPr>
          <a:xfrm>
            <a:off x="10071736" y="2202840"/>
            <a:ext cx="1723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GrafanaLabs</a:t>
            </a:r>
            <a:r>
              <a:rPr lang="en-US" sz="1200" dirty="0"/>
              <a:t>. (2024)</a:t>
            </a:r>
          </a:p>
          <a:p>
            <a:pPr algn="r"/>
            <a:r>
              <a:rPr lang="en-US" sz="1200" dirty="0" err="1"/>
              <a:t>InfluxDATA</a:t>
            </a:r>
            <a:r>
              <a:rPr lang="en-US" sz="1200" dirty="0"/>
              <a:t>. (2024a)</a:t>
            </a:r>
          </a:p>
          <a:p>
            <a:pPr algn="r"/>
            <a:r>
              <a:rPr lang="en-US" sz="1200" dirty="0" err="1"/>
              <a:t>InfluxDATA</a:t>
            </a:r>
            <a:r>
              <a:rPr lang="en-US" sz="1200" dirty="0"/>
              <a:t>. (2024a)</a:t>
            </a:r>
          </a:p>
          <a:p>
            <a:pPr algn="r"/>
            <a:r>
              <a:rPr lang="en-US" sz="1200" dirty="0" err="1"/>
              <a:t>Lando</a:t>
            </a:r>
            <a:r>
              <a:rPr lang="en-US" sz="1200" dirty="0"/>
              <a:t>. (2024)</a:t>
            </a:r>
          </a:p>
          <a:p>
            <a:pPr algn="r"/>
            <a:r>
              <a:rPr lang="en-US" sz="1200" dirty="0"/>
              <a:t>Light. (2017)</a:t>
            </a:r>
          </a:p>
          <a:p>
            <a:pPr algn="r"/>
            <a:endParaRPr lang="en-US" sz="1200" dirty="0"/>
          </a:p>
          <a:p>
            <a:pPr algn="r"/>
            <a:endParaRPr lang="en-US" sz="1200" dirty="0"/>
          </a:p>
        </p:txBody>
      </p:sp>
      <p:pic>
        <p:nvPicPr>
          <p:cNvPr id="5" name="Graphic 4" descr="Box with solid fill">
            <a:extLst>
              <a:ext uri="{FF2B5EF4-FFF2-40B4-BE49-F238E27FC236}">
                <a16:creationId xmlns:a16="http://schemas.microsoft.com/office/drawing/2014/main" id="{C8439DC8-6FB9-6F96-4B0F-C42B7EF656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5176" y="2203589"/>
            <a:ext cx="701364" cy="701364"/>
          </a:xfrm>
          <a:prstGeom prst="rect">
            <a:avLst/>
          </a:prstGeom>
        </p:spPr>
      </p:pic>
      <p:sp>
        <p:nvSpPr>
          <p:cNvPr id="6" name="TextShape 6">
            <a:extLst>
              <a:ext uri="{FF2B5EF4-FFF2-40B4-BE49-F238E27FC236}">
                <a16:creationId xmlns:a16="http://schemas.microsoft.com/office/drawing/2014/main" id="{887001C5-0412-04F6-ACEC-7A06F783628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D51C1-B448-D8F2-6145-4F26B0B8FE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764" y="2154548"/>
            <a:ext cx="2961131" cy="253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FFE64-9A95-6EAA-562D-1696AE138A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4632" y="4952104"/>
            <a:ext cx="2357120" cy="10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F2A3C2-C3ED-4EBA-9B6E-E229D5497910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3" name="TextShape 6">
            <a:extLst>
              <a:ext uri="{FF2B5EF4-FFF2-40B4-BE49-F238E27FC236}">
                <a16:creationId xmlns:a16="http://schemas.microsoft.com/office/drawing/2014/main" id="{CCBFC869-A5EC-5055-2C77-BA9E87930692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3200" b="0" strike="noStrike" spc="-1" dirty="0">
                <a:solidFill>
                  <a:srgbClr val="FFFFFF"/>
                </a:solidFill>
                <a:latin typeface="Calibri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37C8F-AFA9-4889-24FB-7C9F891C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6" y="985520"/>
            <a:ext cx="11660847" cy="52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0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1478844"/>
            <a:ext cx="10332360" cy="4698036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Compromise performance v. consumption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Variables influencing consumption</a:t>
            </a:r>
            <a:endParaRPr lang="en-US" sz="2800" b="1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Compare implementations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	  Suggest optimizations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spc="-1" dirty="0" err="1">
                <a:solidFill>
                  <a:srgbClr val="FFFFFF"/>
                </a:solidFill>
                <a:latin typeface="Calibri"/>
              </a:rPr>
              <a:t>What</a:t>
            </a:r>
            <a:r>
              <a:rPr lang="fr-FR" sz="32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3200" spc="-1" dirty="0" err="1">
                <a:solidFill>
                  <a:srgbClr val="FFFFFF"/>
                </a:solidFill>
                <a:latin typeface="Calibri"/>
              </a:rPr>
              <a:t>is</a:t>
            </a:r>
            <a:r>
              <a:rPr lang="fr-FR" sz="32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3200" spc="-1" dirty="0" err="1">
                <a:solidFill>
                  <a:srgbClr val="FFFFFF"/>
                </a:solidFill>
                <a:latin typeface="Calibri"/>
              </a:rPr>
              <a:t>next</a:t>
            </a:r>
            <a:r>
              <a:rPr lang="fr-FR" sz="3200" spc="-1" dirty="0">
                <a:solidFill>
                  <a:srgbClr val="FFFFFF"/>
                </a:solidFill>
                <a:latin typeface="Calibri"/>
              </a:rPr>
              <a:t> ?</a:t>
            </a:r>
            <a:endParaRPr lang="fr-FR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A8A3847-A482-CC41-FFEC-A701D4DC2F49}"/>
              </a:ext>
            </a:extLst>
          </p:cNvPr>
          <p:cNvSpPr/>
          <p:nvPr/>
        </p:nvSpPr>
        <p:spPr>
          <a:xfrm>
            <a:off x="928391" y="4594577"/>
            <a:ext cx="787520" cy="315015"/>
          </a:xfrm>
          <a:prstGeom prst="rightArrow">
            <a:avLst>
              <a:gd name="adj1" fmla="val 50000"/>
              <a:gd name="adj2" fmla="val 90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03200" y="1219200"/>
            <a:ext cx="11816080" cy="513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Nikolaos Ioannis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Bountos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«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Hephaestus: A Large Scale Multitask Dataset Towards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InSAR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Understanding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». In: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Proceedings of the IEEE/CVF Conference on Computer Vision and Pattern Recognition (CVPR) Workshops,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juin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2022, p. 1453-1462.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10.48550/arXiv.2204.09435 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fr-FR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GrafanaLabs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10.4 documentation. 2024. url : 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https://grafana.com/docs/grafana/v10.4/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InfluxDATA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InfluxDB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2.10 documentation. 2024. 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https://docs.influxdata.com/influxdb/v2/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it-IT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InfluxDATA. Telegraf version 1.30 documentation. 2024. url : </a:t>
            </a:r>
            <a:r>
              <a:rPr lang="it-IT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https://docs.influxdata.com/telegraf/v1/</a:t>
            </a:r>
            <a:r>
              <a:rPr lang="it-IT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Daniel 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Lando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Z-Wave JS UI version 9.12.0 documentation. 2024. 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https://zwave-js.github.io/zwave-js-ui/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A Light. « 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Mosquitto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server and client implementation of the MQTT protocol ». 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: The Journal of Open Source Software 2.13 (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2017), p. 265. 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issn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2475-9066. 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10.21105/joss.00265. 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http://joss.theoj.org/papers/10.21105/joss.00265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6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10/05/2024).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David Patterson et al., « Carbon Emissions and Large Neural Network Training ».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23 avril 2021.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10.48550/arXiv.2104.10350.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Strubell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al., « Energy and Policy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Considerations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Deep Learning in NLP ».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 juin 2019.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10.48550/arXiv.1906.02243.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Tx/>
              <a:buChar char="-"/>
            </a:pPr>
            <a:r>
              <a:rPr lang="en-US" sz="16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Gencer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Sumbul et al. « </a:t>
            </a:r>
            <a:r>
              <a:rPr lang="en-US" sz="16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Bigearthnet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A Large-Scale Benchmark Archive for Remote Sensing Image Understanding ». </a:t>
            </a:r>
            <a:r>
              <a:rPr lang="en-US" sz="16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 : IGARSS 2019 - 2019 IEEE International Geoscience and Remote Sensing Symposium. Yokohama, Japan : IEEE, </a:t>
            </a:r>
            <a:r>
              <a:rPr lang="en-US" sz="16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juill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2019, p. 5901-5904. </a:t>
            </a:r>
            <a:r>
              <a:rPr lang="en-US" sz="16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isbn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978-1-5386-9154-0. </a:t>
            </a:r>
            <a:r>
              <a:rPr lang="en-US" sz="16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10.1109/IGARSS.2019.8900532. </a:t>
            </a:r>
            <a:r>
              <a:rPr lang="en-US" sz="16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https://ieeexplore.ieee.org/document/8900532/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b="0" i="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visité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 08/04/2024).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1600" strike="noStrike" spc="-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 err="1">
                <a:solidFill>
                  <a:srgbClr val="FFFFFF"/>
                </a:solidFill>
                <a:latin typeface="Calibri"/>
              </a:rPr>
              <a:t>References</a:t>
            </a:r>
            <a:endParaRPr lang="fr-FR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5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6">
            <a:extLst>
              <a:ext uri="{FF2B5EF4-FFF2-40B4-BE49-F238E27FC236}">
                <a16:creationId xmlns:a16="http://schemas.microsoft.com/office/drawing/2014/main" id="{2047A903-665A-E233-E247-5D1380648B26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03F34-A90C-F42E-06A1-1A5AF0A740F9}"/>
              </a:ext>
            </a:extLst>
          </p:cNvPr>
          <p:cNvSpPr/>
          <p:nvPr/>
        </p:nvSpPr>
        <p:spPr>
          <a:xfrm>
            <a:off x="4751698" y="991121"/>
            <a:ext cx="4197922" cy="5595389"/>
          </a:xfrm>
          <a:prstGeom prst="rect">
            <a:avLst/>
          </a:prstGeom>
          <a:solidFill>
            <a:srgbClr val="62CAC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E4AE8-DF71-9022-A2F5-FF8129B2690E}"/>
              </a:ext>
            </a:extLst>
          </p:cNvPr>
          <p:cNvSpPr/>
          <p:nvPr/>
        </p:nvSpPr>
        <p:spPr>
          <a:xfrm>
            <a:off x="241084" y="988291"/>
            <a:ext cx="4156528" cy="5595389"/>
          </a:xfrm>
          <a:prstGeom prst="rect">
            <a:avLst/>
          </a:prstGeom>
          <a:solidFill>
            <a:srgbClr val="27B6A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58BEE-D3E2-6DA8-81E6-EF9AA72FDAA6}"/>
              </a:ext>
            </a:extLst>
          </p:cNvPr>
          <p:cNvSpPr/>
          <p:nvPr/>
        </p:nvSpPr>
        <p:spPr>
          <a:xfrm>
            <a:off x="9314608" y="988291"/>
            <a:ext cx="2640043" cy="5255037"/>
          </a:xfrm>
          <a:prstGeom prst="rect">
            <a:avLst/>
          </a:prstGeom>
          <a:solidFill>
            <a:srgbClr val="B9E8E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Shape 5">
            <a:extLst>
              <a:ext uri="{FF2B5EF4-FFF2-40B4-BE49-F238E27FC236}">
                <a16:creationId xmlns:a16="http://schemas.microsoft.com/office/drawing/2014/main" id="{DD93E0EC-3276-DE01-7CA2-3EF078C37EF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EDAAD3E0-B3D6-A0F0-9ADA-65209E74F013}"/>
              </a:ext>
            </a:extLst>
          </p:cNvPr>
          <p:cNvSpPr txBox="1"/>
          <p:nvPr/>
        </p:nvSpPr>
        <p:spPr>
          <a:xfrm>
            <a:off x="237348" y="1133197"/>
            <a:ext cx="4156528" cy="668517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strike="noStrike" spc="-1" dirty="0">
                <a:latin typeface="Calibri"/>
              </a:rPr>
              <a:t>I. Standard machine </a:t>
            </a:r>
            <a:r>
              <a:rPr lang="en-US" sz="2400" spc="-1" dirty="0">
                <a:latin typeface="Calibri"/>
              </a:rPr>
              <a:t>l</a:t>
            </a:r>
            <a:r>
              <a:rPr lang="en-US" sz="2400" strike="noStrike" spc="-1" dirty="0">
                <a:latin typeface="Calibri"/>
              </a:rPr>
              <a:t>earning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strike="noStrike" spc="-1" dirty="0">
              <a:latin typeface="Calibri"/>
            </a:endParaRPr>
          </a:p>
        </p:txBody>
      </p:sp>
      <p:sp>
        <p:nvSpPr>
          <p:cNvPr id="18" name="TextShape 4">
            <a:extLst>
              <a:ext uri="{FF2B5EF4-FFF2-40B4-BE49-F238E27FC236}">
                <a16:creationId xmlns:a16="http://schemas.microsoft.com/office/drawing/2014/main" id="{DA6E5588-2E8B-AD5A-D3A6-F8AD7BCFA312}"/>
              </a:ext>
            </a:extLst>
          </p:cNvPr>
          <p:cNvSpPr txBox="1"/>
          <p:nvPr/>
        </p:nvSpPr>
        <p:spPr>
          <a:xfrm>
            <a:off x="237346" y="1899402"/>
            <a:ext cx="4171475" cy="4219409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>
                <a:latin typeface="Calibri"/>
              </a:rPr>
              <a:t>Consumption data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pc="-1" dirty="0">
                <a:latin typeface="Calibri"/>
              </a:rPr>
              <a:t>Model performances :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b="0" strike="noStrike" spc="-1" dirty="0"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400" b="0" strike="noStrike" spc="-1" dirty="0">
              <a:latin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0A387E-C46E-D8A8-8CD4-9743CB89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2" y="5026027"/>
            <a:ext cx="1750705" cy="1296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E433C1-1433-E54F-C61D-EB0FB463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961" y="5026027"/>
            <a:ext cx="1750705" cy="12963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DA578E-341E-4DDA-56B9-7D6929B73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946" y="2270079"/>
            <a:ext cx="701364" cy="701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5EFFFF-28A1-72D0-D2F3-89F9E3BA7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031" y="2270079"/>
            <a:ext cx="701364" cy="701364"/>
          </a:xfrm>
          <a:prstGeom prst="rect">
            <a:avLst/>
          </a:prstGeom>
        </p:spPr>
      </p:pic>
      <p:pic>
        <p:nvPicPr>
          <p:cNvPr id="24" name="Graphic 23" descr="Plugged Unplugged with solid fill">
            <a:extLst>
              <a:ext uri="{FF2B5EF4-FFF2-40B4-BE49-F238E27FC236}">
                <a16:creationId xmlns:a16="http://schemas.microsoft.com/office/drawing/2014/main" id="{94A8F215-E2EA-79A3-77CE-58EE24651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856" y="2332191"/>
            <a:ext cx="591179" cy="591179"/>
          </a:xfrm>
          <a:prstGeom prst="rect">
            <a:avLst/>
          </a:prstGeom>
        </p:spPr>
      </p:pic>
      <p:pic>
        <p:nvPicPr>
          <p:cNvPr id="27" name="Graphic 26" descr="Logarithmic Graph with solid fill">
            <a:extLst>
              <a:ext uri="{FF2B5EF4-FFF2-40B4-BE49-F238E27FC236}">
                <a16:creationId xmlns:a16="http://schemas.microsoft.com/office/drawing/2014/main" id="{56D5AC5D-8DBF-040B-3645-82CADFDE1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9031" y="3423556"/>
            <a:ext cx="591179" cy="59117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E5B7AF-72FF-3BC2-8380-9F2448FD5584}"/>
              </a:ext>
            </a:extLst>
          </p:cNvPr>
          <p:cNvSpPr/>
          <p:nvPr/>
        </p:nvSpPr>
        <p:spPr>
          <a:xfrm>
            <a:off x="1811788" y="3577511"/>
            <a:ext cx="320351" cy="279918"/>
          </a:xfrm>
          <a:custGeom>
            <a:avLst/>
            <a:gdLst>
              <a:gd name="connsiteX0" fmla="*/ 0 w 320351"/>
              <a:gd name="connsiteY0" fmla="*/ 279918 h 279918"/>
              <a:gd name="connsiteX1" fmla="*/ 320351 w 320351"/>
              <a:gd name="connsiteY1" fmla="*/ 279918 h 279918"/>
              <a:gd name="connsiteX2" fmla="*/ 320351 w 320351"/>
              <a:gd name="connsiteY2" fmla="*/ 0 h 279918"/>
              <a:gd name="connsiteX3" fmla="*/ 208384 w 320351"/>
              <a:gd name="connsiteY3" fmla="*/ 12441 h 279918"/>
              <a:gd name="connsiteX4" fmla="*/ 124408 w 320351"/>
              <a:gd name="connsiteY4" fmla="*/ 43543 h 279918"/>
              <a:gd name="connsiteX5" fmla="*/ 49763 w 320351"/>
              <a:gd name="connsiteY5" fmla="*/ 93306 h 279918"/>
              <a:gd name="connsiteX6" fmla="*/ 9331 w 320351"/>
              <a:gd name="connsiteY6" fmla="*/ 180392 h 279918"/>
              <a:gd name="connsiteX7" fmla="*/ 0 w 320351"/>
              <a:gd name="connsiteY7" fmla="*/ 279918 h 27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351" h="279918">
                <a:moveTo>
                  <a:pt x="0" y="279918"/>
                </a:moveTo>
                <a:lnTo>
                  <a:pt x="320351" y="279918"/>
                </a:lnTo>
                <a:lnTo>
                  <a:pt x="320351" y="0"/>
                </a:lnTo>
                <a:lnTo>
                  <a:pt x="208384" y="12441"/>
                </a:lnTo>
                <a:lnTo>
                  <a:pt x="124408" y="43543"/>
                </a:lnTo>
                <a:lnTo>
                  <a:pt x="49763" y="93306"/>
                </a:lnTo>
                <a:lnTo>
                  <a:pt x="9331" y="180392"/>
                </a:lnTo>
                <a:lnTo>
                  <a:pt x="0" y="27991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72C9E0-8601-6D1B-DCAE-50DA420C300B}"/>
              </a:ext>
            </a:extLst>
          </p:cNvPr>
          <p:cNvSpPr/>
          <p:nvPr/>
        </p:nvSpPr>
        <p:spPr>
          <a:xfrm rot="21352532">
            <a:off x="2023871" y="3517599"/>
            <a:ext cx="136849" cy="45719"/>
          </a:xfrm>
          <a:prstGeom prst="rect">
            <a:avLst/>
          </a:prstGeom>
          <a:solidFill>
            <a:srgbClr val="27B6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Badge Tick with solid fill">
            <a:extLst>
              <a:ext uri="{FF2B5EF4-FFF2-40B4-BE49-F238E27FC236}">
                <a16:creationId xmlns:a16="http://schemas.microsoft.com/office/drawing/2014/main" id="{137B9CED-2E28-5214-4BBC-47CCB3C169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855" y="3413687"/>
            <a:ext cx="591179" cy="5911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AD9210-89B6-CD3A-95A1-223AB18590E3}"/>
              </a:ext>
            </a:extLst>
          </p:cNvPr>
          <p:cNvSpPr/>
          <p:nvPr/>
        </p:nvSpPr>
        <p:spPr>
          <a:xfrm>
            <a:off x="3000214" y="3598510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11845-9100-C656-95CD-8D35E662D7BD}"/>
              </a:ext>
            </a:extLst>
          </p:cNvPr>
          <p:cNvSpPr/>
          <p:nvPr/>
        </p:nvSpPr>
        <p:spPr>
          <a:xfrm>
            <a:off x="3108450" y="3512735"/>
            <a:ext cx="344693" cy="344693"/>
          </a:xfrm>
          <a:prstGeom prst="rect">
            <a:avLst/>
          </a:prstGeom>
          <a:solidFill>
            <a:schemeClr val="tx1"/>
          </a:solidFill>
          <a:ln>
            <a:solidFill>
              <a:srgbClr val="27B6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1B0D8-804C-7CA2-655C-59EFD3DCF4DA}"/>
              </a:ext>
            </a:extLst>
          </p:cNvPr>
          <p:cNvSpPr txBox="1"/>
          <p:nvPr/>
        </p:nvSpPr>
        <p:spPr>
          <a:xfrm>
            <a:off x="1346816" y="4385396"/>
            <a:ext cx="19375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b="1" spc="-1">
                <a:latin typeface="Calibri"/>
              </a:rPr>
              <a:t>Statistical analysis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C9B1A4-F8E9-0D14-E2B5-26E3442DE9E0}"/>
              </a:ext>
            </a:extLst>
          </p:cNvPr>
          <p:cNvSpPr txBox="1"/>
          <p:nvPr/>
        </p:nvSpPr>
        <p:spPr>
          <a:xfrm>
            <a:off x="955859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kWh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42AA1E-134B-8C60-ACA2-6FBF8138C1C9}"/>
              </a:ext>
            </a:extLst>
          </p:cNvPr>
          <p:cNvSpPr txBox="1"/>
          <p:nvPr/>
        </p:nvSpPr>
        <p:spPr>
          <a:xfrm>
            <a:off x="2243427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CPU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522ED-72EF-BF2E-9C3B-E57958AE57D6}"/>
              </a:ext>
            </a:extLst>
          </p:cNvPr>
          <p:cNvSpPr txBox="1"/>
          <p:nvPr/>
        </p:nvSpPr>
        <p:spPr>
          <a:xfrm>
            <a:off x="3492166" y="2458520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GPU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74F132-CF7E-7221-7F83-9847B02D05AF}"/>
              </a:ext>
            </a:extLst>
          </p:cNvPr>
          <p:cNvSpPr txBox="1"/>
          <p:nvPr/>
        </p:nvSpPr>
        <p:spPr>
          <a:xfrm>
            <a:off x="3491850" y="3558851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SSIM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FD8615-AA93-87B9-5144-90662D558303}"/>
              </a:ext>
            </a:extLst>
          </p:cNvPr>
          <p:cNvSpPr txBox="1"/>
          <p:nvPr/>
        </p:nvSpPr>
        <p:spPr>
          <a:xfrm>
            <a:off x="2228797" y="356092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AUC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AB7CE0-D171-1BB0-1DC7-A7A1C016084A}"/>
              </a:ext>
            </a:extLst>
          </p:cNvPr>
          <p:cNvSpPr txBox="1"/>
          <p:nvPr/>
        </p:nvSpPr>
        <p:spPr>
          <a:xfrm>
            <a:off x="959146" y="3574212"/>
            <a:ext cx="70917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latin typeface="Calibri"/>
              </a:rPr>
              <a:t>Acc.</a:t>
            </a:r>
          </a:p>
        </p:txBody>
      </p:sp>
    </p:spTree>
    <p:extLst>
      <p:ext uri="{BB962C8B-B14F-4D97-AF65-F5344CB8AC3E}">
        <p14:creationId xmlns:p14="http://schemas.microsoft.com/office/powerpoint/2010/main" val="428257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11367</TotalTime>
  <Words>683</Words>
  <Application>Microsoft Office PowerPoint</Application>
  <PresentationFormat>Widescreen</PresentationFormat>
  <Paragraphs>138</Paragraphs>
  <Slides>10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du LISTIC</dc:title>
  <dc:subject/>
  <dc:creator>Ammar Mian</dc:creator>
  <dc:description/>
  <cp:lastModifiedBy>Matthieu Verlynde</cp:lastModifiedBy>
  <cp:revision>67</cp:revision>
  <dcterms:created xsi:type="dcterms:W3CDTF">2022-02-28T08:40:07Z</dcterms:created>
  <dcterms:modified xsi:type="dcterms:W3CDTF">2024-06-19T22:09:39Z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