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88" r:id="rId5"/>
    <p:sldId id="273" r:id="rId6"/>
    <p:sldId id="294" r:id="rId7"/>
    <p:sldId id="295" r:id="rId8"/>
    <p:sldId id="296" r:id="rId9"/>
    <p:sldId id="280" r:id="rId10"/>
    <p:sldId id="279" r:id="rId11"/>
    <p:sldId id="26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6AA"/>
    <a:srgbClr val="0EAEA1"/>
    <a:srgbClr val="B9E8E4"/>
    <a:srgbClr val="62CAC1"/>
    <a:srgbClr val="BEE9E6"/>
    <a:srgbClr val="63C8C8"/>
    <a:srgbClr val="FFFFFF"/>
    <a:srgbClr val="934BC9"/>
    <a:srgbClr val="00AFA5"/>
    <a:srgbClr val="00D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03" autoAdjust="0"/>
  </p:normalViewPr>
  <p:slideViewPr>
    <p:cSldViewPr snapToGrid="0">
      <p:cViewPr>
        <p:scale>
          <a:sx n="67" d="100"/>
          <a:sy n="67" d="100"/>
        </p:scale>
        <p:origin x="7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Series</c:v>
                </c:pt>
              </c:strCache>
            </c:strRef>
          </c:tx>
          <c:spPr>
            <a:solidFill>
              <a:srgbClr val="0EAEA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60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Flight
(NY-SF, 1 pers.)</c:v>
                </c:pt>
                <c:pt idx="1">
                  <c:v>Car 
(entire lifespan)</c:v>
                </c:pt>
                <c:pt idx="2">
                  <c:v>Natural language processing model
(with experiments)</c:v>
                </c:pt>
                <c:pt idx="3">
                  <c:v>GPT-3 
(training)</c:v>
                </c:pt>
                <c:pt idx="4">
                  <c:v>Remote sensing training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</c:v>
                </c:pt>
                <c:pt idx="1">
                  <c:v>57</c:v>
                </c:pt>
                <c:pt idx="2">
                  <c:v>36</c:v>
                </c:pt>
                <c:pt idx="3">
                  <c:v>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E-4028-810C-EC14DFDC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7634432"/>
        <c:axId val="2067637312"/>
      </c:barChart>
      <c:catAx>
        <c:axId val="20676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637312"/>
        <c:crosses val="autoZero"/>
        <c:auto val="1"/>
        <c:lblAlgn val="ctr"/>
        <c:lblOffset val="100"/>
        <c:noMultiLvlLbl val="0"/>
      </c:catAx>
      <c:valAx>
        <c:axId val="2067637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Emissions (t </a:t>
                </a:r>
                <a:r>
                  <a:rPr lang="fr-FR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eCO</a:t>
                </a: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₂)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63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985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AAEA31F-56BA-ADC7-C416-5EA36FB8C3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14" y="168798"/>
            <a:ext cx="772446" cy="62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CDA46197-45E9-59ED-1F21-E16E885B54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65" y="168798"/>
            <a:ext cx="2454689" cy="6170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900532/" TargetMode="External"/><Relationship Id="rId3" Type="http://schemas.openxmlformats.org/officeDocument/2006/relationships/hyperlink" Target="https://grafana.com/docs/grafana/v10.4/" TargetMode="External"/><Relationship Id="rId7" Type="http://schemas.openxmlformats.org/officeDocument/2006/relationships/hyperlink" Target="http://joss.theoj.org/papers/10.21105/joss.002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zwave-js.github.io/zwave-js-ui/" TargetMode="External"/><Relationship Id="rId5" Type="http://schemas.openxmlformats.org/officeDocument/2006/relationships/hyperlink" Target="https://docs.influxdata.com/telegraf/v1/" TargetMode="External"/><Relationship Id="rId4" Type="http://schemas.openxmlformats.org/officeDocument/2006/relationships/hyperlink" Target="https://docs.influxdata.com/influxdb/v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409280" y="2925720"/>
            <a:ext cx="7615440" cy="1006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Calibri"/>
              </a:rPr>
              <a:t>Efficient i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mplementation of learning algorithms for remote sensing</a:t>
            </a:r>
            <a:endParaRPr lang="en-U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780849" y="2228220"/>
            <a:ext cx="6872302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349393"/>
                </a:solidFill>
                <a:latin typeface="Calibri"/>
              </a:rPr>
              <a:t>My internship in 300s</a:t>
            </a:r>
            <a:endParaRPr lang="en-US" sz="2400" b="0" strike="noStrike" spc="-1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43040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6370680" y="6082200"/>
            <a:ext cx="5654040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349393"/>
                </a:solidFill>
                <a:latin typeface="Calibri"/>
              </a:rPr>
              <a:t>Supervisor : Ammar Mian</a:t>
            </a:r>
            <a:endParaRPr lang="en-US" sz="2000" b="1" spc="-1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349393"/>
                </a:solidFill>
                <a:latin typeface="Calibri"/>
              </a:rPr>
              <a:t>Academic tutor : Antoine </a:t>
            </a:r>
            <a:r>
              <a:rPr lang="en-US" sz="2000" b="1" strike="noStrike" spc="-1" dirty="0" err="1">
                <a:solidFill>
                  <a:srgbClr val="349393"/>
                </a:solidFill>
                <a:latin typeface="Calibri"/>
              </a:rPr>
              <a:t>Cornuéjols</a:t>
            </a:r>
            <a:endParaRPr lang="en-US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03200" y="1158240"/>
            <a:ext cx="11816080" cy="519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fr-FR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GrafanaLabs</a:t>
            </a:r>
            <a:r>
              <a:rPr lang="fr-FR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fr-FR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10.4 documentation. 2024. url : </a:t>
            </a:r>
            <a:r>
              <a:rPr lang="fr-FR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https://grafana.com/docs/grafana/v10.4/</a:t>
            </a:r>
            <a:r>
              <a:rPr lang="fr-FR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2.10 documentation. 2024.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https://docs.influxdata.com/influxdb/v2/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InfluxDATA. Telegraf version 1.30 documentation. 2024. url : </a:t>
            </a:r>
            <a:r>
              <a:rPr lang="it-IT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https://docs.influxdata.com/telegraf/v1/</a:t>
            </a:r>
            <a:r>
              <a:rPr lang="it-IT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Daniel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Lando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Z-Wave JS UI version 9.12.0 documentation. 2024.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https://zwave-js.github.io/zwave-js-ui/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Roger A Light. «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server and client implementation of the MQTT protocol ».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The Journal of Open Source Software 2.13 (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2017), p. 265.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issn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2475-9066.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10.21105/joss.00265. 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http://joss.theoj.org/papers/10.21105/joss.00265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10/05/2024).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Nikolaos Ioannis </a:t>
            </a:r>
            <a:r>
              <a:rPr lang="en-US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Bountos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« 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Hephaestus: A Large Scale Multitask Dataset Towards </a:t>
            </a:r>
            <a:r>
              <a:rPr lang="en-US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InSAR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Understanding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». In: 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Proceedings of the IEEE/CVF Conference on Computer Vision and Pattern Recognition (CVPR) Workshops, </a:t>
            </a:r>
            <a:r>
              <a:rPr lang="en-US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juin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2022, p. 1453-1462. </a:t>
            </a:r>
            <a:r>
              <a:rPr lang="en-US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10.48550/arXiv.2204.09435 </a:t>
            </a:r>
            <a:endParaRPr lang="fr-FR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Gencer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Sumbul et al. «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Bigearthnet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Large-Scale Benchmark Archive for Remote Sensing Image Understanding ».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IGARSS 2019 - 2019 IEEE International Geoscience and Remote Sensing Symposium. Yokohama, Japan : IEEE,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2019, p. 5901-5904.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isbn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978-1-5386-9154-0.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10.1109/IGARSS.2019.8900532.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https://ieeexplore.ieee.org/document/8900532/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08/04/2024).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trike="noStrike" spc="-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92EF11A-9CB4-DE43-A725-B62F3C111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65693"/>
              </p:ext>
            </p:extLst>
          </p:nvPr>
        </p:nvGraphicFramePr>
        <p:xfrm>
          <a:off x="198607" y="1916035"/>
          <a:ext cx="6013007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Shape 4">
            <a:extLst>
              <a:ext uri="{FF2B5EF4-FFF2-40B4-BE49-F238E27FC236}">
                <a16:creationId xmlns:a16="http://schemas.microsoft.com/office/drawing/2014/main" id="{163C00E3-0026-41CB-B20A-6CD6DDFFFADB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AI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efficiency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a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must have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” in data science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CBFC2-21F8-E66D-E5FA-986A4BBDE2B1}"/>
              </a:ext>
            </a:extLst>
          </p:cNvPr>
          <p:cNvSpPr txBox="1"/>
          <p:nvPr/>
        </p:nvSpPr>
        <p:spPr>
          <a:xfrm>
            <a:off x="3753650" y="2064340"/>
            <a:ext cx="77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552</a:t>
            </a:r>
          </a:p>
        </p:txBody>
      </p:sp>
      <p:sp>
        <p:nvSpPr>
          <p:cNvPr id="20" name="TextShape 6">
            <a:extLst>
              <a:ext uri="{FF2B5EF4-FFF2-40B4-BE49-F238E27FC236}">
                <a16:creationId xmlns:a16="http://schemas.microsoft.com/office/drawing/2014/main" id="{A199A6F7-C184-D893-A0A5-88E47CCD4C34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Context and objectives</a:t>
            </a:r>
          </a:p>
        </p:txBody>
      </p:sp>
      <p:sp>
        <p:nvSpPr>
          <p:cNvPr id="21" name="TextShape 5">
            <a:extLst>
              <a:ext uri="{FF2B5EF4-FFF2-40B4-BE49-F238E27FC236}">
                <a16:creationId xmlns:a16="http://schemas.microsoft.com/office/drawing/2014/main" id="{9B6EFDCF-8D94-BDC0-FB3F-63F455F194C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FFECA717-477A-034D-7F99-66F05EA56AE8}"/>
              </a:ext>
            </a:extLst>
          </p:cNvPr>
          <p:cNvSpPr txBox="1"/>
          <p:nvPr/>
        </p:nvSpPr>
        <p:spPr>
          <a:xfrm>
            <a:off x="5369091" y="5147108"/>
            <a:ext cx="391722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3C21A-9C41-463C-CA81-7D111C9E389F}"/>
              </a:ext>
            </a:extLst>
          </p:cNvPr>
          <p:cNvSpPr/>
          <p:nvPr/>
        </p:nvSpPr>
        <p:spPr>
          <a:xfrm>
            <a:off x="6824324" y="1013041"/>
            <a:ext cx="4945225" cy="2050604"/>
          </a:xfrm>
          <a:prstGeom prst="rect">
            <a:avLst/>
          </a:prstGeom>
          <a:solidFill>
            <a:srgbClr val="BEE9E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4">
            <a:extLst>
              <a:ext uri="{FF2B5EF4-FFF2-40B4-BE49-F238E27FC236}">
                <a16:creationId xmlns:a16="http://schemas.microsoft.com/office/drawing/2014/main" id="{9306C475-59D9-9E9A-7841-93F1C30D2C33}"/>
              </a:ext>
            </a:extLst>
          </p:cNvPr>
          <p:cNvSpPr txBox="1"/>
          <p:nvPr/>
        </p:nvSpPr>
        <p:spPr>
          <a:xfrm>
            <a:off x="6981335" y="1013040"/>
            <a:ext cx="4737111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Specificities for remote sensing</a:t>
            </a: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1E17DDCE-9449-4D99-93F2-D9A43657E732}"/>
              </a:ext>
            </a:extLst>
          </p:cNvPr>
          <p:cNvSpPr txBox="1"/>
          <p:nvPr/>
        </p:nvSpPr>
        <p:spPr>
          <a:xfrm>
            <a:off x="6981334" y="1726162"/>
            <a:ext cx="4945225" cy="162352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High dimensions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Poorly labeled data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Complexity of interpretation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4">
            <a:extLst>
              <a:ext uri="{FF2B5EF4-FFF2-40B4-BE49-F238E27FC236}">
                <a16:creationId xmlns:a16="http://schemas.microsoft.com/office/drawing/2014/main" id="{4B3C3127-6F2C-44D9-05DD-1F31E2AF0C21}"/>
              </a:ext>
            </a:extLst>
          </p:cNvPr>
          <p:cNvSpPr txBox="1"/>
          <p:nvPr/>
        </p:nvSpPr>
        <p:spPr>
          <a:xfrm>
            <a:off x="6923007" y="3716024"/>
            <a:ext cx="2504010" cy="112486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Evaluation metrics </a:t>
            </a:r>
            <a:r>
              <a:rPr lang="en-US" b="1" spc="-1" dirty="0">
                <a:solidFill>
                  <a:srgbClr val="FFC000"/>
                </a:solidFill>
                <a:latin typeface="Calibri"/>
              </a:rPr>
              <a:t>energy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US" b="1" spc="-1" dirty="0">
                <a:solidFill>
                  <a:srgbClr val="0070C0"/>
                </a:solidFill>
                <a:latin typeface="Calibri"/>
              </a:rPr>
              <a:t>performance</a:t>
            </a:r>
            <a:endParaRPr lang="en-US" sz="14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F1CDC7B4-6F2F-1EFD-C1A8-193D6C46FD86}"/>
              </a:ext>
            </a:extLst>
          </p:cNvPr>
          <p:cNvSpPr txBox="1"/>
          <p:nvPr/>
        </p:nvSpPr>
        <p:spPr>
          <a:xfrm>
            <a:off x="9929398" y="5137591"/>
            <a:ext cx="1727523" cy="91779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Optimization methods</a:t>
            </a:r>
            <a:endParaRPr lang="en-US" sz="14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405F4B-9C2F-ECA5-CA0F-1238F54A957C}"/>
              </a:ext>
            </a:extLst>
          </p:cNvPr>
          <p:cNvSpPr/>
          <p:nvPr/>
        </p:nvSpPr>
        <p:spPr>
          <a:xfrm>
            <a:off x="6923008" y="3683215"/>
            <a:ext cx="2504009" cy="12620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E26AE2-1D8D-584E-C270-AF74E4AAEBDB}"/>
              </a:ext>
            </a:extLst>
          </p:cNvPr>
          <p:cNvSpPr/>
          <p:nvPr/>
        </p:nvSpPr>
        <p:spPr>
          <a:xfrm>
            <a:off x="9541156" y="4965468"/>
            <a:ext cx="2504009" cy="126204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09E9ED-AD2A-74E0-2726-59C36036C8BE}"/>
              </a:ext>
            </a:extLst>
          </p:cNvPr>
          <p:cNvSpPr/>
          <p:nvPr/>
        </p:nvSpPr>
        <p:spPr>
          <a:xfrm rot="13492710">
            <a:off x="8945688" y="4840757"/>
            <a:ext cx="949601" cy="333975"/>
          </a:xfrm>
          <a:prstGeom prst="rightArrow">
            <a:avLst>
              <a:gd name="adj1" fmla="val 45845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F1E432F-3AB9-40B6-85F9-D445AF59FB70}"/>
              </a:ext>
            </a:extLst>
          </p:cNvPr>
          <p:cNvSpPr/>
          <p:nvPr/>
        </p:nvSpPr>
        <p:spPr>
          <a:xfrm rot="16200000">
            <a:off x="4330913" y="2215397"/>
            <a:ext cx="379250" cy="231564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E0E7C-8456-4EDE-E0BF-153C237C343D}"/>
              </a:ext>
            </a:extLst>
          </p:cNvPr>
          <p:cNvCxnSpPr>
            <a:cxnSpLocks/>
          </p:cNvCxnSpPr>
          <p:nvPr/>
        </p:nvCxnSpPr>
        <p:spPr>
          <a:xfrm>
            <a:off x="5919019" y="1531246"/>
            <a:ext cx="0" cy="298576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DBEAF3-00FC-B9F1-7F85-6841AC92B31A}"/>
              </a:ext>
            </a:extLst>
          </p:cNvPr>
          <p:cNvSpPr/>
          <p:nvPr/>
        </p:nvSpPr>
        <p:spPr>
          <a:xfrm>
            <a:off x="5648707" y="2605448"/>
            <a:ext cx="540623" cy="545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A460E-FF11-BB52-E59D-56C46BA3BAC0}"/>
              </a:ext>
            </a:extLst>
          </p:cNvPr>
          <p:cNvSpPr/>
          <p:nvPr/>
        </p:nvSpPr>
        <p:spPr>
          <a:xfrm>
            <a:off x="262891" y="1497737"/>
            <a:ext cx="4427094" cy="25224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Shape 1"/>
          <p:cNvSpPr txBox="1"/>
          <p:nvPr/>
        </p:nvSpPr>
        <p:spPr>
          <a:xfrm>
            <a:off x="262892" y="1985774"/>
            <a:ext cx="458342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Complexity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Bachmann-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Landeau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descriptor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</a:rPr>
              <a:t>Big 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Lines of code, Halstead volume,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cyclomatic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56046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spc="-1" dirty="0">
                <a:solidFill>
                  <a:srgbClr val="FFFFFF"/>
                </a:solidFill>
                <a:latin typeface="Calibri"/>
              </a:rPr>
              <a:t>State of the art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D5FC0ED-209B-B053-55D3-6BAE97FA26CA}"/>
              </a:ext>
            </a:extLst>
          </p:cNvPr>
          <p:cNvSpPr txBox="1"/>
          <p:nvPr/>
        </p:nvSpPr>
        <p:spPr>
          <a:xfrm>
            <a:off x="262891" y="1505230"/>
            <a:ext cx="2992472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Runtime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29DF85E-7C4B-5D5C-3C65-1D419DE78208}"/>
              </a:ext>
            </a:extLst>
          </p:cNvPr>
          <p:cNvSpPr txBox="1"/>
          <p:nvPr/>
        </p:nvSpPr>
        <p:spPr>
          <a:xfrm>
            <a:off x="262890" y="3357960"/>
            <a:ext cx="4132257" cy="5779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Empirical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measurements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BCC919D-EBFF-0FD1-F5C4-55C8C599C754}"/>
              </a:ext>
            </a:extLst>
          </p:cNvPr>
          <p:cNvSpPr txBox="1"/>
          <p:nvPr/>
        </p:nvSpPr>
        <p:spPr>
          <a:xfrm>
            <a:off x="7179886" y="1635388"/>
            <a:ext cx="4353353" cy="1179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Performances of the model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targeted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task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Ex : classification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accuracy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, F1 score…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8D06581-A0ED-C316-A9BB-EA2C5E70CAD8}"/>
              </a:ext>
            </a:extLst>
          </p:cNvPr>
          <p:cNvSpPr txBox="1"/>
          <p:nvPr/>
        </p:nvSpPr>
        <p:spPr>
          <a:xfrm>
            <a:off x="4470409" y="5038726"/>
            <a:ext cx="5731608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Emissio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ns i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eCO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Energy (kWh) ×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carbon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intensity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eCO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/kWh)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556A1-6935-FFFD-CDFF-16EF2A8BB838}"/>
              </a:ext>
            </a:extLst>
          </p:cNvPr>
          <p:cNvSpPr/>
          <p:nvPr/>
        </p:nvSpPr>
        <p:spPr>
          <a:xfrm>
            <a:off x="7179886" y="1588650"/>
            <a:ext cx="4427094" cy="18406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197F-667D-E55C-5795-F6E08C7F3992}"/>
              </a:ext>
            </a:extLst>
          </p:cNvPr>
          <p:cNvSpPr/>
          <p:nvPr/>
        </p:nvSpPr>
        <p:spPr>
          <a:xfrm>
            <a:off x="4470408" y="5042671"/>
            <a:ext cx="5862311" cy="820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18CC0D-FF28-5ED7-D869-8F3D497475CB}"/>
              </a:ext>
            </a:extLst>
          </p:cNvPr>
          <p:cNvSpPr/>
          <p:nvPr/>
        </p:nvSpPr>
        <p:spPr>
          <a:xfrm rot="3907921">
            <a:off x="3658474" y="4344781"/>
            <a:ext cx="1299519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262A0837-CA89-39E0-B182-35BF822F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282" y="2421913"/>
            <a:ext cx="825381" cy="825381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42E865CF-437E-4F49-756B-7B6CDD40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2624" y="1531246"/>
            <a:ext cx="691300" cy="691300"/>
          </a:xfrm>
          <a:prstGeom prst="rect">
            <a:avLst/>
          </a:prstGeom>
        </p:spPr>
      </p:pic>
      <p:pic>
        <p:nvPicPr>
          <p:cNvPr id="21" name="Graphic 20" descr="Mathematics with solid fill">
            <a:extLst>
              <a:ext uri="{FF2B5EF4-FFF2-40B4-BE49-F238E27FC236}">
                <a16:creationId xmlns:a16="http://schemas.microsoft.com/office/drawing/2014/main" id="{FB814639-693D-3D97-5A21-E9B6FBA83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5278" y="2715163"/>
            <a:ext cx="711702" cy="711701"/>
          </a:xfrm>
          <a:prstGeom prst="rect">
            <a:avLst/>
          </a:prstGeom>
        </p:spPr>
      </p:pic>
      <p:pic>
        <p:nvPicPr>
          <p:cNvPr id="23" name="Graphic 22" descr="Leaf with solid fill">
            <a:extLst>
              <a:ext uri="{FF2B5EF4-FFF2-40B4-BE49-F238E27FC236}">
                <a16:creationId xmlns:a16="http://schemas.microsoft.com/office/drawing/2014/main" id="{B0A16558-E9E5-B275-08A0-9FFA12D16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1017" y="5198579"/>
            <a:ext cx="646351" cy="6463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8337D-156E-9283-F7B1-E88D6B6A403E}"/>
              </a:ext>
            </a:extLst>
          </p:cNvPr>
          <p:cNvCxnSpPr>
            <a:cxnSpLocks/>
          </p:cNvCxnSpPr>
          <p:nvPr/>
        </p:nvCxnSpPr>
        <p:spPr>
          <a:xfrm flipH="1">
            <a:off x="5919019" y="4517014"/>
            <a:ext cx="56142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algorithms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A3842-4673-5CE4-262C-865B4E6171A6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225B5911-C67D-2D14-01A1-3E14DBF8361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65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3F34-A90C-F42E-06A1-1A5AF0A740F9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D93E0EC-3276-DE01-7CA2-3EF078C37EF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algorithms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8558A170-6E2A-1483-ED3A-A0D611946423}"/>
              </a:ext>
            </a:extLst>
          </p:cNvPr>
          <p:cNvSpPr txBox="1"/>
          <p:nvPr/>
        </p:nvSpPr>
        <p:spPr>
          <a:xfrm>
            <a:off x="4751699" y="896265"/>
            <a:ext cx="41904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II. Standard deep learning</a:t>
            </a: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4648371A-7F2E-7A14-83B8-43E310FBCDDD}"/>
              </a:ext>
            </a:extLst>
          </p:cNvPr>
          <p:cNvSpPr txBox="1"/>
          <p:nvPr/>
        </p:nvSpPr>
        <p:spPr>
          <a:xfrm>
            <a:off x="4770383" y="1899402"/>
            <a:ext cx="4190447" cy="400699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1. Training from scratch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2. Transfer learning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ImageNet                  </a:t>
            </a:r>
            <a:r>
              <a:rPr lang="en-US" spc="-1" dirty="0" err="1">
                <a:latin typeface="Calibri"/>
              </a:rPr>
              <a:t>BigEarthNet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latin typeface="Calibri"/>
              </a:rPr>
              <a:t>3. Looking for new information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BA5076-B470-CE65-A35F-BB291592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6" y="4368290"/>
            <a:ext cx="2788953" cy="6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D1BC360-DD06-0B5D-D9DE-6D9BF193C448}"/>
              </a:ext>
            </a:extLst>
          </p:cNvPr>
          <p:cNvSpPr/>
          <p:nvPr/>
        </p:nvSpPr>
        <p:spPr>
          <a:xfrm>
            <a:off x="5935055" y="3083457"/>
            <a:ext cx="603231" cy="200536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map&#10;&#10;Description automatically generated">
            <a:extLst>
              <a:ext uri="{FF2B5EF4-FFF2-40B4-BE49-F238E27FC236}">
                <a16:creationId xmlns:a16="http://schemas.microsoft.com/office/drawing/2014/main" id="{E437935D-BFDF-3B98-C5D4-268B7ABA08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070001" y="5180612"/>
            <a:ext cx="1249204" cy="1158073"/>
          </a:xfrm>
          <a:prstGeom prst="rect">
            <a:avLst/>
          </a:prstGeom>
        </p:spPr>
      </p:pic>
      <p:pic>
        <p:nvPicPr>
          <p:cNvPr id="51" name="Picture 50" descr="A screenshot of a map&#10;&#10;Description automatically generated">
            <a:extLst>
              <a:ext uri="{FF2B5EF4-FFF2-40B4-BE49-F238E27FC236}">
                <a16:creationId xmlns:a16="http://schemas.microsoft.com/office/drawing/2014/main" id="{0AD56341-C8D4-1329-EDB5-CBFF47A3298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258826" y="5133858"/>
            <a:ext cx="1249204" cy="1158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3A3F65-2D11-2F71-86A1-C33E90D34F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071" y="5165288"/>
            <a:ext cx="1122304" cy="1126644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7402204" y="6306681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426896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3F34-A90C-F42E-06A1-1A5AF0A740F9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D93E0EC-3276-DE01-7CA2-3EF078C37EF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algorithms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8558A170-6E2A-1483-ED3A-A0D611946423}"/>
              </a:ext>
            </a:extLst>
          </p:cNvPr>
          <p:cNvSpPr txBox="1"/>
          <p:nvPr/>
        </p:nvSpPr>
        <p:spPr>
          <a:xfrm>
            <a:off x="4751699" y="896265"/>
            <a:ext cx="41904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II. Standard deep learning</a:t>
            </a:r>
          </a:p>
        </p:txBody>
      </p:sp>
      <p:sp>
        <p:nvSpPr>
          <p:cNvPr id="17" name="TextShape 4">
            <a:extLst>
              <a:ext uri="{FF2B5EF4-FFF2-40B4-BE49-F238E27FC236}">
                <a16:creationId xmlns:a16="http://schemas.microsoft.com/office/drawing/2014/main" id="{A29ED0FC-C44F-1078-4159-006C4F47F995}"/>
              </a:ext>
            </a:extLst>
          </p:cNvPr>
          <p:cNvSpPr txBox="1"/>
          <p:nvPr/>
        </p:nvSpPr>
        <p:spPr>
          <a:xfrm>
            <a:off x="9290756" y="1038746"/>
            <a:ext cx="26426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III. Semi-supervised learning</a:t>
            </a: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4648371A-7F2E-7A14-83B8-43E310FBCDDD}"/>
              </a:ext>
            </a:extLst>
          </p:cNvPr>
          <p:cNvSpPr txBox="1"/>
          <p:nvPr/>
        </p:nvSpPr>
        <p:spPr>
          <a:xfrm>
            <a:off x="4770383" y="1899402"/>
            <a:ext cx="4190447" cy="400699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1. Training from scratch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2. Transfer learning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ImageNet                  </a:t>
            </a:r>
            <a:r>
              <a:rPr lang="en-US" spc="-1" dirty="0" err="1">
                <a:latin typeface="Calibri"/>
              </a:rPr>
              <a:t>BigEarthNet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latin typeface="Calibri"/>
              </a:rPr>
              <a:t>3. Looking for new information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B7DFE8C2-F97C-7A60-10F8-D3B17511E893}"/>
              </a:ext>
            </a:extLst>
          </p:cNvPr>
          <p:cNvSpPr txBox="1"/>
          <p:nvPr/>
        </p:nvSpPr>
        <p:spPr>
          <a:xfrm>
            <a:off x="9333290" y="2175291"/>
            <a:ext cx="2606413" cy="372469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>
                <a:latin typeface="Calibri"/>
              </a:rPr>
              <a:t>Complex scenario :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Poorly labeled data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BA5076-B470-CE65-A35F-BB291592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6" y="4368290"/>
            <a:ext cx="2788953" cy="6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D1BC360-DD06-0B5D-D9DE-6D9BF193C448}"/>
              </a:ext>
            </a:extLst>
          </p:cNvPr>
          <p:cNvSpPr/>
          <p:nvPr/>
        </p:nvSpPr>
        <p:spPr>
          <a:xfrm>
            <a:off x="5935055" y="3083457"/>
            <a:ext cx="603231" cy="200536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map&#10;&#10;Description automatically generated">
            <a:extLst>
              <a:ext uri="{FF2B5EF4-FFF2-40B4-BE49-F238E27FC236}">
                <a16:creationId xmlns:a16="http://schemas.microsoft.com/office/drawing/2014/main" id="{E437935D-BFDF-3B98-C5D4-268B7ABA08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070001" y="5180612"/>
            <a:ext cx="1249204" cy="1158073"/>
          </a:xfrm>
          <a:prstGeom prst="rect">
            <a:avLst/>
          </a:prstGeom>
        </p:spPr>
      </p:pic>
      <p:pic>
        <p:nvPicPr>
          <p:cNvPr id="51" name="Picture 50" descr="A screenshot of a map&#10;&#10;Description automatically generated">
            <a:extLst>
              <a:ext uri="{FF2B5EF4-FFF2-40B4-BE49-F238E27FC236}">
                <a16:creationId xmlns:a16="http://schemas.microsoft.com/office/drawing/2014/main" id="{0AD56341-C8D4-1329-EDB5-CBFF47A3298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258826" y="5133858"/>
            <a:ext cx="1249204" cy="1158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3A3F65-2D11-2F71-86A1-C33E90D34F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071" y="5165288"/>
            <a:ext cx="1122304" cy="1126644"/>
          </a:xfrm>
          <a:prstGeom prst="rect">
            <a:avLst/>
          </a:prstGeom>
        </p:spPr>
      </p:pic>
      <p:pic>
        <p:nvPicPr>
          <p:cNvPr id="1026" name="Picture 2" descr="Hephaestus: A Python repository from Orion Lab - Orion Lab">
            <a:extLst>
              <a:ext uri="{FF2B5EF4-FFF2-40B4-BE49-F238E27FC236}">
                <a16:creationId xmlns:a16="http://schemas.microsoft.com/office/drawing/2014/main" id="{12F11A95-90A7-0F40-9B2D-A03E6D5C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87" y="3179715"/>
            <a:ext cx="2261185" cy="1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3151409-23CA-AA98-25C6-E9E9E2BBC5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1774" y="4860811"/>
            <a:ext cx="1089060" cy="1081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BCCF3B-61FD-481C-23D2-C84BEB42D7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53612" y="4860811"/>
            <a:ext cx="1089060" cy="1077833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7402204" y="6306681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Sumbul et al. (2019)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10405966" y="5962246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Sumbul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337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data flow&#10;&#10;Description automatically generated">
            <a:extLst>
              <a:ext uri="{FF2B5EF4-FFF2-40B4-BE49-F238E27FC236}">
                <a16:creationId xmlns:a16="http://schemas.microsoft.com/office/drawing/2014/main" id="{92EC03E8-C83B-0C38-A60C-6A59B323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 b="17555"/>
          <a:stretch/>
        </p:blipFill>
        <p:spPr>
          <a:xfrm>
            <a:off x="1345151" y="2154548"/>
            <a:ext cx="10356601" cy="4236720"/>
          </a:xfrm>
          <a:prstGeom prst="rect">
            <a:avLst/>
          </a:prstGeom>
        </p:spPr>
      </p:pic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Accessing consumption data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5BDC2-C2C0-E8D8-ED94-049B48B07EFD}"/>
              </a:ext>
            </a:extLst>
          </p:cNvPr>
          <p:cNvCxnSpPr>
            <a:cxnSpLocks/>
          </p:cNvCxnSpPr>
          <p:nvPr/>
        </p:nvCxnSpPr>
        <p:spPr>
          <a:xfrm flipH="1">
            <a:off x="10756490" y="4513006"/>
            <a:ext cx="176981" cy="487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5CBFF2-FCE4-CA67-DAF6-81793227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96" y="4324385"/>
            <a:ext cx="701364" cy="70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8DC84-4FB0-7225-92DE-BA270F9D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94" y="3267002"/>
            <a:ext cx="701364" cy="701364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4DEF5A88-78FE-23F4-EB61-FDB2406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87" y="5373040"/>
            <a:ext cx="701364" cy="7013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4C405-F56D-9669-626E-8A1EBA86E41B}"/>
              </a:ext>
            </a:extLst>
          </p:cNvPr>
          <p:cNvSpPr txBox="1"/>
          <p:nvPr/>
        </p:nvSpPr>
        <p:spPr>
          <a:xfrm>
            <a:off x="10071736" y="2202840"/>
            <a:ext cx="1723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GrafanaLabs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Lando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/>
              <a:t>Light. (2017)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</p:txBody>
      </p:sp>
      <p:pic>
        <p:nvPicPr>
          <p:cNvPr id="5" name="Graphic 4" descr="Box with solid fill">
            <a:extLst>
              <a:ext uri="{FF2B5EF4-FFF2-40B4-BE49-F238E27FC236}">
                <a16:creationId xmlns:a16="http://schemas.microsoft.com/office/drawing/2014/main" id="{C8439DC8-6FB9-6F96-4B0F-C42B7EF65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5176" y="2203589"/>
            <a:ext cx="701364" cy="701364"/>
          </a:xfrm>
          <a:prstGeom prst="rect">
            <a:avLst/>
          </a:prstGeom>
        </p:spPr>
      </p:pic>
      <p:sp>
        <p:nvSpPr>
          <p:cNvPr id="6" name="TextShape 6">
            <a:extLst>
              <a:ext uri="{FF2B5EF4-FFF2-40B4-BE49-F238E27FC236}">
                <a16:creationId xmlns:a16="http://schemas.microsoft.com/office/drawing/2014/main" id="{887001C5-0412-04F6-ACEC-7A06F783628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D51C1-B448-D8F2-6145-4F26B0B8F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764" y="2154548"/>
            <a:ext cx="2961131" cy="253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FFE64-9A95-6EAA-562D-1696AE138A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4632" y="4952104"/>
            <a:ext cx="2357120" cy="10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TextShape 6">
            <a:extLst>
              <a:ext uri="{FF2B5EF4-FFF2-40B4-BE49-F238E27FC236}">
                <a16:creationId xmlns:a16="http://schemas.microsoft.com/office/drawing/2014/main" id="{CCBFC869-A5EC-5055-2C77-BA9E87930692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7C8F-AFA9-4889-24FB-7C9F891C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6" y="985520"/>
            <a:ext cx="11660847" cy="52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478844"/>
            <a:ext cx="10332360" cy="46980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Compromise performance v. consumption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Variables influencing consumption</a:t>
            </a:r>
            <a:endParaRPr lang="en-US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Compare implementations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  Suggest optimizations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What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is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next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?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A8A3847-A482-CC41-FFEC-A701D4DC2F49}"/>
              </a:ext>
            </a:extLst>
          </p:cNvPr>
          <p:cNvSpPr/>
          <p:nvPr/>
        </p:nvSpPr>
        <p:spPr>
          <a:xfrm>
            <a:off x="928391" y="4594577"/>
            <a:ext cx="787520" cy="315015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11227</TotalTime>
  <Words>623</Words>
  <Application>Microsoft Office PowerPoint</Application>
  <PresentationFormat>Widescreen</PresentationFormat>
  <Paragraphs>135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67</cp:revision>
  <dcterms:created xsi:type="dcterms:W3CDTF">2022-02-28T08:40:07Z</dcterms:created>
  <dcterms:modified xsi:type="dcterms:W3CDTF">2024-06-19T15:50:50Z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