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10.wmf" ContentType="image/x-wmf"/>
  <Override PartName="/ppt/media/image14.jpeg" ContentType="image/jpeg"/>
  <Override PartName="/ppt/media/image1.wmf" ContentType="image/x-wmf"/>
  <Override PartName="/ppt/media/image2.wmf" ContentType="image/x-wmf"/>
  <Override PartName="/ppt/media/image3.wmf" ContentType="image/x-wmf"/>
  <Override PartName="/ppt/media/image4.png" ContentType="image/png"/>
  <Override PartName="/ppt/media/image13.jpeg" ContentType="image/jpeg"/>
  <Override PartName="/ppt/media/image5.png" ContentType="image/png"/>
  <Override PartName="/ppt/media/image6.wmf" ContentType="image/x-wmf"/>
  <Override PartName="/ppt/media/image11.wmf" ContentType="image/x-wmf"/>
  <Override PartName="/ppt/media/image12.png" ContentType="image/png"/>
  <Override PartName="/ppt/media/image7.wmf" ContentType="image/x-wmf"/>
  <Override PartName="/ppt/media/image8.wmf" ContentType="image/x-wmf"/>
  <Override PartName="/ppt/media/image9.wmf" ContentType="image/x-wm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CEE24DA-B544-4ABB-B49D-51AD065678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103515-C406-4837-8C7B-201774231F0F}" type="slidenum">
              <a:rPr b="0" lang="fr-FR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29" descr=""/>
          <p:cNvPicPr/>
          <p:nvPr/>
        </p:nvPicPr>
        <p:blipFill>
          <a:blip r:embed="rId2"/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1" name="Image 30" descr=""/>
          <p:cNvPicPr/>
          <p:nvPr/>
        </p:nvPicPr>
        <p:blipFill>
          <a:blip r:embed="rId3"/>
          <a:stretch/>
        </p:blipFill>
        <p:spPr>
          <a:xfrm>
            <a:off x="1809000" y="2233440"/>
            <a:ext cx="10382760" cy="208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09280" y="2925720"/>
            <a:ext cx="7615440" cy="10062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Calibri"/>
              </a:rPr>
              <a:t>Modifiez le style du titre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875866-00A7-401A-8879-DEB3D066A86B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Image 24" descr=""/>
          <p:cNvPicPr/>
          <p:nvPr/>
        </p:nvPicPr>
        <p:blipFill>
          <a:blip r:embed="rId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5" name="Graphique 28" descr=""/>
          <p:cNvPicPr/>
          <p:nvPr/>
        </p:nvPicPr>
        <p:blipFill>
          <a:blip r:embed="rId5"/>
          <a:stretch/>
        </p:blipFill>
        <p:spPr>
          <a:xfrm>
            <a:off x="8394120" y="169920"/>
            <a:ext cx="1702440" cy="6296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" descr=""/>
          <p:cNvPicPr/>
          <p:nvPr/>
        </p:nvPicPr>
        <p:blipFill>
          <a:blip r:embed="rId6"/>
          <a:stretch/>
        </p:blipFill>
        <p:spPr>
          <a:xfrm>
            <a:off x="6000480" y="182880"/>
            <a:ext cx="2133000" cy="5922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759E20E-6EF7-4643-AB4D-41DBCC3F4BBC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0" y="250920"/>
            <a:ext cx="12191760" cy="467640"/>
          </a:xfrm>
          <a:prstGeom prst="rect">
            <a:avLst/>
          </a:prstGeom>
          <a:gradFill rotWithShape="0">
            <a:gsLst>
              <a:gs pos="0">
                <a:srgbClr val="00bead"/>
              </a:gs>
              <a:gs pos="100000">
                <a:srgbClr val="00a99b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6" descr=""/>
          <p:cNvPicPr/>
          <p:nvPr/>
        </p:nvPicPr>
        <p:blipFill>
          <a:blip r:embed="rId2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49" name="Image 9" descr=""/>
          <p:cNvPicPr/>
          <p:nvPr/>
        </p:nvPicPr>
        <p:blipFill>
          <a:blip r:embed="rId3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50" name="Image 10" descr=""/>
          <p:cNvPicPr/>
          <p:nvPr/>
        </p:nvPicPr>
        <p:blipFill>
          <a:blip r:embed="rId4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Modifiez le style du titre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A2F177-019B-4785-90FA-AB1D5D1DA10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7220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Image 7" descr=""/>
          <p:cNvPicPr/>
          <p:nvPr/>
        </p:nvPicPr>
        <p:blipFill>
          <a:blip r:embed="rId2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2" name="Image 9" descr=""/>
          <p:cNvPicPr/>
          <p:nvPr/>
        </p:nvPicPr>
        <p:blipFill>
          <a:blip r:embed="rId3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C62943-D427-449D-BE3D-95F0E7D7057C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3F0626-36D4-4FC1-92DB-B779CA02083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0" y="250920"/>
            <a:ext cx="12191760" cy="467640"/>
          </a:xfrm>
          <a:prstGeom prst="rect">
            <a:avLst/>
          </a:prstGeom>
          <a:gradFill rotWithShape="0">
            <a:gsLst>
              <a:gs pos="0">
                <a:srgbClr val="00bead"/>
              </a:gs>
              <a:gs pos="100000">
                <a:srgbClr val="00a99b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Modifiez le style du titre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8" descr=""/>
          <p:cNvPicPr/>
          <p:nvPr/>
        </p:nvPicPr>
        <p:blipFill>
          <a:blip r:embed="rId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409280" y="2925720"/>
            <a:ext cx="7615440" cy="1006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3200" spc="-1" strike="noStrike">
                <a:solidFill>
                  <a:srgbClr val="ffffff"/>
                </a:solidFill>
                <a:latin typeface="Calibri"/>
              </a:rPr>
              <a:t>Optimisation d’algorithmes de traitement d’images en télédétection</a:t>
            </a:r>
            <a:endParaRPr b="0" lang="fr-FR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807080" y="4389120"/>
            <a:ext cx="6897240" cy="5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349393"/>
                </a:solidFill>
                <a:latin typeface="Calibri"/>
              </a:rPr>
              <a:t>Présentation intermédiaire de stage de fin d’études</a:t>
            </a:r>
            <a:endParaRPr b="0" lang="en-US" sz="2000" spc="-1" strike="noStrike">
              <a:solidFill>
                <a:srgbClr val="349393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4EE9835-B3D0-44F7-B081-A49E7F3F2406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10607040" y="6583680"/>
            <a:ext cx="1585080" cy="27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349393"/>
                </a:solidFill>
                <a:latin typeface="Calibri"/>
              </a:rPr>
              <a:t>Matthieu Verlynde</a:t>
            </a:r>
            <a:endParaRPr b="0" lang="en-US" sz="1400" spc="-1" strike="noStrike">
              <a:solidFill>
                <a:srgbClr val="34939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192168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EF2A3C2-C3ED-4EBA-9B6E-E229D5497910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5F88F6-61E3-4AAE-99A8-C2A46780842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921680"/>
            <a:ext cx="51811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test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172200" y="1921680"/>
            <a:ext cx="51811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test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4000" spc="-1" strike="noStrike">
                <a:solidFill>
                  <a:srgbClr val="000000"/>
                </a:solidFill>
                <a:latin typeface="Calibri"/>
              </a:rPr>
              <a:t>Blabla</a:t>
            </a:r>
            <a:endParaRPr b="0" lang="fr-F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396C2F-B4A3-4BA4-A7B9-79512E467B7C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4A4DFF-5E4D-4ABB-863F-9943247C45D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1921680"/>
            <a:ext cx="51811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172200" y="1921680"/>
            <a:ext cx="518112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01F46B-0508-4268-93AA-7523684A6BF9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1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B68A03-A550-44A4-90DB-CC535828F8A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TextShape 6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Picture 5" descr="Piliers de pierre"/>
          <p:cNvPicPr/>
          <p:nvPr/>
        </p:nvPicPr>
        <p:blipFill>
          <a:blip r:embed="rId1">
            <a:alphaModFix amt="50000"/>
          </a:blip>
          <a:srcRect l="0" t="1764" r="0" b="120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1523880" y="1122480"/>
            <a:ext cx="9143640" cy="290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 Light"/>
              </a:rPr>
              <a:t>Assemblée Générale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1523880" y="4159440"/>
            <a:ext cx="9143640" cy="109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Blabla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fld id="{C1FED829-92B7-4401-A6B9-AF96660BD60F}" type="datetime1">
              <a:rPr b="0" lang="en-US" sz="1200" spc="-1" strike="noStrike">
                <a:solidFill>
                  <a:srgbClr val="ffffff"/>
                </a:solidFill>
                <a:latin typeface="Calibri"/>
              </a:rPr>
              <a:t>05/27/2024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Shape 2"/>
          <p:cNvSpPr txBox="1"/>
          <p:nvPr/>
        </p:nvSpPr>
        <p:spPr>
          <a:xfrm>
            <a:off x="5297760" y="329040"/>
            <a:ext cx="6250680" cy="1782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fr-FR" sz="3000" spc="-1" strike="noStrike">
                <a:solidFill>
                  <a:srgbClr val="000000"/>
                </a:solidFill>
                <a:latin typeface="Calibri"/>
              </a:rPr>
              <a:t>Laboratoire d’Informatique, Systèmes, </a:t>
            </a:r>
            <a:br/>
            <a:r>
              <a:rPr b="1" lang="fr-FR" sz="3000" spc="-1" strike="noStrike">
                <a:solidFill>
                  <a:srgbClr val="000000"/>
                </a:solidFill>
                <a:latin typeface="Calibri"/>
              </a:rPr>
              <a:t>Traitement de l’Information et de la Connaissance</a:t>
            </a:r>
            <a:endParaRPr b="0" lang="fr-FR" sz="3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Picture 7" descr="Ampoule sur arrière-plan jaune avec faisceaux de lumière et câble"/>
          <p:cNvPicPr/>
          <p:nvPr/>
        </p:nvPicPr>
        <p:blipFill>
          <a:blip r:embed="rId1"/>
          <a:srcRect l="51247" t="0" r="6989" b="0"/>
          <a:stretch/>
        </p:blipFill>
        <p:spPr>
          <a:xfrm>
            <a:off x="0" y="0"/>
            <a:ext cx="4656960" cy="685764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>
            <a:off x="5297760" y="2374920"/>
            <a:ext cx="4243320" cy="18000"/>
          </a:xfrm>
          <a:custGeom>
            <a:avLst/>
            <a:gdLst/>
            <a:ahLst/>
            <a:rect l="l" t="t" r="r" b="b"/>
            <a:pathLst>
              <a:path w="4243589" h="18288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28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Shape 4"/>
          <p:cNvSpPr txBox="1"/>
          <p:nvPr/>
        </p:nvSpPr>
        <p:spPr>
          <a:xfrm>
            <a:off x="5297760" y="2706480"/>
            <a:ext cx="6250680" cy="348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1 équipe : 40 enseignants chercheurs, ~20 doctorants, 3 IATOS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2 thèmes :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lvl="1" marL="62712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AFuTé : Apprentissage, Fusion et Télédétection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lvl="2" marL="89676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Apprentissage automatique : neuronal, statistique, fouille de données…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lvl="2" marL="89676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Fusion de données incertaines : approches possibilistes, crédibilistes…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lvl="2" marL="89676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Télédétection : images satellites optiques et radar, géoradar, photogrammétrie... 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lvl="1" marL="62712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ReGaRD : Représentation, Gestion et tRaitement des Données pour l’humain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lvl="2" marL="89676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Réseaux et systèmes distribués : graphes, modélisation, cybersécurité… 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lvl="2" marL="89676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Gestion, placement et transport des données distribuées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 lvl="2" marL="89676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Traitement et l’analyse pour l’aide à la personne, et l’aide à la décision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fld id="{B499F6CD-93D4-4A24-95BB-76D28BBEBF1D}" type="datetime1">
              <a:rPr b="0" lang="fr-FR" sz="1200" spc="-1" strike="noStrike">
                <a:solidFill>
                  <a:srgbClr val="ffffff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TextShape 6"/>
          <p:cNvSpPr txBox="1"/>
          <p:nvPr/>
        </p:nvSpPr>
        <p:spPr>
          <a:xfrm>
            <a:off x="529776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26" name="TextShape 7"/>
          <p:cNvSpPr txBox="1"/>
          <p:nvPr/>
        </p:nvSpPr>
        <p:spPr>
          <a:xfrm>
            <a:off x="10053000" y="6356520"/>
            <a:ext cx="130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84088803-B127-4A53-A705-4158095DD78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Introduction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Laboratoire d'Informatique, Système et Traitement de l'Information et de la Connaissance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Métriques d'évaluation de performances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II. Travaux effectués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Cas d'étude sur la base de données BigEarthNet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III. Organisation de la suite du stage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Conclusion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45A10A6-37FF-416C-896C-0A962E9DEA5E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A6A2A6-8436-48C9-9A79-015D6AC572D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fr-FR" sz="2200" spc="-1" strike="noStrike">
                <a:solidFill>
                  <a:srgbClr val="ffffff"/>
                </a:solidFill>
                <a:latin typeface="Calibri"/>
              </a:rPr>
              <a:t>Sommaire</a:t>
            </a:r>
            <a:endParaRPr b="0" lang="fr-FR" sz="2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Introduction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Laboratoire d'Informatique, Système et Traitement de l'Information et de la Connaissance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Métriques d'évaluation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II. Travaux effectués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Cas d'étude sur la base de données BigEarthNet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III. Organisation de la suite du stage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Conclusion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9C018DB-BDC4-476F-8E68-7B097EF89162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00E0C9-4BDA-4318-A038-C89A38AF80B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fr-FR" sz="2200" spc="-1" strike="noStrike">
                <a:solidFill>
                  <a:srgbClr val="ffffff"/>
                </a:solidFill>
                <a:latin typeface="Calibri"/>
              </a:rPr>
              <a:t>Sommaire</a:t>
            </a:r>
            <a:endParaRPr b="0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1005840" y="2377440"/>
            <a:ext cx="10972800" cy="36576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192132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Laboratoire d’Informatique, Système et Traitement de l’Information et de la Connaissance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2 thèmes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 :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ReGaRD : Représentation et tRaitement des Données pour l’humain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données humaines 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rapports et interactions entre l’humain et l’information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AFUTÉ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 Apprentissage, FUsion et Télédétection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apprentissage automatique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fusion de données incertaines 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traitement du signal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9D8B33-70E4-4667-9CFE-7E2DF44F4D7C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Au LISTIC, la recherche en informatique pour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l’environnement et l’humain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D88308-FB40-44CF-A9FB-EE75440E6E5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fr-FR" sz="2200" spc="-1" strike="noStrike">
                <a:solidFill>
                  <a:srgbClr val="ffffff"/>
                </a:solidFill>
                <a:latin typeface="Calibri"/>
              </a:rPr>
              <a:t>Introduction</a:t>
            </a:r>
            <a:endParaRPr b="0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5029200" y="5120640"/>
            <a:ext cx="274320" cy="1005840"/>
          </a:xfrm>
          <a:custGeom>
            <a:avLst/>
            <a:gdLst/>
            <a:ahLst/>
            <a:rect l="0" t="0" r="r" b="b"/>
            <a:pathLst>
              <a:path w="764" h="2796">
                <a:moveTo>
                  <a:pt x="0" y="0"/>
                </a:moveTo>
                <a:cubicBezTo>
                  <a:pt x="190" y="0"/>
                  <a:pt x="381" y="116"/>
                  <a:pt x="381" y="232"/>
                </a:cubicBezTo>
                <a:lnTo>
                  <a:pt x="381" y="1164"/>
                </a:lnTo>
                <a:cubicBezTo>
                  <a:pt x="381" y="1281"/>
                  <a:pt x="572" y="1397"/>
                  <a:pt x="763" y="1397"/>
                </a:cubicBezTo>
                <a:cubicBezTo>
                  <a:pt x="572" y="1397"/>
                  <a:pt x="381" y="1513"/>
                  <a:pt x="381" y="1630"/>
                </a:cubicBezTo>
                <a:lnTo>
                  <a:pt x="381" y="2562"/>
                </a:lnTo>
                <a:cubicBezTo>
                  <a:pt x="381" y="2678"/>
                  <a:pt x="190" y="2795"/>
                  <a:pt x="0" y="2795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8"/>
          <p:cNvSpPr txBox="1"/>
          <p:nvPr/>
        </p:nvSpPr>
        <p:spPr>
          <a:xfrm>
            <a:off x="5432040" y="5414400"/>
            <a:ext cx="6680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Application en </a:t>
            </a:r>
            <a:r>
              <a:rPr b="0" lang="fr-FR" sz="1800" spc="-1" strike="noStrike">
                <a:latin typeface="Arial"/>
              </a:rPr>
              <a:t>télédétection</a:t>
            </a:r>
            <a:r>
              <a:rPr b="0" lang="en-US" sz="1800" spc="-1" strike="noStrike">
                <a:latin typeface="Arial"/>
              </a:rPr>
              <a:t> et en surveillance environnementale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91440" y="1965960"/>
            <a:ext cx="6675120" cy="4160520"/>
          </a:xfrm>
          <a:prstGeom prst="rect">
            <a:avLst/>
          </a:prstGeom>
          <a:ln>
            <a:noFill/>
          </a:ln>
        </p:spPr>
      </p:pic>
      <p:sp>
        <p:nvSpPr>
          <p:cNvPr id="165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30F95D-6637-4C1B-BF4D-B363687B345F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838080" y="101304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9B0BD4-EC02-46CF-8EE9-F6AF601D0B6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fr-FR" sz="2200" spc="-1" strike="noStrike">
                <a:solidFill>
                  <a:srgbClr val="ffffff"/>
                </a:solidFill>
                <a:latin typeface="Calibri"/>
              </a:rPr>
              <a:t>Introduction</a:t>
            </a:r>
            <a:endParaRPr b="0" lang="fr-FR" sz="2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Introduction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Laboratoire d'Informatique, Système et Traitement de l'Information et de la Connaissance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Métriques d'évaluation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II. Travaux effectués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Cas d'étude sur la base de données BigEarthNet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III. Organisation de la suite du stage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Conclusion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9E9E09-069E-461E-B031-4C2CC6BC5D08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86390F-B254-4526-AE96-D2C957BA054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fr-FR" sz="2200" spc="-1" strike="noStrike">
                <a:solidFill>
                  <a:srgbClr val="ffffff"/>
                </a:solidFill>
                <a:latin typeface="Calibri"/>
              </a:rPr>
              <a:t>Sommaire</a:t>
            </a:r>
            <a:endParaRPr b="0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1005840" y="3474720"/>
            <a:ext cx="10972800" cy="256032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914400" y="822960"/>
            <a:ext cx="10972800" cy="146304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Introduction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Laboratoire d'Informatique, Système et Traitement de l'Information et de la Connaissance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Métriques d'évaluation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II. Travaux effectués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Cas d'étude sur la base de données BigEarthNet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III. Organisation de la suite du stage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Conclusion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E929ED-F2EB-466C-B51E-73366A8A33AE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0B57F1-B965-44D3-A34E-9E83B88A7D3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fr-FR" sz="2200" spc="-1" strike="noStrike">
                <a:solidFill>
                  <a:srgbClr val="ffffff"/>
                </a:solidFill>
                <a:latin typeface="Calibri"/>
              </a:rPr>
              <a:t>Sommaire</a:t>
            </a:r>
            <a:endParaRPr b="0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005840" y="4846320"/>
            <a:ext cx="10972800" cy="118872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"/>
          <p:cNvSpPr/>
          <p:nvPr/>
        </p:nvSpPr>
        <p:spPr>
          <a:xfrm>
            <a:off x="914400" y="822960"/>
            <a:ext cx="10972800" cy="27432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Introduction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Laboratoire d'Informatique, Système et Traitement de l'Information et de la Connaissance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Métriques d'évaluation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II. Travaux effectués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Cas d'étude sur la base de données BigEarthNet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III. Organisation de la suite du stage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Conclusion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2E4CA3-1F77-4DF8-9DFB-22A2465208B3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28E28E-AA9C-42EF-A99E-C256AD8E7D6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fr-FR" sz="2200" spc="-1" strike="noStrike">
                <a:solidFill>
                  <a:srgbClr val="ffffff"/>
                </a:solidFill>
                <a:latin typeface="Calibri"/>
              </a:rPr>
              <a:t>Sommaire</a:t>
            </a:r>
            <a:endParaRPr b="0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005840" y="5303520"/>
            <a:ext cx="10972800" cy="73152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7"/>
          <p:cNvSpPr/>
          <p:nvPr/>
        </p:nvSpPr>
        <p:spPr>
          <a:xfrm>
            <a:off x="914400" y="822960"/>
            <a:ext cx="10972800" cy="41148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1139760"/>
            <a:ext cx="1051524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Introduction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Laboratoire d'Informatique, Système et Traitement de l'Information et de la Connaissance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La télédétection : gestion de l'environnement aux coûts écologiques croissants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I. Optimiser les algorithmes de traitement d'images satellites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Des méthodes d'optimisations variées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Métriques d'évaluation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II. Travaux effectués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A. Enregistrement de données d'efficience computationnelle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B. Cas d'étude sur la base de données BigEarthNet</a:t>
            </a:r>
            <a:endParaRPr b="0" lang="fr-FR" sz="16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III. Organisation de la suite du stage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349393"/>
                </a:solidFill>
                <a:latin typeface="Calibri"/>
              </a:rPr>
              <a:t>Conclusion</a:t>
            </a:r>
            <a:endParaRPr b="1" lang="fr-FR" sz="2400" spc="-1" strike="noStrike">
              <a:solidFill>
                <a:srgbClr val="349393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184DF4-232A-4BE5-AF44-DFA9D7359679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27/05/2024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C982459-BA74-4ED6-9DCE-93894F926F5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5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fr-FR" sz="2200" spc="-1" strike="noStrike">
                <a:solidFill>
                  <a:srgbClr val="ffffff"/>
                </a:solidFill>
                <a:latin typeface="Calibri"/>
              </a:rPr>
              <a:t>Sommaire</a:t>
            </a:r>
            <a:endParaRPr b="0" lang="fr-FR" sz="2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914400" y="822960"/>
            <a:ext cx="10972800" cy="4572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Application>LibreOffice/6.4.7.2$Linux_X86_64 LibreOffice_project/40$Build-2</Application>
  <Words>124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2022-02-28T08:40:07Z</dcterms:created>
  <dc:creator>Ammar Mian</dc:creator>
  <dc:description/>
  <dc:language>en-US</dc:language>
  <cp:lastModifiedBy/>
  <dcterms:modified xsi:type="dcterms:W3CDTF">2024-05-27T15:01:25Z</dcterms:modified>
  <cp:revision>23</cp:revision>
  <dc:subject/>
  <dc:title>AG du LISTIC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