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3"/>
  </p:notesMasterIdLst>
  <p:sldIdLst>
    <p:sldId id="256" r:id="rId4"/>
    <p:sldId id="276" r:id="rId5"/>
    <p:sldId id="287" r:id="rId6"/>
    <p:sldId id="259" r:id="rId7"/>
    <p:sldId id="286" r:id="rId8"/>
    <p:sldId id="285" r:id="rId9"/>
    <p:sldId id="266" r:id="rId10"/>
    <p:sldId id="275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C7C9"/>
    <a:srgbClr val="63C8C8"/>
    <a:srgbClr val="00AFA5"/>
    <a:srgbClr val="FFFFFF"/>
    <a:srgbClr val="00D6C2"/>
    <a:srgbClr val="41B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3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3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4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CEE24DA-B544-4ABB-B49D-51AD065678F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CEE24DA-B544-4ABB-B49D-51AD065678F0}" type="slidenum">
              <a:rPr lang="en-US" sz="1400" b="0" strike="noStrike" spc="-1" smtClean="0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9253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CEE24DA-B544-4ABB-B49D-51AD065678F0}" type="slidenum">
              <a:rPr lang="en-US" sz="1400" b="0" strike="noStrike" spc="-1" smtClean="0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3413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CEE24DA-B544-4ABB-B49D-51AD065678F0}" type="slidenum">
              <a:rPr lang="en-US" sz="1400" b="0" strike="noStrike" spc="-1" smtClean="0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1129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CEE24DA-B544-4ABB-B49D-51AD065678F0}" type="slidenum">
              <a:rPr lang="en-US" sz="1400" b="0" strike="noStrike" spc="-1" smtClean="0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0383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B103515-C406-4837-8C7B-201774231F0F}" type="slidenum">
              <a:rPr lang="fr-FR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B103515-C406-4837-8C7B-201774231F0F}" type="slidenum">
              <a:rPr lang="fr-FR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5724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9344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94916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83808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9344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794916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838080" y="1013040"/>
            <a:ext cx="10515240" cy="421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9344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794916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83808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9344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794916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838080" y="1013040"/>
            <a:ext cx="10515240" cy="421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39344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794916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83808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39344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794916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838080" y="1013040"/>
            <a:ext cx="10515240" cy="421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29"/>
          <p:cNvPicPr/>
          <p:nvPr/>
        </p:nvPicPr>
        <p:blipFill>
          <a:blip r:embed="rId14"/>
          <a:stretch/>
        </p:blipFill>
        <p:spPr>
          <a:xfrm>
            <a:off x="0" y="0"/>
            <a:ext cx="3312360" cy="2876040"/>
          </a:xfrm>
          <a:prstGeom prst="rect">
            <a:avLst/>
          </a:prstGeom>
          <a:ln>
            <a:noFill/>
          </a:ln>
        </p:spPr>
      </p:pic>
      <p:pic>
        <p:nvPicPr>
          <p:cNvPr id="9" name="Image 30"/>
          <p:cNvPicPr/>
          <p:nvPr/>
        </p:nvPicPr>
        <p:blipFill>
          <a:blip r:embed="rId15"/>
          <a:stretch/>
        </p:blipFill>
        <p:spPr>
          <a:xfrm>
            <a:off x="1809000" y="2233440"/>
            <a:ext cx="10382760" cy="20818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409280" y="2925720"/>
            <a:ext cx="7615440" cy="10062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4800" b="1" strike="noStrike" spc="-1">
                <a:solidFill>
                  <a:srgbClr val="FFFFFF"/>
                </a:solidFill>
                <a:latin typeface="Calibri"/>
              </a:rPr>
              <a:t>Modifiez le style du titre</a:t>
            </a:r>
            <a:endParaRPr lang="fr-FR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2875866-00A7-401A-8879-DEB3D066A86B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" name="Image 24"/>
          <p:cNvPicPr/>
          <p:nvPr/>
        </p:nvPicPr>
        <p:blipFill>
          <a:blip r:embed="rId16"/>
          <a:stretch/>
        </p:blipFill>
        <p:spPr>
          <a:xfrm>
            <a:off x="10347120" y="169920"/>
            <a:ext cx="1485360" cy="629640"/>
          </a:xfrm>
          <a:prstGeom prst="rect">
            <a:avLst/>
          </a:prstGeom>
          <a:ln>
            <a:noFill/>
          </a:ln>
        </p:spPr>
      </p:pic>
      <p:pic>
        <p:nvPicPr>
          <p:cNvPr id="5" name="Graphique 28"/>
          <p:cNvPicPr/>
          <p:nvPr/>
        </p:nvPicPr>
        <p:blipFill>
          <a:blip r:embed="rId17"/>
          <a:stretch/>
        </p:blipFill>
        <p:spPr>
          <a:xfrm>
            <a:off x="8394120" y="169920"/>
            <a:ext cx="1702440" cy="629640"/>
          </a:xfrm>
          <a:prstGeom prst="rect">
            <a:avLst/>
          </a:prstGeom>
          <a:ln>
            <a:noFill/>
          </a:ln>
        </p:spPr>
      </p:pic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Click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edit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text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Second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Third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Fourth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Fifth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Sixth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Seventh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759E20E-6EF7-4643-AB4D-41DBCC3F4BB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0" y="250920"/>
            <a:ext cx="12191760" cy="467640"/>
          </a:xfrm>
          <a:prstGeom prst="rect">
            <a:avLst/>
          </a:prstGeom>
          <a:gradFill flip="none" rotWithShape="1">
            <a:gsLst>
              <a:gs pos="31000">
                <a:srgbClr val="87D7D0"/>
              </a:gs>
              <a:gs pos="0">
                <a:srgbClr val="FFFFFF"/>
              </a:gs>
              <a:gs pos="100000">
                <a:srgbClr val="00A99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Image 6"/>
          <p:cNvPicPr/>
          <p:nvPr/>
        </p:nvPicPr>
        <p:blipFill>
          <a:blip r:embed="rId14"/>
          <a:stretch/>
        </p:blipFill>
        <p:spPr>
          <a:xfrm>
            <a:off x="10347120" y="169920"/>
            <a:ext cx="1485360" cy="629640"/>
          </a:xfrm>
          <a:prstGeom prst="rect">
            <a:avLst/>
          </a:prstGeom>
          <a:ln>
            <a:noFill/>
          </a:ln>
        </p:spPr>
      </p:pic>
      <p:pic>
        <p:nvPicPr>
          <p:cNvPr id="49" name="Image 9"/>
          <p:cNvPicPr/>
          <p:nvPr/>
        </p:nvPicPr>
        <p:blipFill>
          <a:blip r:embed="rId15">
            <a:alphaModFix amt="12000"/>
          </a:blip>
          <a:stretch/>
        </p:blipFill>
        <p:spPr>
          <a:xfrm>
            <a:off x="0" y="0"/>
            <a:ext cx="3312360" cy="2876040"/>
          </a:xfrm>
          <a:prstGeom prst="rect">
            <a:avLst/>
          </a:prstGeom>
          <a:ln>
            <a:noFill/>
          </a:ln>
        </p:spPr>
      </p:pic>
      <p:pic>
        <p:nvPicPr>
          <p:cNvPr id="50" name="Image 10"/>
          <p:cNvPicPr/>
          <p:nvPr/>
        </p:nvPicPr>
        <p:blipFill>
          <a:blip r:embed="rId15">
            <a:alphaModFix amt="12000"/>
          </a:blip>
          <a:stretch/>
        </p:blipFill>
        <p:spPr>
          <a:xfrm rot="10800000">
            <a:off x="8879760" y="3981600"/>
            <a:ext cx="3312360" cy="2876040"/>
          </a:xfrm>
          <a:prstGeom prst="rect">
            <a:avLst/>
          </a:prstGeom>
          <a:ln>
            <a:noFill/>
          </a:ln>
        </p:spPr>
      </p:pic>
      <p:sp>
        <p:nvSpPr>
          <p:cNvPr id="51" name="PlaceHolder 5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000" b="1" strike="noStrike" spc="-1">
                <a:solidFill>
                  <a:srgbClr val="000000"/>
                </a:solidFill>
                <a:latin typeface="Calibri"/>
              </a:rPr>
              <a:t>Modifiez le style du titre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EA2F177-019B-4785-90FA-AB1D5D1DA103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4">
            <a:extLst>
              <a:ext uri="{FF2B5EF4-FFF2-40B4-BE49-F238E27FC236}">
                <a16:creationId xmlns:a16="http://schemas.microsoft.com/office/drawing/2014/main" id="{1AB11CD8-1D04-E313-0E82-19DAE206C9D0}"/>
              </a:ext>
            </a:extLst>
          </p:cNvPr>
          <p:cNvSpPr/>
          <p:nvPr userDrawn="1"/>
        </p:nvSpPr>
        <p:spPr>
          <a:xfrm>
            <a:off x="-1504" y="250920"/>
            <a:ext cx="12191760" cy="467640"/>
          </a:xfrm>
          <a:prstGeom prst="rect">
            <a:avLst/>
          </a:prstGeom>
          <a:gradFill flip="none" rotWithShape="1">
            <a:gsLst>
              <a:gs pos="31000">
                <a:srgbClr val="87D7D0"/>
              </a:gs>
              <a:gs pos="0">
                <a:srgbClr val="FFFFFF"/>
              </a:gs>
              <a:gs pos="100000">
                <a:srgbClr val="00A99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81120" cy="425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172200" y="1921680"/>
            <a:ext cx="5181120" cy="425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pic>
        <p:nvPicPr>
          <p:cNvPr id="91" name="Image 7"/>
          <p:cNvPicPr/>
          <p:nvPr/>
        </p:nvPicPr>
        <p:blipFill>
          <a:blip r:embed="rId14">
            <a:alphaModFix amt="12000"/>
          </a:blip>
          <a:stretch/>
        </p:blipFill>
        <p:spPr>
          <a:xfrm rot="10800000">
            <a:off x="8879760" y="3981600"/>
            <a:ext cx="3312360" cy="2876040"/>
          </a:xfrm>
          <a:prstGeom prst="rect">
            <a:avLst/>
          </a:prstGeom>
          <a:ln>
            <a:noFill/>
          </a:ln>
        </p:spPr>
      </p:pic>
      <p:pic>
        <p:nvPicPr>
          <p:cNvPr id="92" name="Image 9"/>
          <p:cNvPicPr/>
          <p:nvPr/>
        </p:nvPicPr>
        <p:blipFill>
          <a:blip r:embed="rId14">
            <a:alphaModFix amt="12000"/>
          </a:blip>
          <a:stretch/>
        </p:blipFill>
        <p:spPr>
          <a:xfrm>
            <a:off x="0" y="0"/>
            <a:ext cx="3312360" cy="2876040"/>
          </a:xfrm>
          <a:prstGeom prst="rect">
            <a:avLst/>
          </a:prstGeom>
          <a:ln>
            <a:noFill/>
          </a:ln>
        </p:spPr>
      </p:pic>
      <p:sp>
        <p:nvSpPr>
          <p:cNvPr id="9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CC62943-D427-449D-BE3D-95F0E7D7057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53F0626-36D4-4FC1-92DB-B779CA020836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000" b="1" strike="noStrike" spc="-1">
                <a:solidFill>
                  <a:srgbClr val="000000"/>
                </a:solidFill>
                <a:latin typeface="Calibri"/>
              </a:rPr>
              <a:t>Modifiez le style du titre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Image 8"/>
          <p:cNvPicPr/>
          <p:nvPr/>
        </p:nvPicPr>
        <p:blipFill>
          <a:blip r:embed="rId15"/>
          <a:stretch/>
        </p:blipFill>
        <p:spPr>
          <a:xfrm>
            <a:off x="10347120" y="169920"/>
            <a:ext cx="1485360" cy="6296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pernicus.eu/en/news/news/observer-monitoring-glaciers-spac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041058" y="2925719"/>
            <a:ext cx="7983662" cy="113448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3200" b="1" strike="noStrike" spc="-1" dirty="0">
                <a:solidFill>
                  <a:srgbClr val="FFFFFF"/>
                </a:solidFill>
                <a:latin typeface="Calibri"/>
              </a:rPr>
              <a:t>Classification faiblement supervisée et frugale pour les séries temporelles d’images en </a:t>
            </a:r>
            <a:r>
              <a:rPr lang="fr-FR" sz="3200" b="1" strike="noStrike" spc="-1" dirty="0" err="1">
                <a:solidFill>
                  <a:srgbClr val="FFFFFF"/>
                </a:solidFill>
                <a:latin typeface="Calibri"/>
              </a:rPr>
              <a:t>télédétection</a:t>
            </a:r>
            <a:r>
              <a:rPr lang="fr-FR" sz="3200" b="1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fr-FR" sz="32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773855" y="2211539"/>
            <a:ext cx="6897240" cy="57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Demande de financements pour un projet de thèse</a:t>
            </a:r>
            <a:endParaRPr lang="en-US" sz="2400" b="0" strike="noStrike" spc="-1" dirty="0">
              <a:solidFill>
                <a:srgbClr val="349393"/>
              </a:solidFill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4EE9835-B3D0-44F7-B081-A49E7F3F2406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6904710" y="4335697"/>
            <a:ext cx="2635530" cy="457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Matthieu Verlynde</a:t>
            </a:r>
            <a:endParaRPr lang="en-US" sz="2400" b="0" strike="noStrike" spc="-1" dirty="0">
              <a:solidFill>
                <a:srgbClr val="349393"/>
              </a:solidFill>
              <a:latin typeface="Arial"/>
            </a:endParaRPr>
          </a:p>
        </p:txBody>
      </p:sp>
      <p:sp>
        <p:nvSpPr>
          <p:cNvPr id="2" name="TextShape 4">
            <a:extLst>
              <a:ext uri="{FF2B5EF4-FFF2-40B4-BE49-F238E27FC236}">
                <a16:creationId xmlns:a16="http://schemas.microsoft.com/office/drawing/2014/main" id="{07C2E030-38BD-4A3D-069A-796EF2EBD1E7}"/>
              </a:ext>
            </a:extLst>
          </p:cNvPr>
          <p:cNvSpPr txBox="1"/>
          <p:nvPr/>
        </p:nvSpPr>
        <p:spPr>
          <a:xfrm>
            <a:off x="7816645" y="6219850"/>
            <a:ext cx="4375223" cy="639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9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349393"/>
                </a:solidFill>
                <a:latin typeface="Calibri"/>
              </a:rPr>
              <a:t>Directrice de thèse :</a:t>
            </a:r>
            <a:r>
              <a:rPr lang="fr-FR" sz="2000" b="1" spc="-1" dirty="0">
                <a:solidFill>
                  <a:srgbClr val="349393"/>
                </a:solidFill>
                <a:latin typeface="Calibri"/>
              </a:rPr>
              <a:t> </a:t>
            </a:r>
            <a:r>
              <a:rPr lang="fr-FR" sz="2000" b="1" strike="noStrike" spc="-1" dirty="0">
                <a:solidFill>
                  <a:srgbClr val="349393"/>
                </a:solidFill>
                <a:latin typeface="Calibri"/>
              </a:rPr>
              <a:t>Dr. </a:t>
            </a:r>
            <a:r>
              <a:rPr lang="fr-FR" sz="2000" b="1" strike="noStrike" spc="-1" dirty="0" err="1">
                <a:solidFill>
                  <a:srgbClr val="349393"/>
                </a:solidFill>
                <a:latin typeface="Calibri"/>
              </a:rPr>
              <a:t>Yajing</a:t>
            </a:r>
            <a:r>
              <a:rPr lang="fr-FR" sz="2000" b="1" strike="noStrike" spc="-1" dirty="0">
                <a:solidFill>
                  <a:srgbClr val="349393"/>
                </a:solidFill>
                <a:latin typeface="Calibri"/>
              </a:rPr>
              <a:t> Yan </a:t>
            </a:r>
          </a:p>
          <a:p>
            <a:pPr algn="r">
              <a:lnSpc>
                <a:spcPct val="9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349393"/>
                </a:solidFill>
                <a:latin typeface="Calibri"/>
              </a:rPr>
              <a:t>Codirecteur : Dr. Ammar </a:t>
            </a:r>
            <a:r>
              <a:rPr lang="fr-FR" sz="2000" b="1" strike="noStrike" spc="-1" dirty="0" err="1">
                <a:solidFill>
                  <a:srgbClr val="349393"/>
                </a:solidFill>
                <a:latin typeface="Calibri"/>
              </a:rPr>
              <a:t>Mian</a:t>
            </a:r>
            <a:endParaRPr lang="fr-FR" sz="2000" b="1" strike="noStrike" spc="-1" dirty="0">
              <a:solidFill>
                <a:srgbClr val="349393"/>
              </a:solidFill>
              <a:latin typeface="Calibri"/>
            </a:endParaRPr>
          </a:p>
          <a:p>
            <a:pPr algn="r">
              <a:lnSpc>
                <a:spcPct val="90000"/>
              </a:lnSpc>
              <a:tabLst>
                <a:tab pos="0" algn="l"/>
              </a:tabLst>
            </a:pPr>
            <a:endParaRPr lang="en-US" sz="2000" b="0" strike="noStrike" spc="-1" dirty="0">
              <a:solidFill>
                <a:srgbClr val="34939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707923" y="1415845"/>
            <a:ext cx="10645697" cy="447367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0800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pc="-1" dirty="0">
                <a:solidFill>
                  <a:srgbClr val="349393"/>
                </a:solidFill>
                <a:latin typeface="Calibri"/>
              </a:rPr>
              <a:t>Le traitement d’image satellites : un fort potentiel aux coûts élevés</a:t>
            </a:r>
            <a:endParaRPr lang="fr-FR" sz="2400" b="1" strike="noStrike" spc="-1" dirty="0">
              <a:solidFill>
                <a:srgbClr val="349393"/>
              </a:solidFill>
              <a:latin typeface="Calibri"/>
            </a:endParaRPr>
          </a:p>
          <a:p>
            <a:pPr marL="10800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Mon parcours entre science des données et environnement</a:t>
            </a:r>
          </a:p>
          <a:p>
            <a:pPr marL="10800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Moi par rapport au projet</a:t>
            </a:r>
          </a:p>
        </p:txBody>
      </p:sp>
      <p:sp>
        <p:nvSpPr>
          <p:cNvPr id="146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45A10A6-37FF-416C-896C-0A962E9DEA5E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5A6A2A6-8436-48C9-9A79-015D6AC572D9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9" name="TextShape 5"/>
          <p:cNvSpPr txBox="1"/>
          <p:nvPr/>
        </p:nvSpPr>
        <p:spPr>
          <a:xfrm>
            <a:off x="72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Sommaire</a:t>
            </a:r>
            <a:endParaRPr lang="fr-FR" sz="2200" b="0" strike="noStrike" spc="-1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56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19D8B33-70E4-4667-9CFE-7E2DF44F4D7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30/05/2024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6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CD88308-FB40-44CF-A9FB-EE75440E6E58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61" name="TextShape 6"/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Mon parcours</a:t>
            </a:r>
            <a:endParaRPr lang="fr-FR" sz="22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48CB340B-EA97-9FF7-8977-BE4B8D61FFC4}"/>
              </a:ext>
            </a:extLst>
          </p:cNvPr>
          <p:cNvSpPr/>
          <p:nvPr/>
        </p:nvSpPr>
        <p:spPr>
          <a:xfrm>
            <a:off x="1499119" y="3135967"/>
            <a:ext cx="9193162" cy="875594"/>
          </a:xfrm>
          <a:prstGeom prst="homePlate">
            <a:avLst/>
          </a:prstGeom>
          <a:solidFill>
            <a:srgbClr val="65C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660C7-BD5C-9495-B163-928FA4275E9A}"/>
              </a:ext>
            </a:extLst>
          </p:cNvPr>
          <p:cNvCxnSpPr>
            <a:cxnSpLocks/>
          </p:cNvCxnSpPr>
          <p:nvPr/>
        </p:nvCxnSpPr>
        <p:spPr>
          <a:xfrm flipV="1">
            <a:off x="1499119" y="1986116"/>
            <a:ext cx="0" cy="20254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EC1C78-297A-1BB8-B65A-0747B3AC9EAF}"/>
              </a:ext>
            </a:extLst>
          </p:cNvPr>
          <p:cNvSpPr txBox="1"/>
          <p:nvPr/>
        </p:nvSpPr>
        <p:spPr>
          <a:xfrm>
            <a:off x="146120" y="1926628"/>
            <a:ext cx="13529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dirty="0"/>
              <a:t>2020</a:t>
            </a:r>
            <a:endParaRPr lang="en-US" sz="1400" b="1" dirty="0"/>
          </a:p>
          <a:p>
            <a:pPr algn="r"/>
            <a:r>
              <a:rPr lang="en-US" sz="1400" dirty="0"/>
              <a:t>Concours</a:t>
            </a:r>
          </a:p>
          <a:p>
            <a:pPr algn="r"/>
            <a:r>
              <a:rPr lang="en-US" sz="1400" dirty="0"/>
              <a:t>CPGE BCPST</a:t>
            </a:r>
          </a:p>
          <a:p>
            <a:pPr algn="r"/>
            <a:r>
              <a:rPr lang="en-US" sz="1400" dirty="0"/>
              <a:t>Lycée Henri IV</a:t>
            </a:r>
            <a:endParaRPr lang="fr-F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8995C1-BCF5-FD53-529E-461124A784E0}"/>
              </a:ext>
            </a:extLst>
          </p:cNvPr>
          <p:cNvSpPr txBox="1"/>
          <p:nvPr/>
        </p:nvSpPr>
        <p:spPr>
          <a:xfrm>
            <a:off x="9157853" y="4463090"/>
            <a:ext cx="12298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Mars 2024</a:t>
            </a:r>
            <a:endParaRPr lang="en-US" sz="1400" b="1" dirty="0"/>
          </a:p>
          <a:p>
            <a:r>
              <a:rPr lang="en-US" sz="1400" dirty="0"/>
              <a:t>Stage 6 </a:t>
            </a:r>
            <a:r>
              <a:rPr lang="en-US" sz="1400" dirty="0" err="1"/>
              <a:t>mois</a:t>
            </a:r>
            <a:endParaRPr lang="en-US" sz="1400" dirty="0"/>
          </a:p>
          <a:p>
            <a:r>
              <a:rPr lang="en-US" sz="1400" dirty="0"/>
              <a:t>LISTIC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8AE091-2FF4-DBE5-F437-89B0C499009E}"/>
              </a:ext>
            </a:extLst>
          </p:cNvPr>
          <p:cNvCxnSpPr>
            <a:cxnSpLocks/>
          </p:cNvCxnSpPr>
          <p:nvPr/>
        </p:nvCxnSpPr>
        <p:spPr>
          <a:xfrm flipV="1">
            <a:off x="5879391" y="3138401"/>
            <a:ext cx="0" cy="8731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A8A0AD-4391-7385-B3F3-BC9E1EA443DC}"/>
              </a:ext>
            </a:extLst>
          </p:cNvPr>
          <p:cNvCxnSpPr>
            <a:cxnSpLocks/>
          </p:cNvCxnSpPr>
          <p:nvPr/>
        </p:nvCxnSpPr>
        <p:spPr>
          <a:xfrm flipV="1">
            <a:off x="3731043" y="1986116"/>
            <a:ext cx="0" cy="20205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D3DB28-1DC4-C5CF-40FE-CF585A5BC72D}"/>
              </a:ext>
            </a:extLst>
          </p:cNvPr>
          <p:cNvCxnSpPr>
            <a:cxnSpLocks/>
          </p:cNvCxnSpPr>
          <p:nvPr/>
        </p:nvCxnSpPr>
        <p:spPr>
          <a:xfrm flipV="1">
            <a:off x="8052321" y="1986116"/>
            <a:ext cx="0" cy="20205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2D0E5B-40F2-E4C8-52EB-F1AC2F485DB6}"/>
              </a:ext>
            </a:extLst>
          </p:cNvPr>
          <p:cNvCxnSpPr>
            <a:cxnSpLocks/>
          </p:cNvCxnSpPr>
          <p:nvPr/>
        </p:nvCxnSpPr>
        <p:spPr>
          <a:xfrm flipV="1">
            <a:off x="5363196" y="3133485"/>
            <a:ext cx="0" cy="20279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972195-5E84-48F0-912E-6A7FD58773FE}"/>
              </a:ext>
            </a:extLst>
          </p:cNvPr>
          <p:cNvCxnSpPr>
            <a:cxnSpLocks/>
          </p:cNvCxnSpPr>
          <p:nvPr/>
        </p:nvCxnSpPr>
        <p:spPr>
          <a:xfrm flipV="1">
            <a:off x="5879092" y="1986116"/>
            <a:ext cx="0" cy="38444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94EFF7B-2B6B-C66F-DFDB-69430D69AC30}"/>
              </a:ext>
            </a:extLst>
          </p:cNvPr>
          <p:cNvCxnSpPr>
            <a:cxnSpLocks/>
          </p:cNvCxnSpPr>
          <p:nvPr/>
        </p:nvCxnSpPr>
        <p:spPr>
          <a:xfrm flipV="1">
            <a:off x="9157853" y="3133484"/>
            <a:ext cx="0" cy="20279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9AC84FF-F256-42AA-87F7-90474AFB3B47}"/>
              </a:ext>
            </a:extLst>
          </p:cNvPr>
          <p:cNvSpPr txBox="1"/>
          <p:nvPr/>
        </p:nvSpPr>
        <p:spPr>
          <a:xfrm>
            <a:off x="1499119" y="1926628"/>
            <a:ext cx="9300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2020</a:t>
            </a:r>
            <a:endParaRPr lang="en-US" sz="1400" b="1" dirty="0"/>
          </a:p>
          <a:p>
            <a:r>
              <a:rPr lang="en-US" sz="1400" dirty="0"/>
              <a:t>1e </a:t>
            </a:r>
            <a:r>
              <a:rPr lang="en-US" sz="1400" dirty="0" err="1"/>
              <a:t>année</a:t>
            </a:r>
            <a:endParaRPr lang="en-US" sz="1400" dirty="0"/>
          </a:p>
          <a:p>
            <a:endParaRPr lang="fr-FR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21C57D-B2FF-14E5-4BDD-DC211913FE85}"/>
              </a:ext>
            </a:extLst>
          </p:cNvPr>
          <p:cNvSpPr txBox="1"/>
          <p:nvPr/>
        </p:nvSpPr>
        <p:spPr>
          <a:xfrm>
            <a:off x="3731041" y="1926628"/>
            <a:ext cx="20109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2021</a:t>
            </a:r>
            <a:endParaRPr lang="en-US" sz="1400" b="1" dirty="0"/>
          </a:p>
          <a:p>
            <a:r>
              <a:rPr lang="en-US" sz="1400" dirty="0"/>
              <a:t>2e </a:t>
            </a:r>
            <a:r>
              <a:rPr lang="en-US" sz="1400" dirty="0" err="1"/>
              <a:t>année</a:t>
            </a:r>
            <a:endParaRPr lang="en-US" sz="1400" dirty="0"/>
          </a:p>
          <a:p>
            <a:r>
              <a:rPr lang="fr-FR" sz="1400" b="1" dirty="0"/>
              <a:t>Gestion et ingénierie de l’environnement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4D6ED7-6C6B-7CB6-B745-8CBCA48D7205}"/>
              </a:ext>
            </a:extLst>
          </p:cNvPr>
          <p:cNvSpPr txBox="1"/>
          <p:nvPr/>
        </p:nvSpPr>
        <p:spPr>
          <a:xfrm>
            <a:off x="5879090" y="1926628"/>
            <a:ext cx="12586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2022</a:t>
            </a:r>
            <a:endParaRPr lang="en-US" sz="1400" b="1" dirty="0"/>
          </a:p>
          <a:p>
            <a:r>
              <a:rPr lang="en-US" sz="1400" dirty="0" err="1"/>
              <a:t>Césure</a:t>
            </a:r>
            <a:r>
              <a:rPr lang="en-US" sz="1400" dirty="0"/>
              <a:t>-stage</a:t>
            </a:r>
          </a:p>
          <a:p>
            <a:endParaRPr lang="fr-FR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68687-A469-DA01-D988-CDAD41DC4590}"/>
              </a:ext>
            </a:extLst>
          </p:cNvPr>
          <p:cNvSpPr txBox="1"/>
          <p:nvPr/>
        </p:nvSpPr>
        <p:spPr>
          <a:xfrm>
            <a:off x="8038758" y="1926628"/>
            <a:ext cx="103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2023</a:t>
            </a:r>
            <a:endParaRPr lang="en-US" sz="1400" b="1" dirty="0"/>
          </a:p>
          <a:p>
            <a:r>
              <a:rPr lang="en-US" sz="1400" dirty="0"/>
              <a:t>3e </a:t>
            </a:r>
            <a:r>
              <a:rPr lang="en-US" sz="1400" dirty="0" err="1"/>
              <a:t>année</a:t>
            </a:r>
            <a:endParaRPr lang="en-US" sz="1400" dirty="0"/>
          </a:p>
          <a:p>
            <a:r>
              <a:rPr lang="en-US" sz="1400" dirty="0"/>
              <a:t>DA IODAA</a:t>
            </a:r>
            <a:endParaRPr lang="fr-F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90FA27-4DE0-DCB5-690D-9DF138AB2CD9}"/>
              </a:ext>
            </a:extLst>
          </p:cNvPr>
          <p:cNvSpPr txBox="1"/>
          <p:nvPr/>
        </p:nvSpPr>
        <p:spPr>
          <a:xfrm>
            <a:off x="6946926" y="4477320"/>
            <a:ext cx="1340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Avril 2023</a:t>
            </a:r>
            <a:endParaRPr lang="en-US" sz="1400" b="1" dirty="0"/>
          </a:p>
          <a:p>
            <a:r>
              <a:rPr lang="en-US" sz="1400" dirty="0"/>
              <a:t>Stage 5 </a:t>
            </a:r>
            <a:r>
              <a:rPr lang="en-US" sz="1400" dirty="0" err="1"/>
              <a:t>mois</a:t>
            </a:r>
            <a:endParaRPr lang="en-US" sz="1400" dirty="0"/>
          </a:p>
          <a:p>
            <a:r>
              <a:rPr lang="en-US" sz="1400" dirty="0"/>
              <a:t>ITC, Pays-Bas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7A5D9C4-ED32-3C31-33A5-45849E29F066}"/>
              </a:ext>
            </a:extLst>
          </p:cNvPr>
          <p:cNvCxnSpPr>
            <a:cxnSpLocks/>
          </p:cNvCxnSpPr>
          <p:nvPr/>
        </p:nvCxnSpPr>
        <p:spPr>
          <a:xfrm flipV="1">
            <a:off x="6946926" y="3147714"/>
            <a:ext cx="0" cy="20279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9BEC92A-FF95-4DF5-F26F-FBCC8B486B7B}"/>
              </a:ext>
            </a:extLst>
          </p:cNvPr>
          <p:cNvSpPr txBox="1"/>
          <p:nvPr/>
        </p:nvSpPr>
        <p:spPr>
          <a:xfrm>
            <a:off x="5879090" y="5187382"/>
            <a:ext cx="2294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Septembre 2022</a:t>
            </a:r>
            <a:endParaRPr lang="en-US" sz="1400" b="1" dirty="0"/>
          </a:p>
          <a:p>
            <a:r>
              <a:rPr lang="en-US" sz="1400" dirty="0"/>
              <a:t>Stage 6 </a:t>
            </a:r>
            <a:r>
              <a:rPr lang="en-US" sz="1400" dirty="0" err="1"/>
              <a:t>mois</a:t>
            </a:r>
            <a:endParaRPr lang="en-US" sz="1400" dirty="0"/>
          </a:p>
          <a:p>
            <a:r>
              <a:rPr lang="en-US" sz="1400" dirty="0"/>
              <a:t>CIRED, </a:t>
            </a:r>
            <a:r>
              <a:rPr lang="en-US" sz="1400" dirty="0" err="1"/>
              <a:t>Nogent</a:t>
            </a:r>
            <a:r>
              <a:rPr lang="en-US" sz="1400" dirty="0"/>
              <a:t>-sur-Marne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CF4F27-478A-A04E-6053-1791733B5358}"/>
              </a:ext>
            </a:extLst>
          </p:cNvPr>
          <p:cNvSpPr txBox="1"/>
          <p:nvPr/>
        </p:nvSpPr>
        <p:spPr>
          <a:xfrm>
            <a:off x="2671134" y="4463090"/>
            <a:ext cx="26917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dirty="0"/>
              <a:t>Juin 2022</a:t>
            </a:r>
            <a:endParaRPr lang="en-US" sz="1400" b="1" dirty="0"/>
          </a:p>
          <a:p>
            <a:pPr algn="r"/>
            <a:r>
              <a:rPr lang="en-US" sz="1400" dirty="0"/>
              <a:t>Stage 3 </a:t>
            </a:r>
            <a:r>
              <a:rPr lang="en-US" sz="1400" dirty="0" err="1"/>
              <a:t>mois</a:t>
            </a:r>
            <a:endParaRPr lang="en-US" sz="1400" dirty="0"/>
          </a:p>
          <a:p>
            <a:pPr algn="r"/>
            <a:r>
              <a:rPr lang="en-US" sz="1400" dirty="0"/>
              <a:t>Parc national de la Guadeloupe</a:t>
            </a:r>
          </a:p>
        </p:txBody>
      </p:sp>
      <p:pic>
        <p:nvPicPr>
          <p:cNvPr id="53" name="Graphic 52" descr="Newspaper with solid fill">
            <a:extLst>
              <a:ext uri="{FF2B5EF4-FFF2-40B4-BE49-F238E27FC236}">
                <a16:creationId xmlns:a16="http://schemas.microsoft.com/office/drawing/2014/main" id="{A980AEEC-BC84-F687-19F9-CEA96D4F6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6521" y="5857568"/>
            <a:ext cx="558440" cy="558440"/>
          </a:xfrm>
          <a:prstGeom prst="rect">
            <a:avLst/>
          </a:prstGeom>
        </p:spPr>
      </p:pic>
      <p:pic>
        <p:nvPicPr>
          <p:cNvPr id="55" name="Graphic 54" descr="Classroom with solid fill">
            <a:extLst>
              <a:ext uri="{FF2B5EF4-FFF2-40B4-BE49-F238E27FC236}">
                <a16:creationId xmlns:a16="http://schemas.microsoft.com/office/drawing/2014/main" id="{639F8949-6600-B767-FC8A-D462DE1D38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6654" y="5867971"/>
            <a:ext cx="557027" cy="557027"/>
          </a:xfrm>
          <a:prstGeom prst="rect">
            <a:avLst/>
          </a:prstGeom>
        </p:spPr>
      </p:pic>
      <p:pic>
        <p:nvPicPr>
          <p:cNvPr id="57" name="Graphic 56" descr="Meeting with solid fill">
            <a:extLst>
              <a:ext uri="{FF2B5EF4-FFF2-40B4-BE49-F238E27FC236}">
                <a16:creationId xmlns:a16="http://schemas.microsoft.com/office/drawing/2014/main" id="{6295D5E1-4F8B-E7A0-9D42-88236EEE63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45618" y="4678857"/>
            <a:ext cx="557027" cy="557027"/>
          </a:xfrm>
          <a:prstGeom prst="rect">
            <a:avLst/>
          </a:prstGeom>
        </p:spPr>
      </p:pic>
      <p:pic>
        <p:nvPicPr>
          <p:cNvPr id="59" name="Graphic 58" descr="Teacher with solid fill">
            <a:extLst>
              <a:ext uri="{FF2B5EF4-FFF2-40B4-BE49-F238E27FC236}">
                <a16:creationId xmlns:a16="http://schemas.microsoft.com/office/drawing/2014/main" id="{426F6A2E-A297-31A7-9D80-75993F3BC9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05871" y="5161411"/>
            <a:ext cx="557027" cy="557027"/>
          </a:xfrm>
          <a:prstGeom prst="rect">
            <a:avLst/>
          </a:prstGeom>
        </p:spPr>
      </p:pic>
      <p:pic>
        <p:nvPicPr>
          <p:cNvPr id="62" name="Graphic 61" descr="Web design with solid fill">
            <a:extLst>
              <a:ext uri="{FF2B5EF4-FFF2-40B4-BE49-F238E27FC236}">
                <a16:creationId xmlns:a16="http://schemas.microsoft.com/office/drawing/2014/main" id="{7DABA90F-0BBA-8269-A33E-06F5334CA8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48039" y="5169365"/>
            <a:ext cx="557027" cy="55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5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19D8B33-70E4-4667-9CFE-7E2DF44F4D7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30/05/2024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59" name="TextShape 4"/>
          <p:cNvSpPr txBox="1"/>
          <p:nvPr/>
        </p:nvSpPr>
        <p:spPr>
          <a:xfrm>
            <a:off x="274320" y="1013040"/>
            <a:ext cx="1107900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Les enjeux de la télédétection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CD88308-FB40-44CF-A9FB-EE75440E6E58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61" name="TextShape 6"/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Introduction</a:t>
            </a:r>
            <a:endParaRPr lang="fr-FR" sz="2200" b="0" strike="noStrike" spc="-1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" name="Picture 2" descr="European Union, Copernicus Sentinel-2 imagery">
            <a:extLst>
              <a:ext uri="{FF2B5EF4-FFF2-40B4-BE49-F238E27FC236}">
                <a16:creationId xmlns:a16="http://schemas.microsoft.com/office/drawing/2014/main" id="{9C3EEF5C-3A78-8156-23BB-ADDFEDA2F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761" y="1296243"/>
            <a:ext cx="4778678" cy="297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D0912BD7-0913-403E-F6CC-6FDBFF1C3B8E}"/>
              </a:ext>
            </a:extLst>
          </p:cNvPr>
          <p:cNvSpPr txBox="1"/>
          <p:nvPr/>
        </p:nvSpPr>
        <p:spPr>
          <a:xfrm>
            <a:off x="7678994" y="4272077"/>
            <a:ext cx="3854445" cy="50055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 algn="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000" strike="noStrike" spc="-1" dirty="0">
                <a:solidFill>
                  <a:srgbClr val="000000"/>
                </a:solidFill>
                <a:latin typeface="Calibri"/>
              </a:rPr>
              <a:t>Images Sentinel-2 de </a:t>
            </a:r>
            <a:r>
              <a:rPr lang="fr-FR" sz="2000" strike="noStrike" spc="-1" dirty="0" err="1">
                <a:solidFill>
                  <a:srgbClr val="000000"/>
                </a:solidFill>
                <a:latin typeface="Calibri"/>
              </a:rPr>
              <a:t>Edgeøya</a:t>
            </a:r>
            <a:r>
              <a:rPr lang="fr-FR" sz="200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dirty="0"/>
              <a:t>[1]</a:t>
            </a:r>
            <a:endParaRPr lang="fr-FR" sz="200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extShape 4">
            <a:extLst>
              <a:ext uri="{FF2B5EF4-FFF2-40B4-BE49-F238E27FC236}">
                <a16:creationId xmlns:a16="http://schemas.microsoft.com/office/drawing/2014/main" id="{0781BC78-7CC0-E710-E81B-580F740A6F99}"/>
              </a:ext>
            </a:extLst>
          </p:cNvPr>
          <p:cNvSpPr txBox="1"/>
          <p:nvPr/>
        </p:nvSpPr>
        <p:spPr>
          <a:xfrm>
            <a:off x="446073" y="1826342"/>
            <a:ext cx="4720467" cy="1602658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9000 satellites en 2023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FR" sz="2800" b="1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1" spc="-1" dirty="0">
                <a:solidFill>
                  <a:srgbClr val="000000"/>
                </a:solidFill>
                <a:latin typeface="Calibri"/>
              </a:rPr>
              <a:t>500 en observation de la Terre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68A50-6728-78A7-91F4-2CBACF5D88D2}"/>
              </a:ext>
            </a:extLst>
          </p:cNvPr>
          <p:cNvSpPr txBox="1"/>
          <p:nvPr/>
        </p:nvSpPr>
        <p:spPr>
          <a:xfrm>
            <a:off x="7855214" y="4848840"/>
            <a:ext cx="3635958" cy="1245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 algn="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000" spc="-1" dirty="0">
                <a:solidFill>
                  <a:srgbClr val="000000"/>
                </a:solidFill>
                <a:latin typeface="Calibri"/>
              </a:rPr>
              <a:t>Applications:</a:t>
            </a:r>
          </a:p>
          <a:p>
            <a:pPr marL="360" algn="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glaciologie, </a:t>
            </a:r>
            <a:r>
              <a:rPr lang="fr-FR" sz="1800" spc="-1" dirty="0">
                <a:solidFill>
                  <a:srgbClr val="000000"/>
                </a:solidFill>
                <a:latin typeface="Calibri"/>
              </a:rPr>
              <a:t>volcanologie, s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uivi de territoire, gestion de milieu naturels, agronomie…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19D8B33-70E4-4667-9CFE-7E2DF44F4D7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30/05/2024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59" name="TextShape 4"/>
          <p:cNvSpPr txBox="1"/>
          <p:nvPr/>
        </p:nvSpPr>
        <p:spPr>
          <a:xfrm>
            <a:off x="274320" y="1013040"/>
            <a:ext cx="1107900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Les enjeux de la télédétection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CD88308-FB40-44CF-A9FB-EE75440E6E58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61" name="TextShape 6"/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Introduction</a:t>
            </a:r>
            <a:endParaRPr lang="fr-FR" sz="2200" b="0" strike="noStrike" spc="-1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EDE312-E9FB-EF98-1F5F-321C6F022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23" y="1663108"/>
            <a:ext cx="10726994" cy="418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76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30/05/2024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2BF1C0BF-D006-1C17-4387-E5CF5EE45F9B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Plan de thèse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973B78C-8110-0784-C3EB-A30C4128A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340668"/>
              </p:ext>
            </p:extLst>
          </p:nvPr>
        </p:nvGraphicFramePr>
        <p:xfrm>
          <a:off x="528999" y="1250608"/>
          <a:ext cx="11033732" cy="4482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676">
                  <a:extLst>
                    <a:ext uri="{9D8B030D-6E8A-4147-A177-3AD203B41FA5}">
                      <a16:colId xmlns:a16="http://schemas.microsoft.com/office/drawing/2014/main" val="3479157095"/>
                    </a:ext>
                  </a:extLst>
                </a:gridCol>
                <a:gridCol w="757088">
                  <a:extLst>
                    <a:ext uri="{9D8B030D-6E8A-4147-A177-3AD203B41FA5}">
                      <a16:colId xmlns:a16="http://schemas.microsoft.com/office/drawing/2014/main" val="2560521282"/>
                    </a:ext>
                  </a:extLst>
                </a:gridCol>
                <a:gridCol w="757088">
                  <a:extLst>
                    <a:ext uri="{9D8B030D-6E8A-4147-A177-3AD203B41FA5}">
                      <a16:colId xmlns:a16="http://schemas.microsoft.com/office/drawing/2014/main" val="4107306052"/>
                    </a:ext>
                  </a:extLst>
                </a:gridCol>
                <a:gridCol w="757088">
                  <a:extLst>
                    <a:ext uri="{9D8B030D-6E8A-4147-A177-3AD203B41FA5}">
                      <a16:colId xmlns:a16="http://schemas.microsoft.com/office/drawing/2014/main" val="2330346369"/>
                    </a:ext>
                  </a:extLst>
                </a:gridCol>
                <a:gridCol w="757088">
                  <a:extLst>
                    <a:ext uri="{9D8B030D-6E8A-4147-A177-3AD203B41FA5}">
                      <a16:colId xmlns:a16="http://schemas.microsoft.com/office/drawing/2014/main" val="735326901"/>
                    </a:ext>
                  </a:extLst>
                </a:gridCol>
                <a:gridCol w="757088">
                  <a:extLst>
                    <a:ext uri="{9D8B030D-6E8A-4147-A177-3AD203B41FA5}">
                      <a16:colId xmlns:a16="http://schemas.microsoft.com/office/drawing/2014/main" val="2100846796"/>
                    </a:ext>
                  </a:extLst>
                </a:gridCol>
                <a:gridCol w="757088">
                  <a:extLst>
                    <a:ext uri="{9D8B030D-6E8A-4147-A177-3AD203B41FA5}">
                      <a16:colId xmlns:a16="http://schemas.microsoft.com/office/drawing/2014/main" val="781394207"/>
                    </a:ext>
                  </a:extLst>
                </a:gridCol>
                <a:gridCol w="757088">
                  <a:extLst>
                    <a:ext uri="{9D8B030D-6E8A-4147-A177-3AD203B41FA5}">
                      <a16:colId xmlns:a16="http://schemas.microsoft.com/office/drawing/2014/main" val="3044360589"/>
                    </a:ext>
                  </a:extLst>
                </a:gridCol>
                <a:gridCol w="757088">
                  <a:extLst>
                    <a:ext uri="{9D8B030D-6E8A-4147-A177-3AD203B41FA5}">
                      <a16:colId xmlns:a16="http://schemas.microsoft.com/office/drawing/2014/main" val="2252244857"/>
                    </a:ext>
                  </a:extLst>
                </a:gridCol>
                <a:gridCol w="757088">
                  <a:extLst>
                    <a:ext uri="{9D8B030D-6E8A-4147-A177-3AD203B41FA5}">
                      <a16:colId xmlns:a16="http://schemas.microsoft.com/office/drawing/2014/main" val="202533857"/>
                    </a:ext>
                  </a:extLst>
                </a:gridCol>
                <a:gridCol w="757088">
                  <a:extLst>
                    <a:ext uri="{9D8B030D-6E8A-4147-A177-3AD203B41FA5}">
                      <a16:colId xmlns:a16="http://schemas.microsoft.com/office/drawing/2014/main" val="2188293412"/>
                    </a:ext>
                  </a:extLst>
                </a:gridCol>
                <a:gridCol w="757088">
                  <a:extLst>
                    <a:ext uri="{9D8B030D-6E8A-4147-A177-3AD203B41FA5}">
                      <a16:colId xmlns:a16="http://schemas.microsoft.com/office/drawing/2014/main" val="515677858"/>
                    </a:ext>
                  </a:extLst>
                </a:gridCol>
                <a:gridCol w="757088">
                  <a:extLst>
                    <a:ext uri="{9D8B030D-6E8A-4147-A177-3AD203B41FA5}">
                      <a16:colId xmlns:a16="http://schemas.microsoft.com/office/drawing/2014/main" val="4243049715"/>
                    </a:ext>
                  </a:extLst>
                </a:gridCol>
              </a:tblGrid>
              <a:tr h="490907"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Année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05052"/>
                  </a:ext>
                </a:extLst>
              </a:tr>
              <a:tr h="490907"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Trimestre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71297"/>
                  </a:ext>
                </a:extLst>
              </a:tr>
              <a:tr h="500154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Utilisation de 100% de </a:t>
                      </a:r>
                      <a:r>
                        <a:rPr lang="fr-FR" sz="1100" dirty="0" err="1">
                          <a:solidFill>
                            <a:schemeClr val="tx1"/>
                          </a:solidFill>
                        </a:rPr>
                        <a:t>BigEarthNet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169679"/>
                  </a:ext>
                </a:extLst>
              </a:tr>
              <a:tr h="500154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Passage en multimodal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144503"/>
                  </a:ext>
                </a:extLst>
              </a:tr>
              <a:tr h="500154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Fusion d’information</a:t>
                      </a:r>
                    </a:p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énergie + performance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981895"/>
                  </a:ext>
                </a:extLst>
              </a:tr>
              <a:tr h="500154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Traitement des données énergétiques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720439"/>
                  </a:ext>
                </a:extLst>
              </a:tr>
              <a:tr h="500154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Application de méthodes d’optimisation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806070"/>
                  </a:ext>
                </a:extLst>
              </a:tr>
              <a:tr h="500154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Ecriture du rapport final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880617"/>
                  </a:ext>
                </a:extLst>
              </a:tr>
              <a:tr h="500154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Préparation du projet de thèse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141217"/>
                  </a:ext>
                </a:extLst>
              </a:tr>
            </a:tbl>
          </a:graphicData>
        </a:graphic>
      </p:graphicFrame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C2FE5EFE-CC2B-A159-2B87-D44A96065CE5}"/>
              </a:ext>
            </a:extLst>
          </p:cNvPr>
          <p:cNvSpPr/>
          <p:nvPr/>
        </p:nvSpPr>
        <p:spPr>
          <a:xfrm>
            <a:off x="2812026" y="2244578"/>
            <a:ext cx="2243733" cy="360000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06731D80-2FAA-2357-AC74-74AD1D844244}"/>
              </a:ext>
            </a:extLst>
          </p:cNvPr>
          <p:cNvSpPr/>
          <p:nvPr/>
        </p:nvSpPr>
        <p:spPr>
          <a:xfrm>
            <a:off x="2726382" y="5241888"/>
            <a:ext cx="854538" cy="360000"/>
          </a:xfrm>
          <a:prstGeom prst="homePlate">
            <a:avLst/>
          </a:prstGeom>
          <a:solidFill>
            <a:srgbClr val="934B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Diamond Suit with solid fill">
            <a:extLst>
              <a:ext uri="{FF2B5EF4-FFF2-40B4-BE49-F238E27FC236}">
                <a16:creationId xmlns:a16="http://schemas.microsoft.com/office/drawing/2014/main" id="{802DCDD0-4653-3507-D47E-C8FC1BAC6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3772" y="5297716"/>
            <a:ext cx="334298" cy="370124"/>
          </a:xfrm>
          <a:prstGeom prst="rect">
            <a:avLst/>
          </a:prstGeom>
        </p:spPr>
      </p:pic>
      <p:pic>
        <p:nvPicPr>
          <p:cNvPr id="14" name="Graphic 13" descr="Diamond Suit with solid fill">
            <a:extLst>
              <a:ext uri="{FF2B5EF4-FFF2-40B4-BE49-F238E27FC236}">
                <a16:creationId xmlns:a16="http://schemas.microsoft.com/office/drawing/2014/main" id="{C552510A-42D2-4309-C007-9E0E3B39B9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0804" y="2297585"/>
            <a:ext cx="334298" cy="370124"/>
          </a:xfrm>
          <a:prstGeom prst="rect">
            <a:avLst/>
          </a:prstGeom>
        </p:spPr>
      </p:pic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819A8CB8-4266-B7E1-7EAE-36C54056EFF4}"/>
              </a:ext>
            </a:extLst>
          </p:cNvPr>
          <p:cNvSpPr/>
          <p:nvPr/>
        </p:nvSpPr>
        <p:spPr>
          <a:xfrm>
            <a:off x="3580920" y="2746399"/>
            <a:ext cx="1474839" cy="360000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83137654-80FD-674C-79C6-90DB9B516E7D}"/>
              </a:ext>
            </a:extLst>
          </p:cNvPr>
          <p:cNvSpPr/>
          <p:nvPr/>
        </p:nvSpPr>
        <p:spPr>
          <a:xfrm>
            <a:off x="6096000" y="4237698"/>
            <a:ext cx="4493341" cy="360000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3C11B903-D149-E4B1-82F5-9F4E20312328}"/>
              </a:ext>
            </a:extLst>
          </p:cNvPr>
          <p:cNvSpPr/>
          <p:nvPr/>
        </p:nvSpPr>
        <p:spPr>
          <a:xfrm>
            <a:off x="4640827" y="3744182"/>
            <a:ext cx="2989005" cy="3600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3C4C1A53-61F9-4DCC-893B-52B8ABFB4505}"/>
              </a:ext>
            </a:extLst>
          </p:cNvPr>
          <p:cNvSpPr/>
          <p:nvPr/>
        </p:nvSpPr>
        <p:spPr>
          <a:xfrm>
            <a:off x="4640827" y="3245595"/>
            <a:ext cx="1474839" cy="36000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F5EA0A79-39E4-3AA5-14B1-FFFF1CC14E59}"/>
              </a:ext>
            </a:extLst>
          </p:cNvPr>
          <p:cNvSpPr/>
          <p:nvPr/>
        </p:nvSpPr>
        <p:spPr>
          <a:xfrm>
            <a:off x="5055759" y="4740832"/>
            <a:ext cx="6212009" cy="360000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Diamond Suit with solid fill">
            <a:extLst>
              <a:ext uri="{FF2B5EF4-FFF2-40B4-BE49-F238E27FC236}">
                <a16:creationId xmlns:a16="http://schemas.microsoft.com/office/drawing/2014/main" id="{5C7D81F9-5B4C-1E4E-A8BA-D7A72447BF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4406" y="4796270"/>
            <a:ext cx="334298" cy="3701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DEA39A-DF6F-80F9-F097-862816667D10}"/>
              </a:ext>
            </a:extLst>
          </p:cNvPr>
          <p:cNvSpPr txBox="1"/>
          <p:nvPr/>
        </p:nvSpPr>
        <p:spPr>
          <a:xfrm>
            <a:off x="1420591" y="5819895"/>
            <a:ext cx="1577817" cy="434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03/06 – Présentation intermédiaire de stage</a:t>
            </a:r>
            <a:endParaRPr lang="en-US" sz="1100" dirty="0"/>
          </a:p>
        </p:txBody>
      </p:sp>
      <p:pic>
        <p:nvPicPr>
          <p:cNvPr id="23" name="Graphic 22" descr="Diamond Suit with solid fill">
            <a:extLst>
              <a:ext uri="{FF2B5EF4-FFF2-40B4-BE49-F238E27FC236}">
                <a16:creationId xmlns:a16="http://schemas.microsoft.com/office/drawing/2014/main" id="{9BFD208B-2203-0DA9-8026-ACE3D849C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718" y="5823484"/>
            <a:ext cx="334298" cy="37012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3F454B-4AFF-8A98-8568-03DBDE62A142}"/>
              </a:ext>
            </a:extLst>
          </p:cNvPr>
          <p:cNvSpPr txBox="1"/>
          <p:nvPr/>
        </p:nvSpPr>
        <p:spPr>
          <a:xfrm>
            <a:off x="3474763" y="5827664"/>
            <a:ext cx="1660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10/06 – Présentation devant l’école doctorale</a:t>
            </a:r>
            <a:endParaRPr lang="en-US" sz="1100" dirty="0"/>
          </a:p>
        </p:txBody>
      </p:sp>
      <p:pic>
        <p:nvPicPr>
          <p:cNvPr id="26" name="Graphic 25" descr="Diamond Suit with solid fill">
            <a:extLst>
              <a:ext uri="{FF2B5EF4-FFF2-40B4-BE49-F238E27FC236}">
                <a16:creationId xmlns:a16="http://schemas.microsoft.com/office/drawing/2014/main" id="{4441B6C1-943A-6879-EA5E-5EC95A6BD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5890" y="5831253"/>
            <a:ext cx="334298" cy="37012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A4B1E06-E782-F514-B117-0F0605A1264F}"/>
              </a:ext>
            </a:extLst>
          </p:cNvPr>
          <p:cNvSpPr txBox="1"/>
          <p:nvPr/>
        </p:nvSpPr>
        <p:spPr>
          <a:xfrm>
            <a:off x="5606683" y="5819895"/>
            <a:ext cx="15778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20/06 – Journée des stagiaires</a:t>
            </a:r>
            <a:endParaRPr lang="en-US" sz="1100" dirty="0"/>
          </a:p>
        </p:txBody>
      </p:sp>
      <p:pic>
        <p:nvPicPr>
          <p:cNvPr id="28" name="Graphic 27" descr="Diamond Suit with solid fill">
            <a:extLst>
              <a:ext uri="{FF2B5EF4-FFF2-40B4-BE49-F238E27FC236}">
                <a16:creationId xmlns:a16="http://schemas.microsoft.com/office/drawing/2014/main" id="{994660B2-7CF8-0CA1-AE0E-D81C820512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77810" y="5823484"/>
            <a:ext cx="334298" cy="37012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E9331A-2856-C715-AE52-761BF6A3BEEA}"/>
              </a:ext>
            </a:extLst>
          </p:cNvPr>
          <p:cNvSpPr txBox="1"/>
          <p:nvPr/>
        </p:nvSpPr>
        <p:spPr>
          <a:xfrm>
            <a:off x="7655430" y="5819894"/>
            <a:ext cx="15778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11/06 – Fin du stage</a:t>
            </a:r>
            <a:endParaRPr lang="en-US" sz="1100" dirty="0"/>
          </a:p>
        </p:txBody>
      </p:sp>
      <p:pic>
        <p:nvPicPr>
          <p:cNvPr id="30" name="Graphic 29" descr="Diamond Suit with solid fill">
            <a:extLst>
              <a:ext uri="{FF2B5EF4-FFF2-40B4-BE49-F238E27FC236}">
                <a16:creationId xmlns:a16="http://schemas.microsoft.com/office/drawing/2014/main" id="{3564F4DE-8CB2-E11F-BF52-72194E6A4A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27281" y="5831253"/>
            <a:ext cx="334298" cy="370124"/>
          </a:xfrm>
          <a:prstGeom prst="rect">
            <a:avLst/>
          </a:prstGeom>
        </p:spPr>
      </p:pic>
      <p:pic>
        <p:nvPicPr>
          <p:cNvPr id="31" name="Graphic 30" descr="Diamond Suit with solid fill">
            <a:extLst>
              <a:ext uri="{FF2B5EF4-FFF2-40B4-BE49-F238E27FC236}">
                <a16:creationId xmlns:a16="http://schemas.microsoft.com/office/drawing/2014/main" id="{456AED53-A4FF-9981-F33E-599EB2CC84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20014" y="4786438"/>
            <a:ext cx="334298" cy="37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5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38080" y="1921680"/>
            <a:ext cx="10332360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thèmes 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</a:rPr>
              <a:t>émergents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en sciences des données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démarche scientifique 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</a:rPr>
              <a:t>classique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mais 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</a:rPr>
              <a:t>centrale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xpérience 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</a:rPr>
              <a:t>complémentaire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à la formation AgroParisTech</a:t>
            </a: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4396C2F-B4A3-4BA4-A7B9-79512E467B7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6" name="TextShape 5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0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34A4DFF-5E4D-4ABB-863F-9943247C45DB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464C4EBA-1EEA-7C60-3846-0B6A50B915BD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Conclusion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0" name="TextShape 4"/>
          <p:cNvSpPr txBox="1"/>
          <p:nvPr/>
        </p:nvSpPr>
        <p:spPr>
          <a:xfrm>
            <a:off x="838080" y="2974860"/>
            <a:ext cx="1051524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4000" b="1" strike="noStrike" spc="-1" dirty="0">
                <a:solidFill>
                  <a:srgbClr val="349393"/>
                </a:solidFill>
                <a:latin typeface="Calibri"/>
              </a:rPr>
              <a:t>Merci de votre attention.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589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4396C2F-B4A3-4BA4-A7B9-79512E467B7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6" name="TextShape 5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0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34A4DFF-5E4D-4ABB-863F-9943247C45DB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464C4EBA-1EEA-7C60-3846-0B6A50B915BD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Références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84EBA6-49E5-2C56-CFCC-943BF8A8C570}"/>
              </a:ext>
            </a:extLst>
          </p:cNvPr>
          <p:cNvSpPr txBox="1"/>
          <p:nvPr/>
        </p:nvSpPr>
        <p:spPr>
          <a:xfrm>
            <a:off x="206478" y="912530"/>
            <a:ext cx="116217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dirty="0">
                <a:effectLst/>
              </a:rPr>
              <a:t>[1]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dirty="0" err="1">
                <a:effectLst/>
              </a:rPr>
              <a:t>Copernicus</a:t>
            </a:r>
            <a:r>
              <a:rPr lang="fr-FR" dirty="0">
                <a:effectLst/>
              </a:rPr>
              <a:t>, « OBSERVER: Monitoring Glaciers </a:t>
            </a:r>
            <a:r>
              <a:rPr lang="fr-FR" dirty="0" err="1">
                <a:effectLst/>
              </a:rPr>
              <a:t>from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Space</a:t>
            </a:r>
            <a:r>
              <a:rPr lang="fr-FR" dirty="0">
                <a:effectLst/>
              </a:rPr>
              <a:t> ». 3 novembre 2022. Consulté le: 30 mai 2024. [En ligne]. Disponible sur: </a:t>
            </a:r>
            <a:r>
              <a:rPr lang="fr-FR" dirty="0">
                <a:effectLst/>
                <a:hlinkClick r:id="rId3"/>
              </a:rPr>
              <a:t>https://www.copernicus.eu/en/news/news/observer-monitoring-glaciers-space</a:t>
            </a: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853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4732</TotalTime>
  <Words>332</Words>
  <Application>Microsoft Office PowerPoint</Application>
  <PresentationFormat>Widescreen</PresentationFormat>
  <Paragraphs>109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 du LISTIC</dc:title>
  <dc:subject/>
  <dc:creator>Ammar Mian</dc:creator>
  <dc:description/>
  <cp:lastModifiedBy>Matthieu Verlynde</cp:lastModifiedBy>
  <cp:revision>30</cp:revision>
  <dcterms:created xsi:type="dcterms:W3CDTF">2022-02-28T08:40:07Z</dcterms:created>
  <dcterms:modified xsi:type="dcterms:W3CDTF">2024-05-31T07:40:05Z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