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76" r:id="rId6"/>
    <p:sldId id="259" r:id="rId7"/>
    <p:sldId id="270" r:id="rId8"/>
    <p:sldId id="272" r:id="rId9"/>
    <p:sldId id="273" r:id="rId10"/>
    <p:sldId id="265" r:id="rId11"/>
    <p:sldId id="275" r:id="rId12"/>
    <p:sldId id="274" r:id="rId13"/>
    <p:sldId id="277" r:id="rId14"/>
    <p:sldId id="271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3C8C8"/>
    <a:srgbClr val="00D6C2"/>
    <a:srgbClr val="65C7C9"/>
    <a:srgbClr val="41B6B9"/>
    <a:srgbClr val="00A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41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6"/>
          <p:cNvPicPr/>
          <p:nvPr/>
        </p:nvPicPr>
        <p:blipFill>
          <a:blip r:embed="rId18"/>
          <a:stretch/>
        </p:blipFill>
        <p:spPr>
          <a:xfrm>
            <a:off x="6000480" y="182880"/>
            <a:ext cx="2133000" cy="592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59E20E-6EF7-4643-AB4D-41DBCC3F4BB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409280" y="2925720"/>
            <a:ext cx="7615440" cy="1006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Optimisation d’algorithmes de traitement d’images en télédétection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807080" y="4389120"/>
            <a:ext cx="6897240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Présentation intermédiaire de stage de fin d’études</a:t>
            </a: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0607040" y="6583680"/>
            <a:ext cx="1585080" cy="27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1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14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28/05/2024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II. Travaux effectués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91F22EF-75F4-FC8D-C3DB-BDB475A4EB72}"/>
              </a:ext>
            </a:extLst>
          </p:cNvPr>
          <p:cNvSpPr txBox="1"/>
          <p:nvPr/>
        </p:nvSpPr>
        <p:spPr>
          <a:xfrm>
            <a:off x="9596934" y="2464382"/>
            <a:ext cx="2083788" cy="19601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Discontinuous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urban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fabric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Beaches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, dunes,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sands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Salt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mar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shes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Intertidal flats</a:t>
            </a: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Estuaries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3F28EB9-93F2-E337-49D3-B099F6140BFD}"/>
              </a:ext>
            </a:extLst>
          </p:cNvPr>
          <p:cNvSpPr txBox="1"/>
          <p:nvPr/>
        </p:nvSpPr>
        <p:spPr>
          <a:xfrm>
            <a:off x="9596932" y="4554821"/>
            <a:ext cx="2083789" cy="19601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Pastures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Broad-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leaved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forest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Mixed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forest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Natural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grassland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Transitional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woodland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shrub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AD9CD5-3215-F6FA-CE4A-5EB2C4AE202E}"/>
              </a:ext>
            </a:extLst>
          </p:cNvPr>
          <p:cNvGrpSpPr/>
          <p:nvPr/>
        </p:nvGrpSpPr>
        <p:grpSpPr>
          <a:xfrm>
            <a:off x="7412274" y="2464382"/>
            <a:ext cx="2184660" cy="4050574"/>
            <a:chOff x="5166540" y="1019040"/>
            <a:chExt cx="2296794" cy="4258482"/>
          </a:xfrm>
        </p:grpSpPr>
        <p:pic>
          <p:nvPicPr>
            <p:cNvPr id="4" name="Picture 3" descr="A screenshot of a map&#10;&#10;Description automatically generated">
              <a:extLst>
                <a:ext uri="{FF2B5EF4-FFF2-40B4-BE49-F238E27FC236}">
                  <a16:creationId xmlns:a16="http://schemas.microsoft.com/office/drawing/2014/main" id="{2E9AA1F0-E7CA-EFB4-5C29-08E7061EF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21" b="55984"/>
            <a:stretch/>
          </p:blipFill>
          <p:spPr>
            <a:xfrm>
              <a:off x="5166540" y="1019040"/>
              <a:ext cx="2296794" cy="2129241"/>
            </a:xfrm>
            <a:prstGeom prst="rect">
              <a:avLst/>
            </a:prstGeom>
          </p:spPr>
        </p:pic>
        <p:pic>
          <p:nvPicPr>
            <p:cNvPr id="7" name="Picture 6" descr="A screenshot of a map&#10;&#10;Description automatically generated">
              <a:extLst>
                <a:ext uri="{FF2B5EF4-FFF2-40B4-BE49-F238E27FC236}">
                  <a16:creationId xmlns:a16="http://schemas.microsoft.com/office/drawing/2014/main" id="{FC62F16F-79C1-55D7-A33C-FFB38149C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984" r="52521"/>
            <a:stretch/>
          </p:blipFill>
          <p:spPr>
            <a:xfrm>
              <a:off x="5166540" y="3148281"/>
              <a:ext cx="2296794" cy="2129241"/>
            </a:xfrm>
            <a:prstGeom prst="rect">
              <a:avLst/>
            </a:prstGeom>
          </p:spPr>
        </p:pic>
      </p:grpSp>
      <p:sp>
        <p:nvSpPr>
          <p:cNvPr id="11" name="TextShape 1">
            <a:extLst>
              <a:ext uri="{FF2B5EF4-FFF2-40B4-BE49-F238E27FC236}">
                <a16:creationId xmlns:a16="http://schemas.microsoft.com/office/drawing/2014/main" id="{B1A9A57C-A1E8-F3DF-E656-38B3BCB9B489}"/>
              </a:ext>
            </a:extLst>
          </p:cNvPr>
          <p:cNvSpPr txBox="1"/>
          <p:nvPr/>
        </p:nvSpPr>
        <p:spPr>
          <a:xfrm>
            <a:off x="360052" y="2310123"/>
            <a:ext cx="4311186" cy="11669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590 326 images</a:t>
            </a:r>
          </a:p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Sentinel-1 (SAR) et Sentinel-2 (optique)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Multi-labellisées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29ABC062-506A-075E-17AF-EA605AA46198}"/>
              </a:ext>
            </a:extLst>
          </p:cNvPr>
          <p:cNvSpPr txBox="1"/>
          <p:nvPr/>
        </p:nvSpPr>
        <p:spPr>
          <a:xfrm>
            <a:off x="360052" y="1014500"/>
            <a:ext cx="6188232" cy="11669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trike="noStrike" spc="-1" dirty="0" err="1">
                <a:solidFill>
                  <a:srgbClr val="000000"/>
                </a:solidFill>
                <a:latin typeface="Calibri"/>
              </a:rPr>
              <a:t>BigEarth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Net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, une base de données satellites de grande taille</a:t>
            </a:r>
            <a:endParaRPr lang="fr-FR" sz="28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6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28/05/2024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2763DA4B-407A-87D8-BCFD-FE19D60C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86" y="1107801"/>
            <a:ext cx="8258055" cy="3365094"/>
          </a:xfrm>
          <a:prstGeom prst="rect">
            <a:avLst/>
          </a:prstGeom>
        </p:spPr>
      </p:pic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II. Travaux effectués</a:t>
            </a:r>
          </a:p>
        </p:txBody>
      </p:sp>
      <p:pic>
        <p:nvPicPr>
          <p:cNvPr id="4" name="Picture 3" descr="A row of blue containers&#10;&#10;Description automatically generated">
            <a:extLst>
              <a:ext uri="{FF2B5EF4-FFF2-40B4-BE49-F238E27FC236}">
                <a16:creationId xmlns:a16="http://schemas.microsoft.com/office/drawing/2014/main" id="{03BBB199-F879-3C7C-366E-300415D67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28" y="3689021"/>
            <a:ext cx="9050286" cy="2849839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79E1976D-7A1D-99F7-9C5B-D20F49050C01}"/>
              </a:ext>
            </a:extLst>
          </p:cNvPr>
          <p:cNvSpPr txBox="1"/>
          <p:nvPr/>
        </p:nvSpPr>
        <p:spPr>
          <a:xfrm>
            <a:off x="838080" y="1009481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InceptionV2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6864E71D-5D25-160A-78C1-A28A605ED66D}"/>
              </a:ext>
            </a:extLst>
          </p:cNvPr>
          <p:cNvSpPr txBox="1"/>
          <p:nvPr/>
        </p:nvSpPr>
        <p:spPr>
          <a:xfrm>
            <a:off x="838080" y="4374575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S-CNN</a:t>
            </a:r>
          </a:p>
        </p:txBody>
      </p:sp>
    </p:spTree>
    <p:extLst>
      <p:ext uri="{BB962C8B-B14F-4D97-AF65-F5344CB8AC3E}">
        <p14:creationId xmlns:p14="http://schemas.microsoft.com/office/powerpoint/2010/main" val="389507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192168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ykv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gug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III. Organisation de la suite du stage</a:t>
            </a:r>
          </a:p>
        </p:txBody>
      </p:sp>
    </p:spTree>
    <p:extLst>
      <p:ext uri="{BB962C8B-B14F-4D97-AF65-F5344CB8AC3E}">
        <p14:creationId xmlns:p14="http://schemas.microsoft.com/office/powerpoint/2010/main" val="425911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test</a:t>
            </a:r>
          </a:p>
        </p:txBody>
      </p:sp>
      <p:sp>
        <p:nvSpPr>
          <p:cNvPr id="203" name="TextShape 2"/>
          <p:cNvSpPr txBox="1"/>
          <p:nvPr/>
        </p:nvSpPr>
        <p:spPr>
          <a:xfrm>
            <a:off x="617220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test</a:t>
            </a:r>
          </a:p>
        </p:txBody>
      </p:sp>
      <p:sp>
        <p:nvSpPr>
          <p:cNvPr id="204" name="TextShape 3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 dirty="0" err="1">
                <a:solidFill>
                  <a:srgbClr val="000000"/>
                </a:solidFill>
                <a:latin typeface="Calibri"/>
              </a:rPr>
              <a:t>Blabla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7220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01F46B-0508-4268-93AA-7523684A6BF9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B68A03-A550-44A4-90DB-CC535828F8A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3" name="TextShape 6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15" name="Picture 5" descr="Piliers de pierre"/>
          <p:cNvPicPr/>
          <p:nvPr/>
        </p:nvPicPr>
        <p:blipFill>
          <a:blip r:embed="rId2">
            <a:alphaModFix amt="50000"/>
          </a:blip>
          <a:srcRect t="1764" b="120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1523880" y="1122480"/>
            <a:ext cx="9143640" cy="290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Calibri Light"/>
              </a:rPr>
              <a:t>Assemblée Générale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523880" y="4159440"/>
            <a:ext cx="9143640" cy="109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Blabla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C1FED829-92B7-4401-A6B9-AF96660BD60F}" type="datetime1">
              <a:rPr lang="en-US" sz="1200" b="0" strike="noStrike" spc="-1">
                <a:solidFill>
                  <a:srgbClr val="FFFFFF"/>
                </a:solidFill>
                <a:latin typeface="Calibri"/>
              </a:rPr>
              <a:t>5/27/2024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4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" name="TextShape 2"/>
          <p:cNvSpPr txBox="1"/>
          <p:nvPr/>
        </p:nvSpPr>
        <p:spPr>
          <a:xfrm>
            <a:off x="5297760" y="329040"/>
            <a:ext cx="6250680" cy="1782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000" b="1" strike="noStrike" spc="-1">
                <a:solidFill>
                  <a:srgbClr val="000000"/>
                </a:solidFill>
                <a:latin typeface="Calibri"/>
              </a:rPr>
              <a:t>Laboratoire d’Informatique, Systèmes, </a:t>
            </a:r>
            <a:br/>
            <a:r>
              <a:rPr lang="fr-FR" sz="3000" b="1" strike="noStrike" spc="-1">
                <a:solidFill>
                  <a:srgbClr val="000000"/>
                </a:solidFill>
                <a:latin typeface="Calibri"/>
              </a:rPr>
              <a:t>Traitement de l’Information et de la Connaissance</a:t>
            </a:r>
            <a:endParaRPr lang="fr-FR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Picture 7" descr="Ampoule sur arrière-plan jaune avec faisceaux de lumière et câble"/>
          <p:cNvPicPr/>
          <p:nvPr/>
        </p:nvPicPr>
        <p:blipFill>
          <a:blip r:embed="rId2"/>
          <a:srcRect l="51247" r="6989"/>
          <a:stretch/>
        </p:blipFill>
        <p:spPr>
          <a:xfrm>
            <a:off x="0" y="0"/>
            <a:ext cx="4656960" cy="685764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5297760" y="2374920"/>
            <a:ext cx="4243320" cy="18000"/>
          </a:xfrm>
          <a:custGeom>
            <a:avLst/>
            <a:gdLst/>
            <a:ahLst/>
            <a:cxnLst/>
            <a:rect l="l" t="t" r="r" b="b"/>
            <a:pathLst>
              <a:path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28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TextShape 4"/>
          <p:cNvSpPr txBox="1"/>
          <p:nvPr/>
        </p:nvSpPr>
        <p:spPr>
          <a:xfrm>
            <a:off x="5297760" y="2706480"/>
            <a:ext cx="6250680" cy="348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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 équipe : 40 enseignants chercheurs, ~20 doctorants, 3 IATOS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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 thèmes :</a:t>
            </a:r>
          </a:p>
          <a:p>
            <a:pPr marL="62712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AFuTé : Apprentissage, Fusion et Télédétection</a:t>
            </a:r>
          </a:p>
          <a:p>
            <a:pPr marL="89676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Apprentissage automatique : neuronal, statistique, fouille de données…</a:t>
            </a:r>
          </a:p>
          <a:p>
            <a:pPr marL="89676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Fusion de données incertaines : approches possibilistes, crédibilistes…</a:t>
            </a:r>
          </a:p>
          <a:p>
            <a:pPr marL="89676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Télédétection : images satellites optiques et radar, géoradar, photogrammétrie... </a:t>
            </a:r>
          </a:p>
          <a:p>
            <a:pPr marL="62712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ReGaRD : Représentation, Gestion et tRaitement des Données pour l’humain</a:t>
            </a:r>
          </a:p>
          <a:p>
            <a:pPr marL="89676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Réseaux et systèmes distribués : graphes, modélisation, cybersécurité… </a:t>
            </a:r>
          </a:p>
          <a:p>
            <a:pPr marL="89676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Gestion, placement et transport des données distribuées</a:t>
            </a:r>
          </a:p>
          <a:p>
            <a:pPr marL="89676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Traitement et l’analyse pour l’aide à la personne, et l’aide à la décision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B499F6CD-93D4-4A24-95BB-76D28BBEBF1D}" type="datetime1">
              <a:rPr lang="fr-FR" sz="1200" b="0" strike="noStrike" spc="-1">
                <a:solidFill>
                  <a:srgbClr val="FFFFFF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TextShape 6"/>
          <p:cNvSpPr txBox="1"/>
          <p:nvPr/>
        </p:nvSpPr>
        <p:spPr>
          <a:xfrm>
            <a:off x="529776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26" name="TextShape 7"/>
          <p:cNvSpPr txBox="1"/>
          <p:nvPr/>
        </p:nvSpPr>
        <p:spPr>
          <a:xfrm>
            <a:off x="10053000" y="6356520"/>
            <a:ext cx="130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84088803-B127-4A53-A705-4158095DD78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Introduction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Au LISTIC, la recherche en informatique pour l’environnement et l’humain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Evaluer le compromis performance/efficacité énergétique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II. Travaux effectués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Cas d'étude sur la base de données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alibri"/>
              </a:rPr>
              <a:t>BigEarthNet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III. Organisation de la suite du stage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Conclusion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>
                <a:solidFill>
                  <a:srgbClr val="FFFFFF"/>
                </a:solidFill>
                <a:latin typeface="Calibri"/>
              </a:rPr>
              <a:t>Sommaire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380" y="1415845"/>
            <a:ext cx="10515240" cy="310404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Introduction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I. Evaluer le compromis performance/efficacité énergétique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II. Optimiser les modèles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III. Organisation de la suite du stage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Conclusion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28/05/2024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>
                <a:solidFill>
                  <a:srgbClr val="FFFFFF"/>
                </a:solidFill>
                <a:latin typeface="Calibri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175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Laboratoire d’Informatique, Système et Traitement de l’Information et de la Connaissance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2 thèmes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 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ReGaRD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 : Représentation et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tRaitement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des Données pour l’humain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→ données humaines 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→ rapports et interactions entre l’humain et l’information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AFUTÉ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 Apprentissage,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FUsion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Télédétection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→ apprentissage automatique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→ fusion de données incertaines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→ traitement du signal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Au LISTIC, la recherche en informatique pour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l’environnement et l’humain</a:t>
            </a: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</a:p>
        </p:txBody>
      </p:sp>
      <p:sp>
        <p:nvSpPr>
          <p:cNvPr id="162" name="CustomShape 7"/>
          <p:cNvSpPr/>
          <p:nvPr/>
        </p:nvSpPr>
        <p:spPr>
          <a:xfrm>
            <a:off x="4927600" y="5142270"/>
            <a:ext cx="284480" cy="1034250"/>
          </a:xfrm>
          <a:custGeom>
            <a:avLst/>
            <a:gdLst/>
            <a:ahLst/>
            <a:cxnLst/>
            <a:rect l="0" t="0" r="r" b="b"/>
            <a:pathLst>
              <a:path w="764" h="2796">
                <a:moveTo>
                  <a:pt x="0" y="0"/>
                </a:moveTo>
                <a:cubicBezTo>
                  <a:pt x="190" y="0"/>
                  <a:pt x="381" y="116"/>
                  <a:pt x="381" y="232"/>
                </a:cubicBezTo>
                <a:lnTo>
                  <a:pt x="381" y="1164"/>
                </a:lnTo>
                <a:cubicBezTo>
                  <a:pt x="381" y="1281"/>
                  <a:pt x="572" y="1397"/>
                  <a:pt x="763" y="1397"/>
                </a:cubicBezTo>
                <a:cubicBezTo>
                  <a:pt x="572" y="1397"/>
                  <a:pt x="381" y="1513"/>
                  <a:pt x="381" y="1630"/>
                </a:cubicBezTo>
                <a:lnTo>
                  <a:pt x="381" y="2562"/>
                </a:lnTo>
                <a:cubicBezTo>
                  <a:pt x="381" y="2678"/>
                  <a:pt x="190" y="2795"/>
                  <a:pt x="0" y="2795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63" name="TextShape 8"/>
          <p:cNvSpPr txBox="1"/>
          <p:nvPr/>
        </p:nvSpPr>
        <p:spPr>
          <a:xfrm>
            <a:off x="5432040" y="5414400"/>
            <a:ext cx="6680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fr-CA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télédétection</a:t>
            </a:r>
            <a:r>
              <a:rPr lang="en-US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surveillance </a:t>
            </a:r>
            <a:r>
              <a:rPr lang="fr-FR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environnementale</a:t>
            </a:r>
          </a:p>
        </p:txBody>
      </p:sp>
      <p:pic>
        <p:nvPicPr>
          <p:cNvPr id="1026" name="Picture 2" descr="listic">
            <a:extLst>
              <a:ext uri="{FF2B5EF4-FFF2-40B4-BE49-F238E27FC236}">
                <a16:creationId xmlns:a16="http://schemas.microsoft.com/office/drawing/2014/main" id="{F48E2338-9AD4-F38B-8F31-045C5EDE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5" y="3364223"/>
            <a:ext cx="3916465" cy="136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28/05/2024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La télédétection : gestion de l’environnement aux coûts écologiques croissants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</a:p>
        </p:txBody>
      </p:sp>
      <p:pic>
        <p:nvPicPr>
          <p:cNvPr id="3" name="Picture 2" descr="A graph showing the growth of a computer&#10;&#10;Description automatically generated">
            <a:extLst>
              <a:ext uri="{FF2B5EF4-FFF2-40B4-BE49-F238E27FC236}">
                <a16:creationId xmlns:a16="http://schemas.microsoft.com/office/drawing/2014/main" id="{25E40F5C-11AC-E12E-4CA5-DF6D4D88F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11245" b="7470"/>
          <a:stretch/>
        </p:blipFill>
        <p:spPr>
          <a:xfrm>
            <a:off x="5365820" y="2202840"/>
            <a:ext cx="6551260" cy="3205316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65717CA7-D460-11D7-0715-440DF38424DA}"/>
              </a:ext>
            </a:extLst>
          </p:cNvPr>
          <p:cNvSpPr txBox="1"/>
          <p:nvPr/>
        </p:nvSpPr>
        <p:spPr>
          <a:xfrm>
            <a:off x="274320" y="2497394"/>
            <a:ext cx="4720467" cy="3205316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9000 satellites en 2023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1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500 en observation de la Terre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Applications: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glaciologie,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volcanologie, 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uivi de territoire, gestion de milieu naturels, agronomie…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413CC-B3D3-40CC-CEB7-3D6F73F4044F}"/>
              </a:ext>
            </a:extLst>
          </p:cNvPr>
          <p:cNvSpPr txBox="1"/>
          <p:nvPr/>
        </p:nvSpPr>
        <p:spPr>
          <a:xfrm>
            <a:off x="5596991" y="1870803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Demande de puissance de calcul en apprentissage profond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BD4A-58FA-BB6C-B471-A4C3EA6EE8D3}"/>
              </a:ext>
            </a:extLst>
          </p:cNvPr>
          <p:cNvSpPr txBox="1"/>
          <p:nvPr/>
        </p:nvSpPr>
        <p:spPr>
          <a:xfrm rot="16200000">
            <a:off x="4301880" y="3526038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Nombre de calculs relatifs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7F0EC-08D6-458D-6634-47F15705A37E}"/>
              </a:ext>
            </a:extLst>
          </p:cNvPr>
          <p:cNvSpPr txBox="1"/>
          <p:nvPr/>
        </p:nvSpPr>
        <p:spPr>
          <a:xfrm>
            <a:off x="8253362" y="537450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Année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67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79" y="1921680"/>
            <a:ext cx="10400191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I. Optimiser les algorithmes de traitement d'images satellites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Des méthodes d’optimisations variées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69F5D57-0C19-DD33-44DB-612FCB64C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68" y="1971982"/>
            <a:ext cx="8448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E0E7C-8456-4EDE-E0BF-153C237C343D}"/>
              </a:ext>
            </a:extLst>
          </p:cNvPr>
          <p:cNvCxnSpPr>
            <a:cxnSpLocks/>
          </p:cNvCxnSpPr>
          <p:nvPr/>
        </p:nvCxnSpPr>
        <p:spPr>
          <a:xfrm>
            <a:off x="5919019" y="2283086"/>
            <a:ext cx="0" cy="298576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DBEAF3-00FC-B9F1-7F85-6841AC92B31A}"/>
              </a:ext>
            </a:extLst>
          </p:cNvPr>
          <p:cNvSpPr/>
          <p:nvPr/>
        </p:nvSpPr>
        <p:spPr>
          <a:xfrm>
            <a:off x="5648707" y="3357288"/>
            <a:ext cx="540623" cy="545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A460E-FF11-BB52-E59D-56C46BA3BAC0}"/>
              </a:ext>
            </a:extLst>
          </p:cNvPr>
          <p:cNvSpPr/>
          <p:nvPr/>
        </p:nvSpPr>
        <p:spPr>
          <a:xfrm>
            <a:off x="194067" y="2249576"/>
            <a:ext cx="4427094" cy="33522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Shape 1"/>
          <p:cNvSpPr txBox="1"/>
          <p:nvPr/>
        </p:nvSpPr>
        <p:spPr>
          <a:xfrm>
            <a:off x="264857" y="2737614"/>
            <a:ext cx="4268800" cy="20210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omplexité algorithmique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Descripteur de Bachmann-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Landeau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</a:rPr>
              <a:t>Big 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Lignes de codes, volume d’Halstead, nombre cyclomatique…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28/05/2024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I. Optimiser les algorithmes de traitement d'images satellites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Evaluer le compromis performance/efficacité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D5FC0ED-209B-B053-55D3-6BAE97FA26CA}"/>
              </a:ext>
            </a:extLst>
          </p:cNvPr>
          <p:cNvSpPr txBox="1"/>
          <p:nvPr/>
        </p:nvSpPr>
        <p:spPr>
          <a:xfrm>
            <a:off x="264857" y="2257070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Durée d’exécution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29DF85E-7C4B-5D5C-3C65-1D419DE78208}"/>
              </a:ext>
            </a:extLst>
          </p:cNvPr>
          <p:cNvSpPr txBox="1"/>
          <p:nvPr/>
        </p:nvSpPr>
        <p:spPr>
          <a:xfrm>
            <a:off x="264857" y="4447417"/>
            <a:ext cx="2917177" cy="12632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Mesure empirique</a:t>
            </a:r>
          </a:p>
          <a:p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P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rise connectée, capteurs des processeurs…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BCC919D-EBFF-0FD1-F5C4-55C8C599C754}"/>
              </a:ext>
            </a:extLst>
          </p:cNvPr>
          <p:cNvSpPr txBox="1"/>
          <p:nvPr/>
        </p:nvSpPr>
        <p:spPr>
          <a:xfrm>
            <a:off x="7336213" y="2249576"/>
            <a:ext cx="4114440" cy="20210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Performances du modèle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Performances sur la tâche effectuée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Exemple : en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Précision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Rappel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F1</a:t>
            </a: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F2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8D06581-A0ED-C316-A9BB-EA2C5E70CAD8}"/>
              </a:ext>
            </a:extLst>
          </p:cNvPr>
          <p:cNvSpPr txBox="1"/>
          <p:nvPr/>
        </p:nvSpPr>
        <p:spPr>
          <a:xfrm>
            <a:off x="4470409" y="5859391"/>
            <a:ext cx="5731608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Emission en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eqCO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Énergie (kWh) × intensité carbone (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eqCO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/kWh)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556A1-6935-FFFD-CDFF-16EF2A8BB838}"/>
              </a:ext>
            </a:extLst>
          </p:cNvPr>
          <p:cNvSpPr/>
          <p:nvPr/>
        </p:nvSpPr>
        <p:spPr>
          <a:xfrm>
            <a:off x="7179886" y="2202839"/>
            <a:ext cx="4427094" cy="2388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4197F-667D-E55C-5795-F6E08C7F3992}"/>
              </a:ext>
            </a:extLst>
          </p:cNvPr>
          <p:cNvSpPr/>
          <p:nvPr/>
        </p:nvSpPr>
        <p:spPr>
          <a:xfrm>
            <a:off x="4470408" y="5863336"/>
            <a:ext cx="5862311" cy="820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18CC0D-FF28-5ED7-D869-8F3D497475CB}"/>
              </a:ext>
            </a:extLst>
          </p:cNvPr>
          <p:cNvSpPr/>
          <p:nvPr/>
        </p:nvSpPr>
        <p:spPr>
          <a:xfrm rot="2432797">
            <a:off x="2997160" y="5181781"/>
            <a:ext cx="1733280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262A0837-CA89-39E0-B182-35BF822F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282" y="3173753"/>
            <a:ext cx="825381" cy="825381"/>
          </a:xfrm>
          <a:prstGeom prst="rect">
            <a:avLst/>
          </a:prstGeom>
        </p:spPr>
      </p:pic>
      <p:pic>
        <p:nvPicPr>
          <p:cNvPr id="19" name="Graphic 18" descr="Plugged Unplugged with solid fill">
            <a:extLst>
              <a:ext uri="{FF2B5EF4-FFF2-40B4-BE49-F238E27FC236}">
                <a16:creationId xmlns:a16="http://schemas.microsoft.com/office/drawing/2014/main" id="{42E865CF-437E-4F49-756B-7B6CDD40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800" y="2283086"/>
            <a:ext cx="691300" cy="691300"/>
          </a:xfrm>
          <a:prstGeom prst="rect">
            <a:avLst/>
          </a:prstGeom>
        </p:spPr>
      </p:pic>
      <p:pic>
        <p:nvPicPr>
          <p:cNvPr id="21" name="Graphic 20" descr="Mathematics with solid fill">
            <a:extLst>
              <a:ext uri="{FF2B5EF4-FFF2-40B4-BE49-F238E27FC236}">
                <a16:creationId xmlns:a16="http://schemas.microsoft.com/office/drawing/2014/main" id="{FB814639-693D-3D97-5A21-E9B6FBA83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5278" y="3879962"/>
            <a:ext cx="711702" cy="711702"/>
          </a:xfrm>
          <a:prstGeom prst="rect">
            <a:avLst/>
          </a:prstGeom>
        </p:spPr>
      </p:pic>
      <p:pic>
        <p:nvPicPr>
          <p:cNvPr id="23" name="Graphic 22" descr="Leaf with solid fill">
            <a:extLst>
              <a:ext uri="{FF2B5EF4-FFF2-40B4-BE49-F238E27FC236}">
                <a16:creationId xmlns:a16="http://schemas.microsoft.com/office/drawing/2014/main" id="{B0A16558-E9E5-B275-08A0-9FFA12D16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1017" y="5950419"/>
            <a:ext cx="646351" cy="64635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8337D-156E-9283-F7B1-E88D6B6A403E}"/>
              </a:ext>
            </a:extLst>
          </p:cNvPr>
          <p:cNvCxnSpPr>
            <a:cxnSpLocks/>
          </p:cNvCxnSpPr>
          <p:nvPr/>
        </p:nvCxnSpPr>
        <p:spPr>
          <a:xfrm flipH="1">
            <a:off x="5919019" y="5268854"/>
            <a:ext cx="56142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192168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ykv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27/05/2024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gug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II. Travaux effectués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192168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ykv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28/05/2024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gug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200" b="0" strike="noStrike" spc="-1" dirty="0">
                <a:solidFill>
                  <a:srgbClr val="FFFFFF"/>
                </a:solidFill>
                <a:latin typeface="Calibri"/>
              </a:rPr>
              <a:t>II. Travaux effectués</a:t>
            </a:r>
          </a:p>
        </p:txBody>
      </p:sp>
    </p:spTree>
    <p:extLst>
      <p:ext uri="{BB962C8B-B14F-4D97-AF65-F5344CB8AC3E}">
        <p14:creationId xmlns:p14="http://schemas.microsoft.com/office/powerpoint/2010/main" val="394589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584</Words>
  <Application>Microsoft Office PowerPoint</Application>
  <PresentationFormat>Widescreen</PresentationFormat>
  <Paragraphs>143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25</cp:revision>
  <dcterms:created xsi:type="dcterms:W3CDTF">2022-02-28T08:40:07Z</dcterms:created>
  <dcterms:modified xsi:type="dcterms:W3CDTF">2024-05-28T15:41:44Z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