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59" r:id="rId4"/>
    <p:sldId id="263" r:id="rId5"/>
    <p:sldId id="260" r:id="rId6"/>
    <p:sldId id="262" r:id="rId7"/>
  </p:sldIdLst>
  <p:sldSz cx="12192000" cy="6858000"/>
  <p:notesSz cx="6858000" cy="9144000"/>
  <p:embeddedFontLst>
    <p:embeddedFont>
      <p:font typeface="Comfortaa Light" panose="00000400000000000000" pitchFamily="2" charset="0"/>
      <p:regular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omfortaa" panose="00000500000000000000" pitchFamily="2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9B"/>
    <a:srgbClr val="00E3CF"/>
    <a:srgbClr val="00B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9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34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73F7A-F2C1-BC4A-BC22-F70A938F21E9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30F91-B31A-DB45-BDAB-AAC08404E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17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30F91-B31A-DB45-BDAB-AAC08404ED3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1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>
            <a:extLst>
              <a:ext uri="{FF2B5EF4-FFF2-40B4-BE49-F238E27FC236}">
                <a16:creationId xmlns:a16="http://schemas.microsoft.com/office/drawing/2014/main" id="{9B3A0D60-AA9D-2142-9DF9-F17F8482C4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F6A04B7-FEEC-9448-8D7A-60A63B0763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8922" y="2233503"/>
            <a:ext cx="10383078" cy="20822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21A8B29-9A6B-1E48-8C9F-EDE849E91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9342" y="2925762"/>
            <a:ext cx="7615825" cy="1006475"/>
          </a:xfrm>
        </p:spPr>
        <p:txBody>
          <a:bodyPr anchor="b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81B88A-EE46-214E-A559-0A910C937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2550" y="4624496"/>
            <a:ext cx="6897666" cy="57306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00A99B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92CB7-9E7D-BF4C-9188-5B69DBC5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0" i="0">
                <a:latin typeface="+mn-lt"/>
              </a:defRPr>
            </a:lvl1pPr>
          </a:lstStyle>
          <a:p>
            <a:fld id="{6AAE1352-A13C-B64E-9F14-ED5FA0C35C40}" type="datetime1">
              <a:rPr lang="fr-FR" smtClean="0"/>
              <a:pPr/>
              <a:t>05/02/2024</a:t>
            </a:fld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225618E-2601-3F45-BA18-6B1B02DAB4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F92DEDFB-8F67-324C-A2FA-175E6181D4C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59948" y="182719"/>
            <a:ext cx="2110486" cy="623317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D711412C-12CB-3D47-85E9-FC2D81F7717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162256" y="169751"/>
            <a:ext cx="1702901" cy="6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5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8B1E893-D36F-9942-AAE0-70CA17AA1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EC0361E-28A2-B04C-9CFB-654F508B8D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 flipH="1" flipV="1">
            <a:off x="8879233" y="3981577"/>
            <a:ext cx="3312767" cy="2876423"/>
          </a:xfrm>
          <a:prstGeom prst="rect">
            <a:avLst/>
          </a:prstGeom>
        </p:spPr>
      </p:pic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061AA4-4A23-4C43-A09F-EC13BDAE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21565"/>
            <a:ext cx="10515600" cy="4255398"/>
          </a:xfrm>
        </p:spPr>
        <p:txBody>
          <a:bodyPr vert="eaVert"/>
          <a:lstStyle>
            <a:lvl1pPr>
              <a:defRPr b="0" i="0">
                <a:latin typeface="Comfortaa Light" panose="020F0303070200060003" pitchFamily="34" charset="0"/>
              </a:defRPr>
            </a:lvl1pPr>
            <a:lvl2pPr>
              <a:defRPr b="0" i="0">
                <a:latin typeface="Comfortaa Light" panose="020F0303070200060003" pitchFamily="34" charset="0"/>
              </a:defRPr>
            </a:lvl2pPr>
            <a:lvl3pPr>
              <a:defRPr b="0" i="0">
                <a:latin typeface="Comfortaa Light" panose="020F0303070200060003" pitchFamily="34" charset="0"/>
              </a:defRPr>
            </a:lvl3pPr>
            <a:lvl4pPr>
              <a:defRPr b="0" i="0">
                <a:latin typeface="Comfortaa Light" panose="020F0303070200060003" pitchFamily="34" charset="0"/>
              </a:defRPr>
            </a:lvl4pPr>
            <a:lvl5pPr>
              <a:defRPr b="0" i="0">
                <a:latin typeface="Comfortaa Light" panose="020F03030702000600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5BF4B02D-1E39-B84C-BA2E-6FE278BC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0" i="0">
                <a:latin typeface="Comfortaa Light" panose="020F0303070200060003" pitchFamily="34" charset="0"/>
              </a:defRPr>
            </a:lvl1pPr>
          </a:lstStyle>
          <a:p>
            <a:fld id="{26CCF047-E77E-A84F-B70D-E5100FE7D6F6}" type="datetime1">
              <a:rPr lang="fr-FR" smtClean="0"/>
              <a:t>05/02/2024</a:t>
            </a:fld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965062BE-CFD4-2849-976E-3C34CFFF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="0" i="0">
                <a:latin typeface="Comfortaa Light" panose="020F03030702000600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77B63906-49D2-B84C-A61C-7A9E9F19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latin typeface="Comfortaa Light" panose="020F0303070200060003" pitchFamily="34" charset="0"/>
              </a:defRPr>
            </a:lvl1pPr>
          </a:lstStyle>
          <a:p>
            <a:fld id="{8724DF7A-4A2D-7445-9B04-582E5F9A9AD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A1553C-00F2-6A4D-9891-BC65C4CFF412}"/>
              </a:ext>
            </a:extLst>
          </p:cNvPr>
          <p:cNvSpPr/>
          <p:nvPr userDrawn="1"/>
        </p:nvSpPr>
        <p:spPr>
          <a:xfrm>
            <a:off x="0" y="250827"/>
            <a:ext cx="12192000" cy="4679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rgbClr val="00E3CF"/>
              </a:gs>
              <a:gs pos="43000">
                <a:srgbClr val="00BEAD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9B465-7898-5447-B157-81576568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941"/>
            <a:ext cx="10515600" cy="908624"/>
          </a:xfrm>
        </p:spPr>
        <p:txBody>
          <a:bodyPr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Comfortaa" panose="020F06030702000600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6D1C7A-2D5A-1E41-8989-06C5C6BC9E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3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023706-4399-D742-888C-58EC2AC65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 i="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FB6E9C-1CE9-C647-A168-01E07729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63DF9CD6-B804-D54C-94EB-379F686C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63B2A0C9-7EE9-DD47-BC26-B78197B2CC61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96BCC4E0-397D-6849-ACEE-5C4B902E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FA482C13-EFD4-C14F-9F1C-F8A777A1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724DF7A-4A2D-7445-9B04-582E5F9A9AD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79011EE-2FF0-F242-8152-C43458CEE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AEC900-BB60-1249-A9DC-8BB573CEFF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0064F64-7873-5143-9C0E-2CD031051F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2000"/>
          </a:blip>
          <a:stretch>
            <a:fillRect/>
          </a:stretch>
        </p:blipFill>
        <p:spPr>
          <a:xfrm flipH="1" flipV="1">
            <a:off x="8879233" y="3981577"/>
            <a:ext cx="3312767" cy="28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1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D92239-4F06-6248-984F-A5A80662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565"/>
            <a:ext cx="10515600" cy="4255398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26BD6-27F1-764C-9014-2D42A4CA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6B1F6D38-7F62-5347-BE25-C6881C79C467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3DED7-460A-A942-A997-89CD4A8E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9D1A74-3660-F049-A48F-6520D1D7E260}"/>
              </a:ext>
            </a:extLst>
          </p:cNvPr>
          <p:cNvSpPr/>
          <p:nvPr userDrawn="1"/>
        </p:nvSpPr>
        <p:spPr>
          <a:xfrm>
            <a:off x="0" y="250827"/>
            <a:ext cx="12192000" cy="4679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rgbClr val="00E3CF"/>
              </a:gs>
              <a:gs pos="43000">
                <a:srgbClr val="00BEAD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DA70C0-DD36-A44B-8D71-9A7CC9E45B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636418D-7DD6-CA4E-A6FA-5981F51E20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00632F8-2DB8-CF41-B933-5AF226D950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2000"/>
          </a:blip>
          <a:stretch>
            <a:fillRect/>
          </a:stretch>
        </p:blipFill>
        <p:spPr>
          <a:xfrm flipH="1" flipV="1">
            <a:off x="8879233" y="3981577"/>
            <a:ext cx="3312767" cy="28764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BC3FE6-E88A-0744-9FAD-1EF621C9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941"/>
            <a:ext cx="10515600" cy="908624"/>
          </a:xfrm>
        </p:spPr>
        <p:txBody>
          <a:bodyPr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0E6FF-E33E-D645-BB34-25C5AC4A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724DF7A-4A2D-7445-9B04-582E5F9A9AD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78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63EB51C-EE9E-6044-80C4-4BA7AA4322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 flipH="1" flipV="1">
            <a:off x="8879233" y="3981577"/>
            <a:ext cx="3312767" cy="28764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8BAB5E-B008-CF49-A4AA-942C6F98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7EFF3B-9485-A642-8211-DE4F868BF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C2C8C-4F40-1B49-8950-B07D192C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7BBC3B13-26A1-734C-94E8-F6B92FA8FE47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8B9731-A676-6847-8AB5-182396EE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0497F4-9269-1743-8F8B-CFD88342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724DF7A-4A2D-7445-9B04-582E5F9A9AD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199ED8-422A-504A-B998-4A3B1D9C93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2075CA-F83E-7B4D-B952-CBF1506403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11B4C0-787B-B64D-BCF9-858B5E58A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1565"/>
            <a:ext cx="5181600" cy="4255398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C0A53A-C584-1E48-9B4F-E0DD22FB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1563"/>
            <a:ext cx="5181600" cy="4255399"/>
          </a:xfrm>
        </p:spPr>
        <p:txBody>
          <a:bodyPr/>
          <a:lstStyle>
            <a:lvl1pPr>
              <a:defRPr b="0" i="0">
                <a:latin typeface="+mn-lt"/>
              </a:defRPr>
            </a:lvl1pPr>
            <a:lvl2pPr>
              <a:defRPr b="0" i="0">
                <a:latin typeface="+mn-lt"/>
              </a:defRPr>
            </a:lvl2pPr>
            <a:lvl3pPr>
              <a:defRPr b="0" i="0"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07F053-13AF-0F41-A1B4-4BBBFF2161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 flipH="1" flipV="1">
            <a:off x="8879233" y="3981577"/>
            <a:ext cx="3312767" cy="28764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FDE9639-B45E-304F-9588-7884C5D73F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3116BDCA-705C-7D42-A1FB-5F8CA9CC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32493CFA-ACDD-6E48-BCEF-3C0EC3F07752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CC622C81-CBC3-244E-8E17-FAFBC646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AB11E33E-E306-7141-9E5C-CD7A4FF5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724DF7A-4A2D-7445-9B04-582E5F9A9AD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CEF6B4-9A53-5F4F-8931-54DA9E572107}"/>
              </a:ext>
            </a:extLst>
          </p:cNvPr>
          <p:cNvSpPr/>
          <p:nvPr userDrawn="1"/>
        </p:nvSpPr>
        <p:spPr>
          <a:xfrm>
            <a:off x="0" y="250827"/>
            <a:ext cx="12192000" cy="4679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rgbClr val="00E3CF"/>
              </a:gs>
              <a:gs pos="43000">
                <a:srgbClr val="00BEAD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n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925DF00E-2742-F849-9F8F-535DDB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941"/>
            <a:ext cx="10515600" cy="908624"/>
          </a:xfrm>
        </p:spPr>
        <p:txBody>
          <a:bodyPr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E946F20-AC01-5F43-9A3D-D0B5B0771D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D9252-795D-CE4C-A511-DCCD007E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i="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C1EC4B-648F-C54C-A805-828B145B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4D0AE5-CFE1-CE40-AD44-88DDB77D4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876D5F-F31E-0946-84E1-47FE46BE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42C8D7-D63A-EE44-BB30-40A129663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671742E2-2ED7-274B-98B6-460C1133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D7DCADC3-C663-5849-AD4D-9E90C712E4F9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1218B1E8-5058-634B-92DF-CE8BECB1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EFB6896F-860E-A64C-8791-3813B448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724DF7A-4A2D-7445-9B04-582E5F9A9AD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DFB1190-D494-E84D-927E-0ECF976AE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BB5A2BB-ADF6-F04D-AB4F-84AB771C78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9090A8F-1672-B643-AE0D-2911DB3BC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2000"/>
          </a:blip>
          <a:stretch>
            <a:fillRect/>
          </a:stretch>
        </p:blipFill>
        <p:spPr>
          <a:xfrm flipH="1" flipV="1">
            <a:off x="8879233" y="3981577"/>
            <a:ext cx="3312767" cy="28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3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508FF79B-89BB-8343-96CD-7E99379B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F9ABA08C-C1C7-8C48-8B74-C8E408301073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C6AEB207-430E-134B-8FA6-9C12BC8D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94A15D5-8546-D148-8225-919ED8F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724DF7A-4A2D-7445-9B04-582E5F9A9AD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301E5BD-B815-2B41-8169-9986AB8E7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19F855-AAC2-7943-9BD7-FA2F28850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 flipH="1" flipV="1">
            <a:off x="8879233" y="3981577"/>
            <a:ext cx="3312767" cy="2876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B8DF63-DEFB-2F40-81EE-5215499478E7}"/>
              </a:ext>
            </a:extLst>
          </p:cNvPr>
          <p:cNvSpPr/>
          <p:nvPr userDrawn="1"/>
        </p:nvSpPr>
        <p:spPr>
          <a:xfrm>
            <a:off x="0" y="250827"/>
            <a:ext cx="12192000" cy="4679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rgbClr val="00E3CF"/>
              </a:gs>
              <a:gs pos="43000">
                <a:srgbClr val="00BEAD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n-lt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ADB81E4-6BB6-FC42-88BE-85A1AB91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941"/>
            <a:ext cx="10515600" cy="908624"/>
          </a:xfrm>
        </p:spPr>
        <p:txBody>
          <a:bodyPr>
            <a:noAutofit/>
          </a:bodyPr>
          <a:lstStyle>
            <a:lvl1pPr>
              <a:defRPr sz="40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0CFE83-5A9B-DC4E-8465-6EE4D59CF9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5EA39A6-424B-5647-8A07-ED16AF6E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51A09504-73F7-EB45-BF31-D076179977D6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9F3A2727-49FB-ED45-AEDA-AD648A20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A5D162A8-2D05-9442-877F-E0758ECE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724DF7A-4A2D-7445-9B04-582E5F9A9AD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0C0D5C-F5FE-B843-BB7E-8614A9FE91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FB9D27-AC5A-274B-B990-ADD9A8D9B8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F031D45-A6A4-0E4B-A12E-5008FEE716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2000"/>
          </a:blip>
          <a:stretch>
            <a:fillRect/>
          </a:stretch>
        </p:blipFill>
        <p:spPr>
          <a:xfrm flipH="1" flipV="1">
            <a:off x="8879233" y="3981577"/>
            <a:ext cx="3312767" cy="287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9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9C70E42-5A98-FD4C-A428-4E8FA22CD7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 flipH="1" flipV="1">
            <a:off x="8879233" y="3981577"/>
            <a:ext cx="3312767" cy="28764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1C0AD56-86B5-564E-8535-1845A97B41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BA1143-FF4D-BA44-A289-02AEA4EB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FE7B0-5386-4342-A626-68107C6B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+mn-lt"/>
              </a:defRPr>
            </a:lvl1pPr>
            <a:lvl2pPr>
              <a:defRPr sz="2800" b="0" i="0">
                <a:latin typeface="+mn-lt"/>
              </a:defRPr>
            </a:lvl2pPr>
            <a:lvl3pPr>
              <a:defRPr sz="2400" b="0" i="0">
                <a:latin typeface="+mn-lt"/>
              </a:defRPr>
            </a:lvl3pPr>
            <a:lvl4pPr>
              <a:defRPr sz="2000" b="0" i="0">
                <a:latin typeface="+mn-lt"/>
              </a:defRPr>
            </a:lvl4pPr>
            <a:lvl5pPr>
              <a:defRPr sz="2000" b="0" i="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4AD466-AC2E-0B42-ADD2-04CDCFA94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A664CE8D-87B3-A64E-A03F-2AC1A548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34EEC645-5D3F-3D48-9BB2-403FA67F22B8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D87923EA-920F-6C44-A30F-21001135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38A5004-21DB-4B4D-976D-6BCC6DE0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724DF7A-4A2D-7445-9B04-582E5F9A9AD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37BB24-9C22-0D47-B0D7-98007CCBD0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0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F22770AF-B449-B14E-B524-897E6C9CCB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3312767" cy="287642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1568E1D-5345-9442-9B04-0EB8E5B9D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 flipH="1" flipV="1">
            <a:off x="8879233" y="3981577"/>
            <a:ext cx="3312767" cy="2876423"/>
          </a:xfrm>
          <a:prstGeom prst="rect">
            <a:avLst/>
          </a:prstGeom>
        </p:spPr>
      </p:pic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56FBE6-239D-2348-86D2-531CD159C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F955BCCA-DE45-1F4A-AE06-8A2A00D3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7D40067E-9D16-AE42-82E1-997B8064A55A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0F29FFA3-E46A-FD44-B656-272F14A5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AC499E62-266D-4E45-9052-F3BCD6C8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fld id="{8724DF7A-4A2D-7445-9B04-582E5F9A9AD0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098ADA-9E26-CC42-965C-3B6EC8FCB8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7270" y="169751"/>
            <a:ext cx="1485741" cy="630073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5C7EA6BB-E472-8E4E-80E2-FC5C6F3E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i="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A4DBCC3F-A4A8-7249-88EF-A281B6E69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219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56C7AB-DDC5-144D-A865-FB599D55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968375-F73A-F34A-8085-54DCD6F2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2C93E-3A9D-AD49-ADA5-FCE288737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D476A-FE3D-0E40-B855-0FD8BBC1D3F8}" type="datetime1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962A1D-743F-5E45-A794-916241122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57A78-0E4A-F742-B0C5-8737F72D3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DF7A-4A2D-7445-9B04-582E5F9A9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72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9482A-A23F-2F46-8A9F-C56C8740A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D3B354-D019-FF45-BA41-0585B89DE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Blabla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4A906-DD09-044B-A815-45EBBAA6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070C-B878-5642-B84C-6A089DD8EC5C}" type="datetime1">
              <a:rPr lang="fr-FR" smtClean="0">
                <a:latin typeface="+mn-lt"/>
              </a:rPr>
              <a:t>05/02/2024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23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iliers de pierre">
            <a:extLst>
              <a:ext uri="{FF2B5EF4-FFF2-40B4-BE49-F238E27FC236}">
                <a16:creationId xmlns:a16="http://schemas.microsoft.com/office/drawing/2014/main" id="{8A4D051F-366B-C515-90AA-AE3CABDAD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64" b="120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E9482A-A23F-2F46-8A9F-C56C8740A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+mj-lt"/>
              </a:rPr>
              <a:t>Assemblée </a:t>
            </a:r>
            <a:r>
              <a:rPr lang="en-US" sz="6000" dirty="0" err="1">
                <a:solidFill>
                  <a:srgbClr val="FFFFFF"/>
                </a:solidFill>
                <a:latin typeface="+mj-lt"/>
              </a:rPr>
              <a:t>Générale</a:t>
            </a:r>
            <a:endParaRPr lang="en-US" sz="60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D3B354-D019-FF45-BA41-0585B89DE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+mn-lt"/>
              </a:rPr>
              <a:t>Blabla</a:t>
            </a:r>
            <a:endParaRPr lang="en-US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4A906-DD09-044B-A815-45EBBAA6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041070C-B878-5642-B84C-6A089DD8EC5C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2/5/2024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0110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DAEE23-0CB8-6F45-8D33-F63EE4BA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3000" dirty="0">
                <a:latin typeface="+mn-lt"/>
              </a:rPr>
              <a:t>Laboratoire d’Informatique, Systèmes, </a:t>
            </a:r>
            <a:br>
              <a:rPr lang="fr-FR" sz="3000" dirty="0">
                <a:latin typeface="+mn-lt"/>
              </a:rPr>
            </a:br>
            <a:r>
              <a:rPr lang="fr-FR" sz="3000" dirty="0">
                <a:latin typeface="+mn-lt"/>
              </a:rPr>
              <a:t>Traitement de l’Information et de la Connaissance</a:t>
            </a:r>
          </a:p>
        </p:txBody>
      </p:sp>
      <p:pic>
        <p:nvPicPr>
          <p:cNvPr id="8" name="Picture 7" descr="Ampoule sur arrière-plan jaune avec faisceaux de lumière et câble">
            <a:extLst>
              <a:ext uri="{FF2B5EF4-FFF2-40B4-BE49-F238E27FC236}">
                <a16:creationId xmlns:a16="http://schemas.microsoft.com/office/drawing/2014/main" id="{277E6F20-3EED-21ED-6AF8-D255B33CC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6C37767-6718-594F-BF7F-A02ADCFA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n"/>
              <a:defRPr/>
            </a:pPr>
            <a:r>
              <a:rPr lang="fr-FR" altLang="fr-FR" sz="1400" kern="0" dirty="0">
                <a:latin typeface="+mn-lt"/>
              </a:rPr>
              <a:t>1 équipe : 40 enseignants chercheurs, ~20 doctorants, 3 IATOS</a:t>
            </a:r>
          </a:p>
          <a:p>
            <a:pPr marL="342900" indent="-342900">
              <a:buFont typeface="Wingdings" pitchFamily="2" charset="2"/>
              <a:buChar char="n"/>
              <a:defRPr/>
            </a:pPr>
            <a:r>
              <a:rPr lang="fr-FR" altLang="fr-FR" sz="1400" kern="0" dirty="0">
                <a:latin typeface="+mn-lt"/>
              </a:rPr>
              <a:t>2 thèmes :</a:t>
            </a:r>
          </a:p>
          <a:p>
            <a:pPr marL="627063" lvl="1">
              <a:defRPr/>
            </a:pPr>
            <a:r>
              <a:rPr lang="fr-FR" altLang="fr-FR" sz="1400" kern="0" dirty="0" err="1">
                <a:latin typeface="+mn-lt"/>
              </a:rPr>
              <a:t>AFuTé</a:t>
            </a:r>
            <a:r>
              <a:rPr lang="fr-FR" altLang="fr-FR" sz="1400" kern="0" dirty="0">
                <a:latin typeface="+mn-lt"/>
              </a:rPr>
              <a:t> : Apprentissage, Fusion et Télédétection</a:t>
            </a:r>
          </a:p>
          <a:p>
            <a:pPr marL="896938" lvl="2">
              <a:defRPr/>
            </a:pPr>
            <a:r>
              <a:rPr lang="fr-FR" altLang="fr-FR" sz="1400" kern="0" dirty="0">
                <a:latin typeface="+mn-lt"/>
              </a:rPr>
              <a:t>Apprentissage automatique : neuronal, statistique, fouille de données…</a:t>
            </a:r>
          </a:p>
          <a:p>
            <a:pPr marL="896938" lvl="2">
              <a:defRPr/>
            </a:pPr>
            <a:r>
              <a:rPr lang="fr-FR" altLang="fr-FR" sz="1400" kern="0" dirty="0">
                <a:latin typeface="+mn-lt"/>
              </a:rPr>
              <a:t>Fusion de données incertaines : approches possibilistes, </a:t>
            </a:r>
            <a:r>
              <a:rPr lang="fr-FR" altLang="fr-FR" sz="1400" kern="0" dirty="0" err="1">
                <a:latin typeface="+mn-lt"/>
              </a:rPr>
              <a:t>crédibilistes</a:t>
            </a:r>
            <a:r>
              <a:rPr lang="fr-FR" altLang="fr-FR" sz="1400" kern="0" dirty="0">
                <a:latin typeface="+mn-lt"/>
              </a:rPr>
              <a:t>…</a:t>
            </a:r>
          </a:p>
          <a:p>
            <a:pPr marL="896938" lvl="2">
              <a:defRPr/>
            </a:pPr>
            <a:r>
              <a:rPr lang="fr-FR" altLang="fr-FR" sz="1400" kern="0" dirty="0">
                <a:latin typeface="+mn-lt"/>
              </a:rPr>
              <a:t>Télédétection : images satellites optiques et radar, </a:t>
            </a:r>
            <a:r>
              <a:rPr lang="fr-FR" altLang="fr-FR" sz="1400" kern="0" dirty="0" err="1">
                <a:latin typeface="+mn-lt"/>
              </a:rPr>
              <a:t>géoradar</a:t>
            </a:r>
            <a:r>
              <a:rPr lang="fr-FR" altLang="fr-FR" sz="1400" kern="0" dirty="0">
                <a:latin typeface="+mn-lt"/>
              </a:rPr>
              <a:t>, photogrammétrie... </a:t>
            </a:r>
          </a:p>
          <a:p>
            <a:pPr marL="627063" lvl="1">
              <a:defRPr/>
            </a:pPr>
            <a:r>
              <a:rPr lang="fr-FR" altLang="fr-FR" sz="1400" kern="0" dirty="0" err="1">
                <a:latin typeface="+mn-lt"/>
              </a:rPr>
              <a:t>ReGaRD</a:t>
            </a:r>
            <a:r>
              <a:rPr lang="fr-FR" altLang="fr-FR" sz="1400" kern="0" dirty="0">
                <a:latin typeface="+mn-lt"/>
              </a:rPr>
              <a:t> : Représentation, Gestion et </a:t>
            </a:r>
            <a:r>
              <a:rPr lang="fr-FR" altLang="fr-FR" sz="1400" kern="0" dirty="0" err="1">
                <a:latin typeface="+mn-lt"/>
              </a:rPr>
              <a:t>tRaitement</a:t>
            </a:r>
            <a:r>
              <a:rPr lang="fr-FR" altLang="fr-FR" sz="1400" kern="0" dirty="0">
                <a:latin typeface="+mn-lt"/>
              </a:rPr>
              <a:t> des Données pour l’humain</a:t>
            </a:r>
          </a:p>
          <a:p>
            <a:pPr marL="896938" lvl="2">
              <a:defRPr/>
            </a:pPr>
            <a:r>
              <a:rPr lang="fr-FR" altLang="fr-FR" sz="1400" kern="0" dirty="0">
                <a:latin typeface="+mn-lt"/>
              </a:rPr>
              <a:t>Réseaux et systèmes distribués : graphes, modélisation, cybersécurité… </a:t>
            </a:r>
          </a:p>
          <a:p>
            <a:pPr marL="896938" lvl="2">
              <a:defRPr/>
            </a:pPr>
            <a:r>
              <a:rPr lang="fr-FR" altLang="fr-FR" sz="1400" kern="0" dirty="0">
                <a:latin typeface="+mn-lt"/>
              </a:rPr>
              <a:t>Gestion, placement et transport des données distribuées</a:t>
            </a:r>
          </a:p>
          <a:p>
            <a:pPr marL="896938" lvl="2">
              <a:defRPr/>
            </a:pPr>
            <a:r>
              <a:rPr lang="fr-FR" altLang="fr-FR" sz="1400" kern="0" dirty="0">
                <a:latin typeface="+mn-lt"/>
              </a:rPr>
              <a:t>Traitement et l’analyse pour l’aide à la personne, et l’aide à la décision</a:t>
            </a:r>
          </a:p>
          <a:p>
            <a:endParaRPr lang="fr-FR" sz="1400" dirty="0">
              <a:latin typeface="+mn-lt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1136FE-BD0A-DA4F-A12B-41907FCD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7798CC-673F-C44E-B4AC-B5BAF3BF9E5A}" type="datetime1">
              <a:rPr lang="fr-FR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</a:pPr>
              <a:t>05/02/2024</a:t>
            </a:fld>
            <a:endParaRPr lang="fr-FR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202DF3-1621-1A4E-815C-95EB9647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fr-FR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E42F1-14F7-124A-9A6D-1090B156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24DF7A-4A2D-7445-9B04-582E5F9A9AD0}" type="slidenum">
              <a:rPr lang="fr-FR" smtClean="0">
                <a:latin typeface="+mn-lt"/>
              </a:rPr>
              <a:pPr>
                <a:spcAft>
                  <a:spcPts val="600"/>
                </a:spcAft>
              </a:pPr>
              <a:t>3</a:t>
            </a:fld>
            <a:endParaRPr lang="fr-FR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698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6D38-7F62-5347-BE25-C6881C79C467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F7A-4A2D-7445-9B04-582E5F9A9AD0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9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29D8BFE-4941-E742-A324-F62188F20F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0469AA-7385-9A45-99BB-6280E0924F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test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AAFBE5F-83B8-8E4B-A6B2-08AAE75E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+mn-lt"/>
              </a:rPr>
              <a:t>Blabla</a:t>
            </a:r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C120A2-D907-C548-967D-3698654A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A287-3103-6546-80D2-A29D9534752B}" type="datetime1">
              <a:rPr lang="fr-FR" smtClean="0">
                <a:latin typeface="+mn-lt"/>
              </a:rPr>
              <a:t>05/02/2024</a:t>
            </a:fld>
            <a:endParaRPr lang="fr-FR" dirty="0">
              <a:latin typeface="+mn-lt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79FC06-31E1-6A46-B5AC-EB758BEE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latin typeface="+mn-lt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246DD-98A5-6F42-8EA4-4C1401E8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F7A-4A2D-7445-9B04-582E5F9A9AD0}" type="slidenum">
              <a:rPr lang="fr-FR" smtClean="0">
                <a:latin typeface="+mn-lt"/>
              </a:rPr>
              <a:pPr/>
              <a:t>5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13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3CFA-ACDD-6E48-BCEF-3C0EC3F07752}" type="datetime1">
              <a:rPr lang="fr-FR" smtClean="0"/>
              <a:pPr/>
              <a:t>05/02/2024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4DF7A-4A2D-7445-9B04-582E5F9A9AD0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7425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124</Words>
  <Application>Microsoft Office PowerPoint</Application>
  <PresentationFormat>Grand écran</PresentationFormat>
  <Paragraphs>29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Comfortaa Light</vt:lpstr>
      <vt:lpstr>Calibri Light</vt:lpstr>
      <vt:lpstr>Comfortaa</vt:lpstr>
      <vt:lpstr>Calibri</vt:lpstr>
      <vt:lpstr>Wingdings</vt:lpstr>
      <vt:lpstr>Thème Office</vt:lpstr>
      <vt:lpstr>Titre</vt:lpstr>
      <vt:lpstr>Assemblée Générale</vt:lpstr>
      <vt:lpstr>Laboratoire d’Informatique, Systèmes,  Traitement de l’Information et de la Connaissance</vt:lpstr>
      <vt:lpstr>Présentation PowerPoint</vt:lpstr>
      <vt:lpstr>Blabla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du LISTIC</dc:title>
  <dc:creator>Ammar Mian</dc:creator>
  <cp:lastModifiedBy>Emmanuel Trouve</cp:lastModifiedBy>
  <cp:revision>21</cp:revision>
  <dcterms:created xsi:type="dcterms:W3CDTF">2022-02-28T08:40:07Z</dcterms:created>
  <dcterms:modified xsi:type="dcterms:W3CDTF">2024-02-05T08:36:58Z</dcterms:modified>
</cp:coreProperties>
</file>