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0" r:id="rId2"/>
    <p:sldId id="261" r:id="rId3"/>
    <p:sldId id="262" r:id="rId4"/>
    <p:sldId id="263" r:id="rId5"/>
    <p:sldId id="264" r:id="rId6"/>
    <p:sldId id="265" r:id="rId7"/>
    <p:sldId id="257" r:id="rId8"/>
    <p:sldId id="258" r:id="rId9"/>
    <p:sldId id="256" r:id="rId10"/>
    <p:sldId id="259" r:id="rId11"/>
    <p:sldId id="266" r:id="rId12"/>
    <p:sldId id="26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27B"/>
    <a:srgbClr val="6F74DD"/>
    <a:srgbClr val="E6AF00"/>
    <a:srgbClr val="5F86CD"/>
    <a:srgbClr val="00D661"/>
    <a:srgbClr val="ED4141"/>
    <a:srgbClr val="93EF89"/>
    <a:srgbClr val="3949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52"/>
  </p:normalViewPr>
  <p:slideViewPr>
    <p:cSldViewPr snapToGrid="0" snapToObjects="1">
      <p:cViewPr varScale="1">
        <p:scale>
          <a:sx n="82" d="100"/>
          <a:sy n="82" d="100"/>
        </p:scale>
        <p:origin x="69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09E8F-5DE6-43F4-8B54-180E8350E832}" type="datetimeFigureOut">
              <a:rPr lang="fr-FR" smtClean="0"/>
              <a:t>04/04/2018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2A0B73-8E43-42BF-BF49-1CDC48279A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6724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2A0B73-8E43-42BF-BF49-1CDC48279AD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9413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98E1-8010-3E48-9310-02E00CE522C4}" type="datetimeFigureOut">
              <a:rPr lang="fr-FR" smtClean="0"/>
              <a:t>04/04/2018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7C486-D77B-BC4C-BFE1-38D1214D1B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456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98E1-8010-3E48-9310-02E00CE522C4}" type="datetimeFigureOut">
              <a:rPr lang="fr-FR" smtClean="0"/>
              <a:t>04/04/2018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7C486-D77B-BC4C-BFE1-38D1214D1B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0174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98E1-8010-3E48-9310-02E00CE522C4}" type="datetimeFigureOut">
              <a:rPr lang="fr-FR" smtClean="0"/>
              <a:t>04/04/2018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7C486-D77B-BC4C-BFE1-38D1214D1B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5916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98E1-8010-3E48-9310-02E00CE522C4}" type="datetimeFigureOut">
              <a:rPr lang="fr-FR" smtClean="0"/>
              <a:t>04/04/2018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7C486-D77B-BC4C-BFE1-38D1214D1B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2323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98E1-8010-3E48-9310-02E00CE522C4}" type="datetimeFigureOut">
              <a:rPr lang="fr-FR" smtClean="0"/>
              <a:t>04/04/2018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7C486-D77B-BC4C-BFE1-38D1214D1B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0580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98E1-8010-3E48-9310-02E00CE522C4}" type="datetimeFigureOut">
              <a:rPr lang="fr-FR" smtClean="0"/>
              <a:t>04/04/2018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7C486-D77B-BC4C-BFE1-38D1214D1B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655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98E1-8010-3E48-9310-02E00CE522C4}" type="datetimeFigureOut">
              <a:rPr lang="fr-FR" smtClean="0"/>
              <a:t>04/04/2018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7C486-D77B-BC4C-BFE1-38D1214D1B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5575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98E1-8010-3E48-9310-02E00CE522C4}" type="datetimeFigureOut">
              <a:rPr lang="fr-FR" smtClean="0"/>
              <a:t>04/04/2018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7C486-D77B-BC4C-BFE1-38D1214D1B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2719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98E1-8010-3E48-9310-02E00CE522C4}" type="datetimeFigureOut">
              <a:rPr lang="fr-FR" smtClean="0"/>
              <a:t>04/04/2018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7C486-D77B-BC4C-BFE1-38D1214D1B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230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98E1-8010-3E48-9310-02E00CE522C4}" type="datetimeFigureOut">
              <a:rPr lang="fr-FR" smtClean="0"/>
              <a:t>04/04/2018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7C486-D77B-BC4C-BFE1-38D1214D1B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5956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98E1-8010-3E48-9310-02E00CE522C4}" type="datetimeFigureOut">
              <a:rPr lang="fr-FR" smtClean="0"/>
              <a:t>04/04/2018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7C486-D77B-BC4C-BFE1-38D1214D1B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269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E98E1-8010-3E48-9310-02E00CE522C4}" type="datetimeFigureOut">
              <a:rPr lang="fr-FR" smtClean="0"/>
              <a:t>04/04/2018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7C486-D77B-BC4C-BFE1-38D1214D1B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2072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èche : pentagone 3">
            <a:extLst>
              <a:ext uri="{FF2B5EF4-FFF2-40B4-BE49-F238E27FC236}">
                <a16:creationId xmlns:a16="http://schemas.microsoft.com/office/drawing/2014/main" id="{2F2E5EB4-DBB9-4C28-AFF1-EE210A06ED62}"/>
              </a:ext>
            </a:extLst>
          </p:cNvPr>
          <p:cNvSpPr/>
          <p:nvPr/>
        </p:nvSpPr>
        <p:spPr>
          <a:xfrm rot="5400000">
            <a:off x="9389201" y="36901"/>
            <a:ext cx="2548650" cy="2085742"/>
          </a:xfrm>
          <a:prstGeom prst="homePlate">
            <a:avLst>
              <a:gd name="adj" fmla="val 27460"/>
            </a:avLst>
          </a:prstGeom>
          <a:solidFill>
            <a:srgbClr val="00227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A187B46-FA3C-40D0-9DD2-4DF4E4AC8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6687" y="561917"/>
            <a:ext cx="1473678" cy="926416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E46F3371-6ADF-4642-B819-865EB23197B9}"/>
              </a:ext>
            </a:extLst>
          </p:cNvPr>
          <p:cNvSpPr txBox="1">
            <a:spLocks/>
          </p:cNvSpPr>
          <p:nvPr/>
        </p:nvSpPr>
        <p:spPr>
          <a:xfrm>
            <a:off x="838199" y="2721675"/>
            <a:ext cx="10515600" cy="178222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6600" b="1" dirty="0">
                <a:solidFill>
                  <a:schemeClr val="bg1"/>
                </a:solidFill>
                <a:latin typeface="Product Sans" panose="020B0403030502040203" pitchFamily="34" charset="0"/>
              </a:rPr>
              <a:t>Processeur 16bits VHDL</a:t>
            </a:r>
          </a:p>
          <a:p>
            <a:pPr algn="ctr"/>
            <a:r>
              <a:rPr lang="fr-FR" sz="2800" b="1" dirty="0">
                <a:solidFill>
                  <a:schemeClr val="bg1"/>
                </a:solidFill>
                <a:latin typeface="Product Sans" panose="020B0403030502040203" pitchFamily="34" charset="0"/>
              </a:rPr>
              <a:t>Cours d’architecture des ordinateurs</a:t>
            </a:r>
          </a:p>
          <a:p>
            <a:pPr algn="ctr"/>
            <a:r>
              <a:rPr lang="fr-FR" sz="2800" b="1" dirty="0">
                <a:solidFill>
                  <a:schemeClr val="bg1"/>
                </a:solidFill>
                <a:latin typeface="Product Sans" panose="020B0403030502040203" pitchFamily="34" charset="0"/>
              </a:rPr>
              <a:t>Professeur : </a:t>
            </a:r>
            <a:r>
              <a:rPr lang="fr-FR" sz="2800" b="1" dirty="0" err="1">
                <a:solidFill>
                  <a:schemeClr val="bg1"/>
                </a:solidFill>
                <a:latin typeface="Product Sans" panose="020B0403030502040203" pitchFamily="34" charset="0"/>
              </a:rPr>
              <a:t>J.Lorandel</a:t>
            </a:r>
            <a:endParaRPr lang="fr-FR" sz="2800" b="1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A7F3D27F-50B5-412C-9F1F-A0DEECC8CF28}"/>
              </a:ext>
            </a:extLst>
          </p:cNvPr>
          <p:cNvSpPr txBox="1">
            <a:spLocks/>
          </p:cNvSpPr>
          <p:nvPr/>
        </p:nvSpPr>
        <p:spPr>
          <a:xfrm>
            <a:off x="2958019" y="5651770"/>
            <a:ext cx="6275961" cy="10096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800" b="1" dirty="0" err="1">
                <a:solidFill>
                  <a:schemeClr val="bg1"/>
                </a:solidFill>
                <a:latin typeface="Product Sans" panose="020B0403030502040203" pitchFamily="34" charset="0"/>
              </a:rPr>
              <a:t>Q.Gerard</a:t>
            </a:r>
            <a:r>
              <a:rPr lang="fr-FR" sz="2800" b="1" dirty="0">
                <a:solidFill>
                  <a:schemeClr val="bg1"/>
                </a:solidFill>
                <a:latin typeface="Product Sans" panose="020B0403030502040203" pitchFamily="34" charset="0"/>
              </a:rPr>
              <a:t> et </a:t>
            </a:r>
            <a:r>
              <a:rPr lang="fr-FR" sz="2800" b="1" dirty="0" err="1">
                <a:solidFill>
                  <a:schemeClr val="bg1"/>
                </a:solidFill>
                <a:latin typeface="Product Sans" panose="020B0403030502040203" pitchFamily="34" charset="0"/>
              </a:rPr>
              <a:t>M.Vilain</a:t>
            </a:r>
            <a:endParaRPr lang="fr-FR" sz="2800" b="1" dirty="0">
              <a:solidFill>
                <a:schemeClr val="bg1"/>
              </a:solidFill>
              <a:latin typeface="Product Sans" panose="020B0403030502040203" pitchFamily="34" charset="0"/>
            </a:endParaRPr>
          </a:p>
          <a:p>
            <a:pPr algn="ctr"/>
            <a:r>
              <a:rPr lang="fr-FR" sz="2800" b="1" dirty="0">
                <a:solidFill>
                  <a:schemeClr val="bg1"/>
                </a:solidFill>
                <a:latin typeface="Product Sans" panose="020B0403030502040203" pitchFamily="34" charset="0"/>
              </a:rPr>
              <a:t>Licence 3 informatique 2017-2018</a:t>
            </a:r>
          </a:p>
        </p:txBody>
      </p:sp>
    </p:spTree>
    <p:extLst>
      <p:ext uri="{BB962C8B-B14F-4D97-AF65-F5344CB8AC3E}">
        <p14:creationId xmlns:p14="http://schemas.microsoft.com/office/powerpoint/2010/main" val="1468507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100" y="2006600"/>
            <a:ext cx="8813800" cy="21336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733" y="4330700"/>
            <a:ext cx="2374900" cy="23495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305300"/>
            <a:ext cx="2298700" cy="23749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B3E5376-9C99-49FB-B382-C0A78F9A6DD8}"/>
              </a:ext>
            </a:extLst>
          </p:cNvPr>
          <p:cNvSpPr/>
          <p:nvPr/>
        </p:nvSpPr>
        <p:spPr>
          <a:xfrm>
            <a:off x="10701867" y="0"/>
            <a:ext cx="1490133" cy="1145822"/>
          </a:xfrm>
          <a:prstGeom prst="rect">
            <a:avLst/>
          </a:prstGeom>
          <a:solidFill>
            <a:srgbClr val="00227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41FDCAD6-77F5-42EB-AC1A-5BFEF44FC774}"/>
              </a:ext>
            </a:extLst>
          </p:cNvPr>
          <p:cNvSpPr/>
          <p:nvPr/>
        </p:nvSpPr>
        <p:spPr>
          <a:xfrm>
            <a:off x="-83977" y="-91924"/>
            <a:ext cx="12275977" cy="1249538"/>
          </a:xfrm>
          <a:custGeom>
            <a:avLst/>
            <a:gdLst>
              <a:gd name="connsiteX0" fmla="*/ 0 w 12316408"/>
              <a:gd name="connsiteY0" fmla="*/ 74645 h 1175657"/>
              <a:gd name="connsiteX1" fmla="*/ 9330 w 12316408"/>
              <a:gd name="connsiteY1" fmla="*/ 1156996 h 1175657"/>
              <a:gd name="connsiteX2" fmla="*/ 10823510 w 12316408"/>
              <a:gd name="connsiteY2" fmla="*/ 1175657 h 1175657"/>
              <a:gd name="connsiteX3" fmla="*/ 12316408 w 12316408"/>
              <a:gd name="connsiteY3" fmla="*/ 0 h 1175657"/>
              <a:gd name="connsiteX4" fmla="*/ 0 w 12316408"/>
              <a:gd name="connsiteY4" fmla="*/ 74645 h 117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16408" h="1175657">
                <a:moveTo>
                  <a:pt x="0" y="74645"/>
                </a:moveTo>
                <a:lnTo>
                  <a:pt x="9330" y="1156996"/>
                </a:lnTo>
                <a:lnTo>
                  <a:pt x="10823510" y="1175657"/>
                </a:lnTo>
                <a:lnTo>
                  <a:pt x="12316408" y="0"/>
                </a:lnTo>
                <a:lnTo>
                  <a:pt x="0" y="74645"/>
                </a:lnTo>
                <a:close/>
              </a:path>
            </a:pathLst>
          </a:custGeom>
          <a:solidFill>
            <a:srgbClr val="3949A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4F0C48FA-2384-401E-AFEC-A2B2A8DBA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90" y="-11792"/>
            <a:ext cx="10515600" cy="1157614"/>
          </a:xfrm>
        </p:spPr>
        <p:txBody>
          <a:bodyPr/>
          <a:lstStyle/>
          <a:p>
            <a:r>
              <a:rPr lang="fr-FR" b="1" dirty="0">
                <a:solidFill>
                  <a:schemeClr val="bg1"/>
                </a:solidFill>
                <a:latin typeface="Product Sans" panose="020B0403030502040203" pitchFamily="34" charset="0"/>
              </a:rPr>
              <a:t>UC : Fonction de génération</a:t>
            </a: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1F8672EA-62A8-4968-B0D3-309C972BE784}"/>
              </a:ext>
            </a:extLst>
          </p:cNvPr>
          <p:cNvSpPr txBox="1">
            <a:spLocks/>
          </p:cNvSpPr>
          <p:nvPr/>
        </p:nvSpPr>
        <p:spPr>
          <a:xfrm>
            <a:off x="11252721" y="603391"/>
            <a:ext cx="939279" cy="428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2000" b="1" dirty="0">
                <a:solidFill>
                  <a:srgbClr val="6F74DD"/>
                </a:solidFill>
                <a:latin typeface="Product Sans" panose="020B0403030502040203" pitchFamily="34" charset="0"/>
              </a:rPr>
              <a:t>10/12</a:t>
            </a:r>
          </a:p>
        </p:txBody>
      </p:sp>
    </p:spTree>
    <p:extLst>
      <p:ext uri="{BB962C8B-B14F-4D97-AF65-F5344CB8AC3E}">
        <p14:creationId xmlns:p14="http://schemas.microsoft.com/office/powerpoint/2010/main" val="714108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D183B7-3226-4AC7-BB62-4B9BE3B52F45}"/>
              </a:ext>
            </a:extLst>
          </p:cNvPr>
          <p:cNvSpPr/>
          <p:nvPr/>
        </p:nvSpPr>
        <p:spPr>
          <a:xfrm>
            <a:off x="10701867" y="0"/>
            <a:ext cx="1490133" cy="1145822"/>
          </a:xfrm>
          <a:prstGeom prst="rect">
            <a:avLst/>
          </a:prstGeom>
          <a:solidFill>
            <a:srgbClr val="00227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096AA0A5-B0B3-442E-B0B1-47C5F6ED9EE9}"/>
              </a:ext>
            </a:extLst>
          </p:cNvPr>
          <p:cNvSpPr/>
          <p:nvPr/>
        </p:nvSpPr>
        <p:spPr>
          <a:xfrm>
            <a:off x="-83977" y="-91924"/>
            <a:ext cx="12275977" cy="1249538"/>
          </a:xfrm>
          <a:custGeom>
            <a:avLst/>
            <a:gdLst>
              <a:gd name="connsiteX0" fmla="*/ 0 w 12316408"/>
              <a:gd name="connsiteY0" fmla="*/ 74645 h 1175657"/>
              <a:gd name="connsiteX1" fmla="*/ 9330 w 12316408"/>
              <a:gd name="connsiteY1" fmla="*/ 1156996 h 1175657"/>
              <a:gd name="connsiteX2" fmla="*/ 10823510 w 12316408"/>
              <a:gd name="connsiteY2" fmla="*/ 1175657 h 1175657"/>
              <a:gd name="connsiteX3" fmla="*/ 12316408 w 12316408"/>
              <a:gd name="connsiteY3" fmla="*/ 0 h 1175657"/>
              <a:gd name="connsiteX4" fmla="*/ 0 w 12316408"/>
              <a:gd name="connsiteY4" fmla="*/ 74645 h 117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16408" h="1175657">
                <a:moveTo>
                  <a:pt x="0" y="74645"/>
                </a:moveTo>
                <a:lnTo>
                  <a:pt x="9330" y="1156996"/>
                </a:lnTo>
                <a:lnTo>
                  <a:pt x="10823510" y="1175657"/>
                </a:lnTo>
                <a:lnTo>
                  <a:pt x="12316408" y="0"/>
                </a:lnTo>
                <a:lnTo>
                  <a:pt x="0" y="74645"/>
                </a:lnTo>
                <a:close/>
              </a:path>
            </a:pathLst>
          </a:custGeom>
          <a:solidFill>
            <a:srgbClr val="3949A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290" y="-11792"/>
            <a:ext cx="10515600" cy="1157614"/>
          </a:xfrm>
        </p:spPr>
        <p:txBody>
          <a:bodyPr/>
          <a:lstStyle/>
          <a:p>
            <a:r>
              <a:rPr lang="fr-FR" b="1" dirty="0">
                <a:solidFill>
                  <a:schemeClr val="bg1"/>
                </a:solidFill>
                <a:latin typeface="Product Sans" panose="020B0403030502040203" pitchFamily="34" charset="0"/>
              </a:rPr>
              <a:t>Exemple d’instructions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80B26ED2-85EF-4364-9662-BC821DF2043B}"/>
              </a:ext>
            </a:extLst>
          </p:cNvPr>
          <p:cNvSpPr txBox="1">
            <a:spLocks/>
          </p:cNvSpPr>
          <p:nvPr/>
        </p:nvSpPr>
        <p:spPr>
          <a:xfrm>
            <a:off x="11252721" y="603391"/>
            <a:ext cx="939279" cy="428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2000" b="1" dirty="0">
                <a:solidFill>
                  <a:srgbClr val="6F74DD"/>
                </a:solidFill>
                <a:latin typeface="Product Sans" panose="020B0403030502040203" pitchFamily="34" charset="0"/>
              </a:rPr>
              <a:t>11/12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514C32BC-DFA1-4F66-9A3B-BBB99BC26DEA}"/>
              </a:ext>
            </a:extLst>
          </p:cNvPr>
          <p:cNvSpPr txBox="1">
            <a:spLocks/>
          </p:cNvSpPr>
          <p:nvPr/>
        </p:nvSpPr>
        <p:spPr>
          <a:xfrm>
            <a:off x="365585" y="1552898"/>
            <a:ext cx="11297679" cy="6231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1" dirty="0">
                <a:solidFill>
                  <a:srgbClr val="6F74DD"/>
                </a:solidFill>
                <a:latin typeface="Product Sans" panose="020B0403030502040203" pitchFamily="34" charset="0"/>
              </a:rPr>
              <a:t>1 + 2 = ?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A921DB17-73E6-4223-99BE-E70FE21A2EB5}"/>
              </a:ext>
            </a:extLst>
          </p:cNvPr>
          <p:cNvSpPr txBox="1">
            <a:spLocks/>
          </p:cNvSpPr>
          <p:nvPr/>
        </p:nvSpPr>
        <p:spPr>
          <a:xfrm>
            <a:off x="365584" y="2847843"/>
            <a:ext cx="11297679" cy="4971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u="sng" dirty="0">
                <a:solidFill>
                  <a:srgbClr val="6F74DD"/>
                </a:solidFill>
                <a:latin typeface="Product Sans" panose="020B0403030502040203" pitchFamily="34" charset="0"/>
              </a:rPr>
              <a:t>Format</a:t>
            </a:r>
            <a:r>
              <a:rPr lang="fr-FR" sz="2800" b="1" dirty="0">
                <a:solidFill>
                  <a:srgbClr val="6F74DD"/>
                </a:solidFill>
                <a:latin typeface="Product Sans" panose="020B0403030502040203" pitchFamily="34" charset="0"/>
              </a:rPr>
              <a:t> : 000000000000000</a:t>
            </a:r>
          </a:p>
        </p:txBody>
      </p:sp>
      <p:sp>
        <p:nvSpPr>
          <p:cNvPr id="5" name="Accolade ouvrante 4">
            <a:extLst>
              <a:ext uri="{FF2B5EF4-FFF2-40B4-BE49-F238E27FC236}">
                <a16:creationId xmlns:a16="http://schemas.microsoft.com/office/drawing/2014/main" id="{F8DF5687-587D-4EA3-BF37-E0403989234D}"/>
              </a:ext>
            </a:extLst>
          </p:cNvPr>
          <p:cNvSpPr/>
          <p:nvPr/>
        </p:nvSpPr>
        <p:spPr>
          <a:xfrm rot="5400000">
            <a:off x="2106386" y="2484275"/>
            <a:ext cx="270588" cy="685801"/>
          </a:xfrm>
          <a:prstGeom prst="leftBrace">
            <a:avLst>
              <a:gd name="adj1" fmla="val 4281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ccolade ouvrante 8">
            <a:extLst>
              <a:ext uri="{FF2B5EF4-FFF2-40B4-BE49-F238E27FC236}">
                <a16:creationId xmlns:a16="http://schemas.microsoft.com/office/drawing/2014/main" id="{0599D860-89FD-4594-9633-A10864B44EFD}"/>
              </a:ext>
            </a:extLst>
          </p:cNvPr>
          <p:cNvSpPr/>
          <p:nvPr/>
        </p:nvSpPr>
        <p:spPr>
          <a:xfrm rot="5400000">
            <a:off x="2792187" y="2484275"/>
            <a:ext cx="270588" cy="685801"/>
          </a:xfrm>
          <a:prstGeom prst="leftBrace">
            <a:avLst>
              <a:gd name="adj1" fmla="val 4281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Accolade ouvrante 9">
            <a:extLst>
              <a:ext uri="{FF2B5EF4-FFF2-40B4-BE49-F238E27FC236}">
                <a16:creationId xmlns:a16="http://schemas.microsoft.com/office/drawing/2014/main" id="{769A4D35-601F-41A5-A35C-A39FD14FD1D8}"/>
              </a:ext>
            </a:extLst>
          </p:cNvPr>
          <p:cNvSpPr/>
          <p:nvPr/>
        </p:nvSpPr>
        <p:spPr>
          <a:xfrm rot="5400000">
            <a:off x="3508313" y="2484274"/>
            <a:ext cx="270588" cy="685801"/>
          </a:xfrm>
          <a:prstGeom prst="leftBrace">
            <a:avLst>
              <a:gd name="adj1" fmla="val 4281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92D65427-1BA1-46C2-92BD-6619994A4CD6}"/>
              </a:ext>
            </a:extLst>
          </p:cNvPr>
          <p:cNvSpPr txBox="1">
            <a:spLocks/>
          </p:cNvSpPr>
          <p:nvPr/>
        </p:nvSpPr>
        <p:spPr>
          <a:xfrm>
            <a:off x="2104973" y="2185370"/>
            <a:ext cx="273414" cy="4971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dirty="0">
                <a:solidFill>
                  <a:srgbClr val="6F74DD"/>
                </a:solidFill>
                <a:latin typeface="Product Sans" panose="020B0403030502040203" pitchFamily="34" charset="0"/>
              </a:rPr>
              <a:t>I</a:t>
            </a: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057EA8B0-B005-4A5B-9CEE-B73BCC7DCDF1}"/>
              </a:ext>
            </a:extLst>
          </p:cNvPr>
          <p:cNvSpPr txBox="1">
            <a:spLocks/>
          </p:cNvSpPr>
          <p:nvPr/>
        </p:nvSpPr>
        <p:spPr>
          <a:xfrm>
            <a:off x="2689470" y="2176042"/>
            <a:ext cx="476022" cy="4971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dirty="0" err="1">
                <a:solidFill>
                  <a:srgbClr val="6F74DD"/>
                </a:solidFill>
                <a:latin typeface="Product Sans" panose="020B0403030502040203" pitchFamily="34" charset="0"/>
              </a:rPr>
              <a:t>Rx</a:t>
            </a:r>
            <a:endParaRPr lang="fr-FR" sz="2000" b="1" dirty="0">
              <a:solidFill>
                <a:srgbClr val="6F74DD"/>
              </a:solidFill>
              <a:latin typeface="Product Sans" panose="020B0403030502040203" pitchFamily="34" charset="0"/>
            </a:endParaRP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A21288CA-B140-405A-A31B-3AE7EBBA5521}"/>
              </a:ext>
            </a:extLst>
          </p:cNvPr>
          <p:cNvSpPr txBox="1">
            <a:spLocks/>
          </p:cNvSpPr>
          <p:nvPr/>
        </p:nvSpPr>
        <p:spPr>
          <a:xfrm>
            <a:off x="3397539" y="2176041"/>
            <a:ext cx="492135" cy="4971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dirty="0">
                <a:solidFill>
                  <a:srgbClr val="6F74DD"/>
                </a:solidFill>
                <a:latin typeface="Product Sans" panose="020B0403030502040203" pitchFamily="34" charset="0"/>
              </a:rPr>
              <a:t>Ry</a:t>
            </a:r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4B0C7ABF-F5F5-4B96-9A42-79198FB6CA36}"/>
              </a:ext>
            </a:extLst>
          </p:cNvPr>
          <p:cNvSpPr txBox="1">
            <a:spLocks/>
          </p:cNvSpPr>
          <p:nvPr/>
        </p:nvSpPr>
        <p:spPr>
          <a:xfrm>
            <a:off x="365585" y="3866271"/>
            <a:ext cx="11297679" cy="20833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>
                <a:solidFill>
                  <a:srgbClr val="6F74DD"/>
                </a:solidFill>
                <a:latin typeface="Product Sans" panose="020B0403030502040203" pitchFamily="34" charset="0"/>
              </a:rPr>
              <a:t>1 – MVI registre 0 :                               111000000000000</a:t>
            </a:r>
          </a:p>
          <a:p>
            <a:r>
              <a:rPr lang="fr-FR" sz="2800" b="1" dirty="0">
                <a:solidFill>
                  <a:srgbClr val="6F74DD"/>
                </a:solidFill>
                <a:latin typeface="Product Sans" panose="020B0403030502040203" pitchFamily="34" charset="0"/>
              </a:rPr>
              <a:t>2 – Valeur 1 :                                            000000000000001</a:t>
            </a:r>
          </a:p>
          <a:p>
            <a:r>
              <a:rPr lang="fr-FR" sz="2800" b="1" dirty="0">
                <a:solidFill>
                  <a:srgbClr val="6F74DD"/>
                </a:solidFill>
                <a:latin typeface="Product Sans" panose="020B0403030502040203" pitchFamily="34" charset="0"/>
              </a:rPr>
              <a:t>3 – MVI registre 1 :                                111001000000000</a:t>
            </a:r>
          </a:p>
          <a:p>
            <a:r>
              <a:rPr lang="fr-FR" sz="2800" b="1" dirty="0">
                <a:solidFill>
                  <a:srgbClr val="6F74DD"/>
                </a:solidFill>
                <a:latin typeface="Product Sans" panose="020B0403030502040203" pitchFamily="34" charset="0"/>
              </a:rPr>
              <a:t>4 – Valeur 2 :                                            000000000000010</a:t>
            </a:r>
          </a:p>
          <a:p>
            <a:r>
              <a:rPr lang="fr-FR" sz="2800" b="1" dirty="0">
                <a:solidFill>
                  <a:srgbClr val="6F74DD"/>
                </a:solidFill>
                <a:latin typeface="Product Sans" panose="020B0403030502040203" pitchFamily="34" charset="0"/>
              </a:rPr>
              <a:t>5 – Addition du registre 0 et 1 :       000000001000000</a:t>
            </a:r>
          </a:p>
        </p:txBody>
      </p:sp>
    </p:spTree>
    <p:extLst>
      <p:ext uri="{BB962C8B-B14F-4D97-AF65-F5344CB8AC3E}">
        <p14:creationId xmlns:p14="http://schemas.microsoft.com/office/powerpoint/2010/main" val="1349282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D183B7-3226-4AC7-BB62-4B9BE3B52F45}"/>
              </a:ext>
            </a:extLst>
          </p:cNvPr>
          <p:cNvSpPr/>
          <p:nvPr/>
        </p:nvSpPr>
        <p:spPr>
          <a:xfrm>
            <a:off x="10701867" y="0"/>
            <a:ext cx="1490133" cy="1145822"/>
          </a:xfrm>
          <a:prstGeom prst="rect">
            <a:avLst/>
          </a:prstGeom>
          <a:solidFill>
            <a:srgbClr val="00227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096AA0A5-B0B3-442E-B0B1-47C5F6ED9EE9}"/>
              </a:ext>
            </a:extLst>
          </p:cNvPr>
          <p:cNvSpPr/>
          <p:nvPr/>
        </p:nvSpPr>
        <p:spPr>
          <a:xfrm>
            <a:off x="-83977" y="-91924"/>
            <a:ext cx="12275977" cy="1249538"/>
          </a:xfrm>
          <a:custGeom>
            <a:avLst/>
            <a:gdLst>
              <a:gd name="connsiteX0" fmla="*/ 0 w 12316408"/>
              <a:gd name="connsiteY0" fmla="*/ 74645 h 1175657"/>
              <a:gd name="connsiteX1" fmla="*/ 9330 w 12316408"/>
              <a:gd name="connsiteY1" fmla="*/ 1156996 h 1175657"/>
              <a:gd name="connsiteX2" fmla="*/ 10823510 w 12316408"/>
              <a:gd name="connsiteY2" fmla="*/ 1175657 h 1175657"/>
              <a:gd name="connsiteX3" fmla="*/ 12316408 w 12316408"/>
              <a:gd name="connsiteY3" fmla="*/ 0 h 1175657"/>
              <a:gd name="connsiteX4" fmla="*/ 0 w 12316408"/>
              <a:gd name="connsiteY4" fmla="*/ 74645 h 117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16408" h="1175657">
                <a:moveTo>
                  <a:pt x="0" y="74645"/>
                </a:moveTo>
                <a:lnTo>
                  <a:pt x="9330" y="1156996"/>
                </a:lnTo>
                <a:lnTo>
                  <a:pt x="10823510" y="1175657"/>
                </a:lnTo>
                <a:lnTo>
                  <a:pt x="12316408" y="0"/>
                </a:lnTo>
                <a:lnTo>
                  <a:pt x="0" y="74645"/>
                </a:lnTo>
                <a:close/>
              </a:path>
            </a:pathLst>
          </a:custGeom>
          <a:solidFill>
            <a:srgbClr val="3949A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290" y="-11792"/>
            <a:ext cx="10515600" cy="1157614"/>
          </a:xfrm>
        </p:spPr>
        <p:txBody>
          <a:bodyPr/>
          <a:lstStyle/>
          <a:p>
            <a:r>
              <a:rPr lang="fr-FR" b="1" dirty="0">
                <a:solidFill>
                  <a:schemeClr val="bg1"/>
                </a:solidFill>
                <a:latin typeface="Product Sans" panose="020B0403030502040203" pitchFamily="34" charset="0"/>
              </a:rPr>
              <a:t>Conclusion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80B26ED2-85EF-4364-9662-BC821DF2043B}"/>
              </a:ext>
            </a:extLst>
          </p:cNvPr>
          <p:cNvSpPr txBox="1">
            <a:spLocks/>
          </p:cNvSpPr>
          <p:nvPr/>
        </p:nvSpPr>
        <p:spPr>
          <a:xfrm>
            <a:off x="11252721" y="603391"/>
            <a:ext cx="939279" cy="428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2000" b="1" dirty="0">
                <a:solidFill>
                  <a:srgbClr val="6F74DD"/>
                </a:solidFill>
                <a:latin typeface="Product Sans" panose="020B0403030502040203" pitchFamily="34" charset="0"/>
              </a:rPr>
              <a:t>12/12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964DA0C2-02C1-4F76-BFE4-CCB3071F16A4}"/>
              </a:ext>
            </a:extLst>
          </p:cNvPr>
          <p:cNvSpPr txBox="1">
            <a:spLocks/>
          </p:cNvSpPr>
          <p:nvPr/>
        </p:nvSpPr>
        <p:spPr>
          <a:xfrm>
            <a:off x="365585" y="1550890"/>
            <a:ext cx="11297679" cy="848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u="sng" dirty="0">
                <a:solidFill>
                  <a:srgbClr val="6F74DD"/>
                </a:solidFill>
                <a:latin typeface="Product Sans" panose="020B0403030502040203" pitchFamily="34" charset="0"/>
              </a:rPr>
              <a:t>Fait :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787F931B-1837-4F4C-86DA-3A1ADF51875C}"/>
              </a:ext>
            </a:extLst>
          </p:cNvPr>
          <p:cNvSpPr txBox="1">
            <a:spLocks/>
          </p:cNvSpPr>
          <p:nvPr/>
        </p:nvSpPr>
        <p:spPr>
          <a:xfrm>
            <a:off x="365584" y="4123760"/>
            <a:ext cx="11297679" cy="848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u="sng" dirty="0">
                <a:solidFill>
                  <a:srgbClr val="6F74DD"/>
                </a:solidFill>
                <a:latin typeface="Product Sans" panose="020B0403030502040203" pitchFamily="34" charset="0"/>
              </a:rPr>
              <a:t>Amélioration :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2AF47C52-109F-40EC-8D7D-7CD16FED1EE7}"/>
              </a:ext>
            </a:extLst>
          </p:cNvPr>
          <p:cNvSpPr txBox="1">
            <a:spLocks/>
          </p:cNvSpPr>
          <p:nvPr/>
        </p:nvSpPr>
        <p:spPr>
          <a:xfrm>
            <a:off x="1141928" y="2237744"/>
            <a:ext cx="10684487" cy="15400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>
                <a:solidFill>
                  <a:srgbClr val="6F74DD"/>
                </a:solidFill>
                <a:latin typeface="Product Sans" panose="020B0403030502040203" pitchFamily="34" charset="0"/>
              </a:rPr>
              <a:t>Réalisation des composants</a:t>
            </a:r>
          </a:p>
          <a:p>
            <a:r>
              <a:rPr lang="fr-FR" sz="2800" b="1" dirty="0">
                <a:solidFill>
                  <a:srgbClr val="6F74DD"/>
                </a:solidFill>
                <a:latin typeface="Product Sans" panose="020B0403030502040203" pitchFamily="34" charset="0"/>
              </a:rPr>
              <a:t>Extension : opérations logique</a:t>
            </a:r>
          </a:p>
          <a:p>
            <a:r>
              <a:rPr lang="fr-FR" sz="2800" b="1" dirty="0">
                <a:solidFill>
                  <a:srgbClr val="6F74DD"/>
                </a:solidFill>
                <a:latin typeface="Product Sans" panose="020B0403030502040203" pitchFamily="34" charset="0"/>
              </a:rPr>
              <a:t>Extension : multiplication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07818025-7CFD-4561-B93C-CECDFFA214E6}"/>
              </a:ext>
            </a:extLst>
          </p:cNvPr>
          <p:cNvSpPr txBox="1">
            <a:spLocks/>
          </p:cNvSpPr>
          <p:nvPr/>
        </p:nvSpPr>
        <p:spPr>
          <a:xfrm>
            <a:off x="1141927" y="4971826"/>
            <a:ext cx="10684487" cy="9663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>
                <a:solidFill>
                  <a:srgbClr val="6F74DD"/>
                </a:solidFill>
                <a:latin typeface="Product Sans" panose="020B0403030502040203" pitchFamily="34" charset="0"/>
              </a:rPr>
              <a:t>Ajout de la ROM</a:t>
            </a:r>
          </a:p>
          <a:p>
            <a:r>
              <a:rPr lang="fr-FR" sz="2800" b="1" dirty="0">
                <a:solidFill>
                  <a:srgbClr val="6F74DD"/>
                </a:solidFill>
                <a:latin typeface="Product Sans" panose="020B0403030502040203" pitchFamily="34" charset="0"/>
              </a:rPr>
              <a:t>Rendre fonctionnel</a:t>
            </a:r>
          </a:p>
        </p:txBody>
      </p:sp>
    </p:spTree>
    <p:extLst>
      <p:ext uri="{BB962C8B-B14F-4D97-AF65-F5344CB8AC3E}">
        <p14:creationId xmlns:p14="http://schemas.microsoft.com/office/powerpoint/2010/main" val="1276619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D183B7-3226-4AC7-BB62-4B9BE3B52F45}"/>
              </a:ext>
            </a:extLst>
          </p:cNvPr>
          <p:cNvSpPr/>
          <p:nvPr/>
        </p:nvSpPr>
        <p:spPr>
          <a:xfrm>
            <a:off x="10701867" y="0"/>
            <a:ext cx="1490133" cy="1145822"/>
          </a:xfrm>
          <a:prstGeom prst="rect">
            <a:avLst/>
          </a:prstGeom>
          <a:solidFill>
            <a:srgbClr val="00227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096AA0A5-B0B3-442E-B0B1-47C5F6ED9EE9}"/>
              </a:ext>
            </a:extLst>
          </p:cNvPr>
          <p:cNvSpPr/>
          <p:nvPr/>
        </p:nvSpPr>
        <p:spPr>
          <a:xfrm>
            <a:off x="-83977" y="-91924"/>
            <a:ext cx="12275977" cy="1249538"/>
          </a:xfrm>
          <a:custGeom>
            <a:avLst/>
            <a:gdLst>
              <a:gd name="connsiteX0" fmla="*/ 0 w 12316408"/>
              <a:gd name="connsiteY0" fmla="*/ 74645 h 1175657"/>
              <a:gd name="connsiteX1" fmla="*/ 9330 w 12316408"/>
              <a:gd name="connsiteY1" fmla="*/ 1156996 h 1175657"/>
              <a:gd name="connsiteX2" fmla="*/ 10823510 w 12316408"/>
              <a:gd name="connsiteY2" fmla="*/ 1175657 h 1175657"/>
              <a:gd name="connsiteX3" fmla="*/ 12316408 w 12316408"/>
              <a:gd name="connsiteY3" fmla="*/ 0 h 1175657"/>
              <a:gd name="connsiteX4" fmla="*/ 0 w 12316408"/>
              <a:gd name="connsiteY4" fmla="*/ 74645 h 117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16408" h="1175657">
                <a:moveTo>
                  <a:pt x="0" y="74645"/>
                </a:moveTo>
                <a:lnTo>
                  <a:pt x="9330" y="1156996"/>
                </a:lnTo>
                <a:lnTo>
                  <a:pt x="10823510" y="1175657"/>
                </a:lnTo>
                <a:lnTo>
                  <a:pt x="12316408" y="0"/>
                </a:lnTo>
                <a:lnTo>
                  <a:pt x="0" y="74645"/>
                </a:lnTo>
                <a:close/>
              </a:path>
            </a:pathLst>
          </a:custGeom>
          <a:solidFill>
            <a:srgbClr val="3949A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290" y="-11792"/>
            <a:ext cx="10515600" cy="1157614"/>
          </a:xfrm>
        </p:spPr>
        <p:txBody>
          <a:bodyPr/>
          <a:lstStyle/>
          <a:p>
            <a:r>
              <a:rPr lang="fr-FR" b="1" dirty="0">
                <a:solidFill>
                  <a:schemeClr val="bg1"/>
                </a:solidFill>
                <a:latin typeface="Product Sans" panose="020B0403030502040203" pitchFamily="34" charset="0"/>
              </a:rPr>
              <a:t>Architecture du processeur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80B26ED2-85EF-4364-9662-BC821DF2043B}"/>
              </a:ext>
            </a:extLst>
          </p:cNvPr>
          <p:cNvSpPr txBox="1">
            <a:spLocks/>
          </p:cNvSpPr>
          <p:nvPr/>
        </p:nvSpPr>
        <p:spPr>
          <a:xfrm>
            <a:off x="11252721" y="603391"/>
            <a:ext cx="939279" cy="428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2000" b="1" dirty="0">
                <a:solidFill>
                  <a:srgbClr val="6F74DD"/>
                </a:solidFill>
                <a:latin typeface="Product Sans" panose="020B0403030502040203" pitchFamily="34" charset="0"/>
              </a:rPr>
              <a:t>2/12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7BE52D8-449B-45F9-899B-25E99C58C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834" y="1252142"/>
            <a:ext cx="6742613" cy="547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841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D183B7-3226-4AC7-BB62-4B9BE3B52F45}"/>
              </a:ext>
            </a:extLst>
          </p:cNvPr>
          <p:cNvSpPr/>
          <p:nvPr/>
        </p:nvSpPr>
        <p:spPr>
          <a:xfrm>
            <a:off x="10701867" y="0"/>
            <a:ext cx="1490133" cy="1145822"/>
          </a:xfrm>
          <a:prstGeom prst="rect">
            <a:avLst/>
          </a:prstGeom>
          <a:solidFill>
            <a:srgbClr val="00227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096AA0A5-B0B3-442E-B0B1-47C5F6ED9EE9}"/>
              </a:ext>
            </a:extLst>
          </p:cNvPr>
          <p:cNvSpPr/>
          <p:nvPr/>
        </p:nvSpPr>
        <p:spPr>
          <a:xfrm>
            <a:off x="-83977" y="-91924"/>
            <a:ext cx="12275977" cy="1249538"/>
          </a:xfrm>
          <a:custGeom>
            <a:avLst/>
            <a:gdLst>
              <a:gd name="connsiteX0" fmla="*/ 0 w 12316408"/>
              <a:gd name="connsiteY0" fmla="*/ 74645 h 1175657"/>
              <a:gd name="connsiteX1" fmla="*/ 9330 w 12316408"/>
              <a:gd name="connsiteY1" fmla="*/ 1156996 h 1175657"/>
              <a:gd name="connsiteX2" fmla="*/ 10823510 w 12316408"/>
              <a:gd name="connsiteY2" fmla="*/ 1175657 h 1175657"/>
              <a:gd name="connsiteX3" fmla="*/ 12316408 w 12316408"/>
              <a:gd name="connsiteY3" fmla="*/ 0 h 1175657"/>
              <a:gd name="connsiteX4" fmla="*/ 0 w 12316408"/>
              <a:gd name="connsiteY4" fmla="*/ 74645 h 117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16408" h="1175657">
                <a:moveTo>
                  <a:pt x="0" y="74645"/>
                </a:moveTo>
                <a:lnTo>
                  <a:pt x="9330" y="1156996"/>
                </a:lnTo>
                <a:lnTo>
                  <a:pt x="10823510" y="1175657"/>
                </a:lnTo>
                <a:lnTo>
                  <a:pt x="12316408" y="0"/>
                </a:lnTo>
                <a:lnTo>
                  <a:pt x="0" y="74645"/>
                </a:lnTo>
                <a:close/>
              </a:path>
            </a:pathLst>
          </a:custGeom>
          <a:solidFill>
            <a:srgbClr val="3949A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290" y="-11792"/>
            <a:ext cx="10515600" cy="1157614"/>
          </a:xfrm>
        </p:spPr>
        <p:txBody>
          <a:bodyPr/>
          <a:lstStyle/>
          <a:p>
            <a:r>
              <a:rPr lang="fr-FR" b="1" dirty="0">
                <a:solidFill>
                  <a:schemeClr val="bg1"/>
                </a:solidFill>
                <a:latin typeface="Product Sans" panose="020B0403030502040203" pitchFamily="34" charset="0"/>
              </a:rPr>
              <a:t>Architecture du processeur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80B26ED2-85EF-4364-9662-BC821DF2043B}"/>
              </a:ext>
            </a:extLst>
          </p:cNvPr>
          <p:cNvSpPr txBox="1">
            <a:spLocks/>
          </p:cNvSpPr>
          <p:nvPr/>
        </p:nvSpPr>
        <p:spPr>
          <a:xfrm>
            <a:off x="11252721" y="603391"/>
            <a:ext cx="939279" cy="428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2000" b="1" dirty="0">
                <a:solidFill>
                  <a:srgbClr val="6F74DD"/>
                </a:solidFill>
                <a:latin typeface="Product Sans" panose="020B0403030502040203" pitchFamily="34" charset="0"/>
              </a:rPr>
              <a:t>3/12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7BE52D8-449B-45F9-899B-25E99C58C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320" y="1252142"/>
            <a:ext cx="6742613" cy="5479398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F807164A-2B5A-41EC-B92D-AE10096B6042}"/>
              </a:ext>
            </a:extLst>
          </p:cNvPr>
          <p:cNvSpPr txBox="1">
            <a:spLocks/>
          </p:cNvSpPr>
          <p:nvPr/>
        </p:nvSpPr>
        <p:spPr>
          <a:xfrm>
            <a:off x="281610" y="1794769"/>
            <a:ext cx="4422710" cy="8764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>
                <a:solidFill>
                  <a:srgbClr val="ED4141"/>
                </a:solidFill>
                <a:latin typeface="Product Sans" panose="020B0403030502040203" pitchFamily="34" charset="0"/>
              </a:rPr>
              <a:t>ALU : </a:t>
            </a:r>
            <a:r>
              <a:rPr lang="fr-FR" sz="2000" b="1" dirty="0">
                <a:solidFill>
                  <a:srgbClr val="ED4141"/>
                </a:solidFill>
                <a:latin typeface="Product Sans" panose="020B0403030502040203" pitchFamily="34" charset="0"/>
              </a:rPr>
              <a:t>Faire les opérations</a:t>
            </a:r>
            <a:endParaRPr lang="fr-FR" sz="3200" b="1" dirty="0">
              <a:solidFill>
                <a:srgbClr val="ED4141"/>
              </a:solidFill>
              <a:latin typeface="Product Sans" panose="020B0403030502040203" pitchFamily="34" charset="0"/>
            </a:endParaRP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C0BC6D0F-4BB1-46B6-BD2E-8A2A9B7E573A}"/>
              </a:ext>
            </a:extLst>
          </p:cNvPr>
          <p:cNvSpPr txBox="1">
            <a:spLocks/>
          </p:cNvSpPr>
          <p:nvPr/>
        </p:nvSpPr>
        <p:spPr>
          <a:xfrm>
            <a:off x="281610" y="2715208"/>
            <a:ext cx="4422710" cy="8764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>
                <a:solidFill>
                  <a:srgbClr val="00D661"/>
                </a:solidFill>
                <a:latin typeface="Product Sans" panose="020B0403030502040203" pitchFamily="34" charset="0"/>
              </a:rPr>
              <a:t>Registres : </a:t>
            </a:r>
            <a:r>
              <a:rPr lang="fr-FR" sz="2000" b="1" dirty="0">
                <a:solidFill>
                  <a:srgbClr val="00D661"/>
                </a:solidFill>
                <a:latin typeface="Product Sans" panose="020B0403030502040203" pitchFamily="34" charset="0"/>
              </a:rPr>
              <a:t>Stocker les données</a:t>
            </a:r>
            <a:endParaRPr lang="fr-FR" sz="3200" b="1" dirty="0">
              <a:solidFill>
                <a:srgbClr val="00D661"/>
              </a:solidFill>
              <a:latin typeface="Product Sans" panose="020B0403030502040203" pitchFamily="34" charset="0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D54DEEDF-39D4-4168-8CB5-BFFABF026B15}"/>
              </a:ext>
            </a:extLst>
          </p:cNvPr>
          <p:cNvSpPr txBox="1">
            <a:spLocks/>
          </p:cNvSpPr>
          <p:nvPr/>
        </p:nvSpPr>
        <p:spPr>
          <a:xfrm>
            <a:off x="281610" y="3827559"/>
            <a:ext cx="4422710" cy="8764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600" b="1" dirty="0">
                <a:solidFill>
                  <a:srgbClr val="5F86CD"/>
                </a:solidFill>
                <a:latin typeface="Product Sans" panose="020B0403030502040203" pitchFamily="34" charset="0"/>
              </a:rPr>
              <a:t>Multiplexeur : </a:t>
            </a:r>
            <a:r>
              <a:rPr lang="fr-FR" sz="2900" b="1" dirty="0">
                <a:solidFill>
                  <a:srgbClr val="5F86CD"/>
                </a:solidFill>
                <a:latin typeface="Product Sans" panose="020B0403030502040203" pitchFamily="34" charset="0"/>
              </a:rPr>
              <a:t>Diriger les signaux dans les bons registres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2A193E10-5263-43D2-B647-F8A956F55158}"/>
              </a:ext>
            </a:extLst>
          </p:cNvPr>
          <p:cNvSpPr txBox="1">
            <a:spLocks/>
          </p:cNvSpPr>
          <p:nvPr/>
        </p:nvSpPr>
        <p:spPr>
          <a:xfrm>
            <a:off x="281610" y="4939911"/>
            <a:ext cx="4422710" cy="1152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>
                <a:solidFill>
                  <a:srgbClr val="E6AF00"/>
                </a:solidFill>
                <a:latin typeface="Product Sans" panose="020B0403030502040203" pitchFamily="34" charset="0"/>
              </a:rPr>
              <a:t>Unité de contrôle : </a:t>
            </a:r>
            <a:r>
              <a:rPr lang="fr-FR" sz="2000" b="1" dirty="0">
                <a:solidFill>
                  <a:srgbClr val="E6AF00"/>
                </a:solidFill>
                <a:latin typeface="Product Sans" panose="020B0403030502040203" pitchFamily="34" charset="0"/>
              </a:rPr>
              <a:t>Contrôle les composants en fonction des instructions</a:t>
            </a:r>
            <a:endParaRPr lang="fr-FR" sz="3200" b="1" dirty="0">
              <a:solidFill>
                <a:srgbClr val="E6AF00"/>
              </a:solidFill>
              <a:latin typeface="Product Sans" panose="020B0403030502040203" pitchFamily="34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4B3029C-AAEB-40BC-8491-2D047CE4FFDA}"/>
              </a:ext>
            </a:extLst>
          </p:cNvPr>
          <p:cNvSpPr/>
          <p:nvPr/>
        </p:nvSpPr>
        <p:spPr>
          <a:xfrm>
            <a:off x="9127030" y="2049034"/>
            <a:ext cx="1007706" cy="503853"/>
          </a:xfrm>
          <a:prstGeom prst="ellipse">
            <a:avLst/>
          </a:prstGeom>
          <a:noFill/>
          <a:ln w="57150">
            <a:solidFill>
              <a:srgbClr val="00D6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E1C8219-B46F-4704-BC12-6130D3C5B40A}"/>
              </a:ext>
            </a:extLst>
          </p:cNvPr>
          <p:cNvSpPr/>
          <p:nvPr/>
        </p:nvSpPr>
        <p:spPr>
          <a:xfrm>
            <a:off x="9433249" y="3228392"/>
            <a:ext cx="1007706" cy="503853"/>
          </a:xfrm>
          <a:prstGeom prst="ellipse">
            <a:avLst/>
          </a:prstGeom>
          <a:noFill/>
          <a:ln w="57150">
            <a:solidFill>
              <a:srgbClr val="00D6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636686E1-594D-4148-A3FD-EBBE5ABD4855}"/>
              </a:ext>
            </a:extLst>
          </p:cNvPr>
          <p:cNvSpPr/>
          <p:nvPr/>
        </p:nvSpPr>
        <p:spPr>
          <a:xfrm>
            <a:off x="9127030" y="2479284"/>
            <a:ext cx="1715141" cy="749108"/>
          </a:xfrm>
          <a:prstGeom prst="ellipse">
            <a:avLst/>
          </a:prstGeom>
          <a:noFill/>
          <a:ln w="57150">
            <a:solidFill>
              <a:srgbClr val="ED4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E34492E2-7525-4BB8-ACA3-2BCFB427C123}"/>
              </a:ext>
            </a:extLst>
          </p:cNvPr>
          <p:cNvSpPr/>
          <p:nvPr/>
        </p:nvSpPr>
        <p:spPr>
          <a:xfrm>
            <a:off x="5572375" y="1922089"/>
            <a:ext cx="2887997" cy="749108"/>
          </a:xfrm>
          <a:prstGeom prst="ellipse">
            <a:avLst/>
          </a:prstGeom>
          <a:noFill/>
          <a:ln w="57150">
            <a:solidFill>
              <a:srgbClr val="00D6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FC3AAFD-78E5-4B28-9766-7E7F57FEDADC}"/>
              </a:ext>
            </a:extLst>
          </p:cNvPr>
          <p:cNvSpPr/>
          <p:nvPr/>
        </p:nvSpPr>
        <p:spPr>
          <a:xfrm>
            <a:off x="5497402" y="4960401"/>
            <a:ext cx="1007706" cy="503853"/>
          </a:xfrm>
          <a:prstGeom prst="ellipse">
            <a:avLst/>
          </a:prstGeom>
          <a:noFill/>
          <a:ln w="57150">
            <a:solidFill>
              <a:srgbClr val="00D6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78FD4AE3-E3DC-41DB-AD14-A02A6D458000}"/>
              </a:ext>
            </a:extLst>
          </p:cNvPr>
          <p:cNvSpPr/>
          <p:nvPr/>
        </p:nvSpPr>
        <p:spPr>
          <a:xfrm>
            <a:off x="6220990" y="2965391"/>
            <a:ext cx="1715141" cy="749108"/>
          </a:xfrm>
          <a:prstGeom prst="ellipse">
            <a:avLst/>
          </a:prstGeom>
          <a:noFill/>
          <a:ln w="57150">
            <a:solidFill>
              <a:srgbClr val="5F86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6A0A3CC2-43FC-4CD2-A7CB-12FBD4973B5A}"/>
              </a:ext>
            </a:extLst>
          </p:cNvPr>
          <p:cNvSpPr/>
          <p:nvPr/>
        </p:nvSpPr>
        <p:spPr>
          <a:xfrm>
            <a:off x="6331567" y="4726351"/>
            <a:ext cx="3341822" cy="1939144"/>
          </a:xfrm>
          <a:prstGeom prst="ellipse">
            <a:avLst/>
          </a:prstGeom>
          <a:noFill/>
          <a:ln w="57150">
            <a:solidFill>
              <a:srgbClr val="E6A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7028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D183B7-3226-4AC7-BB62-4B9BE3B52F45}"/>
              </a:ext>
            </a:extLst>
          </p:cNvPr>
          <p:cNvSpPr/>
          <p:nvPr/>
        </p:nvSpPr>
        <p:spPr>
          <a:xfrm>
            <a:off x="10701867" y="0"/>
            <a:ext cx="1490133" cy="1145822"/>
          </a:xfrm>
          <a:prstGeom prst="rect">
            <a:avLst/>
          </a:prstGeom>
          <a:solidFill>
            <a:srgbClr val="00227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096AA0A5-B0B3-442E-B0B1-47C5F6ED9EE9}"/>
              </a:ext>
            </a:extLst>
          </p:cNvPr>
          <p:cNvSpPr/>
          <p:nvPr/>
        </p:nvSpPr>
        <p:spPr>
          <a:xfrm>
            <a:off x="-83977" y="-91924"/>
            <a:ext cx="12275977" cy="1249538"/>
          </a:xfrm>
          <a:custGeom>
            <a:avLst/>
            <a:gdLst>
              <a:gd name="connsiteX0" fmla="*/ 0 w 12316408"/>
              <a:gd name="connsiteY0" fmla="*/ 74645 h 1175657"/>
              <a:gd name="connsiteX1" fmla="*/ 9330 w 12316408"/>
              <a:gd name="connsiteY1" fmla="*/ 1156996 h 1175657"/>
              <a:gd name="connsiteX2" fmla="*/ 10823510 w 12316408"/>
              <a:gd name="connsiteY2" fmla="*/ 1175657 h 1175657"/>
              <a:gd name="connsiteX3" fmla="*/ 12316408 w 12316408"/>
              <a:gd name="connsiteY3" fmla="*/ 0 h 1175657"/>
              <a:gd name="connsiteX4" fmla="*/ 0 w 12316408"/>
              <a:gd name="connsiteY4" fmla="*/ 74645 h 117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16408" h="1175657">
                <a:moveTo>
                  <a:pt x="0" y="74645"/>
                </a:moveTo>
                <a:lnTo>
                  <a:pt x="9330" y="1156996"/>
                </a:lnTo>
                <a:lnTo>
                  <a:pt x="10823510" y="1175657"/>
                </a:lnTo>
                <a:lnTo>
                  <a:pt x="12316408" y="0"/>
                </a:lnTo>
                <a:lnTo>
                  <a:pt x="0" y="74645"/>
                </a:lnTo>
                <a:close/>
              </a:path>
            </a:pathLst>
          </a:custGeom>
          <a:solidFill>
            <a:srgbClr val="3949A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290" y="-11792"/>
            <a:ext cx="10515600" cy="1157614"/>
          </a:xfrm>
        </p:spPr>
        <p:txBody>
          <a:bodyPr/>
          <a:lstStyle/>
          <a:p>
            <a:r>
              <a:rPr lang="fr-FR" b="1" dirty="0">
                <a:solidFill>
                  <a:schemeClr val="bg1"/>
                </a:solidFill>
                <a:latin typeface="Product Sans" panose="020B0403030502040203" pitchFamily="34" charset="0"/>
              </a:rPr>
              <a:t>L’ALU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80B26ED2-85EF-4364-9662-BC821DF2043B}"/>
              </a:ext>
            </a:extLst>
          </p:cNvPr>
          <p:cNvSpPr txBox="1">
            <a:spLocks/>
          </p:cNvSpPr>
          <p:nvPr/>
        </p:nvSpPr>
        <p:spPr>
          <a:xfrm>
            <a:off x="11252721" y="603391"/>
            <a:ext cx="939279" cy="428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2000" b="1" dirty="0">
                <a:solidFill>
                  <a:srgbClr val="6F74DD"/>
                </a:solidFill>
                <a:latin typeface="Product Sans" panose="020B0403030502040203" pitchFamily="34" charset="0"/>
              </a:rPr>
              <a:t>4/12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975CCBEE-EB2D-4560-9DE9-76017AE5B5A2}"/>
              </a:ext>
            </a:extLst>
          </p:cNvPr>
          <p:cNvSpPr txBox="1">
            <a:spLocks/>
          </p:cNvSpPr>
          <p:nvPr/>
        </p:nvSpPr>
        <p:spPr>
          <a:xfrm>
            <a:off x="365586" y="1401600"/>
            <a:ext cx="2872136" cy="7257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u="sng" dirty="0">
                <a:solidFill>
                  <a:srgbClr val="6F74DD"/>
                </a:solidFill>
                <a:latin typeface="Product Sans" panose="020B0403030502040203" pitchFamily="34" charset="0"/>
              </a:rPr>
              <a:t>Opérations</a:t>
            </a:r>
            <a:r>
              <a:rPr lang="fr-FR" sz="3600" b="1" u="sng" dirty="0">
                <a:solidFill>
                  <a:srgbClr val="6F74DD"/>
                </a:solidFill>
                <a:latin typeface="Product Sans" panose="020B0403030502040203" pitchFamily="34" charset="0"/>
              </a:rPr>
              <a:t> :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49483FFD-76E5-4F59-B478-6935E0B3F09F}"/>
              </a:ext>
            </a:extLst>
          </p:cNvPr>
          <p:cNvSpPr txBox="1">
            <a:spLocks/>
          </p:cNvSpPr>
          <p:nvPr/>
        </p:nvSpPr>
        <p:spPr>
          <a:xfrm>
            <a:off x="1801653" y="1972137"/>
            <a:ext cx="10094877" cy="17714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>
                <a:solidFill>
                  <a:srgbClr val="00227B"/>
                </a:solidFill>
                <a:latin typeface="Product Sans" panose="020B0403030502040203" pitchFamily="34" charset="0"/>
              </a:rPr>
              <a:t>Additionneur</a:t>
            </a:r>
            <a:r>
              <a:rPr lang="fr-FR" sz="2800" b="1" dirty="0">
                <a:solidFill>
                  <a:srgbClr val="6F74DD"/>
                </a:solidFill>
                <a:latin typeface="Product Sans" panose="020B0403030502040203" pitchFamily="34" charset="0"/>
              </a:rPr>
              <a:t> générique 16 bits : </a:t>
            </a:r>
            <a:r>
              <a:rPr lang="fr-FR" sz="2000" b="1" dirty="0">
                <a:solidFill>
                  <a:srgbClr val="6F74DD"/>
                </a:solidFill>
                <a:latin typeface="Product Sans" panose="020B0403030502040203" pitchFamily="34" charset="0"/>
              </a:rPr>
              <a:t>implémentation comportementale</a:t>
            </a:r>
          </a:p>
          <a:p>
            <a:r>
              <a:rPr lang="fr-FR" sz="2800" b="1" dirty="0">
                <a:solidFill>
                  <a:srgbClr val="00227B"/>
                </a:solidFill>
                <a:latin typeface="Product Sans" panose="020B0403030502040203" pitchFamily="34" charset="0"/>
              </a:rPr>
              <a:t>Soustracteur</a:t>
            </a:r>
            <a:r>
              <a:rPr lang="fr-FR" sz="2800" b="1" dirty="0">
                <a:solidFill>
                  <a:srgbClr val="6F74DD"/>
                </a:solidFill>
                <a:latin typeface="Product Sans" panose="020B0403030502040203" pitchFamily="34" charset="0"/>
              </a:rPr>
              <a:t> générique 16 bits : </a:t>
            </a:r>
            <a:r>
              <a:rPr lang="fr-FR" sz="2000" b="1" dirty="0">
                <a:solidFill>
                  <a:srgbClr val="6F74DD"/>
                </a:solidFill>
                <a:latin typeface="Product Sans" panose="020B0403030502040203" pitchFamily="34" charset="0"/>
              </a:rPr>
              <a:t>implémentation comportementale </a:t>
            </a:r>
          </a:p>
          <a:p>
            <a:r>
              <a:rPr lang="fr-FR" sz="2800" b="1" dirty="0">
                <a:solidFill>
                  <a:srgbClr val="00227B"/>
                </a:solidFill>
                <a:latin typeface="Product Sans" panose="020B0403030502040203" pitchFamily="34" charset="0"/>
              </a:rPr>
              <a:t>Multiplicateur</a:t>
            </a:r>
            <a:r>
              <a:rPr lang="fr-FR" sz="2800" b="1" dirty="0">
                <a:solidFill>
                  <a:srgbClr val="6F74DD"/>
                </a:solidFill>
                <a:latin typeface="Product Sans" panose="020B0403030502040203" pitchFamily="34" charset="0"/>
              </a:rPr>
              <a:t> générique 16 bits : </a:t>
            </a:r>
            <a:r>
              <a:rPr lang="fr-FR" sz="2000" b="1" dirty="0">
                <a:solidFill>
                  <a:srgbClr val="6F74DD"/>
                </a:solidFill>
                <a:latin typeface="Product Sans" panose="020B0403030502040203" pitchFamily="34" charset="0"/>
              </a:rPr>
              <a:t>implémentation comportementale</a:t>
            </a:r>
            <a:endParaRPr lang="fr-FR" sz="2800" b="1" dirty="0">
              <a:solidFill>
                <a:srgbClr val="6F74DD"/>
              </a:solidFill>
              <a:latin typeface="Product Sans" panose="020B0403030502040203" pitchFamily="34" charset="0"/>
            </a:endParaRPr>
          </a:p>
          <a:p>
            <a:r>
              <a:rPr lang="fr-FR" sz="2800" b="1" dirty="0">
                <a:solidFill>
                  <a:srgbClr val="6F74DD"/>
                </a:solidFill>
                <a:latin typeface="Product Sans" panose="020B0403030502040203" pitchFamily="34" charset="0"/>
              </a:rPr>
              <a:t>Opérations Logiques : </a:t>
            </a:r>
            <a:r>
              <a:rPr lang="fr-FR" sz="2000" b="1" dirty="0">
                <a:solidFill>
                  <a:srgbClr val="00227B"/>
                </a:solidFill>
                <a:latin typeface="Product Sans" panose="020B0403030502040203" pitchFamily="34" charset="0"/>
              </a:rPr>
              <a:t>ET</a:t>
            </a:r>
            <a:r>
              <a:rPr lang="fr-FR" sz="2000" b="1" dirty="0">
                <a:solidFill>
                  <a:srgbClr val="6F74DD"/>
                </a:solidFill>
                <a:latin typeface="Product Sans" panose="020B0403030502040203" pitchFamily="34" charset="0"/>
              </a:rPr>
              <a:t>, </a:t>
            </a:r>
            <a:r>
              <a:rPr lang="fr-FR" sz="2000" b="1" dirty="0">
                <a:solidFill>
                  <a:srgbClr val="00227B"/>
                </a:solidFill>
                <a:latin typeface="Product Sans" panose="020B0403030502040203" pitchFamily="34" charset="0"/>
              </a:rPr>
              <a:t>OU</a:t>
            </a:r>
            <a:r>
              <a:rPr lang="fr-FR" sz="2000" b="1" dirty="0">
                <a:solidFill>
                  <a:srgbClr val="6F74DD"/>
                </a:solidFill>
                <a:latin typeface="Product Sans" panose="020B0403030502040203" pitchFamily="34" charset="0"/>
              </a:rPr>
              <a:t> et </a:t>
            </a:r>
            <a:r>
              <a:rPr lang="fr-FR" sz="2000" b="1" dirty="0">
                <a:solidFill>
                  <a:srgbClr val="00227B"/>
                </a:solidFill>
                <a:latin typeface="Product Sans" panose="020B0403030502040203" pitchFamily="34" charset="0"/>
              </a:rPr>
              <a:t>NON</a:t>
            </a:r>
            <a:endParaRPr lang="fr-FR" sz="2800" b="1" dirty="0">
              <a:solidFill>
                <a:srgbClr val="00227B"/>
              </a:solidFill>
              <a:latin typeface="Product Sans" panose="020B0403030502040203" pitchFamily="34" charset="0"/>
            </a:endParaRP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1371EB1E-19DA-4D32-9687-1EEC60D202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246956"/>
              </p:ext>
            </p:extLst>
          </p:nvPr>
        </p:nvGraphicFramePr>
        <p:xfrm>
          <a:off x="3692071" y="3839408"/>
          <a:ext cx="4807858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3929">
                  <a:extLst>
                    <a:ext uri="{9D8B030D-6E8A-4147-A177-3AD203B41FA5}">
                      <a16:colId xmlns:a16="http://schemas.microsoft.com/office/drawing/2014/main" val="1272764708"/>
                    </a:ext>
                  </a:extLst>
                </a:gridCol>
                <a:gridCol w="2403929">
                  <a:extLst>
                    <a:ext uri="{9D8B030D-6E8A-4147-A177-3AD203B41FA5}">
                      <a16:colId xmlns:a16="http://schemas.microsoft.com/office/drawing/2014/main" val="546479407"/>
                    </a:ext>
                  </a:extLst>
                </a:gridCol>
              </a:tblGrid>
              <a:tr h="327837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Sélecteur</a:t>
                      </a:r>
                    </a:p>
                  </a:txBody>
                  <a:tcPr>
                    <a:solidFill>
                      <a:srgbClr val="00227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Opération</a:t>
                      </a:r>
                    </a:p>
                  </a:txBody>
                  <a:tcPr>
                    <a:solidFill>
                      <a:srgbClr val="0022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920362"/>
                  </a:ext>
                </a:extLst>
              </a:tr>
              <a:tr h="327837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169668"/>
                  </a:ext>
                </a:extLst>
              </a:tr>
              <a:tr h="327837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SUB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30361"/>
                  </a:ext>
                </a:extLst>
              </a:tr>
              <a:tr h="327837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018131"/>
                  </a:ext>
                </a:extLst>
              </a:tr>
              <a:tr h="327837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170996"/>
                  </a:ext>
                </a:extLst>
              </a:tr>
              <a:tr h="327837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171071"/>
                  </a:ext>
                </a:extLst>
              </a:tr>
              <a:tr h="327837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877796"/>
                  </a:ext>
                </a:extLst>
              </a:tr>
              <a:tr h="327837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Autres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Retourne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106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3353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D183B7-3226-4AC7-BB62-4B9BE3B52F45}"/>
              </a:ext>
            </a:extLst>
          </p:cNvPr>
          <p:cNvSpPr/>
          <p:nvPr/>
        </p:nvSpPr>
        <p:spPr>
          <a:xfrm>
            <a:off x="10701867" y="0"/>
            <a:ext cx="1490133" cy="1145822"/>
          </a:xfrm>
          <a:prstGeom prst="rect">
            <a:avLst/>
          </a:prstGeom>
          <a:solidFill>
            <a:srgbClr val="00227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096AA0A5-B0B3-442E-B0B1-47C5F6ED9EE9}"/>
              </a:ext>
            </a:extLst>
          </p:cNvPr>
          <p:cNvSpPr/>
          <p:nvPr/>
        </p:nvSpPr>
        <p:spPr>
          <a:xfrm>
            <a:off x="-83977" y="-91924"/>
            <a:ext cx="12275977" cy="1249538"/>
          </a:xfrm>
          <a:custGeom>
            <a:avLst/>
            <a:gdLst>
              <a:gd name="connsiteX0" fmla="*/ 0 w 12316408"/>
              <a:gd name="connsiteY0" fmla="*/ 74645 h 1175657"/>
              <a:gd name="connsiteX1" fmla="*/ 9330 w 12316408"/>
              <a:gd name="connsiteY1" fmla="*/ 1156996 h 1175657"/>
              <a:gd name="connsiteX2" fmla="*/ 10823510 w 12316408"/>
              <a:gd name="connsiteY2" fmla="*/ 1175657 h 1175657"/>
              <a:gd name="connsiteX3" fmla="*/ 12316408 w 12316408"/>
              <a:gd name="connsiteY3" fmla="*/ 0 h 1175657"/>
              <a:gd name="connsiteX4" fmla="*/ 0 w 12316408"/>
              <a:gd name="connsiteY4" fmla="*/ 74645 h 117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16408" h="1175657">
                <a:moveTo>
                  <a:pt x="0" y="74645"/>
                </a:moveTo>
                <a:lnTo>
                  <a:pt x="9330" y="1156996"/>
                </a:lnTo>
                <a:lnTo>
                  <a:pt x="10823510" y="1175657"/>
                </a:lnTo>
                <a:lnTo>
                  <a:pt x="12316408" y="0"/>
                </a:lnTo>
                <a:lnTo>
                  <a:pt x="0" y="74645"/>
                </a:lnTo>
                <a:close/>
              </a:path>
            </a:pathLst>
          </a:custGeom>
          <a:solidFill>
            <a:srgbClr val="3949A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290" y="-11792"/>
            <a:ext cx="10515600" cy="1157614"/>
          </a:xfrm>
        </p:spPr>
        <p:txBody>
          <a:bodyPr/>
          <a:lstStyle/>
          <a:p>
            <a:r>
              <a:rPr lang="fr-FR" b="1" dirty="0">
                <a:solidFill>
                  <a:schemeClr val="bg1"/>
                </a:solidFill>
                <a:latin typeface="Product Sans" panose="020B0403030502040203" pitchFamily="34" charset="0"/>
              </a:rPr>
              <a:t>Les registres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80B26ED2-85EF-4364-9662-BC821DF2043B}"/>
              </a:ext>
            </a:extLst>
          </p:cNvPr>
          <p:cNvSpPr txBox="1">
            <a:spLocks/>
          </p:cNvSpPr>
          <p:nvPr/>
        </p:nvSpPr>
        <p:spPr>
          <a:xfrm>
            <a:off x="11252721" y="603391"/>
            <a:ext cx="939279" cy="428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2000" b="1" dirty="0">
                <a:solidFill>
                  <a:srgbClr val="6F74DD"/>
                </a:solidFill>
                <a:latin typeface="Product Sans" panose="020B0403030502040203" pitchFamily="34" charset="0"/>
              </a:rPr>
              <a:t>5/12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162D2BC3-11D4-4E8E-B11F-89F37442145C}"/>
              </a:ext>
            </a:extLst>
          </p:cNvPr>
          <p:cNvSpPr txBox="1">
            <a:spLocks/>
          </p:cNvSpPr>
          <p:nvPr/>
        </p:nvSpPr>
        <p:spPr>
          <a:xfrm>
            <a:off x="289249" y="1972137"/>
            <a:ext cx="11607281" cy="4559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u="sng" dirty="0">
                <a:solidFill>
                  <a:srgbClr val="6F74DD"/>
                </a:solidFill>
                <a:latin typeface="Product Sans" panose="020B0403030502040203" pitchFamily="34" charset="0"/>
              </a:rPr>
              <a:t>Banc de registres :</a:t>
            </a:r>
          </a:p>
          <a:p>
            <a:r>
              <a:rPr lang="fr-FR" sz="2800" b="1" dirty="0">
                <a:solidFill>
                  <a:srgbClr val="6F74DD"/>
                </a:solidFill>
                <a:latin typeface="Product Sans" panose="020B0403030502040203" pitchFamily="34" charset="0"/>
              </a:rPr>
              <a:t>	</a:t>
            </a:r>
            <a:r>
              <a:rPr lang="fr-FR" sz="2000" b="1" dirty="0">
                <a:solidFill>
                  <a:srgbClr val="6F74DD"/>
                </a:solidFill>
                <a:latin typeface="Product Sans" panose="020B0403030502040203" pitchFamily="34" charset="0"/>
              </a:rPr>
              <a:t>Stock les données provenant du multiplexeur</a:t>
            </a:r>
          </a:p>
          <a:p>
            <a:endParaRPr lang="fr-FR" sz="2800" b="1" dirty="0">
              <a:solidFill>
                <a:srgbClr val="6F74DD"/>
              </a:solidFill>
              <a:latin typeface="Product Sans" panose="020B0403030502040203" pitchFamily="34" charset="0"/>
            </a:endParaRPr>
          </a:p>
          <a:p>
            <a:r>
              <a:rPr lang="fr-FR" sz="2800" b="1" u="sng" dirty="0">
                <a:solidFill>
                  <a:srgbClr val="6F74DD"/>
                </a:solidFill>
                <a:latin typeface="Product Sans" panose="020B0403030502040203" pitchFamily="34" charset="0"/>
              </a:rPr>
              <a:t>Registre A :</a:t>
            </a:r>
          </a:p>
          <a:p>
            <a:r>
              <a:rPr lang="fr-FR" sz="2800" b="1" dirty="0">
                <a:solidFill>
                  <a:srgbClr val="6F74DD"/>
                </a:solidFill>
                <a:latin typeface="Product Sans" panose="020B0403030502040203" pitchFamily="34" charset="0"/>
              </a:rPr>
              <a:t>	</a:t>
            </a:r>
            <a:r>
              <a:rPr lang="fr-FR" sz="2000" b="1" dirty="0">
                <a:solidFill>
                  <a:srgbClr val="6F74DD"/>
                </a:solidFill>
                <a:latin typeface="Product Sans" panose="020B0403030502040203" pitchFamily="34" charset="0"/>
              </a:rPr>
              <a:t>Stock la première opérande de l’ALU afin d’attendre la deuxième pour faire l’opération</a:t>
            </a:r>
          </a:p>
          <a:p>
            <a:endParaRPr lang="fr-FR" sz="2800" b="1" dirty="0">
              <a:solidFill>
                <a:srgbClr val="6F74DD"/>
              </a:solidFill>
              <a:latin typeface="Product Sans" panose="020B0403030502040203" pitchFamily="34" charset="0"/>
            </a:endParaRPr>
          </a:p>
          <a:p>
            <a:r>
              <a:rPr lang="fr-FR" sz="2800" b="1" u="sng" dirty="0">
                <a:solidFill>
                  <a:srgbClr val="6F74DD"/>
                </a:solidFill>
                <a:latin typeface="Product Sans" panose="020B0403030502040203" pitchFamily="34" charset="0"/>
              </a:rPr>
              <a:t>Registre G :</a:t>
            </a:r>
          </a:p>
          <a:p>
            <a:r>
              <a:rPr lang="fr-FR" sz="2800" b="1" dirty="0">
                <a:solidFill>
                  <a:srgbClr val="6F74DD"/>
                </a:solidFill>
                <a:latin typeface="Product Sans" panose="020B0403030502040203" pitchFamily="34" charset="0"/>
              </a:rPr>
              <a:t>	</a:t>
            </a:r>
            <a:r>
              <a:rPr lang="fr-FR" sz="2000" b="1" dirty="0">
                <a:solidFill>
                  <a:srgbClr val="6F74DD"/>
                </a:solidFill>
                <a:latin typeface="Product Sans" panose="020B0403030502040203" pitchFamily="34" charset="0"/>
              </a:rPr>
              <a:t>Stock le résultat de l’opération faite pas l’ALU</a:t>
            </a:r>
          </a:p>
          <a:p>
            <a:endParaRPr lang="fr-FR" sz="2800" b="1" dirty="0">
              <a:solidFill>
                <a:srgbClr val="6F74DD"/>
              </a:solidFill>
              <a:latin typeface="Product Sans" panose="020B0403030502040203" pitchFamily="34" charset="0"/>
            </a:endParaRPr>
          </a:p>
          <a:p>
            <a:r>
              <a:rPr lang="fr-FR" sz="2800" b="1" u="sng" dirty="0">
                <a:solidFill>
                  <a:srgbClr val="6F74DD"/>
                </a:solidFill>
                <a:latin typeface="Product Sans" panose="020B0403030502040203" pitchFamily="34" charset="0"/>
              </a:rPr>
              <a:t>Registre IR :</a:t>
            </a:r>
          </a:p>
          <a:p>
            <a:r>
              <a:rPr lang="fr-FR" sz="2800" b="1" dirty="0">
                <a:solidFill>
                  <a:srgbClr val="6F74DD"/>
                </a:solidFill>
                <a:latin typeface="Product Sans" panose="020B0403030502040203" pitchFamily="34" charset="0"/>
              </a:rPr>
              <a:t>	 </a:t>
            </a:r>
            <a:r>
              <a:rPr lang="fr-FR" sz="2000" b="1" dirty="0">
                <a:solidFill>
                  <a:srgbClr val="6F74DD"/>
                </a:solidFill>
                <a:latin typeface="Product Sans" panose="020B0403030502040203" pitchFamily="34" charset="0"/>
              </a:rPr>
              <a:t>Stock l’instruction</a:t>
            </a:r>
            <a:endParaRPr lang="fr-FR" sz="2800" b="1" dirty="0">
              <a:solidFill>
                <a:srgbClr val="6F74DD"/>
              </a:solidFill>
              <a:latin typeface="Product Sans" panose="020B0403030502040203" pitchFamily="34" charset="0"/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CABBD493-42CA-4C3F-8430-BC5973EE175D}"/>
              </a:ext>
            </a:extLst>
          </p:cNvPr>
          <p:cNvSpPr txBox="1">
            <a:spLocks/>
          </p:cNvSpPr>
          <p:nvPr/>
        </p:nvSpPr>
        <p:spPr>
          <a:xfrm>
            <a:off x="4104760" y="1246357"/>
            <a:ext cx="3366659" cy="7257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u="sng" dirty="0">
                <a:solidFill>
                  <a:srgbClr val="00227B"/>
                </a:solidFill>
                <a:latin typeface="Product Sans" panose="020B0403030502040203" pitchFamily="34" charset="0"/>
              </a:rPr>
              <a:t>Registres 16 bits</a:t>
            </a:r>
            <a:endParaRPr lang="fr-FR" sz="3600" b="1" u="sng" dirty="0">
              <a:solidFill>
                <a:srgbClr val="00227B"/>
              </a:solidFill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039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D183B7-3226-4AC7-BB62-4B9BE3B52F45}"/>
              </a:ext>
            </a:extLst>
          </p:cNvPr>
          <p:cNvSpPr/>
          <p:nvPr/>
        </p:nvSpPr>
        <p:spPr>
          <a:xfrm>
            <a:off x="10701867" y="0"/>
            <a:ext cx="1490133" cy="1145822"/>
          </a:xfrm>
          <a:prstGeom prst="rect">
            <a:avLst/>
          </a:prstGeom>
          <a:solidFill>
            <a:srgbClr val="00227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096AA0A5-B0B3-442E-B0B1-47C5F6ED9EE9}"/>
              </a:ext>
            </a:extLst>
          </p:cNvPr>
          <p:cNvSpPr/>
          <p:nvPr/>
        </p:nvSpPr>
        <p:spPr>
          <a:xfrm>
            <a:off x="-83977" y="-91924"/>
            <a:ext cx="12275977" cy="1249538"/>
          </a:xfrm>
          <a:custGeom>
            <a:avLst/>
            <a:gdLst>
              <a:gd name="connsiteX0" fmla="*/ 0 w 12316408"/>
              <a:gd name="connsiteY0" fmla="*/ 74645 h 1175657"/>
              <a:gd name="connsiteX1" fmla="*/ 9330 w 12316408"/>
              <a:gd name="connsiteY1" fmla="*/ 1156996 h 1175657"/>
              <a:gd name="connsiteX2" fmla="*/ 10823510 w 12316408"/>
              <a:gd name="connsiteY2" fmla="*/ 1175657 h 1175657"/>
              <a:gd name="connsiteX3" fmla="*/ 12316408 w 12316408"/>
              <a:gd name="connsiteY3" fmla="*/ 0 h 1175657"/>
              <a:gd name="connsiteX4" fmla="*/ 0 w 12316408"/>
              <a:gd name="connsiteY4" fmla="*/ 74645 h 117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16408" h="1175657">
                <a:moveTo>
                  <a:pt x="0" y="74645"/>
                </a:moveTo>
                <a:lnTo>
                  <a:pt x="9330" y="1156996"/>
                </a:lnTo>
                <a:lnTo>
                  <a:pt x="10823510" y="1175657"/>
                </a:lnTo>
                <a:lnTo>
                  <a:pt x="12316408" y="0"/>
                </a:lnTo>
                <a:lnTo>
                  <a:pt x="0" y="74645"/>
                </a:lnTo>
                <a:close/>
              </a:path>
            </a:pathLst>
          </a:custGeom>
          <a:solidFill>
            <a:srgbClr val="3949A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290" y="-11792"/>
            <a:ext cx="10515600" cy="1157614"/>
          </a:xfrm>
        </p:spPr>
        <p:txBody>
          <a:bodyPr/>
          <a:lstStyle/>
          <a:p>
            <a:r>
              <a:rPr lang="fr-FR" b="1" dirty="0">
                <a:solidFill>
                  <a:schemeClr val="bg1"/>
                </a:solidFill>
                <a:latin typeface="Product Sans" panose="020B0403030502040203" pitchFamily="34" charset="0"/>
              </a:rPr>
              <a:t>Le multiplexeur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80B26ED2-85EF-4364-9662-BC821DF2043B}"/>
              </a:ext>
            </a:extLst>
          </p:cNvPr>
          <p:cNvSpPr txBox="1">
            <a:spLocks/>
          </p:cNvSpPr>
          <p:nvPr/>
        </p:nvSpPr>
        <p:spPr>
          <a:xfrm>
            <a:off x="11252721" y="603391"/>
            <a:ext cx="939279" cy="428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2000" b="1" dirty="0">
                <a:solidFill>
                  <a:srgbClr val="6F74DD"/>
                </a:solidFill>
                <a:latin typeface="Product Sans" panose="020B0403030502040203" pitchFamily="34" charset="0"/>
              </a:rPr>
              <a:t>6/12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874C04C-F9D7-4CC4-92A8-449A3D2E45AD}"/>
              </a:ext>
            </a:extLst>
          </p:cNvPr>
          <p:cNvSpPr txBox="1">
            <a:spLocks/>
          </p:cNvSpPr>
          <p:nvPr/>
        </p:nvSpPr>
        <p:spPr>
          <a:xfrm>
            <a:off x="365585" y="1550889"/>
            <a:ext cx="11297679" cy="12495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>
                <a:solidFill>
                  <a:srgbClr val="6F74DD"/>
                </a:solidFill>
                <a:latin typeface="Product Sans" panose="020B0403030502040203" pitchFamily="34" charset="0"/>
              </a:rPr>
              <a:t>Permet la redirection des données dans les différents registres.</a:t>
            </a:r>
          </a:p>
          <a:p>
            <a:r>
              <a:rPr lang="fr-FR" sz="2800" b="1" dirty="0">
                <a:solidFill>
                  <a:srgbClr val="6F74DD"/>
                </a:solidFill>
                <a:latin typeface="Product Sans" panose="020B0403030502040203" pitchFamily="34" charset="0"/>
              </a:rPr>
              <a:t>Sélection sur 4 bits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605DE25C-6779-44C2-8AE0-476D5FD74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820514"/>
              </p:ext>
            </p:extLst>
          </p:nvPr>
        </p:nvGraphicFramePr>
        <p:xfrm>
          <a:off x="3407747" y="2623110"/>
          <a:ext cx="4760686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0343">
                  <a:extLst>
                    <a:ext uri="{9D8B030D-6E8A-4147-A177-3AD203B41FA5}">
                      <a16:colId xmlns:a16="http://schemas.microsoft.com/office/drawing/2014/main" val="698553914"/>
                    </a:ext>
                  </a:extLst>
                </a:gridCol>
                <a:gridCol w="2380343">
                  <a:extLst>
                    <a:ext uri="{9D8B030D-6E8A-4147-A177-3AD203B41FA5}">
                      <a16:colId xmlns:a16="http://schemas.microsoft.com/office/drawing/2014/main" val="2242162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Sélecteur</a:t>
                      </a:r>
                    </a:p>
                  </a:txBody>
                  <a:tcPr>
                    <a:solidFill>
                      <a:srgbClr val="00227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Sortie</a:t>
                      </a:r>
                    </a:p>
                  </a:txBody>
                  <a:tcPr>
                    <a:solidFill>
                      <a:srgbClr val="0022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40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766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9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462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308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099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632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841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485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430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Autres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007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0743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D183B7-3226-4AC7-BB62-4B9BE3B52F45}"/>
              </a:ext>
            </a:extLst>
          </p:cNvPr>
          <p:cNvSpPr/>
          <p:nvPr/>
        </p:nvSpPr>
        <p:spPr>
          <a:xfrm>
            <a:off x="10701867" y="0"/>
            <a:ext cx="1490133" cy="1145822"/>
          </a:xfrm>
          <a:prstGeom prst="rect">
            <a:avLst/>
          </a:prstGeom>
          <a:solidFill>
            <a:srgbClr val="00227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096AA0A5-B0B3-442E-B0B1-47C5F6ED9EE9}"/>
              </a:ext>
            </a:extLst>
          </p:cNvPr>
          <p:cNvSpPr/>
          <p:nvPr/>
        </p:nvSpPr>
        <p:spPr>
          <a:xfrm>
            <a:off x="-83977" y="-91924"/>
            <a:ext cx="12275977" cy="1249538"/>
          </a:xfrm>
          <a:custGeom>
            <a:avLst/>
            <a:gdLst>
              <a:gd name="connsiteX0" fmla="*/ 0 w 12316408"/>
              <a:gd name="connsiteY0" fmla="*/ 74645 h 1175657"/>
              <a:gd name="connsiteX1" fmla="*/ 9330 w 12316408"/>
              <a:gd name="connsiteY1" fmla="*/ 1156996 h 1175657"/>
              <a:gd name="connsiteX2" fmla="*/ 10823510 w 12316408"/>
              <a:gd name="connsiteY2" fmla="*/ 1175657 h 1175657"/>
              <a:gd name="connsiteX3" fmla="*/ 12316408 w 12316408"/>
              <a:gd name="connsiteY3" fmla="*/ 0 h 1175657"/>
              <a:gd name="connsiteX4" fmla="*/ 0 w 12316408"/>
              <a:gd name="connsiteY4" fmla="*/ 74645 h 117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16408" h="1175657">
                <a:moveTo>
                  <a:pt x="0" y="74645"/>
                </a:moveTo>
                <a:lnTo>
                  <a:pt x="9330" y="1156996"/>
                </a:lnTo>
                <a:lnTo>
                  <a:pt x="10823510" y="1175657"/>
                </a:lnTo>
                <a:lnTo>
                  <a:pt x="12316408" y="0"/>
                </a:lnTo>
                <a:lnTo>
                  <a:pt x="0" y="74645"/>
                </a:lnTo>
                <a:close/>
              </a:path>
            </a:pathLst>
          </a:custGeom>
          <a:solidFill>
            <a:srgbClr val="3949A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290" y="-11792"/>
            <a:ext cx="10515600" cy="1157614"/>
          </a:xfrm>
        </p:spPr>
        <p:txBody>
          <a:bodyPr/>
          <a:lstStyle/>
          <a:p>
            <a:r>
              <a:rPr lang="fr-FR" b="1" dirty="0">
                <a:solidFill>
                  <a:schemeClr val="bg1"/>
                </a:solidFill>
                <a:latin typeface="Product Sans" panose="020B0403030502040203" pitchFamily="34" charset="0"/>
              </a:rPr>
              <a:t>L’Unité de Contrôle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91818"/>
            <a:ext cx="10515600" cy="3823059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990F47A1-918D-4638-AA55-3C4E68443EF0}"/>
              </a:ext>
            </a:extLst>
          </p:cNvPr>
          <p:cNvSpPr txBox="1">
            <a:spLocks/>
          </p:cNvSpPr>
          <p:nvPr/>
        </p:nvSpPr>
        <p:spPr>
          <a:xfrm>
            <a:off x="11252721" y="603391"/>
            <a:ext cx="939279" cy="428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2000" b="1" dirty="0">
                <a:solidFill>
                  <a:srgbClr val="6F74DD"/>
                </a:solidFill>
                <a:latin typeface="Product Sans" panose="020B0403030502040203" pitchFamily="34" charset="0"/>
              </a:rPr>
              <a:t>7/12</a:t>
            </a:r>
          </a:p>
        </p:txBody>
      </p:sp>
    </p:spTree>
    <p:extLst>
      <p:ext uri="{BB962C8B-B14F-4D97-AF65-F5344CB8AC3E}">
        <p14:creationId xmlns:p14="http://schemas.microsoft.com/office/powerpoint/2010/main" val="1770419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39614" y="2479430"/>
            <a:ext cx="60139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6F74DD"/>
                </a:solidFill>
                <a:latin typeface="Product Sans" panose="020B0403030502040203" pitchFamily="34" charset="0"/>
                <a:ea typeface="Product Sans" charset="0"/>
                <a:cs typeface="Product Sans" charset="0"/>
              </a:rPr>
              <a:t>3 États fondamentales:</a:t>
            </a:r>
          </a:p>
          <a:p>
            <a:r>
              <a:rPr lang="fr-FR" sz="2400" b="1" dirty="0">
                <a:solidFill>
                  <a:srgbClr val="6F74DD"/>
                </a:solidFill>
                <a:latin typeface="Product Sans" panose="020B0403030502040203" pitchFamily="34" charset="0"/>
                <a:ea typeface="Product Sans" charset="0"/>
                <a:cs typeface="Product Sans" charset="0"/>
              </a:rPr>
              <a:t>● Lecture dans le registre d’instruction (IR)</a:t>
            </a:r>
          </a:p>
          <a:p>
            <a:r>
              <a:rPr lang="fr-FR" sz="2400" b="1" dirty="0">
                <a:solidFill>
                  <a:srgbClr val="6F74DD"/>
                </a:solidFill>
                <a:latin typeface="Product Sans" panose="020B0403030502040203" pitchFamily="34" charset="0"/>
                <a:ea typeface="Product Sans" charset="0"/>
                <a:cs typeface="Product Sans" charset="0"/>
              </a:rPr>
              <a:t>● Exécution de l’instruction</a:t>
            </a:r>
          </a:p>
          <a:p>
            <a:r>
              <a:rPr lang="fr-FR" sz="2400" b="1" dirty="0">
                <a:solidFill>
                  <a:srgbClr val="6F74DD"/>
                </a:solidFill>
                <a:latin typeface="Product Sans" panose="020B0403030502040203" pitchFamily="34" charset="0"/>
                <a:ea typeface="Product Sans" charset="0"/>
                <a:cs typeface="Product Sans" charset="0"/>
              </a:rPr>
              <a:t>● Instruction Exécutée, attente d’une autre instruction (DONE)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6664569" y="2479430"/>
            <a:ext cx="56974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6F74DD"/>
                </a:solidFill>
                <a:latin typeface="Product Sans" charset="0"/>
                <a:ea typeface="Product Sans" charset="0"/>
                <a:cs typeface="Product Sans" charset="0"/>
              </a:rPr>
              <a:t>5 États d’instructions:</a:t>
            </a:r>
          </a:p>
          <a:p>
            <a:r>
              <a:rPr lang="fr-FR" sz="2400" b="1" dirty="0">
                <a:solidFill>
                  <a:srgbClr val="6F74DD"/>
                </a:solidFill>
                <a:latin typeface="Product Sans" charset="0"/>
                <a:ea typeface="Product Sans" charset="0"/>
                <a:cs typeface="Product Sans" charset="0"/>
              </a:rPr>
              <a:t>● MV: Move</a:t>
            </a:r>
          </a:p>
          <a:p>
            <a:r>
              <a:rPr lang="fr-FR" sz="2400" b="1" dirty="0">
                <a:solidFill>
                  <a:srgbClr val="6F74DD"/>
                </a:solidFill>
                <a:latin typeface="Product Sans" charset="0"/>
                <a:ea typeface="Product Sans" charset="0"/>
                <a:cs typeface="Product Sans" charset="0"/>
              </a:rPr>
              <a:t>● MVI: Move </a:t>
            </a:r>
            <a:r>
              <a:rPr lang="fr-FR" sz="2400" b="1" dirty="0" err="1">
                <a:solidFill>
                  <a:srgbClr val="6F74DD"/>
                </a:solidFill>
                <a:latin typeface="Product Sans" charset="0"/>
                <a:ea typeface="Product Sans" charset="0"/>
                <a:cs typeface="Product Sans" charset="0"/>
              </a:rPr>
              <a:t>Immediat</a:t>
            </a:r>
            <a:endParaRPr lang="fr-FR" sz="2400" b="1" dirty="0">
              <a:solidFill>
                <a:srgbClr val="6F74DD"/>
              </a:solidFill>
              <a:latin typeface="Product Sans" charset="0"/>
              <a:ea typeface="Product Sans" charset="0"/>
              <a:cs typeface="Product Sans" charset="0"/>
            </a:endParaRPr>
          </a:p>
          <a:p>
            <a:r>
              <a:rPr lang="fr-FR" sz="2400" b="1" dirty="0">
                <a:solidFill>
                  <a:srgbClr val="6F74DD"/>
                </a:solidFill>
                <a:latin typeface="Product Sans" charset="0"/>
                <a:ea typeface="Product Sans" charset="0"/>
                <a:cs typeface="Product Sans" charset="0"/>
              </a:rPr>
              <a:t>● ALU0, ALU1, ALU2: 3 cycles d’une instruction sur l’ALU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39614" y="5404237"/>
            <a:ext cx="114651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6F74DD"/>
                </a:solidFill>
                <a:latin typeface="Product Sans" charset="0"/>
                <a:ea typeface="Product Sans" charset="0"/>
                <a:cs typeface="Product Sans" charset="0"/>
              </a:rPr>
              <a:t>Nous avons donc au total 7 états différents: IR, MV, MVI, ALU0, ALU1, ALU2 &amp; DONE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E66794-EAE1-4B82-8598-323F1A9D2ABD}"/>
              </a:ext>
            </a:extLst>
          </p:cNvPr>
          <p:cNvSpPr/>
          <p:nvPr/>
        </p:nvSpPr>
        <p:spPr>
          <a:xfrm>
            <a:off x="10701867" y="0"/>
            <a:ext cx="1490133" cy="1145822"/>
          </a:xfrm>
          <a:prstGeom prst="rect">
            <a:avLst/>
          </a:prstGeom>
          <a:solidFill>
            <a:srgbClr val="00227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42ADFE4A-96B8-4425-854F-71B3E8B3D0FC}"/>
              </a:ext>
            </a:extLst>
          </p:cNvPr>
          <p:cNvSpPr/>
          <p:nvPr/>
        </p:nvSpPr>
        <p:spPr>
          <a:xfrm>
            <a:off x="-83977" y="-91924"/>
            <a:ext cx="12275977" cy="1249538"/>
          </a:xfrm>
          <a:custGeom>
            <a:avLst/>
            <a:gdLst>
              <a:gd name="connsiteX0" fmla="*/ 0 w 12316408"/>
              <a:gd name="connsiteY0" fmla="*/ 74645 h 1175657"/>
              <a:gd name="connsiteX1" fmla="*/ 9330 w 12316408"/>
              <a:gd name="connsiteY1" fmla="*/ 1156996 h 1175657"/>
              <a:gd name="connsiteX2" fmla="*/ 10823510 w 12316408"/>
              <a:gd name="connsiteY2" fmla="*/ 1175657 h 1175657"/>
              <a:gd name="connsiteX3" fmla="*/ 12316408 w 12316408"/>
              <a:gd name="connsiteY3" fmla="*/ 0 h 1175657"/>
              <a:gd name="connsiteX4" fmla="*/ 0 w 12316408"/>
              <a:gd name="connsiteY4" fmla="*/ 74645 h 117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16408" h="1175657">
                <a:moveTo>
                  <a:pt x="0" y="74645"/>
                </a:moveTo>
                <a:lnTo>
                  <a:pt x="9330" y="1156996"/>
                </a:lnTo>
                <a:lnTo>
                  <a:pt x="10823510" y="1175657"/>
                </a:lnTo>
                <a:lnTo>
                  <a:pt x="12316408" y="0"/>
                </a:lnTo>
                <a:lnTo>
                  <a:pt x="0" y="74645"/>
                </a:lnTo>
                <a:close/>
              </a:path>
            </a:pathLst>
          </a:custGeom>
          <a:solidFill>
            <a:srgbClr val="3949A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2748D19C-1BD4-4426-B353-7A20F07AC907}"/>
              </a:ext>
            </a:extLst>
          </p:cNvPr>
          <p:cNvSpPr txBox="1">
            <a:spLocks/>
          </p:cNvSpPr>
          <p:nvPr/>
        </p:nvSpPr>
        <p:spPr>
          <a:xfrm>
            <a:off x="530290" y="-11792"/>
            <a:ext cx="10515600" cy="1157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chemeClr val="bg1"/>
                </a:solidFill>
                <a:latin typeface="Product Sans" panose="020B0403030502040203" pitchFamily="34" charset="0"/>
              </a:rPr>
              <a:t>UC : Machine à Etats 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FFF03CC5-2066-4822-9E03-7087DD4F9229}"/>
              </a:ext>
            </a:extLst>
          </p:cNvPr>
          <p:cNvSpPr txBox="1">
            <a:spLocks/>
          </p:cNvSpPr>
          <p:nvPr/>
        </p:nvSpPr>
        <p:spPr>
          <a:xfrm>
            <a:off x="11252721" y="603391"/>
            <a:ext cx="939279" cy="428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2000" b="1" dirty="0">
                <a:solidFill>
                  <a:srgbClr val="6F74DD"/>
                </a:solidFill>
                <a:latin typeface="Product Sans" panose="020B0403030502040203" pitchFamily="34" charset="0"/>
              </a:rPr>
              <a:t>8/12</a:t>
            </a:r>
          </a:p>
        </p:txBody>
      </p:sp>
    </p:spTree>
    <p:extLst>
      <p:ext uri="{BB962C8B-B14F-4D97-AF65-F5344CB8AC3E}">
        <p14:creationId xmlns:p14="http://schemas.microsoft.com/office/powerpoint/2010/main" val="525381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627" y="2698592"/>
            <a:ext cx="7867373" cy="319246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32" y="3071656"/>
            <a:ext cx="4207700" cy="244633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F48284A-5189-4EBD-8F45-A184638FE25B}"/>
              </a:ext>
            </a:extLst>
          </p:cNvPr>
          <p:cNvSpPr/>
          <p:nvPr/>
        </p:nvSpPr>
        <p:spPr>
          <a:xfrm>
            <a:off x="10701867" y="0"/>
            <a:ext cx="1490133" cy="1145822"/>
          </a:xfrm>
          <a:prstGeom prst="rect">
            <a:avLst/>
          </a:prstGeom>
          <a:solidFill>
            <a:srgbClr val="00227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C82D9560-1246-48BF-A819-1F67E07D2173}"/>
              </a:ext>
            </a:extLst>
          </p:cNvPr>
          <p:cNvSpPr/>
          <p:nvPr/>
        </p:nvSpPr>
        <p:spPr>
          <a:xfrm>
            <a:off x="-83977" y="-91924"/>
            <a:ext cx="12275977" cy="1249538"/>
          </a:xfrm>
          <a:custGeom>
            <a:avLst/>
            <a:gdLst>
              <a:gd name="connsiteX0" fmla="*/ 0 w 12316408"/>
              <a:gd name="connsiteY0" fmla="*/ 74645 h 1175657"/>
              <a:gd name="connsiteX1" fmla="*/ 9330 w 12316408"/>
              <a:gd name="connsiteY1" fmla="*/ 1156996 h 1175657"/>
              <a:gd name="connsiteX2" fmla="*/ 10823510 w 12316408"/>
              <a:gd name="connsiteY2" fmla="*/ 1175657 h 1175657"/>
              <a:gd name="connsiteX3" fmla="*/ 12316408 w 12316408"/>
              <a:gd name="connsiteY3" fmla="*/ 0 h 1175657"/>
              <a:gd name="connsiteX4" fmla="*/ 0 w 12316408"/>
              <a:gd name="connsiteY4" fmla="*/ 74645 h 117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16408" h="1175657">
                <a:moveTo>
                  <a:pt x="0" y="74645"/>
                </a:moveTo>
                <a:lnTo>
                  <a:pt x="9330" y="1156996"/>
                </a:lnTo>
                <a:lnTo>
                  <a:pt x="10823510" y="1175657"/>
                </a:lnTo>
                <a:lnTo>
                  <a:pt x="12316408" y="0"/>
                </a:lnTo>
                <a:lnTo>
                  <a:pt x="0" y="74645"/>
                </a:lnTo>
                <a:close/>
              </a:path>
            </a:pathLst>
          </a:custGeom>
          <a:solidFill>
            <a:srgbClr val="3949A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6743A7DD-00C8-4427-AD55-C26A22BA21D6}"/>
              </a:ext>
            </a:extLst>
          </p:cNvPr>
          <p:cNvSpPr txBox="1">
            <a:spLocks/>
          </p:cNvSpPr>
          <p:nvPr/>
        </p:nvSpPr>
        <p:spPr>
          <a:xfrm>
            <a:off x="530290" y="-11792"/>
            <a:ext cx="10515600" cy="1157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chemeClr val="bg1"/>
                </a:solidFill>
                <a:latin typeface="Product Sans" panose="020B0403030502040203" pitchFamily="34" charset="0"/>
              </a:rPr>
              <a:t>UC : Fonction de transition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DB90447D-11F8-4982-B763-368AA7B86923}"/>
              </a:ext>
            </a:extLst>
          </p:cNvPr>
          <p:cNvSpPr txBox="1">
            <a:spLocks/>
          </p:cNvSpPr>
          <p:nvPr/>
        </p:nvSpPr>
        <p:spPr>
          <a:xfrm>
            <a:off x="11252721" y="603391"/>
            <a:ext cx="939279" cy="428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2000" b="1" dirty="0">
                <a:solidFill>
                  <a:srgbClr val="6F74DD"/>
                </a:solidFill>
                <a:latin typeface="Product Sans" panose="020B0403030502040203" pitchFamily="34" charset="0"/>
              </a:rPr>
              <a:t>9/12</a:t>
            </a:r>
          </a:p>
        </p:txBody>
      </p:sp>
    </p:spTree>
    <p:extLst>
      <p:ext uri="{BB962C8B-B14F-4D97-AF65-F5344CB8AC3E}">
        <p14:creationId xmlns:p14="http://schemas.microsoft.com/office/powerpoint/2010/main" val="570805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332</Words>
  <Application>Microsoft Office PowerPoint</Application>
  <PresentationFormat>Grand écran</PresentationFormat>
  <Paragraphs>116</Paragraphs>
  <Slides>12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Product Sans</vt:lpstr>
      <vt:lpstr>Thème Office</vt:lpstr>
      <vt:lpstr>Présentation PowerPoint</vt:lpstr>
      <vt:lpstr>Architecture du processeur</vt:lpstr>
      <vt:lpstr>Architecture du processeur</vt:lpstr>
      <vt:lpstr>L’ALU</vt:lpstr>
      <vt:lpstr>Les registres</vt:lpstr>
      <vt:lpstr>Le multiplexeur</vt:lpstr>
      <vt:lpstr>L’Unité de Contrôle</vt:lpstr>
      <vt:lpstr>Présentation PowerPoint</vt:lpstr>
      <vt:lpstr>Présentation PowerPoint</vt:lpstr>
      <vt:lpstr>UC : Fonction de génération</vt:lpstr>
      <vt:lpstr>Exemple d’instructions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de Microsoft Office</dc:creator>
  <cp:lastModifiedBy>matthieu vilain</cp:lastModifiedBy>
  <cp:revision>56</cp:revision>
  <dcterms:created xsi:type="dcterms:W3CDTF">2018-04-03T12:51:16Z</dcterms:created>
  <dcterms:modified xsi:type="dcterms:W3CDTF">2018-04-04T08:02:22Z</dcterms:modified>
</cp:coreProperties>
</file>