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ECD"/>
    <a:srgbClr val="02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E70A5-E1AB-7D46-819D-F6C5566C6D42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4AF5-DAFD-4548-9C4A-55FA991451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3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Matthieu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4AF5-DAFD-4548-9C4A-55FA991451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13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Matthieu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4AF5-DAFD-4548-9C4A-55FA9914511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2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4AF5-DAFD-4548-9C4A-55FA9914511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41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4AF5-DAFD-4548-9C4A-55FA9914511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1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Matthieu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4AF5-DAFD-4548-9C4A-55FA9914511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Matthieu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4AF5-DAFD-4548-9C4A-55FA9914511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933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Louis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4AF5-DAFD-4548-9C4A-55FA9914511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14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Louis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4AF5-DAFD-4548-9C4A-55FA9914511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47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18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6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6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43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2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2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C2B1-8594-4725-B775-F496860FF2CD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BCE2-083D-4232-B1FF-EF95B9F5A2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0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latin typeface="San Francisco Display Heavy" charset="0"/>
                <a:ea typeface="San Francisco Display Heavy" charset="0"/>
                <a:cs typeface="San Francisco Display Heavy" charset="0"/>
              </a:rPr>
              <a:t>Face Key</a:t>
            </a:r>
            <a:endParaRPr lang="fr-FR" b="1" dirty="0">
              <a:solidFill>
                <a:schemeClr val="bg1"/>
              </a:solidFill>
              <a:latin typeface="San Francisco Display Heavy" charset="0"/>
              <a:ea typeface="San Francisco Display Heavy" charset="0"/>
              <a:cs typeface="San Francisco Display Heavy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Projet de base de données</a:t>
            </a:r>
            <a:endParaRPr lang="fr-FR" dirty="0">
              <a:solidFill>
                <a:schemeClr val="bg1"/>
              </a:solidFill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24" y="339113"/>
            <a:ext cx="1720949" cy="10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Gestionnaire </a:t>
            </a:r>
            <a:r>
              <a:rPr lang="fr-FR" sz="3600" b="1" dirty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de mot de </a:t>
            </a:r>
            <a:r>
              <a:rPr lang="fr-FR" sz="3600" b="1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passe </a:t>
            </a:r>
            <a:br>
              <a:rPr lang="fr-FR" sz="3600" b="1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</a:br>
            <a:r>
              <a:rPr lang="fr-FR" sz="3600" b="1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par reconnaissance faciale</a:t>
            </a:r>
            <a:endParaRPr lang="fr-FR" sz="3600" b="1" dirty="0">
              <a:solidFill>
                <a:schemeClr val="bg1"/>
              </a:solidFill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81" y="2407479"/>
            <a:ext cx="670573" cy="6705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015" y="2742765"/>
            <a:ext cx="508044" cy="5080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32" y="1914618"/>
            <a:ext cx="508044" cy="5080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32" y="3225398"/>
            <a:ext cx="508044" cy="5080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1" y="2615617"/>
            <a:ext cx="508044" cy="5080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88" y="1914618"/>
            <a:ext cx="508044" cy="50804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31" y="3301188"/>
            <a:ext cx="508044" cy="5080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81" y="4011033"/>
            <a:ext cx="2024388" cy="202438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97" y="4188728"/>
            <a:ext cx="1684977" cy="1684977"/>
          </a:xfrm>
          <a:prstGeom prst="rect">
            <a:avLst/>
          </a:prstGeom>
        </p:spPr>
      </p:pic>
      <p:cxnSp>
        <p:nvCxnSpPr>
          <p:cNvPr id="19" name="Connecteur droit avec flèche 18"/>
          <p:cNvCxnSpPr>
            <a:endCxn id="17" idx="3"/>
          </p:cNvCxnSpPr>
          <p:nvPr/>
        </p:nvCxnSpPr>
        <p:spPr>
          <a:xfrm flipH="1">
            <a:off x="2450574" y="5023227"/>
            <a:ext cx="830508" cy="799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4679345" y="3416300"/>
            <a:ext cx="1205236" cy="77434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195881" y="4515903"/>
            <a:ext cx="2775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Informations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Fréquence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Temps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Région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Horaire d’utilisation  	   …</a:t>
            </a:r>
            <a:endParaRPr lang="fr-FR" dirty="0"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cxnSp>
        <p:nvCxnSpPr>
          <p:cNvPr id="22" name="Connecteur droit 21"/>
          <p:cNvCxnSpPr>
            <a:stCxn id="18" idx="0"/>
            <a:endCxn id="12" idx="2"/>
          </p:cNvCxnSpPr>
          <p:nvPr/>
        </p:nvCxnSpPr>
        <p:spPr>
          <a:xfrm flipH="1" flipV="1">
            <a:off x="7535553" y="3809232"/>
            <a:ext cx="48249" cy="706671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975427" y="1832874"/>
            <a:ext cx="3092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Services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Gestion efficace des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MDPs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Partage de compte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Rapide, facile</a:t>
            </a:r>
            <a:endParaRPr lang="fr-FR" dirty="0"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cxnSp>
        <p:nvCxnSpPr>
          <p:cNvPr id="29" name="Connecteur droit 28"/>
          <p:cNvCxnSpPr>
            <a:endCxn id="28" idx="2"/>
          </p:cNvCxnSpPr>
          <p:nvPr/>
        </p:nvCxnSpPr>
        <p:spPr>
          <a:xfrm flipH="1" flipV="1">
            <a:off x="2521684" y="3310202"/>
            <a:ext cx="1055235" cy="87852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r="21046" b="6779"/>
          <a:stretch/>
        </p:blipFill>
        <p:spPr>
          <a:xfrm>
            <a:off x="628650" y="1463463"/>
            <a:ext cx="8076079" cy="5373769"/>
          </a:xfrm>
        </p:spPr>
      </p:pic>
      <p:sp>
        <p:nvSpPr>
          <p:cNvPr id="9" name="ZoneTexte 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Schéma </a:t>
            </a:r>
            <a:r>
              <a:rPr lang="fr-FR" sz="3600" b="1" dirty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: </a:t>
            </a:r>
            <a:r>
              <a:rPr lang="fr-FR" sz="3600" b="1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MCD</a:t>
            </a:r>
            <a:endParaRPr lang="fr-FR" sz="3600" b="1" dirty="0">
              <a:solidFill>
                <a:schemeClr val="bg1"/>
              </a:solidFill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4" b="14693"/>
          <a:stretch/>
        </p:blipFill>
        <p:spPr>
          <a:xfrm>
            <a:off x="310771" y="1582521"/>
            <a:ext cx="8504527" cy="4970088"/>
          </a:xfr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Schéma </a:t>
            </a:r>
            <a:r>
              <a:rPr lang="fr-FR" sz="3600" b="1" dirty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: MLD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08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Somme </a:t>
            </a:r>
            <a:r>
              <a:rPr lang="fr-FR" dirty="0">
                <a:latin typeface="San Francisco Display" charset="0"/>
                <a:ea typeface="San Francisco Display" charset="0"/>
                <a:cs typeface="San Francisco Display" charset="0"/>
              </a:rPr>
              <a:t>du temps d'utilisation 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et nombre </a:t>
            </a:r>
            <a:r>
              <a:rPr lang="fr-FR" dirty="0">
                <a:latin typeface="San Francisco Display" charset="0"/>
                <a:ea typeface="San Francisco Display" charset="0"/>
                <a:cs typeface="San Francisco Display" charset="0"/>
              </a:rPr>
              <a:t>utilisateurs d'un site pour calcul moyenne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SELECT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domain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, SUM(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average_conn_time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) AS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sum_time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,   </a:t>
            </a:r>
            <a:r>
              <a:rPr lang="fr-FR" dirty="0">
                <a:latin typeface="San Francisco Display" charset="0"/>
                <a:ea typeface="San Francisco Display" charset="0"/>
                <a:cs typeface="San Francisco Display" charset="0"/>
              </a:rPr>
              <a:t>	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COUNT(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average_conn_time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) AS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nb_user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FROM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INNER JOIN Sites</a:t>
            </a: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ON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Account.id_site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=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Sites.id_site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INNER JOIN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DataAccount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ON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Account.id_account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=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DataAccount.id_account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GROUP BY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domain</a:t>
            </a:r>
            <a:endParaRPr lang="fr-FR" dirty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;</a:t>
            </a:r>
            <a:endParaRPr lang="fr-FR" dirty="0"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80" y="3910904"/>
            <a:ext cx="2717800" cy="2601655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Requêtes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9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Dernier compte utilisé par l’utilisateur</a:t>
            </a:r>
            <a:endParaRPr lang="fr-FR" dirty="0"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SELECT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id_user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AS user,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domain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AS site,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last_conn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AS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last_connexion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FROM</a:t>
            </a: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(SELECT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Account.id_user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,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Account.id_account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,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domain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,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last_conn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, 	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account.id_site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FROM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</a:t>
            </a: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INNER JOIN sites </a:t>
            </a: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      ON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account.id_site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=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sites.id_site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</a:t>
            </a: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INNER JOIN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DataAccount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  </a:t>
            </a: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      ON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account.id_account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=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DataAccount.id_account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</a:t>
            </a: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WHERE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account.id_user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= 2) AS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list_conn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ORDER BY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last_conn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DESC </a:t>
            </a: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FETCH FIRST 1 ROWS ONLY;</a:t>
            </a:r>
            <a:endParaRPr lang="fr-FR" dirty="0"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Requêtes</a:t>
            </a:r>
            <a:endParaRPr lang="fr-FR" sz="3600" b="1" dirty="0">
              <a:solidFill>
                <a:schemeClr val="bg1"/>
              </a:solidFill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6714"/>
            <a:ext cx="3435014" cy="5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Liste des comptes partagé avec un utilisateur</a:t>
            </a:r>
            <a:endParaRPr lang="fr-FR" dirty="0"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SELECT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id_sharedAccount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,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domain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,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name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,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first_name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, login,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id_receiver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FROM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SharedAccount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INNER JOIN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ON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sharedAccount.id_account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=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account.id_account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INNER JOIN Sites</a:t>
            </a: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ON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account.id_site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=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sites.id_site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INNER JOIN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Users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   ON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account.id_user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=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users.id_user</a:t>
            </a:r>
            <a:endParaRPr lang="fr-FR" dirty="0" smtClean="0">
              <a:latin typeface="San Francisco Display" charset="0"/>
              <a:ea typeface="San Francisco Display" charset="0"/>
              <a:cs typeface="San Francisco Display" charset="0"/>
            </a:endParaRP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WHERE </a:t>
            </a:r>
            <a:r>
              <a:rPr lang="fr-FR" dirty="0" err="1" smtClean="0">
                <a:latin typeface="San Francisco Display" charset="0"/>
                <a:ea typeface="San Francisco Display" charset="0"/>
                <a:cs typeface="San Francisco Display" charset="0"/>
              </a:rPr>
              <a:t>sharedAccount.id_receiver</a:t>
            </a:r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 = 2 </a:t>
            </a:r>
          </a:p>
          <a:p>
            <a:r>
              <a:rPr lang="fr-FR" dirty="0" smtClean="0">
                <a:latin typeface="San Francisco Display" charset="0"/>
                <a:ea typeface="San Francisco Display" charset="0"/>
                <a:cs typeface="San Francisco Display" charset="0"/>
              </a:rPr>
              <a:t>;</a:t>
            </a:r>
            <a:endParaRPr lang="fr-FR" dirty="0"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48" y="5609272"/>
            <a:ext cx="7242232" cy="781368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Requêtes</a:t>
            </a:r>
            <a:endParaRPr lang="fr-FR" sz="3600" b="1" dirty="0">
              <a:solidFill>
                <a:schemeClr val="bg1"/>
              </a:solidFill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1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  <a:latin typeface="San Francisco Display" charset="0"/>
                <a:ea typeface="San Francisco Display" charset="0"/>
                <a:cs typeface="San Francisco Display" charset="0"/>
              </a:rPr>
              <a:t>Panel d’administration</a:t>
            </a:r>
            <a:endParaRPr lang="fr-FR" sz="3600" b="1" dirty="0">
              <a:solidFill>
                <a:schemeClr val="bg1"/>
              </a:solidFill>
              <a:latin typeface="San Francisco Display" charset="0"/>
              <a:ea typeface="San Francisco Display" charset="0"/>
              <a:cs typeface="San Francisco Display" charset="0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82" name="Rectangle à coins arrondis 81"/>
          <p:cNvSpPr/>
          <p:nvPr/>
        </p:nvSpPr>
        <p:spPr>
          <a:xfrm>
            <a:off x="3780526" y="1939461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à coins arrondis 82"/>
          <p:cNvSpPr/>
          <p:nvPr/>
        </p:nvSpPr>
        <p:spPr>
          <a:xfrm>
            <a:off x="1646926" y="309975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5938990" y="309975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à coins arrondis 84"/>
          <p:cNvSpPr/>
          <p:nvPr/>
        </p:nvSpPr>
        <p:spPr>
          <a:xfrm>
            <a:off x="6358573" y="4673913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114510" y="3099758"/>
            <a:ext cx="950259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à coins arrondis 86"/>
          <p:cNvSpPr/>
          <p:nvPr/>
        </p:nvSpPr>
        <p:spPr>
          <a:xfrm>
            <a:off x="3780526" y="5647176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à coins arrondis 88"/>
          <p:cNvSpPr/>
          <p:nvPr/>
        </p:nvSpPr>
        <p:spPr>
          <a:xfrm>
            <a:off x="7949439" y="3036992"/>
            <a:ext cx="950259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à coins arrondis 102"/>
          <p:cNvSpPr/>
          <p:nvPr/>
        </p:nvSpPr>
        <p:spPr>
          <a:xfrm>
            <a:off x="2007334" y="4673913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4143836" y="157012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6378828" y="2730426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Users</a:t>
            </a:r>
            <a:endParaRPr lang="fr-FR" dirty="0"/>
          </a:p>
        </p:txBody>
      </p:sp>
      <p:sp>
        <p:nvSpPr>
          <p:cNvPr id="121" name="ZoneTexte 120"/>
          <p:cNvSpPr txBox="1"/>
          <p:nvPr/>
        </p:nvSpPr>
        <p:spPr>
          <a:xfrm>
            <a:off x="6540198" y="4304581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/>
              <a:t>p</a:t>
            </a:r>
            <a:r>
              <a:rPr lang="fr-FR" dirty="0" smtClean="0"/>
              <a:t>rofil </a:t>
            </a:r>
            <a:endParaRPr lang="fr-FR" dirty="0"/>
          </a:p>
        </p:txBody>
      </p:sp>
      <p:sp>
        <p:nvSpPr>
          <p:cNvPr id="123" name="ZoneTexte 122"/>
          <p:cNvSpPr txBox="1"/>
          <p:nvPr/>
        </p:nvSpPr>
        <p:spPr>
          <a:xfrm>
            <a:off x="8050106" y="266766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Modif</a:t>
            </a:r>
            <a:endParaRPr lang="fr-FR" dirty="0"/>
          </a:p>
        </p:txBody>
      </p:sp>
      <p:sp>
        <p:nvSpPr>
          <p:cNvPr id="126" name="ZoneTexte 125"/>
          <p:cNvSpPr txBox="1"/>
          <p:nvPr/>
        </p:nvSpPr>
        <p:spPr>
          <a:xfrm>
            <a:off x="4143836" y="5277844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Account</a:t>
            </a:r>
            <a:endParaRPr lang="fr-FR" dirty="0"/>
          </a:p>
        </p:txBody>
      </p:sp>
      <p:sp>
        <p:nvSpPr>
          <p:cNvPr id="127" name="ZoneTexte 126"/>
          <p:cNvSpPr txBox="1"/>
          <p:nvPr/>
        </p:nvSpPr>
        <p:spPr>
          <a:xfrm>
            <a:off x="2231085" y="430458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</a:t>
            </a:r>
            <a:r>
              <a:rPr lang="fr-FR" dirty="0"/>
              <a:t>p</a:t>
            </a:r>
            <a:r>
              <a:rPr lang="fr-FR" dirty="0" smtClean="0"/>
              <a:t>rofil </a:t>
            </a:r>
            <a:endParaRPr lang="fr-FR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126902" y="2730426"/>
            <a:ext cx="6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Sites</a:t>
            </a:r>
            <a:endParaRPr lang="fr-FR" dirty="0"/>
          </a:p>
        </p:txBody>
      </p:sp>
      <p:sp>
        <p:nvSpPr>
          <p:cNvPr id="131" name="ZoneTexte 130"/>
          <p:cNvSpPr txBox="1"/>
          <p:nvPr/>
        </p:nvSpPr>
        <p:spPr>
          <a:xfrm>
            <a:off x="215177" y="27304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Modif</a:t>
            </a:r>
            <a:endParaRPr lang="fr-FR" dirty="0"/>
          </a:p>
        </p:txBody>
      </p:sp>
      <p:sp>
        <p:nvSpPr>
          <p:cNvPr id="132" name="Rectangle à coins arrondis 131"/>
          <p:cNvSpPr/>
          <p:nvPr/>
        </p:nvSpPr>
        <p:spPr>
          <a:xfrm>
            <a:off x="4143836" y="2169459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à coins arrondis 132"/>
          <p:cNvSpPr/>
          <p:nvPr/>
        </p:nvSpPr>
        <p:spPr>
          <a:xfrm>
            <a:off x="4143836" y="2405965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à coins arrondis 133"/>
          <p:cNvSpPr/>
          <p:nvPr/>
        </p:nvSpPr>
        <p:spPr>
          <a:xfrm>
            <a:off x="6313770" y="3206191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>
            <a:off x="6225773" y="359284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6225772" y="3690016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6225772" y="3790584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6225772" y="3891152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6225772" y="348988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7109135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/>
          <p:cNvSpPr/>
          <p:nvPr/>
        </p:nvSpPr>
        <p:spPr>
          <a:xfrm>
            <a:off x="7197133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/>
          <p:cNvSpPr/>
          <p:nvPr/>
        </p:nvSpPr>
        <p:spPr>
          <a:xfrm>
            <a:off x="7285131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/>
          <p:cNvSpPr/>
          <p:nvPr/>
        </p:nvSpPr>
        <p:spPr>
          <a:xfrm>
            <a:off x="7114825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Ellipse 143"/>
          <p:cNvSpPr/>
          <p:nvPr/>
        </p:nvSpPr>
        <p:spPr>
          <a:xfrm>
            <a:off x="7202823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7290821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7114825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7202823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7290821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7114825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7202823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7290821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7114825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7202823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/>
          <p:cNvSpPr/>
          <p:nvPr/>
        </p:nvSpPr>
        <p:spPr>
          <a:xfrm>
            <a:off x="7290821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à coins arrondis 154"/>
          <p:cNvSpPr/>
          <p:nvPr/>
        </p:nvSpPr>
        <p:spPr>
          <a:xfrm>
            <a:off x="8061536" y="3169120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à coins arrondis 155"/>
          <p:cNvSpPr/>
          <p:nvPr/>
        </p:nvSpPr>
        <p:spPr>
          <a:xfrm>
            <a:off x="8061536" y="3342971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à coins arrondis 156"/>
          <p:cNvSpPr/>
          <p:nvPr/>
        </p:nvSpPr>
        <p:spPr>
          <a:xfrm>
            <a:off x="8074608" y="3522303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à coins arrondis 157"/>
          <p:cNvSpPr/>
          <p:nvPr/>
        </p:nvSpPr>
        <p:spPr>
          <a:xfrm>
            <a:off x="8074608" y="3703370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9" name="Connecteur droit 158"/>
          <p:cNvCxnSpPr/>
          <p:nvPr/>
        </p:nvCxnSpPr>
        <p:spPr>
          <a:xfrm>
            <a:off x="6721881" y="4802265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à coins arrondis 159"/>
          <p:cNvSpPr/>
          <p:nvPr/>
        </p:nvSpPr>
        <p:spPr>
          <a:xfrm>
            <a:off x="6429054" y="4933747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61" name="Rectangle à coins arrondis 160"/>
          <p:cNvSpPr/>
          <p:nvPr/>
        </p:nvSpPr>
        <p:spPr>
          <a:xfrm>
            <a:off x="7185287" y="4933747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 droit 161"/>
          <p:cNvCxnSpPr/>
          <p:nvPr/>
        </p:nvCxnSpPr>
        <p:spPr>
          <a:xfrm>
            <a:off x="6429054" y="5304989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6429054" y="5370892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>
            <a:off x="6429054" y="5440961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6429054" y="5507784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7185733" y="5299909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7185733" y="5365812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7185733" y="5435881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7185733" y="5502704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à coins arrondis 169"/>
          <p:cNvSpPr/>
          <p:nvPr/>
        </p:nvSpPr>
        <p:spPr>
          <a:xfrm>
            <a:off x="3859393" y="5757602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1" name="Connecteur droit 170"/>
          <p:cNvCxnSpPr/>
          <p:nvPr/>
        </p:nvCxnSpPr>
        <p:spPr>
          <a:xfrm>
            <a:off x="4143835" y="6142455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4143835" y="6258925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4143835" y="6369864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4143835" y="6480803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4736757" y="5886687"/>
            <a:ext cx="44621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à coins arrondis 175"/>
          <p:cNvSpPr/>
          <p:nvPr/>
        </p:nvSpPr>
        <p:spPr>
          <a:xfrm>
            <a:off x="2465927" y="3173349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77" name="Rectangle à coins arrondis 176"/>
          <p:cNvSpPr/>
          <p:nvPr/>
        </p:nvSpPr>
        <p:spPr>
          <a:xfrm>
            <a:off x="1721489" y="3173349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78" name="Rectangle à coins arrondis 177"/>
          <p:cNvSpPr/>
          <p:nvPr/>
        </p:nvSpPr>
        <p:spPr>
          <a:xfrm>
            <a:off x="2483350" y="5244346"/>
            <a:ext cx="685970" cy="297729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79" name="Rectangle à coins arrondis 178"/>
          <p:cNvSpPr/>
          <p:nvPr/>
        </p:nvSpPr>
        <p:spPr>
          <a:xfrm>
            <a:off x="2097726" y="4769489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80" name="Rectangle à coins arrondis 179"/>
          <p:cNvSpPr/>
          <p:nvPr/>
        </p:nvSpPr>
        <p:spPr>
          <a:xfrm>
            <a:off x="2917314" y="4769489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81" name="Rectangle à coins arrondis 180"/>
          <p:cNvSpPr/>
          <p:nvPr/>
        </p:nvSpPr>
        <p:spPr>
          <a:xfrm>
            <a:off x="2097726" y="4994412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82" name="Rectangle à coins arrondis 181"/>
          <p:cNvSpPr/>
          <p:nvPr/>
        </p:nvSpPr>
        <p:spPr>
          <a:xfrm>
            <a:off x="2917313" y="4994412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83" name="Rectangle à coins arrondis 182"/>
          <p:cNvSpPr/>
          <p:nvPr/>
        </p:nvSpPr>
        <p:spPr>
          <a:xfrm>
            <a:off x="196861" y="3227588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196861" y="3401439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Rectangle à coins arrondis 184"/>
          <p:cNvSpPr/>
          <p:nvPr/>
        </p:nvSpPr>
        <p:spPr>
          <a:xfrm>
            <a:off x="209933" y="3580771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à coins arrondis 185"/>
          <p:cNvSpPr/>
          <p:nvPr/>
        </p:nvSpPr>
        <p:spPr>
          <a:xfrm>
            <a:off x="209933" y="3761838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 en angle 186"/>
          <p:cNvCxnSpPr>
            <a:stCxn id="133" idx="1"/>
            <a:endCxn id="130" idx="0"/>
          </p:cNvCxnSpPr>
          <p:nvPr/>
        </p:nvCxnSpPr>
        <p:spPr>
          <a:xfrm rot="10800000" flipV="1">
            <a:off x="2438398" y="2482164"/>
            <a:ext cx="1705438" cy="248261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en angle 187"/>
          <p:cNvCxnSpPr>
            <a:stCxn id="132" idx="3"/>
            <a:endCxn id="109" idx="0"/>
          </p:cNvCxnSpPr>
          <p:nvPr/>
        </p:nvCxnSpPr>
        <p:spPr>
          <a:xfrm>
            <a:off x="5000161" y="2245659"/>
            <a:ext cx="1730302" cy="484767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42" idx="6"/>
            <a:endCxn id="89" idx="1"/>
          </p:cNvCxnSpPr>
          <p:nvPr/>
        </p:nvCxnSpPr>
        <p:spPr>
          <a:xfrm flipV="1">
            <a:off x="7346091" y="3489879"/>
            <a:ext cx="603348" cy="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>
            <a:stCxn id="86" idx="3"/>
            <a:endCxn id="83" idx="1"/>
          </p:cNvCxnSpPr>
          <p:nvPr/>
        </p:nvCxnSpPr>
        <p:spPr>
          <a:xfrm>
            <a:off x="1064769" y="3552645"/>
            <a:ext cx="58215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>
            <a:stCxn id="152" idx="4"/>
            <a:endCxn id="121" idx="0"/>
          </p:cNvCxnSpPr>
          <p:nvPr/>
        </p:nvCxnSpPr>
        <p:spPr>
          <a:xfrm>
            <a:off x="7145305" y="3925759"/>
            <a:ext cx="4740" cy="3788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en angle 191"/>
          <p:cNvCxnSpPr>
            <a:stCxn id="85" idx="1"/>
            <a:endCxn id="126" idx="0"/>
          </p:cNvCxnSpPr>
          <p:nvPr/>
        </p:nvCxnSpPr>
        <p:spPr>
          <a:xfrm rot="10800000" flipV="1">
            <a:off x="4619673" y="5126800"/>
            <a:ext cx="1738901" cy="151044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>
            <a:stCxn id="211" idx="4"/>
            <a:endCxn id="127" idx="0"/>
          </p:cNvCxnSpPr>
          <p:nvPr/>
        </p:nvCxnSpPr>
        <p:spPr>
          <a:xfrm>
            <a:off x="2790210" y="3941993"/>
            <a:ext cx="8595" cy="36258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1870678" y="3609074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1870677" y="370625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1870677" y="3806818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1870677" y="3907386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1870677" y="3506114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Ellipse 198"/>
          <p:cNvSpPr/>
          <p:nvPr/>
        </p:nvSpPr>
        <p:spPr>
          <a:xfrm>
            <a:off x="2754040" y="347658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/>
          <p:cNvSpPr/>
          <p:nvPr/>
        </p:nvSpPr>
        <p:spPr>
          <a:xfrm>
            <a:off x="2842038" y="347658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2930036" y="347658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/>
          <p:cNvSpPr/>
          <p:nvPr/>
        </p:nvSpPr>
        <p:spPr>
          <a:xfrm>
            <a:off x="2759730" y="357954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Ellipse 202"/>
          <p:cNvSpPr/>
          <p:nvPr/>
        </p:nvSpPr>
        <p:spPr>
          <a:xfrm>
            <a:off x="2847728" y="357954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/>
          <p:cNvSpPr/>
          <p:nvPr/>
        </p:nvSpPr>
        <p:spPr>
          <a:xfrm>
            <a:off x="2935726" y="357954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Ellipse 204"/>
          <p:cNvSpPr/>
          <p:nvPr/>
        </p:nvSpPr>
        <p:spPr>
          <a:xfrm>
            <a:off x="2759730" y="368250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/>
          <p:cNvSpPr/>
          <p:nvPr/>
        </p:nvSpPr>
        <p:spPr>
          <a:xfrm>
            <a:off x="2847728" y="368250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Ellipse 206"/>
          <p:cNvSpPr/>
          <p:nvPr/>
        </p:nvSpPr>
        <p:spPr>
          <a:xfrm>
            <a:off x="2935726" y="368250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2759730" y="3782370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2847728" y="3782370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2935726" y="3782370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2759730" y="3882938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2847728" y="3882938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2935726" y="3882938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2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189</Words>
  <Application>Microsoft Macintosh PowerPoint</Application>
  <PresentationFormat>Présentation à l'écran (4:3)</PresentationFormat>
  <Paragraphs>88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San Francisco Display</vt:lpstr>
      <vt:lpstr>San Francisco Display Heavy</vt:lpstr>
      <vt:lpstr>Arial</vt:lpstr>
      <vt:lpstr>Thème Office</vt:lpstr>
      <vt:lpstr>Face Key</vt:lpstr>
      <vt:lpstr>Gestionnaire de mot de passe  par reconnaissance faciale</vt:lpstr>
      <vt:lpstr>Schéma : MCD</vt:lpstr>
      <vt:lpstr>Schéma : MLD</vt:lpstr>
      <vt:lpstr>Requêtes</vt:lpstr>
      <vt:lpstr>Requêtes</vt:lpstr>
      <vt:lpstr>Requêtes</vt:lpstr>
      <vt:lpstr>Panel d’administration</vt:lpstr>
    </vt:vector>
  </TitlesOfParts>
  <Company>Microsoft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Key</dc:title>
  <dc:creator>matthieu vilain</dc:creator>
  <cp:lastModifiedBy>Louis L'HARIDON</cp:lastModifiedBy>
  <cp:revision>37</cp:revision>
  <dcterms:created xsi:type="dcterms:W3CDTF">2017-12-11T08:09:50Z</dcterms:created>
  <dcterms:modified xsi:type="dcterms:W3CDTF">2017-12-12T14:50:35Z</dcterms:modified>
</cp:coreProperties>
</file>