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6" r:id="rId6"/>
    <p:sldId id="260" r:id="rId7"/>
    <p:sldId id="261" r:id="rId8"/>
    <p:sldId id="263" r:id="rId9"/>
    <p:sldId id="268" r:id="rId10"/>
    <p:sldId id="267" r:id="rId11"/>
    <p:sldId id="262"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5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28D62-CE08-4A43-825E-127AA4CA1137}"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073EA73D-35A7-4E96-81D2-5C9E4C52EA44}">
      <dgm:prSet/>
      <dgm:spPr/>
      <dgm:t>
        <a:bodyPr/>
        <a:lstStyle/>
        <a:p>
          <a:r>
            <a:rPr lang="en-US" dirty="0"/>
            <a:t>1. Altered topic and changed what the final product (application) is supposed to do</a:t>
          </a:r>
        </a:p>
      </dgm:t>
    </dgm:pt>
    <dgm:pt modelId="{07B83582-5EC0-46A8-8CD4-CC9006D33281}" type="parTrans" cxnId="{11352496-9D11-4336-BAAD-DB9AF4246154}">
      <dgm:prSet/>
      <dgm:spPr/>
      <dgm:t>
        <a:bodyPr/>
        <a:lstStyle/>
        <a:p>
          <a:endParaRPr lang="en-US"/>
        </a:p>
      </dgm:t>
    </dgm:pt>
    <dgm:pt modelId="{5D209AB1-00A4-4F2C-A6E0-912125861BAA}" type="sibTrans" cxnId="{11352496-9D11-4336-BAAD-DB9AF4246154}">
      <dgm:prSet/>
      <dgm:spPr/>
      <dgm:t>
        <a:bodyPr/>
        <a:lstStyle/>
        <a:p>
          <a:endParaRPr lang="en-US"/>
        </a:p>
      </dgm:t>
    </dgm:pt>
    <dgm:pt modelId="{F36868B9-5796-480A-8E6E-434729613C94}">
      <dgm:prSet/>
      <dgm:spPr/>
      <dgm:t>
        <a:bodyPr/>
        <a:lstStyle/>
        <a:p>
          <a:r>
            <a:rPr lang="en-US" dirty="0"/>
            <a:t>2. Better justification for doing my capstone project</a:t>
          </a:r>
        </a:p>
      </dgm:t>
    </dgm:pt>
    <dgm:pt modelId="{2DB38DC9-A29A-43AA-B980-3409C9B8A2A7}" type="parTrans" cxnId="{1A759BDE-EDF3-4AB9-94D6-21C9615DBB8E}">
      <dgm:prSet/>
      <dgm:spPr/>
      <dgm:t>
        <a:bodyPr/>
        <a:lstStyle/>
        <a:p>
          <a:endParaRPr lang="en-US"/>
        </a:p>
      </dgm:t>
    </dgm:pt>
    <dgm:pt modelId="{3CFD3A75-9B3D-43FD-AD24-950936A83645}" type="sibTrans" cxnId="{1A759BDE-EDF3-4AB9-94D6-21C9615DBB8E}">
      <dgm:prSet/>
      <dgm:spPr/>
      <dgm:t>
        <a:bodyPr/>
        <a:lstStyle/>
        <a:p>
          <a:endParaRPr lang="en-US"/>
        </a:p>
      </dgm:t>
    </dgm:pt>
    <dgm:pt modelId="{74603FFD-63A4-4E76-BF51-F95C5505D6EA}">
      <dgm:prSet/>
      <dgm:spPr/>
      <dgm:t>
        <a:bodyPr/>
        <a:lstStyle/>
        <a:p>
          <a:r>
            <a:rPr lang="en-US" dirty="0"/>
            <a:t>3. Better explained how my project introduces new ideas</a:t>
          </a:r>
        </a:p>
      </dgm:t>
    </dgm:pt>
    <dgm:pt modelId="{319B8FD3-D813-4D15-B4CB-0BD247E1867C}" type="parTrans" cxnId="{01EB39AB-0FEA-49F1-B0DC-B2FF29C36A13}">
      <dgm:prSet/>
      <dgm:spPr/>
      <dgm:t>
        <a:bodyPr/>
        <a:lstStyle/>
        <a:p>
          <a:endParaRPr lang="en-US"/>
        </a:p>
      </dgm:t>
    </dgm:pt>
    <dgm:pt modelId="{5652A63B-EB01-4FFC-94D9-57C4F3BF56FD}" type="sibTrans" cxnId="{01EB39AB-0FEA-49F1-B0DC-B2FF29C36A13}">
      <dgm:prSet/>
      <dgm:spPr/>
      <dgm:t>
        <a:bodyPr/>
        <a:lstStyle/>
        <a:p>
          <a:endParaRPr lang="en-US"/>
        </a:p>
      </dgm:t>
    </dgm:pt>
    <dgm:pt modelId="{360B3A60-9CD1-4926-AD10-AF36FBFF2BDB}">
      <dgm:prSet/>
      <dgm:spPr/>
      <dgm:t>
        <a:bodyPr/>
        <a:lstStyle/>
        <a:p>
          <a:r>
            <a:rPr lang="en-US" dirty="0"/>
            <a:t>4. Explored and found data to be used</a:t>
          </a:r>
        </a:p>
      </dgm:t>
    </dgm:pt>
    <dgm:pt modelId="{D35E35DC-9864-4341-90CA-BC50E8933705}" type="parTrans" cxnId="{74276BF0-D283-4D7A-83E4-2A51869CA1B4}">
      <dgm:prSet/>
      <dgm:spPr/>
      <dgm:t>
        <a:bodyPr/>
        <a:lstStyle/>
        <a:p>
          <a:endParaRPr lang="en-US"/>
        </a:p>
      </dgm:t>
    </dgm:pt>
    <dgm:pt modelId="{9B0EAA04-B9CC-46B9-B689-CF89001DC7E7}" type="sibTrans" cxnId="{74276BF0-D283-4D7A-83E4-2A51869CA1B4}">
      <dgm:prSet/>
      <dgm:spPr/>
      <dgm:t>
        <a:bodyPr/>
        <a:lstStyle/>
        <a:p>
          <a:endParaRPr lang="en-US"/>
        </a:p>
      </dgm:t>
    </dgm:pt>
    <dgm:pt modelId="{E19A5E71-6307-450E-8773-9014A6EAD76C}">
      <dgm:prSet/>
      <dgm:spPr/>
      <dgm:t>
        <a:bodyPr/>
        <a:lstStyle/>
        <a:p>
          <a:r>
            <a:rPr lang="en-US" dirty="0"/>
            <a:t>5. Brainstormed future plans</a:t>
          </a:r>
        </a:p>
      </dgm:t>
    </dgm:pt>
    <dgm:pt modelId="{9E131AFA-7464-4A23-936C-8C52F184ED68}" type="parTrans" cxnId="{7EC8E2B2-9C2E-409A-B331-AFC0C1ED844B}">
      <dgm:prSet/>
      <dgm:spPr/>
      <dgm:t>
        <a:bodyPr/>
        <a:lstStyle/>
        <a:p>
          <a:endParaRPr lang="en-US"/>
        </a:p>
      </dgm:t>
    </dgm:pt>
    <dgm:pt modelId="{ADDF42DA-6443-4201-8D84-39D0AB81375A}" type="sibTrans" cxnId="{7EC8E2B2-9C2E-409A-B331-AFC0C1ED844B}">
      <dgm:prSet/>
      <dgm:spPr/>
      <dgm:t>
        <a:bodyPr/>
        <a:lstStyle/>
        <a:p>
          <a:endParaRPr lang="en-US"/>
        </a:p>
      </dgm:t>
    </dgm:pt>
    <dgm:pt modelId="{E13B9F47-243D-4124-8825-36D77326D16B}">
      <dgm:prSet/>
      <dgm:spPr/>
      <dgm:t>
        <a:bodyPr/>
        <a:lstStyle/>
        <a:p>
          <a:endParaRPr lang="en-US" dirty="0"/>
        </a:p>
      </dgm:t>
    </dgm:pt>
    <dgm:pt modelId="{42B96047-523D-45A6-B38B-3EE27E58814F}" type="parTrans" cxnId="{5C14F0B5-4A84-42F5-9A2F-943B78296265}">
      <dgm:prSet/>
      <dgm:spPr/>
      <dgm:t>
        <a:bodyPr/>
        <a:lstStyle/>
        <a:p>
          <a:endParaRPr lang="en-US"/>
        </a:p>
      </dgm:t>
    </dgm:pt>
    <dgm:pt modelId="{CACBA9A3-A5C8-4605-9EFD-DA8715B0F521}" type="sibTrans" cxnId="{5C14F0B5-4A84-42F5-9A2F-943B78296265}">
      <dgm:prSet/>
      <dgm:spPr/>
      <dgm:t>
        <a:bodyPr/>
        <a:lstStyle/>
        <a:p>
          <a:endParaRPr lang="en-US"/>
        </a:p>
      </dgm:t>
    </dgm:pt>
    <dgm:pt modelId="{573D7C07-0DC0-4712-9129-3499F875843F}">
      <dgm:prSet/>
      <dgm:spPr/>
      <dgm:t>
        <a:bodyPr/>
        <a:lstStyle/>
        <a:p>
          <a:r>
            <a:rPr lang="en-US" dirty="0"/>
            <a:t>6. Created more comprehensive slides</a:t>
          </a:r>
        </a:p>
      </dgm:t>
    </dgm:pt>
    <dgm:pt modelId="{3E6B2B29-3EB7-4938-AB1F-A9000068F61B}" type="parTrans" cxnId="{29D65DD8-1F47-4DB8-9DD1-75CC322BF037}">
      <dgm:prSet/>
      <dgm:spPr/>
      <dgm:t>
        <a:bodyPr/>
        <a:lstStyle/>
        <a:p>
          <a:endParaRPr lang="en-US"/>
        </a:p>
      </dgm:t>
    </dgm:pt>
    <dgm:pt modelId="{F132EABB-C798-4EAC-86BB-4536BB6B66A2}" type="sibTrans" cxnId="{29D65DD8-1F47-4DB8-9DD1-75CC322BF037}">
      <dgm:prSet/>
      <dgm:spPr/>
      <dgm:t>
        <a:bodyPr/>
        <a:lstStyle/>
        <a:p>
          <a:endParaRPr lang="en-US"/>
        </a:p>
      </dgm:t>
    </dgm:pt>
    <dgm:pt modelId="{722D774A-D0B1-4570-BE96-D7E485B9D007}" type="pres">
      <dgm:prSet presAssocID="{35528D62-CE08-4A43-825E-127AA4CA1137}" presName="vert0" presStyleCnt="0">
        <dgm:presLayoutVars>
          <dgm:dir/>
          <dgm:animOne val="branch"/>
          <dgm:animLvl val="lvl"/>
        </dgm:presLayoutVars>
      </dgm:prSet>
      <dgm:spPr/>
    </dgm:pt>
    <dgm:pt modelId="{D4C52613-79E0-4530-ABE1-D5C3374A98EC}" type="pres">
      <dgm:prSet presAssocID="{073EA73D-35A7-4E96-81D2-5C9E4C52EA44}" presName="thickLine" presStyleLbl="alignNode1" presStyleIdx="0" presStyleCnt="7"/>
      <dgm:spPr/>
    </dgm:pt>
    <dgm:pt modelId="{B6C930BA-2A3E-4672-ACFB-5B83C33E71C0}" type="pres">
      <dgm:prSet presAssocID="{073EA73D-35A7-4E96-81D2-5C9E4C52EA44}" presName="horz1" presStyleCnt="0"/>
      <dgm:spPr/>
    </dgm:pt>
    <dgm:pt modelId="{6E899461-BA96-49D1-AF8B-8CE75F6F2FD9}" type="pres">
      <dgm:prSet presAssocID="{073EA73D-35A7-4E96-81D2-5C9E4C52EA44}" presName="tx1" presStyleLbl="revTx" presStyleIdx="0" presStyleCnt="7"/>
      <dgm:spPr/>
    </dgm:pt>
    <dgm:pt modelId="{AD40772B-77D5-4326-BF1D-BBFEB07789EB}" type="pres">
      <dgm:prSet presAssocID="{073EA73D-35A7-4E96-81D2-5C9E4C52EA44}" presName="vert1" presStyleCnt="0"/>
      <dgm:spPr/>
    </dgm:pt>
    <dgm:pt modelId="{84E0BF50-ABC7-4C68-A280-538C05BB231B}" type="pres">
      <dgm:prSet presAssocID="{F36868B9-5796-480A-8E6E-434729613C94}" presName="thickLine" presStyleLbl="alignNode1" presStyleIdx="1" presStyleCnt="7"/>
      <dgm:spPr/>
    </dgm:pt>
    <dgm:pt modelId="{06220447-E624-4494-9761-C021A51F6CBA}" type="pres">
      <dgm:prSet presAssocID="{F36868B9-5796-480A-8E6E-434729613C94}" presName="horz1" presStyleCnt="0"/>
      <dgm:spPr/>
    </dgm:pt>
    <dgm:pt modelId="{2DB8F636-4E0E-480A-BFA7-6DD81E993AC5}" type="pres">
      <dgm:prSet presAssocID="{F36868B9-5796-480A-8E6E-434729613C94}" presName="tx1" presStyleLbl="revTx" presStyleIdx="1" presStyleCnt="7"/>
      <dgm:spPr/>
    </dgm:pt>
    <dgm:pt modelId="{E93BDE3C-1C74-40DE-A32B-5F4FD8DBAB48}" type="pres">
      <dgm:prSet presAssocID="{F36868B9-5796-480A-8E6E-434729613C94}" presName="vert1" presStyleCnt="0"/>
      <dgm:spPr/>
    </dgm:pt>
    <dgm:pt modelId="{E5EC74E7-E4DB-4DC0-8799-E6F2DB031516}" type="pres">
      <dgm:prSet presAssocID="{74603FFD-63A4-4E76-BF51-F95C5505D6EA}" presName="thickLine" presStyleLbl="alignNode1" presStyleIdx="2" presStyleCnt="7"/>
      <dgm:spPr/>
    </dgm:pt>
    <dgm:pt modelId="{564980D0-14D4-4BAF-9B9C-20D6CD736071}" type="pres">
      <dgm:prSet presAssocID="{74603FFD-63A4-4E76-BF51-F95C5505D6EA}" presName="horz1" presStyleCnt="0"/>
      <dgm:spPr/>
    </dgm:pt>
    <dgm:pt modelId="{1B9FFB88-320F-42E3-88A0-3D3FA9C11C41}" type="pres">
      <dgm:prSet presAssocID="{74603FFD-63A4-4E76-BF51-F95C5505D6EA}" presName="tx1" presStyleLbl="revTx" presStyleIdx="2" presStyleCnt="7"/>
      <dgm:spPr/>
    </dgm:pt>
    <dgm:pt modelId="{F26E4AF4-7B00-465D-A4BC-B48A60C456ED}" type="pres">
      <dgm:prSet presAssocID="{74603FFD-63A4-4E76-BF51-F95C5505D6EA}" presName="vert1" presStyleCnt="0"/>
      <dgm:spPr/>
    </dgm:pt>
    <dgm:pt modelId="{1813FAD5-AC8B-4201-9F0A-79652D2C880F}" type="pres">
      <dgm:prSet presAssocID="{360B3A60-9CD1-4926-AD10-AF36FBFF2BDB}" presName="thickLine" presStyleLbl="alignNode1" presStyleIdx="3" presStyleCnt="7"/>
      <dgm:spPr/>
    </dgm:pt>
    <dgm:pt modelId="{06F8A120-6E07-4AA1-91DC-0BADED6727AD}" type="pres">
      <dgm:prSet presAssocID="{360B3A60-9CD1-4926-AD10-AF36FBFF2BDB}" presName="horz1" presStyleCnt="0"/>
      <dgm:spPr/>
    </dgm:pt>
    <dgm:pt modelId="{0A54B6A3-8C19-4F29-8F8C-A6B2AD4F9CB3}" type="pres">
      <dgm:prSet presAssocID="{360B3A60-9CD1-4926-AD10-AF36FBFF2BDB}" presName="tx1" presStyleLbl="revTx" presStyleIdx="3" presStyleCnt="7"/>
      <dgm:spPr/>
    </dgm:pt>
    <dgm:pt modelId="{9E045550-89F3-4120-81DB-8CC190095501}" type="pres">
      <dgm:prSet presAssocID="{360B3A60-9CD1-4926-AD10-AF36FBFF2BDB}" presName="vert1" presStyleCnt="0"/>
      <dgm:spPr/>
    </dgm:pt>
    <dgm:pt modelId="{9989719D-F135-44C1-9B23-4BB5301B5355}" type="pres">
      <dgm:prSet presAssocID="{E19A5E71-6307-450E-8773-9014A6EAD76C}" presName="thickLine" presStyleLbl="alignNode1" presStyleIdx="4" presStyleCnt="7"/>
      <dgm:spPr/>
    </dgm:pt>
    <dgm:pt modelId="{BE599BFC-420C-4FBC-B58C-3D7130F86025}" type="pres">
      <dgm:prSet presAssocID="{E19A5E71-6307-450E-8773-9014A6EAD76C}" presName="horz1" presStyleCnt="0"/>
      <dgm:spPr/>
    </dgm:pt>
    <dgm:pt modelId="{5A0668F3-3447-47AC-97B4-8E17BA449D08}" type="pres">
      <dgm:prSet presAssocID="{E19A5E71-6307-450E-8773-9014A6EAD76C}" presName="tx1" presStyleLbl="revTx" presStyleIdx="4" presStyleCnt="7"/>
      <dgm:spPr/>
    </dgm:pt>
    <dgm:pt modelId="{B439D98F-0254-42C4-AD81-B03721EC87B7}" type="pres">
      <dgm:prSet presAssocID="{E19A5E71-6307-450E-8773-9014A6EAD76C}" presName="vert1" presStyleCnt="0"/>
      <dgm:spPr/>
    </dgm:pt>
    <dgm:pt modelId="{2203E37F-9855-4972-8A1B-9F12D4CA144A}" type="pres">
      <dgm:prSet presAssocID="{E13B9F47-243D-4124-8825-36D77326D16B}" presName="thickLine" presStyleLbl="alignNode1" presStyleIdx="5" presStyleCnt="7"/>
      <dgm:spPr/>
    </dgm:pt>
    <dgm:pt modelId="{B9AD0978-F8DF-4AE3-9735-42ADE49BD918}" type="pres">
      <dgm:prSet presAssocID="{E13B9F47-243D-4124-8825-36D77326D16B}" presName="horz1" presStyleCnt="0"/>
      <dgm:spPr/>
    </dgm:pt>
    <dgm:pt modelId="{F65EE18B-9F2D-47BE-BF70-214B8CD17B8F}" type="pres">
      <dgm:prSet presAssocID="{E13B9F47-243D-4124-8825-36D77326D16B}" presName="tx1" presStyleLbl="revTx" presStyleIdx="5" presStyleCnt="7"/>
      <dgm:spPr/>
    </dgm:pt>
    <dgm:pt modelId="{71CA37AF-760A-4CC9-934E-7E7190FAA64E}" type="pres">
      <dgm:prSet presAssocID="{E13B9F47-243D-4124-8825-36D77326D16B}" presName="vert1" presStyleCnt="0"/>
      <dgm:spPr/>
    </dgm:pt>
    <dgm:pt modelId="{EDF1E2BD-B503-44F2-87A2-D4E8B9155300}" type="pres">
      <dgm:prSet presAssocID="{573D7C07-0DC0-4712-9129-3499F875843F}" presName="thickLine" presStyleLbl="alignNode1" presStyleIdx="6" presStyleCnt="7"/>
      <dgm:spPr/>
    </dgm:pt>
    <dgm:pt modelId="{0E2F73E0-B2C7-4AF0-87F1-EAB87E0D5D43}" type="pres">
      <dgm:prSet presAssocID="{573D7C07-0DC0-4712-9129-3499F875843F}" presName="horz1" presStyleCnt="0"/>
      <dgm:spPr/>
    </dgm:pt>
    <dgm:pt modelId="{9978033C-03BF-430B-B610-602728A26736}" type="pres">
      <dgm:prSet presAssocID="{573D7C07-0DC0-4712-9129-3499F875843F}" presName="tx1" presStyleLbl="revTx" presStyleIdx="6" presStyleCnt="7" custLinFactY="-2206" custLinFactNeighborY="-100000"/>
      <dgm:spPr/>
    </dgm:pt>
    <dgm:pt modelId="{934393EC-ADC7-4A4F-A63D-535D4D4315C5}" type="pres">
      <dgm:prSet presAssocID="{573D7C07-0DC0-4712-9129-3499F875843F}" presName="vert1" presStyleCnt="0"/>
      <dgm:spPr/>
    </dgm:pt>
  </dgm:ptLst>
  <dgm:cxnLst>
    <dgm:cxn modelId="{4511B111-E187-475E-A0F9-1C07A4410DD9}" type="presOf" srcId="{35528D62-CE08-4A43-825E-127AA4CA1137}" destId="{722D774A-D0B1-4570-BE96-D7E485B9D007}" srcOrd="0" destOrd="0" presId="urn:microsoft.com/office/officeart/2008/layout/LinedList"/>
    <dgm:cxn modelId="{9BAF7615-1B5B-4508-938F-D18B7C5F935A}" type="presOf" srcId="{573D7C07-0DC0-4712-9129-3499F875843F}" destId="{9978033C-03BF-430B-B610-602728A26736}" srcOrd="0" destOrd="0" presId="urn:microsoft.com/office/officeart/2008/layout/LinedList"/>
    <dgm:cxn modelId="{4B23F315-88D0-4D42-84E6-7AB01A0D72C2}" type="presOf" srcId="{E19A5E71-6307-450E-8773-9014A6EAD76C}" destId="{5A0668F3-3447-47AC-97B4-8E17BA449D08}" srcOrd="0" destOrd="0" presId="urn:microsoft.com/office/officeart/2008/layout/LinedList"/>
    <dgm:cxn modelId="{48EE2C2A-1C1F-496B-8531-59D214443A24}" type="presOf" srcId="{74603FFD-63A4-4E76-BF51-F95C5505D6EA}" destId="{1B9FFB88-320F-42E3-88A0-3D3FA9C11C41}" srcOrd="0" destOrd="0" presId="urn:microsoft.com/office/officeart/2008/layout/LinedList"/>
    <dgm:cxn modelId="{4B4E8769-91DE-4343-83A7-F1BD5C9B3C6B}" type="presOf" srcId="{073EA73D-35A7-4E96-81D2-5C9E4C52EA44}" destId="{6E899461-BA96-49D1-AF8B-8CE75F6F2FD9}" srcOrd="0" destOrd="0" presId="urn:microsoft.com/office/officeart/2008/layout/LinedList"/>
    <dgm:cxn modelId="{D804A083-6AE4-4027-A161-79FDE8FAB9C9}" type="presOf" srcId="{E13B9F47-243D-4124-8825-36D77326D16B}" destId="{F65EE18B-9F2D-47BE-BF70-214B8CD17B8F}" srcOrd="0" destOrd="0" presId="urn:microsoft.com/office/officeart/2008/layout/LinedList"/>
    <dgm:cxn modelId="{11352496-9D11-4336-BAAD-DB9AF4246154}" srcId="{35528D62-CE08-4A43-825E-127AA4CA1137}" destId="{073EA73D-35A7-4E96-81D2-5C9E4C52EA44}" srcOrd="0" destOrd="0" parTransId="{07B83582-5EC0-46A8-8CD4-CC9006D33281}" sibTransId="{5D209AB1-00A4-4F2C-A6E0-912125861BAA}"/>
    <dgm:cxn modelId="{01EB39AB-0FEA-49F1-B0DC-B2FF29C36A13}" srcId="{35528D62-CE08-4A43-825E-127AA4CA1137}" destId="{74603FFD-63A4-4E76-BF51-F95C5505D6EA}" srcOrd="2" destOrd="0" parTransId="{319B8FD3-D813-4D15-B4CB-0BD247E1867C}" sibTransId="{5652A63B-EB01-4FFC-94D9-57C4F3BF56FD}"/>
    <dgm:cxn modelId="{7EC8E2B2-9C2E-409A-B331-AFC0C1ED844B}" srcId="{35528D62-CE08-4A43-825E-127AA4CA1137}" destId="{E19A5E71-6307-450E-8773-9014A6EAD76C}" srcOrd="4" destOrd="0" parTransId="{9E131AFA-7464-4A23-936C-8C52F184ED68}" sibTransId="{ADDF42DA-6443-4201-8D84-39D0AB81375A}"/>
    <dgm:cxn modelId="{5C14F0B5-4A84-42F5-9A2F-943B78296265}" srcId="{35528D62-CE08-4A43-825E-127AA4CA1137}" destId="{E13B9F47-243D-4124-8825-36D77326D16B}" srcOrd="5" destOrd="0" parTransId="{42B96047-523D-45A6-B38B-3EE27E58814F}" sibTransId="{CACBA9A3-A5C8-4605-9EFD-DA8715B0F521}"/>
    <dgm:cxn modelId="{3FFF84D1-3398-4529-879B-46809781A7EA}" type="presOf" srcId="{F36868B9-5796-480A-8E6E-434729613C94}" destId="{2DB8F636-4E0E-480A-BFA7-6DD81E993AC5}" srcOrd="0" destOrd="0" presId="urn:microsoft.com/office/officeart/2008/layout/LinedList"/>
    <dgm:cxn modelId="{29D65DD8-1F47-4DB8-9DD1-75CC322BF037}" srcId="{35528D62-CE08-4A43-825E-127AA4CA1137}" destId="{573D7C07-0DC0-4712-9129-3499F875843F}" srcOrd="6" destOrd="0" parTransId="{3E6B2B29-3EB7-4938-AB1F-A9000068F61B}" sibTransId="{F132EABB-C798-4EAC-86BB-4536BB6B66A2}"/>
    <dgm:cxn modelId="{1A759BDE-EDF3-4AB9-94D6-21C9615DBB8E}" srcId="{35528D62-CE08-4A43-825E-127AA4CA1137}" destId="{F36868B9-5796-480A-8E6E-434729613C94}" srcOrd="1" destOrd="0" parTransId="{2DB38DC9-A29A-43AA-B980-3409C9B8A2A7}" sibTransId="{3CFD3A75-9B3D-43FD-AD24-950936A83645}"/>
    <dgm:cxn modelId="{74276BF0-D283-4D7A-83E4-2A51869CA1B4}" srcId="{35528D62-CE08-4A43-825E-127AA4CA1137}" destId="{360B3A60-9CD1-4926-AD10-AF36FBFF2BDB}" srcOrd="3" destOrd="0" parTransId="{D35E35DC-9864-4341-90CA-BC50E8933705}" sibTransId="{9B0EAA04-B9CC-46B9-B689-CF89001DC7E7}"/>
    <dgm:cxn modelId="{F5B03EFF-261A-4867-8C2B-54E8D37A9931}" type="presOf" srcId="{360B3A60-9CD1-4926-AD10-AF36FBFF2BDB}" destId="{0A54B6A3-8C19-4F29-8F8C-A6B2AD4F9CB3}" srcOrd="0" destOrd="0" presId="urn:microsoft.com/office/officeart/2008/layout/LinedList"/>
    <dgm:cxn modelId="{92EAC1FA-1A12-494F-A425-A91A01993717}" type="presParOf" srcId="{722D774A-D0B1-4570-BE96-D7E485B9D007}" destId="{D4C52613-79E0-4530-ABE1-D5C3374A98EC}" srcOrd="0" destOrd="0" presId="urn:microsoft.com/office/officeart/2008/layout/LinedList"/>
    <dgm:cxn modelId="{D3384CD2-EE4B-49F6-A02F-F67A150D5931}" type="presParOf" srcId="{722D774A-D0B1-4570-BE96-D7E485B9D007}" destId="{B6C930BA-2A3E-4672-ACFB-5B83C33E71C0}" srcOrd="1" destOrd="0" presId="urn:microsoft.com/office/officeart/2008/layout/LinedList"/>
    <dgm:cxn modelId="{20278354-3874-4DBC-97E6-7A3A3EC3D2E7}" type="presParOf" srcId="{B6C930BA-2A3E-4672-ACFB-5B83C33E71C0}" destId="{6E899461-BA96-49D1-AF8B-8CE75F6F2FD9}" srcOrd="0" destOrd="0" presId="urn:microsoft.com/office/officeart/2008/layout/LinedList"/>
    <dgm:cxn modelId="{5AD1112F-E035-4209-B676-217BE03C3156}" type="presParOf" srcId="{B6C930BA-2A3E-4672-ACFB-5B83C33E71C0}" destId="{AD40772B-77D5-4326-BF1D-BBFEB07789EB}" srcOrd="1" destOrd="0" presId="urn:microsoft.com/office/officeart/2008/layout/LinedList"/>
    <dgm:cxn modelId="{3B2B0A7E-6226-4CD0-BFC8-0B244CED7E79}" type="presParOf" srcId="{722D774A-D0B1-4570-BE96-D7E485B9D007}" destId="{84E0BF50-ABC7-4C68-A280-538C05BB231B}" srcOrd="2" destOrd="0" presId="urn:microsoft.com/office/officeart/2008/layout/LinedList"/>
    <dgm:cxn modelId="{94929D4F-8C29-4820-9E1F-8E943D966255}" type="presParOf" srcId="{722D774A-D0B1-4570-BE96-D7E485B9D007}" destId="{06220447-E624-4494-9761-C021A51F6CBA}" srcOrd="3" destOrd="0" presId="urn:microsoft.com/office/officeart/2008/layout/LinedList"/>
    <dgm:cxn modelId="{7BFD5655-4D6D-4B37-977E-A5184DD7F9FD}" type="presParOf" srcId="{06220447-E624-4494-9761-C021A51F6CBA}" destId="{2DB8F636-4E0E-480A-BFA7-6DD81E993AC5}" srcOrd="0" destOrd="0" presId="urn:microsoft.com/office/officeart/2008/layout/LinedList"/>
    <dgm:cxn modelId="{5C9AF3E2-8911-4783-B524-36177DA6BD97}" type="presParOf" srcId="{06220447-E624-4494-9761-C021A51F6CBA}" destId="{E93BDE3C-1C74-40DE-A32B-5F4FD8DBAB48}" srcOrd="1" destOrd="0" presId="urn:microsoft.com/office/officeart/2008/layout/LinedList"/>
    <dgm:cxn modelId="{CA45CFDB-B5F3-4D9E-89B3-BB6F6EA6E798}" type="presParOf" srcId="{722D774A-D0B1-4570-BE96-D7E485B9D007}" destId="{E5EC74E7-E4DB-4DC0-8799-E6F2DB031516}" srcOrd="4" destOrd="0" presId="urn:microsoft.com/office/officeart/2008/layout/LinedList"/>
    <dgm:cxn modelId="{8117CB48-04B3-4C2A-9EAE-5F9914F509AF}" type="presParOf" srcId="{722D774A-D0B1-4570-BE96-D7E485B9D007}" destId="{564980D0-14D4-4BAF-9B9C-20D6CD736071}" srcOrd="5" destOrd="0" presId="urn:microsoft.com/office/officeart/2008/layout/LinedList"/>
    <dgm:cxn modelId="{9DEE71EA-0321-4397-956A-FE2CC0BB449B}" type="presParOf" srcId="{564980D0-14D4-4BAF-9B9C-20D6CD736071}" destId="{1B9FFB88-320F-42E3-88A0-3D3FA9C11C41}" srcOrd="0" destOrd="0" presId="urn:microsoft.com/office/officeart/2008/layout/LinedList"/>
    <dgm:cxn modelId="{2C7CA28C-BF5E-4554-8C15-24C2D5A316B0}" type="presParOf" srcId="{564980D0-14D4-4BAF-9B9C-20D6CD736071}" destId="{F26E4AF4-7B00-465D-A4BC-B48A60C456ED}" srcOrd="1" destOrd="0" presId="urn:microsoft.com/office/officeart/2008/layout/LinedList"/>
    <dgm:cxn modelId="{312BBF44-A08E-4131-9A5B-4CBDE1F798D0}" type="presParOf" srcId="{722D774A-D0B1-4570-BE96-D7E485B9D007}" destId="{1813FAD5-AC8B-4201-9F0A-79652D2C880F}" srcOrd="6" destOrd="0" presId="urn:microsoft.com/office/officeart/2008/layout/LinedList"/>
    <dgm:cxn modelId="{E0170EFC-C2D7-4EB2-9DBD-0B722613A064}" type="presParOf" srcId="{722D774A-D0B1-4570-BE96-D7E485B9D007}" destId="{06F8A120-6E07-4AA1-91DC-0BADED6727AD}" srcOrd="7" destOrd="0" presId="urn:microsoft.com/office/officeart/2008/layout/LinedList"/>
    <dgm:cxn modelId="{719BCD27-88E3-463A-A53A-AC57C42E6A45}" type="presParOf" srcId="{06F8A120-6E07-4AA1-91DC-0BADED6727AD}" destId="{0A54B6A3-8C19-4F29-8F8C-A6B2AD4F9CB3}" srcOrd="0" destOrd="0" presId="urn:microsoft.com/office/officeart/2008/layout/LinedList"/>
    <dgm:cxn modelId="{4D96C038-B027-405D-B394-508620C467D8}" type="presParOf" srcId="{06F8A120-6E07-4AA1-91DC-0BADED6727AD}" destId="{9E045550-89F3-4120-81DB-8CC190095501}" srcOrd="1" destOrd="0" presId="urn:microsoft.com/office/officeart/2008/layout/LinedList"/>
    <dgm:cxn modelId="{80544804-BBF1-4283-8A43-B50317FF9E12}" type="presParOf" srcId="{722D774A-D0B1-4570-BE96-D7E485B9D007}" destId="{9989719D-F135-44C1-9B23-4BB5301B5355}" srcOrd="8" destOrd="0" presId="urn:microsoft.com/office/officeart/2008/layout/LinedList"/>
    <dgm:cxn modelId="{00FB1890-3D89-4BD5-A96A-51D32F368BC4}" type="presParOf" srcId="{722D774A-D0B1-4570-BE96-D7E485B9D007}" destId="{BE599BFC-420C-4FBC-B58C-3D7130F86025}" srcOrd="9" destOrd="0" presId="urn:microsoft.com/office/officeart/2008/layout/LinedList"/>
    <dgm:cxn modelId="{F7271F22-940C-4DD4-A858-FF2DC7EEE2B8}" type="presParOf" srcId="{BE599BFC-420C-4FBC-B58C-3D7130F86025}" destId="{5A0668F3-3447-47AC-97B4-8E17BA449D08}" srcOrd="0" destOrd="0" presId="urn:microsoft.com/office/officeart/2008/layout/LinedList"/>
    <dgm:cxn modelId="{C931CC4D-CE30-47BC-9616-1A406C2C16EE}" type="presParOf" srcId="{BE599BFC-420C-4FBC-B58C-3D7130F86025}" destId="{B439D98F-0254-42C4-AD81-B03721EC87B7}" srcOrd="1" destOrd="0" presId="urn:microsoft.com/office/officeart/2008/layout/LinedList"/>
    <dgm:cxn modelId="{6AF4CA9C-091A-4302-B3E2-A29F32FE1098}" type="presParOf" srcId="{722D774A-D0B1-4570-BE96-D7E485B9D007}" destId="{2203E37F-9855-4972-8A1B-9F12D4CA144A}" srcOrd="10" destOrd="0" presId="urn:microsoft.com/office/officeart/2008/layout/LinedList"/>
    <dgm:cxn modelId="{DC0ACD51-6A21-4CB2-B384-BF5EC964B215}" type="presParOf" srcId="{722D774A-D0B1-4570-BE96-D7E485B9D007}" destId="{B9AD0978-F8DF-4AE3-9735-42ADE49BD918}" srcOrd="11" destOrd="0" presId="urn:microsoft.com/office/officeart/2008/layout/LinedList"/>
    <dgm:cxn modelId="{77E4C2BE-AF06-4F94-AB1D-BF79113D1BCE}" type="presParOf" srcId="{B9AD0978-F8DF-4AE3-9735-42ADE49BD918}" destId="{F65EE18B-9F2D-47BE-BF70-214B8CD17B8F}" srcOrd="0" destOrd="0" presId="urn:microsoft.com/office/officeart/2008/layout/LinedList"/>
    <dgm:cxn modelId="{9F2F2001-03DF-4FD8-881B-BB1923ABC04B}" type="presParOf" srcId="{B9AD0978-F8DF-4AE3-9735-42ADE49BD918}" destId="{71CA37AF-760A-4CC9-934E-7E7190FAA64E}" srcOrd="1" destOrd="0" presId="urn:microsoft.com/office/officeart/2008/layout/LinedList"/>
    <dgm:cxn modelId="{0D5217AB-BEF0-47BC-8644-18236913143D}" type="presParOf" srcId="{722D774A-D0B1-4570-BE96-D7E485B9D007}" destId="{EDF1E2BD-B503-44F2-87A2-D4E8B9155300}" srcOrd="12" destOrd="0" presId="urn:microsoft.com/office/officeart/2008/layout/LinedList"/>
    <dgm:cxn modelId="{0E00B0FD-6043-4983-B40B-D4E49FAAE6E2}" type="presParOf" srcId="{722D774A-D0B1-4570-BE96-D7E485B9D007}" destId="{0E2F73E0-B2C7-4AF0-87F1-EAB87E0D5D43}" srcOrd="13" destOrd="0" presId="urn:microsoft.com/office/officeart/2008/layout/LinedList"/>
    <dgm:cxn modelId="{6C40A87C-2810-4125-BF87-A2BDA78D7AA6}" type="presParOf" srcId="{0E2F73E0-B2C7-4AF0-87F1-EAB87E0D5D43}" destId="{9978033C-03BF-430B-B610-602728A26736}" srcOrd="0" destOrd="0" presId="urn:microsoft.com/office/officeart/2008/layout/LinedList"/>
    <dgm:cxn modelId="{43A75552-568D-40DC-AB7E-1DEDEFEBBEDB}" type="presParOf" srcId="{0E2F73E0-B2C7-4AF0-87F1-EAB87E0D5D43}" destId="{934393EC-ADC7-4A4F-A63D-535D4D4315C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52613-79E0-4530-ABE1-D5C3374A98EC}">
      <dsp:nvSpPr>
        <dsp:cNvPr id="0" name=""/>
        <dsp:cNvSpPr/>
      </dsp:nvSpPr>
      <dsp:spPr>
        <a:xfrm>
          <a:off x="0" y="540"/>
          <a:ext cx="102766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99461-BA96-49D1-AF8B-8CE75F6F2FD9}">
      <dsp:nvSpPr>
        <dsp:cNvPr id="0" name=""/>
        <dsp:cNvSpPr/>
      </dsp:nvSpPr>
      <dsp:spPr>
        <a:xfrm>
          <a:off x="0" y="540"/>
          <a:ext cx="10276642" cy="63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1. Altered topic and changed what the final product (application) is supposed to do</a:t>
          </a:r>
        </a:p>
      </dsp:txBody>
      <dsp:txXfrm>
        <a:off x="0" y="540"/>
        <a:ext cx="10276642" cy="632382"/>
      </dsp:txXfrm>
    </dsp:sp>
    <dsp:sp modelId="{84E0BF50-ABC7-4C68-A280-538C05BB231B}">
      <dsp:nvSpPr>
        <dsp:cNvPr id="0" name=""/>
        <dsp:cNvSpPr/>
      </dsp:nvSpPr>
      <dsp:spPr>
        <a:xfrm>
          <a:off x="0" y="632922"/>
          <a:ext cx="102766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8F636-4E0E-480A-BFA7-6DD81E993AC5}">
      <dsp:nvSpPr>
        <dsp:cNvPr id="0" name=""/>
        <dsp:cNvSpPr/>
      </dsp:nvSpPr>
      <dsp:spPr>
        <a:xfrm>
          <a:off x="0" y="632922"/>
          <a:ext cx="10276642" cy="63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2. Better justification for doing my capstone project</a:t>
          </a:r>
        </a:p>
      </dsp:txBody>
      <dsp:txXfrm>
        <a:off x="0" y="632922"/>
        <a:ext cx="10276642" cy="632382"/>
      </dsp:txXfrm>
    </dsp:sp>
    <dsp:sp modelId="{E5EC74E7-E4DB-4DC0-8799-E6F2DB031516}">
      <dsp:nvSpPr>
        <dsp:cNvPr id="0" name=""/>
        <dsp:cNvSpPr/>
      </dsp:nvSpPr>
      <dsp:spPr>
        <a:xfrm>
          <a:off x="0" y="1265304"/>
          <a:ext cx="102766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FFB88-320F-42E3-88A0-3D3FA9C11C41}">
      <dsp:nvSpPr>
        <dsp:cNvPr id="0" name=""/>
        <dsp:cNvSpPr/>
      </dsp:nvSpPr>
      <dsp:spPr>
        <a:xfrm>
          <a:off x="0" y="1265304"/>
          <a:ext cx="10276642" cy="63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3. Better explained how my project introduces new ideas</a:t>
          </a:r>
        </a:p>
      </dsp:txBody>
      <dsp:txXfrm>
        <a:off x="0" y="1265304"/>
        <a:ext cx="10276642" cy="632382"/>
      </dsp:txXfrm>
    </dsp:sp>
    <dsp:sp modelId="{1813FAD5-AC8B-4201-9F0A-79652D2C880F}">
      <dsp:nvSpPr>
        <dsp:cNvPr id="0" name=""/>
        <dsp:cNvSpPr/>
      </dsp:nvSpPr>
      <dsp:spPr>
        <a:xfrm>
          <a:off x="0" y="1897686"/>
          <a:ext cx="102766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54B6A3-8C19-4F29-8F8C-A6B2AD4F9CB3}">
      <dsp:nvSpPr>
        <dsp:cNvPr id="0" name=""/>
        <dsp:cNvSpPr/>
      </dsp:nvSpPr>
      <dsp:spPr>
        <a:xfrm>
          <a:off x="0" y="1897686"/>
          <a:ext cx="10276642" cy="63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4. Explored and found data to be used</a:t>
          </a:r>
        </a:p>
      </dsp:txBody>
      <dsp:txXfrm>
        <a:off x="0" y="1897686"/>
        <a:ext cx="10276642" cy="632382"/>
      </dsp:txXfrm>
    </dsp:sp>
    <dsp:sp modelId="{9989719D-F135-44C1-9B23-4BB5301B5355}">
      <dsp:nvSpPr>
        <dsp:cNvPr id="0" name=""/>
        <dsp:cNvSpPr/>
      </dsp:nvSpPr>
      <dsp:spPr>
        <a:xfrm>
          <a:off x="0" y="2530068"/>
          <a:ext cx="102766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668F3-3447-47AC-97B4-8E17BA449D08}">
      <dsp:nvSpPr>
        <dsp:cNvPr id="0" name=""/>
        <dsp:cNvSpPr/>
      </dsp:nvSpPr>
      <dsp:spPr>
        <a:xfrm>
          <a:off x="0" y="2530068"/>
          <a:ext cx="10276642" cy="63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5. Brainstormed future plans</a:t>
          </a:r>
        </a:p>
      </dsp:txBody>
      <dsp:txXfrm>
        <a:off x="0" y="2530068"/>
        <a:ext cx="10276642" cy="632382"/>
      </dsp:txXfrm>
    </dsp:sp>
    <dsp:sp modelId="{2203E37F-9855-4972-8A1B-9F12D4CA144A}">
      <dsp:nvSpPr>
        <dsp:cNvPr id="0" name=""/>
        <dsp:cNvSpPr/>
      </dsp:nvSpPr>
      <dsp:spPr>
        <a:xfrm>
          <a:off x="0" y="3162450"/>
          <a:ext cx="102766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5EE18B-9F2D-47BE-BF70-214B8CD17B8F}">
      <dsp:nvSpPr>
        <dsp:cNvPr id="0" name=""/>
        <dsp:cNvSpPr/>
      </dsp:nvSpPr>
      <dsp:spPr>
        <a:xfrm>
          <a:off x="0" y="3162450"/>
          <a:ext cx="10276642" cy="63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dirty="0"/>
        </a:p>
      </dsp:txBody>
      <dsp:txXfrm>
        <a:off x="0" y="3162450"/>
        <a:ext cx="10276642" cy="632382"/>
      </dsp:txXfrm>
    </dsp:sp>
    <dsp:sp modelId="{EDF1E2BD-B503-44F2-87A2-D4E8B9155300}">
      <dsp:nvSpPr>
        <dsp:cNvPr id="0" name=""/>
        <dsp:cNvSpPr/>
      </dsp:nvSpPr>
      <dsp:spPr>
        <a:xfrm>
          <a:off x="0" y="3794832"/>
          <a:ext cx="102766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8033C-03BF-430B-B610-602728A26736}">
      <dsp:nvSpPr>
        <dsp:cNvPr id="0" name=""/>
        <dsp:cNvSpPr/>
      </dsp:nvSpPr>
      <dsp:spPr>
        <a:xfrm>
          <a:off x="0" y="3148500"/>
          <a:ext cx="10276642" cy="63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6. Created more comprehensive slides</a:t>
          </a:r>
        </a:p>
      </dsp:txBody>
      <dsp:txXfrm>
        <a:off x="0" y="3148500"/>
        <a:ext cx="10276642" cy="6323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8EAC8-AE71-483E-8A80-544847D3899D}"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370F5-5621-4B6E-8AD3-E9E621292992}" type="slidenum">
              <a:rPr lang="en-US" smtClean="0"/>
              <a:t>‹#›</a:t>
            </a:fld>
            <a:endParaRPr lang="en-US"/>
          </a:p>
        </p:txBody>
      </p:sp>
    </p:spTree>
    <p:extLst>
      <p:ext uri="{BB962C8B-B14F-4D97-AF65-F5344CB8AC3E}">
        <p14:creationId xmlns:p14="http://schemas.microsoft.com/office/powerpoint/2010/main" val="1194509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ata.mendeley.com/datasets/wj9rwkp9c2/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I get started on going into detail on some of the changes I made to the overall project topic and plan based on feedback from last class, I would like to give an overview on some of these changes.  First, I changed the topic slightly, but more specifically changed what the final application is supposed to do.  Second, I altered the topic and the end-goal final product because I wanted to create an application that is actually more useful and has better justification for making it.  Third, I revised my literature review section to give better explanation of how my project introduces new ideas.  Fourth, I explained, found, and cleaned data that is to be used for my project, which was a rather long process and I’ll explain why later.  Fifth, I brainstormed future plans.  Finally, I created more comprehensive slides.   </a:t>
            </a:r>
          </a:p>
        </p:txBody>
      </p:sp>
      <p:sp>
        <p:nvSpPr>
          <p:cNvPr id="4" name="Slide Number Placeholder 3"/>
          <p:cNvSpPr>
            <a:spLocks noGrp="1"/>
          </p:cNvSpPr>
          <p:nvPr>
            <p:ph type="sldNum" sz="quarter" idx="5"/>
          </p:nvPr>
        </p:nvSpPr>
        <p:spPr/>
        <p:txBody>
          <a:bodyPr/>
          <a:lstStyle/>
          <a:p>
            <a:fld id="{D81370F5-5621-4B6E-8AD3-E9E621292992}" type="slidenum">
              <a:rPr lang="en-US" smtClean="0"/>
              <a:t>2</a:t>
            </a:fld>
            <a:endParaRPr lang="en-US"/>
          </a:p>
        </p:txBody>
      </p:sp>
    </p:spTree>
    <p:extLst>
      <p:ext uri="{BB962C8B-B14F-4D97-AF65-F5344CB8AC3E}">
        <p14:creationId xmlns:p14="http://schemas.microsoft.com/office/powerpoint/2010/main" val="245913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topic of using machine learning to predict patients with diabetes is still the same; however, what the application is supposed to do is changed.    So, the application that I will create will be designed to take in a series of health records (like from a relational database in the form a table) from a health system database and output which patients are at risk of contracting diabetes using a machine learning algorithm.  Also, the end-goal of this entire project is to experiment with 5 machine learning algorithms, such as logistic regression, naïve bayes, support vector machines, k-nearest neighbor, and decision trees in order to investigate which one performs the best for this particular objective.  In the end, the best algorithm will be used in the application.  As for some reasons why I making this application is, as mentioned before in last class, many individuals have diabetes, but do not know that they have diabetes.  As a result, by making this application those who are predicted by the application to have diabetes can be labeled as “at-risk” and called by the healthcare system to which their records reside and be recommended for an actual diabetes screening.  Doing so, will help patients be warned that they are at-risk of diabetes, thus aiding in its early detection.  Furthermore, an additional benefit of this application is multiple patients’ records can be analyze, thus allowing for a quick overview of which </a:t>
            </a:r>
            <a:r>
              <a:rPr lang="en-US" dirty="0" err="1"/>
              <a:t>paitients</a:t>
            </a:r>
            <a:r>
              <a:rPr lang="en-US" dirty="0"/>
              <a:t> need help.  On the next slide, I will go over what the application will look like.</a:t>
            </a:r>
          </a:p>
        </p:txBody>
      </p:sp>
      <p:sp>
        <p:nvSpPr>
          <p:cNvPr id="4" name="Slide Number Placeholder 3"/>
          <p:cNvSpPr>
            <a:spLocks noGrp="1"/>
          </p:cNvSpPr>
          <p:nvPr>
            <p:ph type="sldNum" sz="quarter" idx="5"/>
          </p:nvPr>
        </p:nvSpPr>
        <p:spPr/>
        <p:txBody>
          <a:bodyPr/>
          <a:lstStyle/>
          <a:p>
            <a:fld id="{D81370F5-5621-4B6E-8AD3-E9E621292992}" type="slidenum">
              <a:rPr lang="en-US" smtClean="0"/>
              <a:t>3</a:t>
            </a:fld>
            <a:endParaRPr lang="en-US"/>
          </a:p>
        </p:txBody>
      </p:sp>
    </p:spTree>
    <p:extLst>
      <p:ext uri="{BB962C8B-B14F-4D97-AF65-F5344CB8AC3E}">
        <p14:creationId xmlns:p14="http://schemas.microsoft.com/office/powerpoint/2010/main" val="2121831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concept art of what the application will look like at the end.  In the app, there will be a icon where you can click on to import a table consisting of health records like from a relational database or a spreadsheet.  Also, after you import the health there will be an output of the patients who are predicted or “at risk” of diabetes.  Afterwards, these patients can be called to schedule an actual diabetes health screening, evident in the output displaying their numbers.  These calls can either be done manually or an automatic caller.</a:t>
            </a:r>
          </a:p>
        </p:txBody>
      </p:sp>
      <p:sp>
        <p:nvSpPr>
          <p:cNvPr id="4" name="Slide Number Placeholder 3"/>
          <p:cNvSpPr>
            <a:spLocks noGrp="1"/>
          </p:cNvSpPr>
          <p:nvPr>
            <p:ph type="sldNum" sz="quarter" idx="5"/>
          </p:nvPr>
        </p:nvSpPr>
        <p:spPr/>
        <p:txBody>
          <a:bodyPr/>
          <a:lstStyle/>
          <a:p>
            <a:fld id="{D81370F5-5621-4B6E-8AD3-E9E621292992}" type="slidenum">
              <a:rPr lang="en-US" smtClean="0"/>
              <a:t>4</a:t>
            </a:fld>
            <a:endParaRPr lang="en-US"/>
          </a:p>
        </p:txBody>
      </p:sp>
    </p:spTree>
    <p:extLst>
      <p:ext uri="{BB962C8B-B14F-4D97-AF65-F5344CB8AC3E}">
        <p14:creationId xmlns:p14="http://schemas.microsoft.com/office/powerpoint/2010/main" val="69258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relation or table that can be imported into the app.  As you can see in the blue, these are the candidate predictor variables that are used in the algorithm.  You can imagine a unskilled individual just taking measurements and putting data into a computer and spitting out who is at risk of diabetes.</a:t>
            </a:r>
          </a:p>
        </p:txBody>
      </p:sp>
      <p:sp>
        <p:nvSpPr>
          <p:cNvPr id="4" name="Slide Number Placeholder 3"/>
          <p:cNvSpPr>
            <a:spLocks noGrp="1"/>
          </p:cNvSpPr>
          <p:nvPr>
            <p:ph type="sldNum" sz="quarter" idx="5"/>
          </p:nvPr>
        </p:nvSpPr>
        <p:spPr/>
        <p:txBody>
          <a:bodyPr/>
          <a:lstStyle/>
          <a:p>
            <a:fld id="{D81370F5-5621-4B6E-8AD3-E9E621292992}" type="slidenum">
              <a:rPr lang="en-US" smtClean="0"/>
              <a:t>5</a:t>
            </a:fld>
            <a:endParaRPr lang="en-US"/>
          </a:p>
        </p:txBody>
      </p:sp>
    </p:spTree>
    <p:extLst>
      <p:ext uri="{BB962C8B-B14F-4D97-AF65-F5344CB8AC3E}">
        <p14:creationId xmlns:p14="http://schemas.microsoft.com/office/powerpoint/2010/main" val="299862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actual sources of previous academic literature has not changed; however, my explanations if how my project and application introduces new ideas is modified.  Well, the first piece of literature by </a:t>
            </a:r>
            <a:r>
              <a:rPr lang="fi-FI" sz="1200" dirty="0"/>
              <a:t>Jaana Lindström and Jaako Tuomilehto</a:t>
            </a:r>
            <a:r>
              <a:rPr lang="en-US" dirty="0"/>
              <a:t>, as we saw from last class describes their methods and process of creating a web-based questionnaire that asks very simple questions to output a diabetes risk score.  Now, my project introduces new ideas and improves on some methods in this piece of literature because I will first use more up-to-date data, from 2019, which is much more recent than 1992 data that was used in the application from this first piece of academic literature.  Also, I will second experiment with multiple algorithms, not just logistic regression, and my application will have the ability to take in a table/relation of health records of multiple or individual patients and output who is at risk of diabetes.  </a:t>
            </a:r>
          </a:p>
        </p:txBody>
      </p:sp>
      <p:sp>
        <p:nvSpPr>
          <p:cNvPr id="4" name="Slide Number Placeholder 3"/>
          <p:cNvSpPr>
            <a:spLocks noGrp="1"/>
          </p:cNvSpPr>
          <p:nvPr>
            <p:ph type="sldNum" sz="quarter" idx="5"/>
          </p:nvPr>
        </p:nvSpPr>
        <p:spPr/>
        <p:txBody>
          <a:bodyPr/>
          <a:lstStyle/>
          <a:p>
            <a:fld id="{D81370F5-5621-4B6E-8AD3-E9E621292992}" type="slidenum">
              <a:rPr lang="en-US" smtClean="0"/>
              <a:t>6</a:t>
            </a:fld>
            <a:endParaRPr lang="en-US"/>
          </a:p>
        </p:txBody>
      </p:sp>
    </p:spTree>
    <p:extLst>
      <p:ext uri="{BB962C8B-B14F-4D97-AF65-F5344CB8AC3E}">
        <p14:creationId xmlns:p14="http://schemas.microsoft.com/office/powerpoint/2010/main" val="166047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piece of literature by Victor Chang et. al that was discussed last class simply discusses experimenting with multiple machine learning algorithms, </a:t>
            </a:r>
            <a:r>
              <a:rPr lang="en-US" sz="1200" dirty="0"/>
              <a:t> such as naïve bayes, random forests, and decision trees to predict diabetes using a dataset consisting of data points for Pima Tribe Native Americans, which is a very popular dataset for diabetes </a:t>
            </a:r>
            <a:r>
              <a:rPr lang="en-US" sz="1200" dirty="0" err="1"/>
              <a:t>prediciton</a:t>
            </a:r>
            <a:r>
              <a:rPr lang="en-US" sz="1200" dirty="0"/>
              <a:t>.  Now, where my project comes into to play is I will first use more recent data from 2019.  Second, I will experiment with more machine learning </a:t>
            </a:r>
            <a:r>
              <a:rPr lang="en-US" sz="1200" dirty="0" err="1"/>
              <a:t>algorithm,s</a:t>
            </a:r>
            <a:r>
              <a:rPr lang="en-US" sz="1200" dirty="0"/>
              <a:t> 5 in particular, which are logistic </a:t>
            </a:r>
            <a:r>
              <a:rPr lang="en-US" sz="1200" dirty="0" err="1"/>
              <a:t>regreesion</a:t>
            </a:r>
            <a:r>
              <a:rPr lang="en-US" sz="1200" dirty="0"/>
              <a:t>, naïve </a:t>
            </a:r>
            <a:r>
              <a:rPr lang="en-US" sz="1200" dirty="0" err="1"/>
              <a:t>nayes</a:t>
            </a:r>
            <a:r>
              <a:rPr lang="en-US" sz="1200" dirty="0"/>
              <a:t>, SVMs, k-</a:t>
            </a:r>
            <a:r>
              <a:rPr lang="en-US" sz="1200" dirty="0" err="1"/>
              <a:t>kearest</a:t>
            </a:r>
            <a:r>
              <a:rPr lang="en-US" sz="1200" dirty="0"/>
              <a:t> neighbor, and decision trees.  And third, I will actually create a computer application that can predict diabetes in patients from a health system’s database in order to practically deploy my data mining experiments and research.</a:t>
            </a:r>
            <a:endParaRPr lang="en-US" dirty="0"/>
          </a:p>
        </p:txBody>
      </p:sp>
      <p:sp>
        <p:nvSpPr>
          <p:cNvPr id="4" name="Slide Number Placeholder 3"/>
          <p:cNvSpPr>
            <a:spLocks noGrp="1"/>
          </p:cNvSpPr>
          <p:nvPr>
            <p:ph type="sldNum" sz="quarter" idx="5"/>
          </p:nvPr>
        </p:nvSpPr>
        <p:spPr/>
        <p:txBody>
          <a:bodyPr/>
          <a:lstStyle/>
          <a:p>
            <a:fld id="{D81370F5-5621-4B6E-8AD3-E9E621292992}" type="slidenum">
              <a:rPr lang="en-US" smtClean="0"/>
              <a:t>7</a:t>
            </a:fld>
            <a:endParaRPr lang="en-US"/>
          </a:p>
        </p:txBody>
      </p:sp>
    </p:spTree>
    <p:extLst>
      <p:ext uri="{BB962C8B-B14F-4D97-AF65-F5344CB8AC3E}">
        <p14:creationId xmlns:p14="http://schemas.microsoft.com/office/powerpoint/2010/main" val="314713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Hence why a large number of Kaggle challenges use the Pima Indians </a:t>
            </a:r>
            <a:r>
              <a:rPr lang="en-US" sz="1200" b="1" dirty="0" err="1"/>
              <a:t>Diabtes</a:t>
            </a:r>
            <a:r>
              <a:rPr lang="en-US" sz="1200" b="1" dirty="0"/>
              <a:t> dataset, we saw from past research.</a:t>
            </a:r>
          </a:p>
          <a:p>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Associate Clinical Professor, Department of Internal Medicine at Virginia Commonwealth University School of Medicine</a:t>
            </a:r>
          </a:p>
          <a:p>
            <a:endParaRPr lang="en-US" sz="1200" b="1" dirty="0"/>
          </a:p>
          <a:p>
            <a:endParaRPr lang="en-US" sz="1200" b="1" dirty="0"/>
          </a:p>
          <a:p>
            <a:r>
              <a:rPr lang="en-US" sz="1200" b="1" dirty="0"/>
              <a:t>Name: </a:t>
            </a:r>
            <a:r>
              <a:rPr lang="en-US" sz="1200" dirty="0"/>
              <a:t>Diabetes Dataset</a:t>
            </a:r>
          </a:p>
          <a:p>
            <a:endParaRPr lang="en-US" sz="1200" dirty="0"/>
          </a:p>
          <a:p>
            <a:r>
              <a:rPr lang="en-US" sz="1200" b="1" dirty="0"/>
              <a:t>Contributor: </a:t>
            </a:r>
            <a:r>
              <a:rPr lang="en-US" sz="1200" dirty="0" err="1"/>
              <a:t>Ahlam</a:t>
            </a:r>
            <a:r>
              <a:rPr lang="en-US" sz="1200" dirty="0"/>
              <a:t> Rashid</a:t>
            </a:r>
          </a:p>
          <a:p>
            <a:endParaRPr lang="en-US" sz="1200" dirty="0"/>
          </a:p>
          <a:p>
            <a:r>
              <a:rPr lang="en-US" sz="1200" b="1" dirty="0"/>
              <a:t>Description: </a:t>
            </a:r>
            <a:r>
              <a:rPr lang="en-US" sz="1200" dirty="0"/>
              <a:t>The dataset consists of health data pertaining to 1000 Iraqi patients.  Data extracted from the patient’s health files to construct this dataset.  The data collection and processing steps were done by the Laboratory of Medical City Hospital, Specialized Center for Endocrinology, and Diabetes-Al-Kindy Teaching Hospital.  However, the dataset was shared and posted by </a:t>
            </a:r>
            <a:r>
              <a:rPr lang="en-US" sz="1200" dirty="0" err="1"/>
              <a:t>Ahlam</a:t>
            </a:r>
            <a:r>
              <a:rPr lang="en-US" sz="1200" dirty="0"/>
              <a:t> Rashid on Mendeley Data.</a:t>
            </a:r>
          </a:p>
          <a:p>
            <a:endParaRPr lang="en-US" sz="1200" b="1" dirty="0"/>
          </a:p>
          <a:p>
            <a:r>
              <a:rPr lang="en-US" sz="1200" b="1" dirty="0"/>
              <a:t>File Type and Size:  </a:t>
            </a:r>
            <a:r>
              <a:rPr lang="en-US" sz="1200" dirty="0"/>
              <a:t>The dataset comes in the form of a 49 KB .CSV file with 1000 rows.</a:t>
            </a:r>
          </a:p>
          <a:p>
            <a:endParaRPr lang="en-US" sz="1200" b="1" dirty="0"/>
          </a:p>
          <a:p>
            <a:r>
              <a:rPr lang="en-US" sz="1200" b="1" dirty="0"/>
              <a:t>Citation: </a:t>
            </a:r>
            <a:r>
              <a:rPr lang="en-US" sz="1200" dirty="0"/>
              <a:t>Rashid, </a:t>
            </a:r>
            <a:r>
              <a:rPr lang="en-US" sz="1200" dirty="0" err="1"/>
              <a:t>Ahlam</a:t>
            </a:r>
            <a:r>
              <a:rPr lang="en-US" sz="1200" dirty="0"/>
              <a:t> (2020). </a:t>
            </a:r>
            <a:r>
              <a:rPr lang="en-US" sz="1200" i="1" dirty="0"/>
              <a:t>Diabetes Dataset</a:t>
            </a:r>
            <a:r>
              <a:rPr lang="en-US" sz="1200" dirty="0"/>
              <a:t> (V1) [Data set]. </a:t>
            </a:r>
            <a:r>
              <a:rPr lang="en-US" sz="1200" i="1" dirty="0"/>
              <a:t>Mendeley Data. </a:t>
            </a:r>
            <a:r>
              <a:rPr lang="en-US" sz="1200" i="1" dirty="0">
                <a:hlinkClick r:id="rId3"/>
              </a:rPr>
              <a:t>https://data.mendeley.com/datasets/wj9rwkp9c2/1</a:t>
            </a:r>
            <a:r>
              <a:rPr lang="en-US" sz="1200" i="1" dirty="0"/>
              <a:t> </a:t>
            </a:r>
            <a:endParaRPr lang="en-US" dirty="0"/>
          </a:p>
          <a:p>
            <a:endParaRPr lang="en-US" dirty="0"/>
          </a:p>
        </p:txBody>
      </p:sp>
      <p:sp>
        <p:nvSpPr>
          <p:cNvPr id="4" name="Slide Number Placeholder 3"/>
          <p:cNvSpPr>
            <a:spLocks noGrp="1"/>
          </p:cNvSpPr>
          <p:nvPr>
            <p:ph type="sldNum" sz="quarter" idx="5"/>
          </p:nvPr>
        </p:nvSpPr>
        <p:spPr/>
        <p:txBody>
          <a:bodyPr/>
          <a:lstStyle/>
          <a:p>
            <a:fld id="{D81370F5-5621-4B6E-8AD3-E9E621292992}" type="slidenum">
              <a:rPr lang="en-US" smtClean="0"/>
              <a:t>8</a:t>
            </a:fld>
            <a:endParaRPr lang="en-US"/>
          </a:p>
        </p:txBody>
      </p:sp>
    </p:spTree>
    <p:extLst>
      <p:ext uri="{BB962C8B-B14F-4D97-AF65-F5344CB8AC3E}">
        <p14:creationId xmlns:p14="http://schemas.microsoft.com/office/powerpoint/2010/main" val="1333450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390 observations 16 variables.  13numerial and 3 factor variables (ID, Diabetes, and gender).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19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975E-3C23-BFDA-D65D-4CBA3B3E34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17CE3B-4EA4-1C83-D953-7E96908F1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35FF7E-2E75-B4B0-11D0-3A4259AE5ED5}"/>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5" name="Footer Placeholder 4">
            <a:extLst>
              <a:ext uri="{FF2B5EF4-FFF2-40B4-BE49-F238E27FC236}">
                <a16:creationId xmlns:a16="http://schemas.microsoft.com/office/drawing/2014/main" id="{202B3253-3316-8CD7-B0B3-BC0C8E875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D6CF9-8060-9661-8893-363925889D1F}"/>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136433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991D-E169-8797-E751-1233BFB00E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7A817-CB8E-D2DD-DFE0-27D4F89DA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09D54-CB67-9030-8746-0A0AA36774E0}"/>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5" name="Footer Placeholder 4">
            <a:extLst>
              <a:ext uri="{FF2B5EF4-FFF2-40B4-BE49-F238E27FC236}">
                <a16:creationId xmlns:a16="http://schemas.microsoft.com/office/drawing/2014/main" id="{6B001548-6317-22A1-0B97-3111703C4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23632-26BF-884A-2B05-99DE8D44D69F}"/>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383144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E415A-C5AD-8258-DD06-30C8F91AB4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6FAF1-C242-48F1-B83C-EF9A1B502F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1F61C-D819-3ACB-A569-E571FF9A798C}"/>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5" name="Footer Placeholder 4">
            <a:extLst>
              <a:ext uri="{FF2B5EF4-FFF2-40B4-BE49-F238E27FC236}">
                <a16:creationId xmlns:a16="http://schemas.microsoft.com/office/drawing/2014/main" id="{240FAC1A-9972-7560-B8FE-2FE517279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EACC8-ABE3-C7A8-379A-604C233C38CC}"/>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120241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5CBD-BEE1-C0EC-6ADF-95439E733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0C819-DC54-AB46-CF36-97838628D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101C0-B392-AAC6-B106-D88F95A32463}"/>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5" name="Footer Placeholder 4">
            <a:extLst>
              <a:ext uri="{FF2B5EF4-FFF2-40B4-BE49-F238E27FC236}">
                <a16:creationId xmlns:a16="http://schemas.microsoft.com/office/drawing/2014/main" id="{C879E4AD-5AD1-72AD-4240-5F43B10E9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60C0A-E0E2-68DA-444E-7284BC55537C}"/>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80015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FC53-DF4F-D7D0-3901-C7E169021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69491E-56E6-05A6-6C61-45139790A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715C6-CC50-0A2E-A85B-2861F392C04B}"/>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5" name="Footer Placeholder 4">
            <a:extLst>
              <a:ext uri="{FF2B5EF4-FFF2-40B4-BE49-F238E27FC236}">
                <a16:creationId xmlns:a16="http://schemas.microsoft.com/office/drawing/2014/main" id="{094DD477-EA24-C014-8E62-6E60E6D1F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3A4FE-98BC-CE87-26EC-A8238310CA0A}"/>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148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7D60-7C9E-F692-C5C7-7CFE210623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5DE59-4A14-DF1D-CFE8-AD269269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33FE25-4AB9-A70C-9675-9D771A154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86141E-908C-DE33-C2D5-4DAA877B278B}"/>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6" name="Footer Placeholder 5">
            <a:extLst>
              <a:ext uri="{FF2B5EF4-FFF2-40B4-BE49-F238E27FC236}">
                <a16:creationId xmlns:a16="http://schemas.microsoft.com/office/drawing/2014/main" id="{705C5A86-8258-D4DC-B14F-20FEAAE9B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DA4E8-B75E-8059-1FFE-75B14718794E}"/>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396963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BE4B-56C8-2A9E-462F-C246F0324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0D938-B991-9B14-EAE6-42B73E68A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5F19D-C7E4-C229-4FE8-CDCA15496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D57EE6-80FF-43A1-F01D-41E905B8C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BCD14-88CF-C88A-E2FF-A2DEAF779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8C47A-AEE0-19BC-6976-F732F11C552E}"/>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8" name="Footer Placeholder 7">
            <a:extLst>
              <a:ext uri="{FF2B5EF4-FFF2-40B4-BE49-F238E27FC236}">
                <a16:creationId xmlns:a16="http://schemas.microsoft.com/office/drawing/2014/main" id="{DE205DF5-371C-0F84-1C0A-0C30047FFA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19FCD8-3776-361E-1D70-67580E03889B}"/>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131251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2875-6E06-5F3A-69D4-E918604345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C76E03-8EB7-ED5F-51E7-973551B99CDA}"/>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4" name="Footer Placeholder 3">
            <a:extLst>
              <a:ext uri="{FF2B5EF4-FFF2-40B4-BE49-F238E27FC236}">
                <a16:creationId xmlns:a16="http://schemas.microsoft.com/office/drawing/2014/main" id="{0867E796-171D-BB85-E5AE-57582451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0DFAB-961C-6639-DDFD-4EA2ACDEBF04}"/>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374168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1AA67-15DF-8596-681A-49AB2D993252}"/>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3" name="Footer Placeholder 2">
            <a:extLst>
              <a:ext uri="{FF2B5EF4-FFF2-40B4-BE49-F238E27FC236}">
                <a16:creationId xmlns:a16="http://schemas.microsoft.com/office/drawing/2014/main" id="{B349D3FE-CEE3-BB05-8975-E1B4304F2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E546C9-33AE-C28D-807C-156802BBF621}"/>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54234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5615-A053-7DDF-52E2-3872D7826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D585F7-45AD-3E8F-67E3-D8BF90B58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33B76B-348E-12B4-42C1-2A390D69B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60C0F-D604-363C-CD12-BC59946FCE35}"/>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6" name="Footer Placeholder 5">
            <a:extLst>
              <a:ext uri="{FF2B5EF4-FFF2-40B4-BE49-F238E27FC236}">
                <a16:creationId xmlns:a16="http://schemas.microsoft.com/office/drawing/2014/main" id="{69A5F886-CB91-11A5-A3BE-E8B767FC5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2370B-39A1-6E49-070C-35F6DC95E440}"/>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146563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62E4-7D1C-CA0A-B138-E650DD82D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8F332A-582D-A5FD-FEE7-1C0A6BDE3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BB1A41-8F22-06B7-934A-3163B23B9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0BD91-2371-5043-ED56-F68D9A3BC9B1}"/>
              </a:ext>
            </a:extLst>
          </p:cNvPr>
          <p:cNvSpPr>
            <a:spLocks noGrp="1"/>
          </p:cNvSpPr>
          <p:nvPr>
            <p:ph type="dt" sz="half" idx="10"/>
          </p:nvPr>
        </p:nvSpPr>
        <p:spPr/>
        <p:txBody>
          <a:bodyPr/>
          <a:lstStyle/>
          <a:p>
            <a:fld id="{32F2BF0A-900E-4FEE-9762-3AA2912025D3}" type="datetimeFigureOut">
              <a:rPr lang="en-US" smtClean="0"/>
              <a:t>2/15/2023</a:t>
            </a:fld>
            <a:endParaRPr lang="en-US"/>
          </a:p>
        </p:txBody>
      </p:sp>
      <p:sp>
        <p:nvSpPr>
          <p:cNvPr id="6" name="Footer Placeholder 5">
            <a:extLst>
              <a:ext uri="{FF2B5EF4-FFF2-40B4-BE49-F238E27FC236}">
                <a16:creationId xmlns:a16="http://schemas.microsoft.com/office/drawing/2014/main" id="{EF445883-FD2D-42AB-EA1A-7E2F976D5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4B86C-919F-3F4A-0B35-F4DF37B13DE2}"/>
              </a:ext>
            </a:extLst>
          </p:cNvPr>
          <p:cNvSpPr>
            <a:spLocks noGrp="1"/>
          </p:cNvSpPr>
          <p:nvPr>
            <p:ph type="sldNum" sz="quarter" idx="12"/>
          </p:nvPr>
        </p:nvSpPr>
        <p:spPr/>
        <p:txBody>
          <a:bodyPr/>
          <a:lstStyle/>
          <a:p>
            <a:fld id="{BC03E9AA-8D33-4867-BF7F-9438A9F8A64C}" type="slidenum">
              <a:rPr lang="en-US" smtClean="0"/>
              <a:t>‹#›</a:t>
            </a:fld>
            <a:endParaRPr lang="en-US"/>
          </a:p>
        </p:txBody>
      </p:sp>
    </p:spTree>
    <p:extLst>
      <p:ext uri="{BB962C8B-B14F-4D97-AF65-F5344CB8AC3E}">
        <p14:creationId xmlns:p14="http://schemas.microsoft.com/office/powerpoint/2010/main" val="22898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2158ED-B299-68CA-F3E8-71ADFBBD7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DBB15-5588-DB59-47B5-6CB1BFF2F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8F589-A855-22C0-29A0-97CC888B9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2BF0A-900E-4FEE-9762-3AA2912025D3}" type="datetimeFigureOut">
              <a:rPr lang="en-US" smtClean="0"/>
              <a:t>2/15/2023</a:t>
            </a:fld>
            <a:endParaRPr lang="en-US"/>
          </a:p>
        </p:txBody>
      </p:sp>
      <p:sp>
        <p:nvSpPr>
          <p:cNvPr id="5" name="Footer Placeholder 4">
            <a:extLst>
              <a:ext uri="{FF2B5EF4-FFF2-40B4-BE49-F238E27FC236}">
                <a16:creationId xmlns:a16="http://schemas.microsoft.com/office/drawing/2014/main" id="{E2485774-917B-2E3D-EB11-2EDEBE3416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2E1128-1C0E-F28B-0F99-7B1BD7843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3E9AA-8D33-4867-BF7F-9438A9F8A64C}" type="slidenum">
              <a:rPr lang="en-US" smtClean="0"/>
              <a:t>‹#›</a:t>
            </a:fld>
            <a:endParaRPr lang="en-US"/>
          </a:p>
        </p:txBody>
      </p:sp>
    </p:spTree>
    <p:extLst>
      <p:ext uri="{BB962C8B-B14F-4D97-AF65-F5344CB8AC3E}">
        <p14:creationId xmlns:p14="http://schemas.microsoft.com/office/powerpoint/2010/main" val="417271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7/s00521-022-07049-z" TargetMode="External"/><Relationship Id="rId2" Type="http://schemas.openxmlformats.org/officeDocument/2006/relationships/hyperlink" Target="https://www.cdc.gov/diabetes/basics/quick-facts.html" TargetMode="External"/><Relationship Id="rId1" Type="http://schemas.openxmlformats.org/officeDocument/2006/relationships/slideLayout" Target="../slideLayouts/slideLayout2.xml"/><Relationship Id="rId4" Type="http://schemas.openxmlformats.org/officeDocument/2006/relationships/hyperlink" Target="https://data.world/informatics-edu/diabetes-prediction"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world/informatics-edu/diabetes-predic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8C11-B5EF-5673-2819-D51AF55A80A9}"/>
              </a:ext>
            </a:extLst>
          </p:cNvPr>
          <p:cNvSpPr>
            <a:spLocks noGrp="1"/>
          </p:cNvSpPr>
          <p:nvPr>
            <p:ph type="ctrTitle"/>
          </p:nvPr>
        </p:nvSpPr>
        <p:spPr>
          <a:xfrm>
            <a:off x="1647825" y="2314575"/>
            <a:ext cx="9144000" cy="947738"/>
          </a:xfrm>
        </p:spPr>
        <p:txBody>
          <a:bodyPr/>
          <a:lstStyle/>
          <a:p>
            <a:r>
              <a:rPr lang="en-US" dirty="0"/>
              <a:t>Week 3 Project Update</a:t>
            </a:r>
          </a:p>
        </p:txBody>
      </p:sp>
      <p:sp>
        <p:nvSpPr>
          <p:cNvPr id="3" name="Subtitle 2">
            <a:extLst>
              <a:ext uri="{FF2B5EF4-FFF2-40B4-BE49-F238E27FC236}">
                <a16:creationId xmlns:a16="http://schemas.microsoft.com/office/drawing/2014/main" id="{C65EC349-0170-80D8-063C-12C3794536DE}"/>
              </a:ext>
            </a:extLst>
          </p:cNvPr>
          <p:cNvSpPr>
            <a:spLocks noGrp="1"/>
          </p:cNvSpPr>
          <p:nvPr>
            <p:ph type="subTitle" idx="1"/>
          </p:nvPr>
        </p:nvSpPr>
        <p:spPr>
          <a:xfrm>
            <a:off x="1524000" y="4302126"/>
            <a:ext cx="9144000" cy="603250"/>
          </a:xfrm>
        </p:spPr>
        <p:txBody>
          <a:bodyPr/>
          <a:lstStyle/>
          <a:p>
            <a:r>
              <a:rPr lang="en-US" dirty="0"/>
              <a:t>Matthew Vu</a:t>
            </a:r>
          </a:p>
        </p:txBody>
      </p:sp>
      <p:pic>
        <p:nvPicPr>
          <p:cNvPr id="4" name="Picture 3" descr="Logo, company name&#10;&#10;Description automatically generated">
            <a:extLst>
              <a:ext uri="{FF2B5EF4-FFF2-40B4-BE49-F238E27FC236}">
                <a16:creationId xmlns:a16="http://schemas.microsoft.com/office/drawing/2014/main" id="{3DF39DED-62E0-6791-8A69-7842F58A2C47}"/>
              </a:ext>
            </a:extLst>
          </p:cNvPr>
          <p:cNvPicPr>
            <a:picLocks noChangeAspect="1"/>
          </p:cNvPicPr>
          <p:nvPr/>
        </p:nvPicPr>
        <p:blipFill>
          <a:blip r:embed="rId2"/>
          <a:stretch>
            <a:fillRect/>
          </a:stretch>
        </p:blipFill>
        <p:spPr>
          <a:xfrm>
            <a:off x="9133942" y="0"/>
            <a:ext cx="2805404" cy="1826775"/>
          </a:xfrm>
          <a:prstGeom prst="rect">
            <a:avLst/>
          </a:prstGeom>
        </p:spPr>
      </p:pic>
    </p:spTree>
    <p:extLst>
      <p:ext uri="{BB962C8B-B14F-4D97-AF65-F5344CB8AC3E}">
        <p14:creationId xmlns:p14="http://schemas.microsoft.com/office/powerpoint/2010/main" val="385338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A4BC-4CA6-BE8D-09EA-EBE0FBB3AA07}"/>
              </a:ext>
            </a:extLst>
          </p:cNvPr>
          <p:cNvSpPr>
            <a:spLocks noGrp="1"/>
          </p:cNvSpPr>
          <p:nvPr>
            <p:ph type="title"/>
          </p:nvPr>
        </p:nvSpPr>
        <p:spPr>
          <a:xfrm>
            <a:off x="0" y="18255"/>
            <a:ext cx="10515600" cy="1325563"/>
          </a:xfrm>
        </p:spPr>
        <p:txBody>
          <a:bodyPr/>
          <a:lstStyle/>
          <a:p>
            <a:r>
              <a:rPr lang="en-US" b="1" dirty="0"/>
              <a:t>Initial Impressions and Issues That Need to be Worked Out in Coming Weeks</a:t>
            </a:r>
          </a:p>
        </p:txBody>
      </p:sp>
      <p:pic>
        <p:nvPicPr>
          <p:cNvPr id="7" name="Picture 6" descr="Chart, bar chart&#10;&#10;Description automatically generated">
            <a:extLst>
              <a:ext uri="{FF2B5EF4-FFF2-40B4-BE49-F238E27FC236}">
                <a16:creationId xmlns:a16="http://schemas.microsoft.com/office/drawing/2014/main" id="{1A86CC20-3221-DF4C-4B10-88F513ED4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22" y="3046032"/>
            <a:ext cx="6032201" cy="3670787"/>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043B0AD7-8BF5-9283-5667-FE5DC478C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01" y="1343818"/>
            <a:ext cx="7411328" cy="1622666"/>
          </a:xfrm>
          <a:prstGeom prst="rect">
            <a:avLst/>
          </a:prstGeom>
        </p:spPr>
      </p:pic>
      <p:sp>
        <p:nvSpPr>
          <p:cNvPr id="10" name="TextBox 9">
            <a:extLst>
              <a:ext uri="{FF2B5EF4-FFF2-40B4-BE49-F238E27FC236}">
                <a16:creationId xmlns:a16="http://schemas.microsoft.com/office/drawing/2014/main" id="{7DEAD1B0-E874-AC55-A5BE-9D06225741F9}"/>
              </a:ext>
            </a:extLst>
          </p:cNvPr>
          <p:cNvSpPr txBox="1"/>
          <p:nvPr/>
        </p:nvSpPr>
        <p:spPr>
          <a:xfrm>
            <a:off x="8212320" y="1666221"/>
            <a:ext cx="376392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No missing data</a:t>
            </a:r>
          </a:p>
          <a:p>
            <a:pPr marL="285750" indent="-285750">
              <a:buFont typeface="Arial" panose="020B0604020202020204" pitchFamily="34" charset="0"/>
              <a:buChar char="•"/>
            </a:pPr>
            <a:r>
              <a:rPr lang="en-US" sz="2400" dirty="0"/>
              <a:t>Major class imbalance</a:t>
            </a:r>
          </a:p>
          <a:p>
            <a:pPr marL="742950" lvl="1" indent="-285750">
              <a:buFont typeface="Arial" panose="020B0604020202020204" pitchFamily="34" charset="0"/>
              <a:buChar char="•"/>
            </a:pPr>
            <a:r>
              <a:rPr lang="en-US" sz="2400" dirty="0"/>
              <a:t>Solutions could be “under-sampling”, “over-sampling”, and “stratified k-fold cross-validation”</a:t>
            </a:r>
          </a:p>
          <a:p>
            <a:pPr marL="742950" lvl="1" indent="-285750">
              <a:buFont typeface="Arial" panose="020B0604020202020204" pitchFamily="34" charset="0"/>
              <a:buChar char="•"/>
            </a:pPr>
            <a:r>
              <a:rPr lang="en-US" sz="2400" dirty="0"/>
              <a:t>But I plan to experiment with these methods in the next few days</a:t>
            </a:r>
          </a:p>
        </p:txBody>
      </p:sp>
    </p:spTree>
    <p:extLst>
      <p:ext uri="{BB962C8B-B14F-4D97-AF65-F5344CB8AC3E}">
        <p14:creationId xmlns:p14="http://schemas.microsoft.com/office/powerpoint/2010/main" val="23777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9371-01A4-4A62-EB92-0378DB859B7A}"/>
              </a:ext>
            </a:extLst>
          </p:cNvPr>
          <p:cNvSpPr>
            <a:spLocks noGrp="1"/>
          </p:cNvSpPr>
          <p:nvPr>
            <p:ph type="title"/>
          </p:nvPr>
        </p:nvSpPr>
        <p:spPr>
          <a:xfrm>
            <a:off x="1956416" y="408000"/>
            <a:ext cx="8279167" cy="753461"/>
          </a:xfrm>
        </p:spPr>
        <p:txBody>
          <a:bodyPr/>
          <a:lstStyle/>
          <a:p>
            <a:r>
              <a:rPr lang="en-US" b="1" dirty="0"/>
              <a:t>Rough Plan For The Next Few Weeks</a:t>
            </a:r>
          </a:p>
        </p:txBody>
      </p:sp>
      <p:sp>
        <p:nvSpPr>
          <p:cNvPr id="3" name="Content Placeholder 2">
            <a:extLst>
              <a:ext uri="{FF2B5EF4-FFF2-40B4-BE49-F238E27FC236}">
                <a16:creationId xmlns:a16="http://schemas.microsoft.com/office/drawing/2014/main" id="{B66A4AA1-B7D3-7E4C-B403-EC7D706EEEEA}"/>
              </a:ext>
            </a:extLst>
          </p:cNvPr>
          <p:cNvSpPr>
            <a:spLocks noGrp="1"/>
          </p:cNvSpPr>
          <p:nvPr>
            <p:ph idx="1"/>
          </p:nvPr>
        </p:nvSpPr>
        <p:spPr>
          <a:xfrm>
            <a:off x="838199" y="2098662"/>
            <a:ext cx="10515600" cy="4351338"/>
          </a:xfrm>
        </p:spPr>
        <p:txBody>
          <a:bodyPr>
            <a:normAutofit/>
          </a:bodyPr>
          <a:lstStyle/>
          <a:p>
            <a:pPr marL="514350" indent="-514350">
              <a:buAutoNum type="arabicPeriod"/>
            </a:pPr>
            <a:r>
              <a:rPr lang="en-US" dirty="0"/>
              <a:t>Make adjustments based on feedback</a:t>
            </a:r>
          </a:p>
          <a:p>
            <a:pPr marL="514350" indent="-514350">
              <a:buAutoNum type="arabicPeriod"/>
            </a:pPr>
            <a:r>
              <a:rPr lang="en-US" dirty="0"/>
              <a:t>Use R, </a:t>
            </a:r>
            <a:r>
              <a:rPr lang="en-US" dirty="0" err="1"/>
              <a:t>Rstudio</a:t>
            </a:r>
            <a:r>
              <a:rPr lang="en-US" dirty="0"/>
              <a:t>, </a:t>
            </a:r>
            <a:r>
              <a:rPr lang="en-US" dirty="0" err="1"/>
              <a:t>tidyverse</a:t>
            </a:r>
            <a:r>
              <a:rPr lang="en-US" dirty="0"/>
              <a:t>, ISLR, and </a:t>
            </a:r>
            <a:r>
              <a:rPr lang="en-US" dirty="0" err="1"/>
              <a:t>ShinyR</a:t>
            </a:r>
            <a:r>
              <a:rPr lang="en-US" dirty="0"/>
              <a:t> to clean the data, explore data some more, train and experiment with algorithms, and create the application.</a:t>
            </a:r>
          </a:p>
          <a:p>
            <a:pPr marL="514350" indent="-514350">
              <a:buAutoNum type="arabicPeriod"/>
            </a:pPr>
            <a:r>
              <a:rPr lang="en-US" dirty="0"/>
              <a:t>Use data previously mentioned to train and experiment with</a:t>
            </a:r>
            <a:r>
              <a:rPr lang="en-US" sz="2800" dirty="0"/>
              <a:t> logistic regression, naïve bayes, support vector machines, k-nearest neighbor, and decisions trees.</a:t>
            </a:r>
          </a:p>
          <a:p>
            <a:pPr marL="514350" indent="-514350">
              <a:buAutoNum type="arabicPeriod"/>
            </a:pPr>
            <a:r>
              <a:rPr lang="en-US" sz="2800" dirty="0"/>
              <a:t>After reviewing some </a:t>
            </a:r>
            <a:r>
              <a:rPr lang="en-US" dirty="0"/>
              <a:t>more of my notes, I will create a more solid methods plan</a:t>
            </a:r>
            <a:endParaRPr lang="en-US" sz="2800" dirty="0"/>
          </a:p>
        </p:txBody>
      </p:sp>
    </p:spTree>
    <p:extLst>
      <p:ext uri="{BB962C8B-B14F-4D97-AF65-F5344CB8AC3E}">
        <p14:creationId xmlns:p14="http://schemas.microsoft.com/office/powerpoint/2010/main" val="418534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333A-D15B-0481-4B4E-6CEB8C3B077D}"/>
              </a:ext>
            </a:extLst>
          </p:cNvPr>
          <p:cNvSpPr>
            <a:spLocks noGrp="1"/>
          </p:cNvSpPr>
          <p:nvPr>
            <p:ph type="title"/>
          </p:nvPr>
        </p:nvSpPr>
        <p:spPr>
          <a:xfrm>
            <a:off x="574250" y="-219337"/>
            <a:ext cx="10515600" cy="1325563"/>
          </a:xfrm>
        </p:spPr>
        <p:txBody>
          <a:bodyPr/>
          <a:lstStyle/>
          <a:p>
            <a:r>
              <a:rPr lang="en-US" b="1" dirty="0"/>
              <a:t>References</a:t>
            </a:r>
          </a:p>
        </p:txBody>
      </p:sp>
      <p:sp>
        <p:nvSpPr>
          <p:cNvPr id="3" name="Content Placeholder 2">
            <a:extLst>
              <a:ext uri="{FF2B5EF4-FFF2-40B4-BE49-F238E27FC236}">
                <a16:creationId xmlns:a16="http://schemas.microsoft.com/office/drawing/2014/main" id="{2AEE34B0-F043-34E8-4372-80BB7D6929AC}"/>
              </a:ext>
            </a:extLst>
          </p:cNvPr>
          <p:cNvSpPr>
            <a:spLocks noGrp="1"/>
          </p:cNvSpPr>
          <p:nvPr>
            <p:ph idx="1"/>
          </p:nvPr>
        </p:nvSpPr>
        <p:spPr>
          <a:xfrm>
            <a:off x="574250" y="911226"/>
            <a:ext cx="11294096" cy="5762952"/>
          </a:xfrm>
        </p:spPr>
        <p:txBody>
          <a:bodyPr>
            <a:normAutofit lnSpcReduction="10000"/>
          </a:bodyPr>
          <a:lstStyle/>
          <a:p>
            <a:pPr marL="0" indent="-457200">
              <a:buNone/>
            </a:pPr>
            <a:r>
              <a:rPr lang="en-US" sz="2800" dirty="0"/>
              <a:t>CDC. (2022, September 30). </a:t>
            </a:r>
            <a:r>
              <a:rPr lang="en-US" sz="2800" i="1" dirty="0"/>
              <a:t>Diabetes Fast Facts</a:t>
            </a:r>
            <a:r>
              <a:rPr lang="en-US" sz="2800" dirty="0"/>
              <a:t>. Centers for Disease Control and Prevention. </a:t>
            </a:r>
            <a:r>
              <a:rPr lang="en-US" sz="2800" dirty="0">
                <a:hlinkClick r:id="rId2"/>
              </a:rPr>
              <a:t>https://www.cdc.gov/diabetes/basics/quick-facts.html</a:t>
            </a:r>
            <a:endParaRPr lang="en-US" sz="2800" dirty="0"/>
          </a:p>
          <a:p>
            <a:pPr marL="0" indent="-457200">
              <a:buNone/>
            </a:pPr>
            <a:endParaRPr lang="en-US" sz="2800" dirty="0"/>
          </a:p>
          <a:p>
            <a:pPr marL="0" indent="-457200">
              <a:buNone/>
            </a:pPr>
            <a:r>
              <a:rPr lang="en-US" sz="2800" dirty="0"/>
              <a:t>Chang, V., Bailey, J., Xu, Q. A., &amp; Sun, Z. (2022). Pima Indians diabetes mellitus classification based on machine learning (ML) algorithms. </a:t>
            </a:r>
            <a:r>
              <a:rPr lang="en-US" sz="2800" i="1" dirty="0"/>
              <a:t>Neural Computing &amp; Applications</a:t>
            </a:r>
            <a:r>
              <a:rPr lang="en-US" sz="2800" dirty="0"/>
              <a:t>, 1–17. </a:t>
            </a:r>
            <a:r>
              <a:rPr lang="en-US" sz="2800" dirty="0">
                <a:hlinkClick r:id="rId3"/>
              </a:rPr>
              <a:t>https://doi.org/10.1007/s00521-022-07049-z</a:t>
            </a:r>
            <a:endParaRPr lang="en-US" sz="2800" dirty="0"/>
          </a:p>
          <a:p>
            <a:pPr marL="0" indent="-457200">
              <a:buNone/>
            </a:pPr>
            <a:endParaRPr lang="en-US" dirty="0"/>
          </a:p>
          <a:p>
            <a:pPr marL="0" indent="-457200">
              <a:buNone/>
            </a:pPr>
            <a:r>
              <a:rPr lang="en-US" sz="2800" dirty="0"/>
              <a:t>Hoyt, Robert (2019). </a:t>
            </a:r>
            <a:r>
              <a:rPr lang="en-US" sz="2800" i="1" dirty="0"/>
              <a:t>Diabetes Prediction</a:t>
            </a:r>
            <a:r>
              <a:rPr lang="en-US" sz="2800" dirty="0"/>
              <a:t> [Data set]. </a:t>
            </a:r>
            <a:r>
              <a:rPr lang="en-US" sz="2800" i="1" dirty="0" err="1"/>
              <a:t>data.world</a:t>
            </a:r>
            <a:r>
              <a:rPr lang="en-US" sz="2800" i="1" dirty="0"/>
              <a:t>. </a:t>
            </a:r>
            <a:r>
              <a:rPr lang="en-US" sz="2800" i="1" dirty="0">
                <a:hlinkClick r:id="rId4"/>
              </a:rPr>
              <a:t>https://data.world/informatics-edu/diabetes-prediction</a:t>
            </a:r>
            <a:endParaRPr lang="en-US" sz="2800" i="1" dirty="0"/>
          </a:p>
          <a:p>
            <a:pPr marL="0" indent="-457200">
              <a:buNone/>
            </a:pPr>
            <a:endParaRPr lang="en-US" sz="2800" dirty="0"/>
          </a:p>
          <a:p>
            <a:pPr marL="0" indent="-457200">
              <a:buNone/>
            </a:pPr>
            <a:r>
              <a:rPr lang="fi-FI" sz="2800" dirty="0"/>
              <a:t>Lindström, </a:t>
            </a:r>
            <a:r>
              <a:rPr lang="en-US" sz="2800" dirty="0"/>
              <a:t>J. &amp; </a:t>
            </a:r>
            <a:r>
              <a:rPr lang="en-US" sz="2800" dirty="0" err="1"/>
              <a:t>Tuomilehto</a:t>
            </a:r>
            <a:r>
              <a:rPr lang="en-US" sz="2800" dirty="0"/>
              <a:t>, J. (2003). The Diabetes Risk Score: A practical tool to predict type 2 diabetes risk. </a:t>
            </a:r>
            <a:r>
              <a:rPr lang="en-US" sz="2800" i="1" dirty="0"/>
              <a:t>Diabetes Care, 26</a:t>
            </a:r>
            <a:r>
              <a:rPr lang="en-US" sz="2800" dirty="0"/>
              <a:t>(3), 725–731. https://doi.org/10.2337/diacare.26.3.725</a:t>
            </a:r>
          </a:p>
          <a:p>
            <a:pPr marL="0" indent="0">
              <a:buNone/>
            </a:pPr>
            <a:endParaRPr lang="en-US" dirty="0"/>
          </a:p>
        </p:txBody>
      </p:sp>
    </p:spTree>
    <p:extLst>
      <p:ext uri="{BB962C8B-B14F-4D97-AF65-F5344CB8AC3E}">
        <p14:creationId xmlns:p14="http://schemas.microsoft.com/office/powerpoint/2010/main" val="93337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72F68-4805-B3B3-8BE0-EF69FDEA60BF}"/>
              </a:ext>
            </a:extLst>
          </p:cNvPr>
          <p:cNvSpPr>
            <a:spLocks noGrp="1"/>
          </p:cNvSpPr>
          <p:nvPr>
            <p:ph type="title"/>
          </p:nvPr>
        </p:nvSpPr>
        <p:spPr>
          <a:xfrm>
            <a:off x="838200" y="556995"/>
            <a:ext cx="10515600" cy="1133693"/>
          </a:xfrm>
        </p:spPr>
        <p:txBody>
          <a:bodyPr>
            <a:normAutofit/>
          </a:bodyPr>
          <a:lstStyle/>
          <a:p>
            <a:r>
              <a:rPr lang="en-US" sz="4800" b="1" dirty="0">
                <a:latin typeface="+mn-lt"/>
              </a:rPr>
              <a:t>Overview: Updates Made to Project</a:t>
            </a:r>
          </a:p>
        </p:txBody>
      </p:sp>
      <p:graphicFrame>
        <p:nvGraphicFramePr>
          <p:cNvPr id="5" name="Content Placeholder 2">
            <a:extLst>
              <a:ext uri="{FF2B5EF4-FFF2-40B4-BE49-F238E27FC236}">
                <a16:creationId xmlns:a16="http://schemas.microsoft.com/office/drawing/2014/main" id="{5417DAD6-97AD-EEC6-45CE-7C524E188290}"/>
              </a:ext>
            </a:extLst>
          </p:cNvPr>
          <p:cNvGraphicFramePr>
            <a:graphicFrameLocks noGrp="1"/>
          </p:cNvGraphicFramePr>
          <p:nvPr>
            <p:ph idx="1"/>
            <p:extLst>
              <p:ext uri="{D42A27DB-BD31-4B8C-83A1-F6EECF244321}">
                <p14:modId xmlns:p14="http://schemas.microsoft.com/office/powerpoint/2010/main" val="1679361831"/>
              </p:ext>
            </p:extLst>
          </p:nvPr>
        </p:nvGraphicFramePr>
        <p:xfrm>
          <a:off x="838200" y="1873250"/>
          <a:ext cx="10276643" cy="4427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56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7708EA-1AAC-EDB0-0CE1-AA7FE9022C1E}"/>
              </a:ext>
            </a:extLst>
          </p:cNvPr>
          <p:cNvSpPr>
            <a:spLocks noGrp="1"/>
          </p:cNvSpPr>
          <p:nvPr>
            <p:ph type="title"/>
          </p:nvPr>
        </p:nvSpPr>
        <p:spPr>
          <a:xfrm>
            <a:off x="1207102" y="-233952"/>
            <a:ext cx="10515600" cy="1325563"/>
          </a:xfrm>
        </p:spPr>
        <p:txBody>
          <a:bodyPr>
            <a:normAutofit/>
          </a:bodyPr>
          <a:lstStyle/>
          <a:p>
            <a:r>
              <a:rPr lang="en-US" b="1" dirty="0"/>
              <a:t>Altered topic, end-goal, and motivations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6A9554-7ED0-C2B8-9B6D-D81AC6EE6E0A}"/>
              </a:ext>
            </a:extLst>
          </p:cNvPr>
          <p:cNvSpPr>
            <a:spLocks noGrp="1"/>
          </p:cNvSpPr>
          <p:nvPr>
            <p:ph idx="1"/>
          </p:nvPr>
        </p:nvSpPr>
        <p:spPr>
          <a:xfrm>
            <a:off x="555710" y="1091611"/>
            <a:ext cx="11492766" cy="5028326"/>
          </a:xfrm>
        </p:spPr>
        <p:txBody>
          <a:bodyPr>
            <a:normAutofit fontScale="92500" lnSpcReduction="20000"/>
          </a:bodyPr>
          <a:lstStyle/>
          <a:p>
            <a:r>
              <a:rPr lang="en-US" sz="2200" b="1" dirty="0"/>
              <a:t>Topic: </a:t>
            </a:r>
          </a:p>
          <a:p>
            <a:pPr lvl="1"/>
            <a:r>
              <a:rPr lang="en-US" sz="2200" dirty="0"/>
              <a:t>To create an application that can take in a single health record or series of health records (found in a relational database or table) from a health system database and output which patients are at risk of contracting diabetes using machine learning.</a:t>
            </a:r>
          </a:p>
          <a:p>
            <a:r>
              <a:rPr lang="en-US" sz="2200" b="1" dirty="0"/>
              <a:t>End Goal: </a:t>
            </a:r>
          </a:p>
          <a:p>
            <a:pPr lvl="1"/>
            <a:r>
              <a:rPr lang="en-US" sz="2200" dirty="0"/>
              <a:t>To write a report and experiment with logistic regression, naïve bayes, support vector machines, k-nearest neighbor, and decisions trees to see which machine learning algorithm can best predict diabetes.</a:t>
            </a:r>
          </a:p>
          <a:p>
            <a:pPr lvl="1"/>
            <a:r>
              <a:rPr lang="en-US" sz="2200" dirty="0"/>
              <a:t>To use the best machine learning algorithm in the application that will take in a single health record or a series of health records (like in a relational database or table) from a health system database and output which patients are predicted to have diabetes.</a:t>
            </a:r>
          </a:p>
          <a:p>
            <a:r>
              <a:rPr lang="en-US" sz="2200" b="1" dirty="0"/>
              <a:t>Motivations: </a:t>
            </a:r>
          </a:p>
          <a:p>
            <a:pPr lvl="1"/>
            <a:r>
              <a:rPr lang="en-US" sz="2200" dirty="0"/>
              <a:t>According to the Centers for Disease Control and Prevention, as of September 30, 2022, "more than 37 million people in the United States have diabetes, and 1 in 5 of them don’t know they have it" (CDC, 2022).</a:t>
            </a:r>
          </a:p>
          <a:p>
            <a:pPr lvl="1"/>
            <a:r>
              <a:rPr lang="en-US" sz="2200" dirty="0"/>
              <a:t>The application will help health systems know which patients are at-risk of diabetes, </a:t>
            </a:r>
            <a:r>
              <a:rPr lang="en-US" sz="2200" dirty="0" err="1"/>
              <a:t>en</a:t>
            </a:r>
            <a:r>
              <a:rPr lang="en-US" sz="2200" dirty="0"/>
              <a:t> masse or individually, and allow health systems to make calls or notifications recommending patients to schedule official diabetes screening.  As a result, the application will help make the early detection of diabetes easier and speed up health records analysis.</a:t>
            </a:r>
          </a:p>
          <a:p>
            <a:pPr lvl="1"/>
            <a:endParaRPr lang="en-US" sz="2000" dirty="0"/>
          </a:p>
          <a:p>
            <a:pPr lvl="1"/>
            <a:endParaRPr lang="en-US" sz="1300" dirty="0"/>
          </a:p>
          <a:p>
            <a:pPr lvl="1"/>
            <a:endParaRPr lang="en-US" sz="1300" dirty="0"/>
          </a:p>
          <a:p>
            <a:pPr lvl="1"/>
            <a:endParaRPr lang="en-US" sz="1300" dirty="0"/>
          </a:p>
        </p:txBody>
      </p:sp>
      <p:sp>
        <p:nvSpPr>
          <p:cNvPr id="4" name="TextBox 3">
            <a:extLst>
              <a:ext uri="{FF2B5EF4-FFF2-40B4-BE49-F238E27FC236}">
                <a16:creationId xmlns:a16="http://schemas.microsoft.com/office/drawing/2014/main" id="{98AB31AB-6F1B-8816-A9B8-8C6201AE3A2E}"/>
              </a:ext>
            </a:extLst>
          </p:cNvPr>
          <p:cNvSpPr txBox="1"/>
          <p:nvPr/>
        </p:nvSpPr>
        <p:spPr>
          <a:xfrm>
            <a:off x="8401050" y="6511905"/>
            <a:ext cx="3912413" cy="338554"/>
          </a:xfrm>
          <a:prstGeom prst="rect">
            <a:avLst/>
          </a:prstGeom>
          <a:noFill/>
        </p:spPr>
        <p:txBody>
          <a:bodyPr wrap="square" rtlCol="0">
            <a:spAutoFit/>
          </a:bodyPr>
          <a:lstStyle/>
          <a:p>
            <a:r>
              <a:rPr lang="en-US" sz="1600" dirty="0"/>
              <a:t>Next Slide: End Goal Application Concept -&gt;</a:t>
            </a:r>
          </a:p>
        </p:txBody>
      </p:sp>
    </p:spTree>
    <p:extLst>
      <p:ext uri="{BB962C8B-B14F-4D97-AF65-F5344CB8AC3E}">
        <p14:creationId xmlns:p14="http://schemas.microsoft.com/office/powerpoint/2010/main" val="117348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3EEFF-0A71-1430-1972-37CEF5E17CE0}"/>
              </a:ext>
            </a:extLst>
          </p:cNvPr>
          <p:cNvSpPr txBox="1"/>
          <p:nvPr/>
        </p:nvSpPr>
        <p:spPr>
          <a:xfrm>
            <a:off x="0" y="0"/>
            <a:ext cx="12192000" cy="523220"/>
          </a:xfrm>
          <a:prstGeom prst="rect">
            <a:avLst/>
          </a:prstGeom>
          <a:noFill/>
          <a:ln w="38100">
            <a:solidFill>
              <a:srgbClr val="00B0F0"/>
            </a:solidFill>
          </a:ln>
        </p:spPr>
        <p:txBody>
          <a:bodyPr wrap="square" rtlCol="0">
            <a:spAutoFit/>
          </a:bodyPr>
          <a:lstStyle/>
          <a:p>
            <a:pPr algn="ctr"/>
            <a:r>
              <a:rPr lang="en-US" sz="2800" dirty="0">
                <a:solidFill>
                  <a:schemeClr val="accent1"/>
                </a:solidFill>
              </a:rPr>
              <a:t>Diabetes Risk Application</a:t>
            </a:r>
          </a:p>
        </p:txBody>
      </p:sp>
      <p:sp>
        <p:nvSpPr>
          <p:cNvPr id="4" name="TextBox 3">
            <a:extLst>
              <a:ext uri="{FF2B5EF4-FFF2-40B4-BE49-F238E27FC236}">
                <a16:creationId xmlns:a16="http://schemas.microsoft.com/office/drawing/2014/main" id="{37ABDF95-33C2-1153-FBF8-5F5D96695E13}"/>
              </a:ext>
            </a:extLst>
          </p:cNvPr>
          <p:cNvSpPr txBox="1"/>
          <p:nvPr/>
        </p:nvSpPr>
        <p:spPr>
          <a:xfrm>
            <a:off x="313500" y="680727"/>
            <a:ext cx="3075438" cy="830997"/>
          </a:xfrm>
          <a:prstGeom prst="rect">
            <a:avLst/>
          </a:prstGeom>
          <a:noFill/>
        </p:spPr>
        <p:txBody>
          <a:bodyPr wrap="square" rtlCol="0">
            <a:spAutoFit/>
          </a:bodyPr>
          <a:lstStyle/>
          <a:p>
            <a:r>
              <a:rPr lang="en-US" sz="2400" dirty="0">
                <a:solidFill>
                  <a:schemeClr val="accent1"/>
                </a:solidFill>
              </a:rPr>
              <a:t>Insert Health Records Here:</a:t>
            </a:r>
          </a:p>
        </p:txBody>
      </p:sp>
      <p:sp>
        <p:nvSpPr>
          <p:cNvPr id="5" name="TextBox 4">
            <a:extLst>
              <a:ext uri="{FF2B5EF4-FFF2-40B4-BE49-F238E27FC236}">
                <a16:creationId xmlns:a16="http://schemas.microsoft.com/office/drawing/2014/main" id="{4B1695CC-04CB-02FA-5C6F-6DBA13E12D2D}"/>
              </a:ext>
            </a:extLst>
          </p:cNvPr>
          <p:cNvSpPr txBox="1"/>
          <p:nvPr/>
        </p:nvSpPr>
        <p:spPr>
          <a:xfrm>
            <a:off x="1163199" y="1185003"/>
            <a:ext cx="1376039" cy="253916"/>
          </a:xfrm>
          <a:prstGeom prst="rect">
            <a:avLst/>
          </a:prstGeom>
          <a:noFill/>
          <a:ln>
            <a:solidFill>
              <a:schemeClr val="tx1"/>
            </a:solidFill>
          </a:ln>
        </p:spPr>
        <p:txBody>
          <a:bodyPr wrap="square" rtlCol="0">
            <a:spAutoFit/>
          </a:bodyPr>
          <a:lstStyle/>
          <a:p>
            <a:r>
              <a:rPr lang="en-US" sz="1050" dirty="0"/>
              <a:t>Click Here to Import</a:t>
            </a:r>
          </a:p>
        </p:txBody>
      </p:sp>
      <p:graphicFrame>
        <p:nvGraphicFramePr>
          <p:cNvPr id="6" name="Table 6">
            <a:extLst>
              <a:ext uri="{FF2B5EF4-FFF2-40B4-BE49-F238E27FC236}">
                <a16:creationId xmlns:a16="http://schemas.microsoft.com/office/drawing/2014/main" id="{6D772B41-79F3-B500-D864-A89454009309}"/>
              </a:ext>
            </a:extLst>
          </p:cNvPr>
          <p:cNvGraphicFramePr>
            <a:graphicFrameLocks noGrp="1"/>
          </p:cNvGraphicFramePr>
          <p:nvPr>
            <p:extLst>
              <p:ext uri="{D42A27DB-BD31-4B8C-83A1-F6EECF244321}">
                <p14:modId xmlns:p14="http://schemas.microsoft.com/office/powerpoint/2010/main" val="1413019845"/>
              </p:ext>
            </p:extLst>
          </p:nvPr>
        </p:nvGraphicFramePr>
        <p:xfrm>
          <a:off x="3575634" y="1006152"/>
          <a:ext cx="7601530" cy="5773496"/>
        </p:xfrm>
        <a:graphic>
          <a:graphicData uri="http://schemas.openxmlformats.org/drawingml/2006/table">
            <a:tbl>
              <a:tblPr firstRow="1" bandRow="1">
                <a:tableStyleId>{5C22544A-7EE6-4342-B048-85BDC9FD1C3A}</a:tableStyleId>
              </a:tblPr>
              <a:tblGrid>
                <a:gridCol w="1520306">
                  <a:extLst>
                    <a:ext uri="{9D8B030D-6E8A-4147-A177-3AD203B41FA5}">
                      <a16:colId xmlns:a16="http://schemas.microsoft.com/office/drawing/2014/main" val="3757002388"/>
                    </a:ext>
                  </a:extLst>
                </a:gridCol>
                <a:gridCol w="1520306">
                  <a:extLst>
                    <a:ext uri="{9D8B030D-6E8A-4147-A177-3AD203B41FA5}">
                      <a16:colId xmlns:a16="http://schemas.microsoft.com/office/drawing/2014/main" val="1633005598"/>
                    </a:ext>
                  </a:extLst>
                </a:gridCol>
                <a:gridCol w="1520306">
                  <a:extLst>
                    <a:ext uri="{9D8B030D-6E8A-4147-A177-3AD203B41FA5}">
                      <a16:colId xmlns:a16="http://schemas.microsoft.com/office/drawing/2014/main" val="4087840460"/>
                    </a:ext>
                  </a:extLst>
                </a:gridCol>
                <a:gridCol w="1520306">
                  <a:extLst>
                    <a:ext uri="{9D8B030D-6E8A-4147-A177-3AD203B41FA5}">
                      <a16:colId xmlns:a16="http://schemas.microsoft.com/office/drawing/2014/main" val="2664154581"/>
                    </a:ext>
                  </a:extLst>
                </a:gridCol>
                <a:gridCol w="1520306">
                  <a:extLst>
                    <a:ext uri="{9D8B030D-6E8A-4147-A177-3AD203B41FA5}">
                      <a16:colId xmlns:a16="http://schemas.microsoft.com/office/drawing/2014/main" val="4253611734"/>
                    </a:ext>
                  </a:extLst>
                </a:gridCol>
              </a:tblGrid>
              <a:tr h="721687">
                <a:tc>
                  <a:txBody>
                    <a:bodyPr/>
                    <a:lstStyle/>
                    <a:p>
                      <a:r>
                        <a:rPr lang="en-US" dirty="0"/>
                        <a:t>Patient ID</a:t>
                      </a:r>
                    </a:p>
                  </a:txBody>
                  <a:tcPr/>
                </a:tc>
                <a:tc>
                  <a:txBody>
                    <a:bodyPr/>
                    <a:lstStyle/>
                    <a:p>
                      <a:r>
                        <a:rPr lang="en-US" dirty="0"/>
                        <a:t>Last Name</a:t>
                      </a:r>
                    </a:p>
                  </a:txBody>
                  <a:tcPr/>
                </a:tc>
                <a:tc>
                  <a:txBody>
                    <a:bodyPr/>
                    <a:lstStyle/>
                    <a:p>
                      <a:r>
                        <a:rPr lang="en-US" dirty="0"/>
                        <a:t>First Name</a:t>
                      </a:r>
                    </a:p>
                  </a:txBody>
                  <a:tcPr/>
                </a:tc>
                <a:tc>
                  <a:txBody>
                    <a:bodyPr/>
                    <a:lstStyle/>
                    <a:p>
                      <a:r>
                        <a:rPr lang="en-US" dirty="0"/>
                        <a:t>Phone Number</a:t>
                      </a:r>
                    </a:p>
                  </a:txBody>
                  <a:tcPr/>
                </a:tc>
                <a:tc>
                  <a:txBody>
                    <a:bodyPr/>
                    <a:lstStyle/>
                    <a:p>
                      <a:r>
                        <a:rPr lang="en-US" dirty="0"/>
                        <a:t>At Risk</a:t>
                      </a:r>
                    </a:p>
                  </a:txBody>
                  <a:tcPr/>
                </a:tc>
                <a:extLst>
                  <a:ext uri="{0D108BD9-81ED-4DB2-BD59-A6C34878D82A}">
                    <a16:rowId xmlns:a16="http://schemas.microsoft.com/office/drawing/2014/main" val="2828337863"/>
                  </a:ext>
                </a:extLst>
              </a:tr>
              <a:tr h="721687">
                <a:tc>
                  <a:txBody>
                    <a:bodyPr/>
                    <a:lstStyle/>
                    <a:p>
                      <a:r>
                        <a:rPr lang="en-US" dirty="0"/>
                        <a:t>1</a:t>
                      </a:r>
                    </a:p>
                  </a:txBody>
                  <a:tcPr/>
                </a:tc>
                <a:tc>
                  <a:txBody>
                    <a:bodyPr/>
                    <a:lstStyle/>
                    <a:p>
                      <a:r>
                        <a:rPr lang="en-US" dirty="0"/>
                        <a:t>Martinez</a:t>
                      </a:r>
                    </a:p>
                  </a:txBody>
                  <a:tcPr/>
                </a:tc>
                <a:tc>
                  <a:txBody>
                    <a:bodyPr/>
                    <a:lstStyle/>
                    <a:p>
                      <a:r>
                        <a:rPr lang="en-US" dirty="0"/>
                        <a:t>Lauren</a:t>
                      </a:r>
                    </a:p>
                  </a:txBody>
                  <a:tcPr/>
                </a:tc>
                <a:tc>
                  <a:txBody>
                    <a:bodyPr/>
                    <a:lstStyle/>
                    <a:p>
                      <a:r>
                        <a:rPr lang="en-US" b="0" dirty="0"/>
                        <a:t>123-213-2132</a:t>
                      </a:r>
                    </a:p>
                  </a:txBody>
                  <a:tcPr/>
                </a:tc>
                <a:tc>
                  <a:txBody>
                    <a:bodyPr/>
                    <a:lstStyle/>
                    <a:p>
                      <a:r>
                        <a:rPr lang="en-US" dirty="0"/>
                        <a:t>TRUE</a:t>
                      </a:r>
                    </a:p>
                  </a:txBody>
                  <a:tcPr/>
                </a:tc>
                <a:extLst>
                  <a:ext uri="{0D108BD9-81ED-4DB2-BD59-A6C34878D82A}">
                    <a16:rowId xmlns:a16="http://schemas.microsoft.com/office/drawing/2014/main" val="810700999"/>
                  </a:ext>
                </a:extLst>
              </a:tr>
              <a:tr h="721687">
                <a:tc>
                  <a:txBody>
                    <a:bodyPr/>
                    <a:lstStyle/>
                    <a:p>
                      <a:r>
                        <a:rPr lang="en-US" dirty="0"/>
                        <a:t>2</a:t>
                      </a:r>
                    </a:p>
                  </a:txBody>
                  <a:tcPr/>
                </a:tc>
                <a:tc>
                  <a:txBody>
                    <a:bodyPr/>
                    <a:lstStyle/>
                    <a:p>
                      <a:r>
                        <a:rPr lang="en-US" dirty="0"/>
                        <a:t>Pierce</a:t>
                      </a:r>
                    </a:p>
                  </a:txBody>
                  <a:tcPr/>
                </a:tc>
                <a:tc>
                  <a:txBody>
                    <a:bodyPr/>
                    <a:lstStyle/>
                    <a:p>
                      <a:r>
                        <a:rPr lang="en-US" dirty="0"/>
                        <a:t>Rachel</a:t>
                      </a:r>
                    </a:p>
                  </a:txBody>
                  <a:tcPr/>
                </a:tc>
                <a:tc>
                  <a:txBody>
                    <a:bodyPr/>
                    <a:lstStyle/>
                    <a:p>
                      <a:r>
                        <a:rPr lang="en-US" sz="1800" b="0" i="0" kern="1200" dirty="0">
                          <a:solidFill>
                            <a:schemeClr val="dk1"/>
                          </a:solidFill>
                          <a:effectLst/>
                          <a:latin typeface="+mn-lt"/>
                          <a:ea typeface="+mn-ea"/>
                          <a:cs typeface="+mn-cs"/>
                        </a:rPr>
                        <a:t>505-764-0884</a:t>
                      </a:r>
                      <a:endParaRPr lang="en-US" b="0" dirty="0"/>
                    </a:p>
                  </a:txBody>
                  <a:tcPr/>
                </a:tc>
                <a:tc>
                  <a:txBody>
                    <a:bodyPr/>
                    <a:lstStyle/>
                    <a:p>
                      <a:r>
                        <a:rPr lang="en-US" dirty="0"/>
                        <a:t>TRUE</a:t>
                      </a:r>
                    </a:p>
                  </a:txBody>
                  <a:tcPr/>
                </a:tc>
                <a:extLst>
                  <a:ext uri="{0D108BD9-81ED-4DB2-BD59-A6C34878D82A}">
                    <a16:rowId xmlns:a16="http://schemas.microsoft.com/office/drawing/2014/main" val="2728677804"/>
                  </a:ext>
                </a:extLst>
              </a:tr>
              <a:tr h="721687">
                <a:tc>
                  <a:txBody>
                    <a:bodyPr/>
                    <a:lstStyle/>
                    <a:p>
                      <a:r>
                        <a:rPr lang="en-US" dirty="0"/>
                        <a:t>3</a:t>
                      </a:r>
                    </a:p>
                  </a:txBody>
                  <a:tcPr/>
                </a:tc>
                <a:tc>
                  <a:txBody>
                    <a:bodyPr/>
                    <a:lstStyle/>
                    <a:p>
                      <a:r>
                        <a:rPr lang="en-US" dirty="0"/>
                        <a:t>Reilly</a:t>
                      </a:r>
                    </a:p>
                  </a:txBody>
                  <a:tcPr/>
                </a:tc>
                <a:tc>
                  <a:txBody>
                    <a:bodyPr/>
                    <a:lstStyle/>
                    <a:p>
                      <a:r>
                        <a:rPr lang="en-US" dirty="0"/>
                        <a:t>Megan</a:t>
                      </a:r>
                    </a:p>
                  </a:txBody>
                  <a:tcPr/>
                </a:tc>
                <a:tc>
                  <a:txBody>
                    <a:bodyPr/>
                    <a:lstStyle/>
                    <a:p>
                      <a:r>
                        <a:rPr lang="en-US" sz="1800" b="0" i="0" kern="1200" dirty="0">
                          <a:solidFill>
                            <a:schemeClr val="dk1"/>
                          </a:solidFill>
                          <a:effectLst/>
                          <a:latin typeface="+mn-lt"/>
                          <a:ea typeface="+mn-ea"/>
                          <a:cs typeface="+mn-cs"/>
                        </a:rPr>
                        <a:t>305-770-9288</a:t>
                      </a:r>
                      <a:endParaRPr lang="en-US" b="0" dirty="0"/>
                    </a:p>
                  </a:txBody>
                  <a:tcPr/>
                </a:tc>
                <a:tc>
                  <a:txBody>
                    <a:bodyPr/>
                    <a:lstStyle/>
                    <a:p>
                      <a:r>
                        <a:rPr lang="en-US" dirty="0"/>
                        <a:t>TRUE</a:t>
                      </a:r>
                    </a:p>
                  </a:txBody>
                  <a:tcPr/>
                </a:tc>
                <a:extLst>
                  <a:ext uri="{0D108BD9-81ED-4DB2-BD59-A6C34878D82A}">
                    <a16:rowId xmlns:a16="http://schemas.microsoft.com/office/drawing/2014/main" val="2797841642"/>
                  </a:ext>
                </a:extLst>
              </a:tr>
              <a:tr h="721687">
                <a:tc>
                  <a:txBody>
                    <a:bodyPr/>
                    <a:lstStyle/>
                    <a:p>
                      <a:r>
                        <a:rPr lang="en-US" dirty="0"/>
                        <a:t>4</a:t>
                      </a:r>
                    </a:p>
                  </a:txBody>
                  <a:tcPr/>
                </a:tc>
                <a:tc>
                  <a:txBody>
                    <a:bodyPr/>
                    <a:lstStyle/>
                    <a:p>
                      <a:r>
                        <a:rPr lang="en-US" dirty="0"/>
                        <a:t>Nguyen</a:t>
                      </a:r>
                    </a:p>
                  </a:txBody>
                  <a:tcPr/>
                </a:tc>
                <a:tc>
                  <a:txBody>
                    <a:bodyPr/>
                    <a:lstStyle/>
                    <a:p>
                      <a:r>
                        <a:rPr lang="en-US" dirty="0"/>
                        <a:t>Rachel</a:t>
                      </a:r>
                    </a:p>
                  </a:txBody>
                  <a:tcPr/>
                </a:tc>
                <a:tc>
                  <a:txBody>
                    <a:bodyPr/>
                    <a:lstStyle/>
                    <a:p>
                      <a:r>
                        <a:rPr lang="en-US" sz="1800" b="0" i="0" kern="1200" dirty="0">
                          <a:solidFill>
                            <a:schemeClr val="dk1"/>
                          </a:solidFill>
                          <a:effectLst/>
                          <a:latin typeface="+mn-lt"/>
                          <a:ea typeface="+mn-ea"/>
                          <a:cs typeface="+mn-cs"/>
                        </a:rPr>
                        <a:t>413-929-0279</a:t>
                      </a:r>
                      <a:endParaRPr lang="en-US" b="0" dirty="0"/>
                    </a:p>
                  </a:txBody>
                  <a:tcPr/>
                </a:tc>
                <a:tc>
                  <a:txBody>
                    <a:bodyPr/>
                    <a:lstStyle/>
                    <a:p>
                      <a:r>
                        <a:rPr lang="en-US" dirty="0"/>
                        <a:t>TRUE</a:t>
                      </a:r>
                    </a:p>
                  </a:txBody>
                  <a:tcPr/>
                </a:tc>
                <a:extLst>
                  <a:ext uri="{0D108BD9-81ED-4DB2-BD59-A6C34878D82A}">
                    <a16:rowId xmlns:a16="http://schemas.microsoft.com/office/drawing/2014/main" val="2678748759"/>
                  </a:ext>
                </a:extLst>
              </a:tr>
              <a:tr h="721687">
                <a:tc>
                  <a:txBody>
                    <a:bodyPr/>
                    <a:lstStyle/>
                    <a:p>
                      <a:r>
                        <a:rPr lang="en-US" dirty="0"/>
                        <a:t>5</a:t>
                      </a:r>
                    </a:p>
                  </a:txBody>
                  <a:tcPr/>
                </a:tc>
                <a:tc>
                  <a:txBody>
                    <a:bodyPr/>
                    <a:lstStyle/>
                    <a:p>
                      <a:r>
                        <a:rPr lang="en-US" dirty="0"/>
                        <a:t>Galvan</a:t>
                      </a:r>
                    </a:p>
                  </a:txBody>
                  <a:tcPr/>
                </a:tc>
                <a:tc>
                  <a:txBody>
                    <a:bodyPr/>
                    <a:lstStyle/>
                    <a:p>
                      <a:r>
                        <a:rPr lang="en-US" dirty="0"/>
                        <a:t>Ray</a:t>
                      </a:r>
                    </a:p>
                  </a:txBody>
                  <a:tcPr/>
                </a:tc>
                <a:tc>
                  <a:txBody>
                    <a:bodyPr/>
                    <a:lstStyle/>
                    <a:p>
                      <a:r>
                        <a:rPr lang="en-US" sz="1800" b="0" i="0" kern="1200" dirty="0">
                          <a:solidFill>
                            <a:schemeClr val="dk1"/>
                          </a:solidFill>
                          <a:effectLst/>
                          <a:latin typeface="+mn-lt"/>
                          <a:ea typeface="+mn-ea"/>
                          <a:cs typeface="+mn-cs"/>
                        </a:rPr>
                        <a:t>505-646-4812</a:t>
                      </a:r>
                      <a:endParaRPr lang="en-US" b="0" dirty="0"/>
                    </a:p>
                  </a:txBody>
                  <a:tcPr/>
                </a:tc>
                <a:tc>
                  <a:txBody>
                    <a:bodyPr/>
                    <a:lstStyle/>
                    <a:p>
                      <a:r>
                        <a:rPr lang="en-US" dirty="0"/>
                        <a:t>TRUE</a:t>
                      </a:r>
                    </a:p>
                  </a:txBody>
                  <a:tcPr/>
                </a:tc>
                <a:extLst>
                  <a:ext uri="{0D108BD9-81ED-4DB2-BD59-A6C34878D82A}">
                    <a16:rowId xmlns:a16="http://schemas.microsoft.com/office/drawing/2014/main" val="3652272052"/>
                  </a:ext>
                </a:extLst>
              </a:tr>
              <a:tr h="721687">
                <a:tc>
                  <a:txBody>
                    <a:bodyPr/>
                    <a:lstStyle/>
                    <a:p>
                      <a:r>
                        <a:rPr lang="en-US" dirty="0"/>
                        <a:t>6</a:t>
                      </a:r>
                    </a:p>
                  </a:txBody>
                  <a:tcPr/>
                </a:tc>
                <a:tc>
                  <a:txBody>
                    <a:bodyPr/>
                    <a:lstStyle/>
                    <a:p>
                      <a:r>
                        <a:rPr lang="en-US" dirty="0"/>
                        <a:t>McMillan</a:t>
                      </a:r>
                    </a:p>
                  </a:txBody>
                  <a:tcPr/>
                </a:tc>
                <a:tc>
                  <a:txBody>
                    <a:bodyPr/>
                    <a:lstStyle/>
                    <a:p>
                      <a:r>
                        <a:rPr lang="en-US" dirty="0"/>
                        <a:t>Jill</a:t>
                      </a:r>
                    </a:p>
                  </a:txBody>
                  <a:tcPr/>
                </a:tc>
                <a:tc>
                  <a:txBody>
                    <a:bodyPr/>
                    <a:lstStyle/>
                    <a:p>
                      <a:r>
                        <a:rPr lang="en-US" sz="1800" b="0" i="0" kern="1200" dirty="0">
                          <a:solidFill>
                            <a:schemeClr val="dk1"/>
                          </a:solidFill>
                          <a:effectLst/>
                          <a:latin typeface="+mn-lt"/>
                          <a:ea typeface="+mn-ea"/>
                          <a:cs typeface="+mn-cs"/>
                        </a:rPr>
                        <a:t>218-720-5878</a:t>
                      </a:r>
                      <a:endParaRPr lang="en-US" b="0" dirty="0"/>
                    </a:p>
                  </a:txBody>
                  <a:tcPr/>
                </a:tc>
                <a:tc>
                  <a:txBody>
                    <a:bodyPr/>
                    <a:lstStyle/>
                    <a:p>
                      <a:r>
                        <a:rPr lang="en-US" dirty="0"/>
                        <a:t>TRUE</a:t>
                      </a:r>
                    </a:p>
                  </a:txBody>
                  <a:tcPr/>
                </a:tc>
                <a:extLst>
                  <a:ext uri="{0D108BD9-81ED-4DB2-BD59-A6C34878D82A}">
                    <a16:rowId xmlns:a16="http://schemas.microsoft.com/office/drawing/2014/main" val="3977349668"/>
                  </a:ext>
                </a:extLst>
              </a:tr>
              <a:tr h="721687">
                <a:tc>
                  <a:txBody>
                    <a:bodyPr/>
                    <a:lstStyle/>
                    <a:p>
                      <a:r>
                        <a:rPr lang="en-US" dirty="0"/>
                        <a:t>7</a:t>
                      </a:r>
                    </a:p>
                  </a:txBody>
                  <a:tcPr/>
                </a:tc>
                <a:tc>
                  <a:txBody>
                    <a:bodyPr/>
                    <a:lstStyle/>
                    <a:p>
                      <a:r>
                        <a:rPr lang="en-US" dirty="0"/>
                        <a:t>Strickland</a:t>
                      </a:r>
                    </a:p>
                  </a:txBody>
                  <a:tcPr/>
                </a:tc>
                <a:tc>
                  <a:txBody>
                    <a:bodyPr/>
                    <a:lstStyle/>
                    <a:p>
                      <a:r>
                        <a:rPr lang="en-US" dirty="0"/>
                        <a:t>May</a:t>
                      </a:r>
                    </a:p>
                  </a:txBody>
                  <a:tcPr/>
                </a:tc>
                <a:tc>
                  <a:txBody>
                    <a:bodyPr/>
                    <a:lstStyle/>
                    <a:p>
                      <a:r>
                        <a:rPr lang="en-US" sz="1800" b="0" i="0" kern="1200" dirty="0">
                          <a:solidFill>
                            <a:schemeClr val="dk1"/>
                          </a:solidFill>
                          <a:effectLst/>
                          <a:latin typeface="+mn-lt"/>
                          <a:ea typeface="+mn-ea"/>
                          <a:cs typeface="+mn-cs"/>
                        </a:rPr>
                        <a:t>505-811-3777</a:t>
                      </a:r>
                      <a:endParaRPr lang="en-US" b="0" dirty="0"/>
                    </a:p>
                  </a:txBody>
                  <a:tcPr/>
                </a:tc>
                <a:tc>
                  <a:txBody>
                    <a:bodyPr/>
                    <a:lstStyle/>
                    <a:p>
                      <a:r>
                        <a:rPr lang="en-US" dirty="0"/>
                        <a:t>TRUE</a:t>
                      </a:r>
                    </a:p>
                  </a:txBody>
                  <a:tcPr/>
                </a:tc>
                <a:extLst>
                  <a:ext uri="{0D108BD9-81ED-4DB2-BD59-A6C34878D82A}">
                    <a16:rowId xmlns:a16="http://schemas.microsoft.com/office/drawing/2014/main" val="565968475"/>
                  </a:ext>
                </a:extLst>
              </a:tr>
            </a:tbl>
          </a:graphicData>
        </a:graphic>
      </p:graphicFrame>
      <p:sp>
        <p:nvSpPr>
          <p:cNvPr id="7" name="TextBox 6">
            <a:extLst>
              <a:ext uri="{FF2B5EF4-FFF2-40B4-BE49-F238E27FC236}">
                <a16:creationId xmlns:a16="http://schemas.microsoft.com/office/drawing/2014/main" id="{A60B2397-558C-1CAD-6A0D-1B621406C9E5}"/>
              </a:ext>
            </a:extLst>
          </p:cNvPr>
          <p:cNvSpPr txBox="1"/>
          <p:nvPr/>
        </p:nvSpPr>
        <p:spPr>
          <a:xfrm>
            <a:off x="6426807" y="580020"/>
            <a:ext cx="2544932" cy="461665"/>
          </a:xfrm>
          <a:prstGeom prst="rect">
            <a:avLst/>
          </a:prstGeom>
          <a:noFill/>
        </p:spPr>
        <p:txBody>
          <a:bodyPr wrap="square" rtlCol="0">
            <a:spAutoFit/>
          </a:bodyPr>
          <a:lstStyle/>
          <a:p>
            <a:r>
              <a:rPr lang="en-US" sz="2400" dirty="0">
                <a:solidFill>
                  <a:schemeClr val="accent1"/>
                </a:solidFill>
              </a:rPr>
              <a:t>At Risk:</a:t>
            </a:r>
          </a:p>
        </p:txBody>
      </p:sp>
    </p:spTree>
    <p:extLst>
      <p:ext uri="{BB962C8B-B14F-4D97-AF65-F5344CB8AC3E}">
        <p14:creationId xmlns:p14="http://schemas.microsoft.com/office/powerpoint/2010/main" val="356625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120E-91E8-DBA3-F91E-5DCC48491421}"/>
              </a:ext>
            </a:extLst>
          </p:cNvPr>
          <p:cNvSpPr>
            <a:spLocks noGrp="1"/>
          </p:cNvSpPr>
          <p:nvPr>
            <p:ph type="title"/>
          </p:nvPr>
        </p:nvSpPr>
        <p:spPr>
          <a:xfrm>
            <a:off x="0" y="18256"/>
            <a:ext cx="2604977" cy="662782"/>
          </a:xfrm>
        </p:spPr>
        <p:txBody>
          <a:bodyPr>
            <a:normAutofit/>
          </a:bodyPr>
          <a:lstStyle/>
          <a:p>
            <a:r>
              <a:rPr lang="en-US" sz="2000" dirty="0"/>
              <a:t>Example Health Records Input:</a:t>
            </a:r>
          </a:p>
        </p:txBody>
      </p:sp>
      <p:graphicFrame>
        <p:nvGraphicFramePr>
          <p:cNvPr id="4" name="Table 4">
            <a:extLst>
              <a:ext uri="{FF2B5EF4-FFF2-40B4-BE49-F238E27FC236}">
                <a16:creationId xmlns:a16="http://schemas.microsoft.com/office/drawing/2014/main" id="{53F77564-993E-D054-50BB-3D1BC6CBF5C1}"/>
              </a:ext>
            </a:extLst>
          </p:cNvPr>
          <p:cNvGraphicFramePr>
            <a:graphicFrameLocks noGrp="1"/>
          </p:cNvGraphicFramePr>
          <p:nvPr>
            <p:extLst>
              <p:ext uri="{D42A27DB-BD31-4B8C-83A1-F6EECF244321}">
                <p14:modId xmlns:p14="http://schemas.microsoft.com/office/powerpoint/2010/main" val="1575456846"/>
              </p:ext>
            </p:extLst>
          </p:nvPr>
        </p:nvGraphicFramePr>
        <p:xfrm>
          <a:off x="200253" y="1258282"/>
          <a:ext cx="11791494" cy="4001192"/>
        </p:xfrm>
        <a:graphic>
          <a:graphicData uri="http://schemas.openxmlformats.org/drawingml/2006/table">
            <a:tbl>
              <a:tblPr firstRow="1" bandRow="1">
                <a:tableStyleId>{5C22544A-7EE6-4342-B048-85BDC9FD1C3A}</a:tableStyleId>
              </a:tblPr>
              <a:tblGrid>
                <a:gridCol w="655083">
                  <a:extLst>
                    <a:ext uri="{9D8B030D-6E8A-4147-A177-3AD203B41FA5}">
                      <a16:colId xmlns:a16="http://schemas.microsoft.com/office/drawing/2014/main" val="3397140149"/>
                    </a:ext>
                  </a:extLst>
                </a:gridCol>
                <a:gridCol w="655083">
                  <a:extLst>
                    <a:ext uri="{9D8B030D-6E8A-4147-A177-3AD203B41FA5}">
                      <a16:colId xmlns:a16="http://schemas.microsoft.com/office/drawing/2014/main" val="1773584866"/>
                    </a:ext>
                  </a:extLst>
                </a:gridCol>
                <a:gridCol w="655083">
                  <a:extLst>
                    <a:ext uri="{9D8B030D-6E8A-4147-A177-3AD203B41FA5}">
                      <a16:colId xmlns:a16="http://schemas.microsoft.com/office/drawing/2014/main" val="3225177577"/>
                    </a:ext>
                  </a:extLst>
                </a:gridCol>
                <a:gridCol w="655083">
                  <a:extLst>
                    <a:ext uri="{9D8B030D-6E8A-4147-A177-3AD203B41FA5}">
                      <a16:colId xmlns:a16="http://schemas.microsoft.com/office/drawing/2014/main" val="657157151"/>
                    </a:ext>
                  </a:extLst>
                </a:gridCol>
                <a:gridCol w="655083">
                  <a:extLst>
                    <a:ext uri="{9D8B030D-6E8A-4147-A177-3AD203B41FA5}">
                      <a16:colId xmlns:a16="http://schemas.microsoft.com/office/drawing/2014/main" val="1393499765"/>
                    </a:ext>
                  </a:extLst>
                </a:gridCol>
                <a:gridCol w="655083">
                  <a:extLst>
                    <a:ext uri="{9D8B030D-6E8A-4147-A177-3AD203B41FA5}">
                      <a16:colId xmlns:a16="http://schemas.microsoft.com/office/drawing/2014/main" val="3081950071"/>
                    </a:ext>
                  </a:extLst>
                </a:gridCol>
                <a:gridCol w="655083">
                  <a:extLst>
                    <a:ext uri="{9D8B030D-6E8A-4147-A177-3AD203B41FA5}">
                      <a16:colId xmlns:a16="http://schemas.microsoft.com/office/drawing/2014/main" val="3860204801"/>
                    </a:ext>
                  </a:extLst>
                </a:gridCol>
                <a:gridCol w="655083">
                  <a:extLst>
                    <a:ext uri="{9D8B030D-6E8A-4147-A177-3AD203B41FA5}">
                      <a16:colId xmlns:a16="http://schemas.microsoft.com/office/drawing/2014/main" val="3121577469"/>
                    </a:ext>
                  </a:extLst>
                </a:gridCol>
                <a:gridCol w="655083">
                  <a:extLst>
                    <a:ext uri="{9D8B030D-6E8A-4147-A177-3AD203B41FA5}">
                      <a16:colId xmlns:a16="http://schemas.microsoft.com/office/drawing/2014/main" val="2697531876"/>
                    </a:ext>
                  </a:extLst>
                </a:gridCol>
                <a:gridCol w="655083">
                  <a:extLst>
                    <a:ext uri="{9D8B030D-6E8A-4147-A177-3AD203B41FA5}">
                      <a16:colId xmlns:a16="http://schemas.microsoft.com/office/drawing/2014/main" val="3268676506"/>
                    </a:ext>
                  </a:extLst>
                </a:gridCol>
                <a:gridCol w="655083">
                  <a:extLst>
                    <a:ext uri="{9D8B030D-6E8A-4147-A177-3AD203B41FA5}">
                      <a16:colId xmlns:a16="http://schemas.microsoft.com/office/drawing/2014/main" val="1898313736"/>
                    </a:ext>
                  </a:extLst>
                </a:gridCol>
                <a:gridCol w="655083">
                  <a:extLst>
                    <a:ext uri="{9D8B030D-6E8A-4147-A177-3AD203B41FA5}">
                      <a16:colId xmlns:a16="http://schemas.microsoft.com/office/drawing/2014/main" val="4238239320"/>
                    </a:ext>
                  </a:extLst>
                </a:gridCol>
                <a:gridCol w="655083">
                  <a:extLst>
                    <a:ext uri="{9D8B030D-6E8A-4147-A177-3AD203B41FA5}">
                      <a16:colId xmlns:a16="http://schemas.microsoft.com/office/drawing/2014/main" val="226519531"/>
                    </a:ext>
                  </a:extLst>
                </a:gridCol>
                <a:gridCol w="655083">
                  <a:extLst>
                    <a:ext uri="{9D8B030D-6E8A-4147-A177-3AD203B41FA5}">
                      <a16:colId xmlns:a16="http://schemas.microsoft.com/office/drawing/2014/main" val="4216881580"/>
                    </a:ext>
                  </a:extLst>
                </a:gridCol>
                <a:gridCol w="655083">
                  <a:extLst>
                    <a:ext uri="{9D8B030D-6E8A-4147-A177-3AD203B41FA5}">
                      <a16:colId xmlns:a16="http://schemas.microsoft.com/office/drawing/2014/main" val="3579279157"/>
                    </a:ext>
                  </a:extLst>
                </a:gridCol>
                <a:gridCol w="655083">
                  <a:extLst>
                    <a:ext uri="{9D8B030D-6E8A-4147-A177-3AD203B41FA5}">
                      <a16:colId xmlns:a16="http://schemas.microsoft.com/office/drawing/2014/main" val="447824343"/>
                    </a:ext>
                  </a:extLst>
                </a:gridCol>
                <a:gridCol w="655083">
                  <a:extLst>
                    <a:ext uri="{9D8B030D-6E8A-4147-A177-3AD203B41FA5}">
                      <a16:colId xmlns:a16="http://schemas.microsoft.com/office/drawing/2014/main" val="1941887590"/>
                    </a:ext>
                  </a:extLst>
                </a:gridCol>
                <a:gridCol w="655083">
                  <a:extLst>
                    <a:ext uri="{9D8B030D-6E8A-4147-A177-3AD203B41FA5}">
                      <a16:colId xmlns:a16="http://schemas.microsoft.com/office/drawing/2014/main" val="1133476934"/>
                    </a:ext>
                  </a:extLst>
                </a:gridCol>
              </a:tblGrid>
              <a:tr h="500149">
                <a:tc>
                  <a:txBody>
                    <a:bodyPr/>
                    <a:lstStyle/>
                    <a:p>
                      <a:pPr algn="ctr" fontAlgn="b"/>
                      <a:r>
                        <a:rPr lang="en-US" sz="1200" b="0" i="0" u="none" strike="noStrike" dirty="0">
                          <a:solidFill>
                            <a:srgbClr val="000000"/>
                          </a:solidFill>
                          <a:effectLst/>
                          <a:latin typeface="Calibri" panose="020F0502020204030204" pitchFamily="34" charset="0"/>
                        </a:rPr>
                        <a:t>Patient ID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Last 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First 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Phone Number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Cholesterol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Glucose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HDL Chol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Chol/HDL ratio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Gender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Height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Weight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BMI</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Systolic BP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Diastolic BP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waist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hip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Waist/hip ratio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40074514"/>
                  </a:ext>
                </a:extLst>
              </a:tr>
              <a:tr h="500149">
                <a:tc>
                  <a:txBody>
                    <a:bodyPr/>
                    <a:lstStyle/>
                    <a:p>
                      <a:pPr algn="ctr" fontAlgn="b"/>
                      <a:r>
                        <a:rPr lang="en-US" sz="12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Martinez</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Lauren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123-213-2132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193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49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119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118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38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0.84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50991381"/>
                  </a:ext>
                </a:extLst>
              </a:tr>
              <a:tr h="500149">
                <a:tc>
                  <a:txBody>
                    <a:bodyPr/>
                    <a:lstStyle/>
                    <a:p>
                      <a:pPr algn="ctr" fontAlgn="b"/>
                      <a:r>
                        <a:rPr lang="en-US" sz="1200" b="0" i="0" u="none" strike="noStrike">
                          <a:solidFill>
                            <a:srgbClr val="000000"/>
                          </a:solidFill>
                          <a:effectLst/>
                          <a:latin typeface="Calibri" panose="020F0502020204030204" pitchFamily="34"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Pierce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Rachel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505-764-0884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79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0.83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66562005"/>
                  </a:ext>
                </a:extLst>
              </a:tr>
              <a:tr h="500149">
                <a:tc>
                  <a:txBody>
                    <a:bodyPr/>
                    <a:lstStyle/>
                    <a:p>
                      <a:pPr algn="ctr" fontAlgn="b"/>
                      <a:r>
                        <a:rPr lang="en-US" sz="1200" b="0" i="0" u="none" strike="noStrike">
                          <a:solidFill>
                            <a:srgbClr val="000000"/>
                          </a:solidFill>
                          <a:effectLst/>
                          <a:latin typeface="Calibri" panose="020F0502020204030204" pitchFamily="34" charset="0"/>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Reilly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Megan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305-770-9288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187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29.3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0.89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96613178"/>
                  </a:ext>
                </a:extLst>
              </a:tr>
              <a:tr h="500149">
                <a:tc>
                  <a:txBody>
                    <a:bodyPr/>
                    <a:lstStyle/>
                    <a:p>
                      <a:pPr algn="ctr" fontAlgn="b"/>
                      <a:r>
                        <a:rPr lang="en-US" sz="1200" b="0" i="0" u="none" strike="noStrike">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Nguyen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Rachel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413-929-0279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226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97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19.6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0.79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09331157"/>
                  </a:ext>
                </a:extLst>
              </a:tr>
              <a:tr h="500149">
                <a:tc>
                  <a:txBody>
                    <a:bodyPr/>
                    <a:lstStyle/>
                    <a:p>
                      <a:pPr algn="ctr" fontAlgn="b"/>
                      <a:r>
                        <a:rPr lang="en-US" sz="1200" b="0" i="0" u="none" strike="noStrike">
                          <a:solidFill>
                            <a:srgbClr val="000000"/>
                          </a:solidFill>
                          <a:effectLst/>
                          <a:latin typeface="Calibri" panose="020F0502020204030204" pitchFamily="34" charset="0"/>
                        </a:rPr>
                        <a:t>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Galvan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Ray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505-646-4812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91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0.82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36295762"/>
                  </a:ext>
                </a:extLst>
              </a:tr>
              <a:tr h="500149">
                <a:tc>
                  <a:txBody>
                    <a:bodyPr/>
                    <a:lstStyle/>
                    <a:p>
                      <a:pPr algn="ctr" fontAlgn="b"/>
                      <a:r>
                        <a:rPr lang="en-US" sz="1200" b="0" i="0" u="none" strike="noStrike">
                          <a:solidFill>
                            <a:srgbClr val="000000"/>
                          </a:solidFill>
                          <a:effectLst/>
                          <a:latin typeface="Calibri" panose="020F0502020204030204" pitchFamily="34" charset="0"/>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McMillan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Jill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218-720-5878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65086521"/>
                  </a:ext>
                </a:extLst>
              </a:tr>
              <a:tr h="500149">
                <a:tc>
                  <a:txBody>
                    <a:bodyPr/>
                    <a:lstStyle/>
                    <a:p>
                      <a:pPr algn="ctr" fontAlgn="b"/>
                      <a:r>
                        <a:rPr lang="en-US" sz="1200" b="0" i="0" u="none" strike="noStrike">
                          <a:solidFill>
                            <a:srgbClr val="000000"/>
                          </a:solidFill>
                          <a:effectLst/>
                          <a:latin typeface="Calibri" panose="020F0502020204030204" pitchFamily="34" charset="0"/>
                        </a:rPr>
                        <a:t>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Strickland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May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505-811-3777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149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49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115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04130473"/>
                  </a:ext>
                </a:extLst>
              </a:tr>
            </a:tbl>
          </a:graphicData>
        </a:graphic>
      </p:graphicFrame>
    </p:spTree>
    <p:extLst>
      <p:ext uri="{BB962C8B-B14F-4D97-AF65-F5344CB8AC3E}">
        <p14:creationId xmlns:p14="http://schemas.microsoft.com/office/powerpoint/2010/main" val="426883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6ECD-8CA3-0594-DA3A-FF11B90EB440}"/>
              </a:ext>
            </a:extLst>
          </p:cNvPr>
          <p:cNvSpPr>
            <a:spLocks noGrp="1"/>
          </p:cNvSpPr>
          <p:nvPr>
            <p:ph type="title"/>
          </p:nvPr>
        </p:nvSpPr>
        <p:spPr>
          <a:xfrm>
            <a:off x="172375" y="-167535"/>
            <a:ext cx="10515600" cy="1325563"/>
          </a:xfrm>
        </p:spPr>
        <p:txBody>
          <a:bodyPr/>
          <a:lstStyle/>
          <a:p>
            <a:r>
              <a:rPr lang="en-US" b="1" dirty="0"/>
              <a:t>Academic Literature Review: Source 1</a:t>
            </a:r>
          </a:p>
        </p:txBody>
      </p:sp>
      <p:sp>
        <p:nvSpPr>
          <p:cNvPr id="3" name="Content Placeholder 2">
            <a:extLst>
              <a:ext uri="{FF2B5EF4-FFF2-40B4-BE49-F238E27FC236}">
                <a16:creationId xmlns:a16="http://schemas.microsoft.com/office/drawing/2014/main" id="{39C8CB69-2247-6C5A-8785-FDEB260333B4}"/>
              </a:ext>
            </a:extLst>
          </p:cNvPr>
          <p:cNvSpPr>
            <a:spLocks noGrp="1"/>
          </p:cNvSpPr>
          <p:nvPr>
            <p:ph idx="1"/>
          </p:nvPr>
        </p:nvSpPr>
        <p:spPr>
          <a:xfrm>
            <a:off x="172375" y="849081"/>
            <a:ext cx="11847250" cy="6403976"/>
          </a:xfrm>
        </p:spPr>
        <p:txBody>
          <a:bodyPr>
            <a:normAutofit/>
          </a:bodyPr>
          <a:lstStyle/>
          <a:p>
            <a:r>
              <a:rPr lang="en-US" sz="2400" b="1" dirty="0"/>
              <a:t>Title: </a:t>
            </a:r>
            <a:r>
              <a:rPr lang="en-US" sz="2400" dirty="0"/>
              <a:t>“</a:t>
            </a:r>
            <a:r>
              <a:rPr lang="en-US" sz="2400" b="0" i="0" dirty="0">
                <a:effectLst/>
              </a:rPr>
              <a:t>The Diabetes Risk Score: A practical tool to predict type 2 diabetes risk”</a:t>
            </a:r>
          </a:p>
          <a:p>
            <a:r>
              <a:rPr lang="en-US" sz="2400" b="1" dirty="0"/>
              <a:t>Summary: </a:t>
            </a:r>
            <a:r>
              <a:rPr lang="en-US" sz="2400" dirty="0"/>
              <a:t>The paper describes the methodology behind the creation of their online health questionnaire to provide a diabetes risk score.  They used a 1992 sample of Finnish subjects to train a logistic regression model to predict a diabetes risk score.</a:t>
            </a:r>
            <a:endParaRPr lang="en-US" sz="2400" b="1" dirty="0"/>
          </a:p>
          <a:p>
            <a:r>
              <a:rPr lang="en-US" sz="2400" b="1" dirty="0"/>
              <a:t>Ways I can see improvement in the app and research</a:t>
            </a:r>
            <a:r>
              <a:rPr lang="en-US" sz="2400" b="1" i="0" dirty="0">
                <a:effectLst/>
              </a:rPr>
              <a:t>: </a:t>
            </a:r>
            <a:r>
              <a:rPr lang="en-US" sz="2400" i="0" dirty="0">
                <a:effectLst/>
              </a:rPr>
              <a:t>The data is old (31 </a:t>
            </a:r>
            <a:r>
              <a:rPr lang="en-US" sz="2400" dirty="0"/>
              <a:t>years old). </a:t>
            </a:r>
            <a:r>
              <a:rPr lang="en-US" sz="2400" i="0" dirty="0">
                <a:effectLst/>
              </a:rPr>
              <a:t>Although logistic regression </a:t>
            </a:r>
            <a:r>
              <a:rPr lang="en-US" sz="2400" dirty="0"/>
              <a:t>can be</a:t>
            </a:r>
            <a:r>
              <a:rPr lang="en-US" sz="2400" i="0" dirty="0">
                <a:effectLst/>
              </a:rPr>
              <a:t> very good for understanding your data and making predictions, other algorithms make do a better job at making predictions.  As a result, many more algorithms could possibly used.</a:t>
            </a:r>
            <a:endParaRPr lang="en-US" sz="2400" dirty="0"/>
          </a:p>
          <a:p>
            <a:r>
              <a:rPr lang="en-US" sz="2400" b="1" i="0" dirty="0">
                <a:effectLst/>
              </a:rPr>
              <a:t>Ways my</a:t>
            </a:r>
            <a:r>
              <a:rPr lang="en-US" sz="2400" b="1" dirty="0"/>
              <a:t> project introduces new ideas: </a:t>
            </a:r>
            <a:r>
              <a:rPr lang="en-US" sz="2400" dirty="0"/>
              <a:t>I will use more recent 2019 data and other algorithms in addition to logistic regression.  Also, my application will not be a questionnaire that a person fills out individually.  Instead, my application takes in health records, either for an individual or a set of individuals, and outputs who is at risk of diabetes.</a:t>
            </a:r>
            <a:endParaRPr lang="en-US" sz="2400" b="1" dirty="0"/>
          </a:p>
          <a:p>
            <a:r>
              <a:rPr lang="en-US" sz="2400" b="1" dirty="0"/>
              <a:t>Citation: </a:t>
            </a:r>
            <a:r>
              <a:rPr lang="en-US" sz="2400" dirty="0" err="1"/>
              <a:t>Lindstr</a:t>
            </a:r>
            <a:r>
              <a:rPr lang="en-US" sz="2400" i="0" dirty="0" err="1">
                <a:effectLst/>
              </a:rPr>
              <a:t>ö</a:t>
            </a:r>
            <a:r>
              <a:rPr lang="en-US" sz="2400" dirty="0" err="1"/>
              <a:t>m</a:t>
            </a:r>
            <a:r>
              <a:rPr lang="en-US" sz="2400" dirty="0"/>
              <a:t> J., &amp; </a:t>
            </a:r>
            <a:r>
              <a:rPr lang="en-US" sz="2400" dirty="0" err="1"/>
              <a:t>Tuomilehto</a:t>
            </a:r>
            <a:r>
              <a:rPr lang="en-US" sz="2400" dirty="0"/>
              <a:t>, J. (2003). The Diabetes Risk Score: A practical tool to predict type 2 diabetes risk. </a:t>
            </a:r>
            <a:r>
              <a:rPr lang="en-US" sz="2400" i="1" dirty="0"/>
              <a:t>Diabetes Care, 26</a:t>
            </a:r>
            <a:r>
              <a:rPr lang="en-US" sz="2400" dirty="0"/>
              <a:t>(3), 725–731. https://doi.org/10.2337/diacare.26.3.725</a:t>
            </a:r>
          </a:p>
        </p:txBody>
      </p:sp>
    </p:spTree>
    <p:extLst>
      <p:ext uri="{BB962C8B-B14F-4D97-AF65-F5344CB8AC3E}">
        <p14:creationId xmlns:p14="http://schemas.microsoft.com/office/powerpoint/2010/main" val="4925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9A07-75BB-ACD9-85A9-42CE1F34A181}"/>
              </a:ext>
            </a:extLst>
          </p:cNvPr>
          <p:cNvSpPr>
            <a:spLocks noGrp="1"/>
          </p:cNvSpPr>
          <p:nvPr>
            <p:ph type="title"/>
          </p:nvPr>
        </p:nvSpPr>
        <p:spPr>
          <a:xfrm>
            <a:off x="122547" y="0"/>
            <a:ext cx="9170633" cy="762980"/>
          </a:xfrm>
        </p:spPr>
        <p:txBody>
          <a:bodyPr>
            <a:normAutofit/>
          </a:bodyPr>
          <a:lstStyle/>
          <a:p>
            <a:r>
              <a:rPr lang="en-US" b="1" dirty="0"/>
              <a:t>Academic Literature Review: Source 2</a:t>
            </a:r>
          </a:p>
        </p:txBody>
      </p:sp>
      <p:sp>
        <p:nvSpPr>
          <p:cNvPr id="3" name="Content Placeholder 2">
            <a:extLst>
              <a:ext uri="{FF2B5EF4-FFF2-40B4-BE49-F238E27FC236}">
                <a16:creationId xmlns:a16="http://schemas.microsoft.com/office/drawing/2014/main" id="{BF83B8AC-1F59-1B43-D88D-FAFC9EBAF465}"/>
              </a:ext>
            </a:extLst>
          </p:cNvPr>
          <p:cNvSpPr>
            <a:spLocks noGrp="1"/>
          </p:cNvSpPr>
          <p:nvPr>
            <p:ph idx="1"/>
          </p:nvPr>
        </p:nvSpPr>
        <p:spPr>
          <a:xfrm>
            <a:off x="0" y="762980"/>
            <a:ext cx="12192000" cy="6095020"/>
          </a:xfrm>
        </p:spPr>
        <p:txBody>
          <a:bodyPr>
            <a:normAutofit/>
          </a:bodyPr>
          <a:lstStyle/>
          <a:p>
            <a:r>
              <a:rPr lang="en-US" sz="2400" b="1" dirty="0"/>
              <a:t>Title: </a:t>
            </a:r>
            <a:r>
              <a:rPr lang="en-US" sz="2400" dirty="0"/>
              <a:t>"Pima Indians diabetes mellitus classification based on machine learning (ML) algorithms“</a:t>
            </a:r>
            <a:endParaRPr lang="en-US" sz="2400" b="1" dirty="0"/>
          </a:p>
          <a:p>
            <a:r>
              <a:rPr lang="en-US" sz="2400" b="1" dirty="0"/>
              <a:t>Summary: </a:t>
            </a:r>
            <a:r>
              <a:rPr lang="en-US" sz="2400" dirty="0"/>
              <a:t>The article describes using multiple machine learning algorithms, such as naïve bayes, random forests, and decision trees to predict diabetes using a dataset consisting of data points for Pima Tribe Native Americans from 1990.</a:t>
            </a:r>
            <a:endParaRPr lang="en-US" sz="2400" b="1" dirty="0"/>
          </a:p>
          <a:p>
            <a:r>
              <a:rPr lang="en-US" sz="2400" b="1" dirty="0"/>
              <a:t>Ways I can see improvement: </a:t>
            </a:r>
            <a:r>
              <a:rPr lang="en-US" sz="2400" dirty="0"/>
              <a:t>Explore more algorithms using more recent data and create a computer program that can be used to make future predictions as a practical application of their work</a:t>
            </a:r>
            <a:endParaRPr lang="en-US" sz="2400" b="1" dirty="0"/>
          </a:p>
          <a:p>
            <a:r>
              <a:rPr lang="en-US" sz="2400" b="1" dirty="0"/>
              <a:t>Ways my project introduces new ideas: </a:t>
            </a:r>
            <a:r>
              <a:rPr lang="en-US" sz="2400" dirty="0"/>
              <a:t>I will use more recent 2019 data. I will experiment with more algorithms, such as logistic regression, naïve bayes, support vector machines, k-nearest neighbor, and decisions trees.  Also, I will create a program to make use of my research and experimentation.</a:t>
            </a:r>
          </a:p>
          <a:p>
            <a:r>
              <a:rPr lang="en-US" sz="2400" b="1" dirty="0"/>
              <a:t>Citation: </a:t>
            </a:r>
            <a:r>
              <a:rPr lang="en-US" sz="2400" dirty="0"/>
              <a:t>Chang, V., Bailey, J., Xu, Q. A., &amp; Sun, Z. (2022). Pima Indians diabetes mellitus classification based on machine learning (ML) algorithms. </a:t>
            </a:r>
            <a:r>
              <a:rPr lang="en-US" sz="2400" i="1" dirty="0"/>
              <a:t>Neural computing &amp; applications</a:t>
            </a:r>
            <a:r>
              <a:rPr lang="en-US" sz="2400" dirty="0"/>
              <a:t>, 1–17. https://doi.org/10.1007/s00521-022-07049-z</a:t>
            </a:r>
          </a:p>
          <a:p>
            <a:endParaRPr lang="en-US" dirty="0"/>
          </a:p>
        </p:txBody>
      </p:sp>
    </p:spTree>
    <p:extLst>
      <p:ext uri="{BB962C8B-B14F-4D97-AF65-F5344CB8AC3E}">
        <p14:creationId xmlns:p14="http://schemas.microsoft.com/office/powerpoint/2010/main" val="90484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C002-9EE4-D1C6-F528-5AFA47666276}"/>
              </a:ext>
            </a:extLst>
          </p:cNvPr>
          <p:cNvSpPr>
            <a:spLocks noGrp="1"/>
          </p:cNvSpPr>
          <p:nvPr>
            <p:ph type="title"/>
          </p:nvPr>
        </p:nvSpPr>
        <p:spPr>
          <a:xfrm>
            <a:off x="133165" y="133165"/>
            <a:ext cx="5245594" cy="531520"/>
          </a:xfrm>
        </p:spPr>
        <p:txBody>
          <a:bodyPr>
            <a:noAutofit/>
          </a:bodyPr>
          <a:lstStyle/>
          <a:p>
            <a:r>
              <a:rPr lang="en-US" b="1"/>
              <a:t>Data Part 1: Metadata </a:t>
            </a:r>
            <a:endParaRPr lang="en-US" b="1" dirty="0"/>
          </a:p>
        </p:txBody>
      </p:sp>
      <p:sp>
        <p:nvSpPr>
          <p:cNvPr id="3" name="Content Placeholder 2">
            <a:extLst>
              <a:ext uri="{FF2B5EF4-FFF2-40B4-BE49-F238E27FC236}">
                <a16:creationId xmlns:a16="http://schemas.microsoft.com/office/drawing/2014/main" id="{214904D9-C050-8304-CB16-D4F8D8106E21}"/>
              </a:ext>
            </a:extLst>
          </p:cNvPr>
          <p:cNvSpPr>
            <a:spLocks noGrp="1"/>
          </p:cNvSpPr>
          <p:nvPr>
            <p:ph idx="1"/>
          </p:nvPr>
        </p:nvSpPr>
        <p:spPr>
          <a:xfrm>
            <a:off x="133165" y="740099"/>
            <a:ext cx="11930848" cy="5884632"/>
          </a:xfrm>
        </p:spPr>
        <p:txBody>
          <a:bodyPr>
            <a:normAutofit fontScale="92500" lnSpcReduction="20000"/>
          </a:bodyPr>
          <a:lstStyle/>
          <a:p>
            <a:r>
              <a:rPr lang="en-US" sz="2600" b="1" dirty="0"/>
              <a:t>Name: </a:t>
            </a:r>
            <a:r>
              <a:rPr lang="en-US" sz="2600" dirty="0"/>
              <a:t>Diabetes Prediction</a:t>
            </a:r>
          </a:p>
          <a:p>
            <a:endParaRPr lang="en-US" sz="2600" dirty="0"/>
          </a:p>
          <a:p>
            <a:r>
              <a:rPr lang="en-US" sz="2600" b="1" dirty="0"/>
              <a:t>Contributor: </a:t>
            </a:r>
            <a:r>
              <a:rPr lang="en-US" sz="2600" dirty="0"/>
              <a:t>Robert Hoyt, MD</a:t>
            </a:r>
          </a:p>
          <a:p>
            <a:endParaRPr lang="en-US" sz="2600" dirty="0"/>
          </a:p>
          <a:p>
            <a:r>
              <a:rPr lang="en-US" sz="2600" b="1" dirty="0"/>
              <a:t>Description: </a:t>
            </a:r>
            <a:r>
              <a:rPr lang="en-US" sz="2600" dirty="0"/>
              <a:t>The dataset consists of 390 observations of African American patients.  The data was collected by the Vanderbilt University’s Biostatistics program in 2019. </a:t>
            </a:r>
            <a:endParaRPr lang="en-US" sz="2600" b="1" dirty="0"/>
          </a:p>
          <a:p>
            <a:endParaRPr lang="en-US" sz="2600" b="1" dirty="0"/>
          </a:p>
          <a:p>
            <a:r>
              <a:rPr lang="en-US" sz="2600" b="1" dirty="0"/>
              <a:t>File Type and Size:  </a:t>
            </a:r>
            <a:r>
              <a:rPr lang="en-US" sz="2600" dirty="0"/>
              <a:t>The dataset comes in the form of a 77 KB .xlsx file with 390 rows and 16 columns.</a:t>
            </a:r>
          </a:p>
          <a:p>
            <a:endParaRPr lang="en-US" sz="2600" dirty="0"/>
          </a:p>
          <a:p>
            <a:r>
              <a:rPr lang="en-US" sz="2600" b="1" dirty="0"/>
              <a:t>Reason for use: </a:t>
            </a:r>
            <a:r>
              <a:rPr lang="en-US" sz="2600" dirty="0"/>
              <a:t>The most recent dataset I could find pertaining to diabetes classification on the internet.  Note, finding recent datasets on diabetes was difficult due the nature of how scarce health data is.</a:t>
            </a:r>
          </a:p>
          <a:p>
            <a:endParaRPr lang="en-US" sz="2600" b="1" dirty="0"/>
          </a:p>
          <a:p>
            <a:r>
              <a:rPr lang="en-US" sz="2600" b="1" dirty="0"/>
              <a:t>Citation: </a:t>
            </a:r>
            <a:r>
              <a:rPr lang="en-US" sz="2600" dirty="0"/>
              <a:t>Hoyt, Robert (2019). </a:t>
            </a:r>
            <a:r>
              <a:rPr lang="en-US" sz="2600" i="1" dirty="0"/>
              <a:t>Diabetes Prediction</a:t>
            </a:r>
            <a:r>
              <a:rPr lang="en-US" sz="2600" dirty="0"/>
              <a:t> [Data set]. </a:t>
            </a:r>
            <a:r>
              <a:rPr lang="en-US" sz="2600" i="1" dirty="0" err="1"/>
              <a:t>data.world</a:t>
            </a:r>
            <a:r>
              <a:rPr lang="en-US" sz="2600" i="1" dirty="0"/>
              <a:t>. </a:t>
            </a:r>
            <a:r>
              <a:rPr lang="en-US" sz="2600" i="1" dirty="0">
                <a:hlinkClick r:id="rId3"/>
              </a:rPr>
              <a:t>https://data.world/informatics-edu/diabetes-prediction</a:t>
            </a:r>
            <a:r>
              <a:rPr lang="en-US" sz="2600" i="1" dirty="0"/>
              <a:t> </a:t>
            </a:r>
            <a:endParaRPr lang="en-US" dirty="0"/>
          </a:p>
        </p:txBody>
      </p:sp>
    </p:spTree>
    <p:extLst>
      <p:ext uri="{BB962C8B-B14F-4D97-AF65-F5344CB8AC3E}">
        <p14:creationId xmlns:p14="http://schemas.microsoft.com/office/powerpoint/2010/main" val="266034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5D73-74A3-AC29-60C5-424AD67800AE}"/>
              </a:ext>
            </a:extLst>
          </p:cNvPr>
          <p:cNvSpPr>
            <a:spLocks noGrp="1"/>
          </p:cNvSpPr>
          <p:nvPr>
            <p:ph type="title"/>
          </p:nvPr>
        </p:nvSpPr>
        <p:spPr>
          <a:xfrm>
            <a:off x="0" y="-421601"/>
            <a:ext cx="10515600" cy="1325563"/>
          </a:xfrm>
        </p:spPr>
        <p:txBody>
          <a:bodyPr/>
          <a:lstStyle/>
          <a:p>
            <a:r>
              <a:rPr lang="en-US" b="1" dirty="0"/>
              <a:t>Data Part 2: Data Dictionary</a:t>
            </a:r>
          </a:p>
        </p:txBody>
      </p:sp>
      <p:sp>
        <p:nvSpPr>
          <p:cNvPr id="3" name="Content Placeholder 2">
            <a:extLst>
              <a:ext uri="{FF2B5EF4-FFF2-40B4-BE49-F238E27FC236}">
                <a16:creationId xmlns:a16="http://schemas.microsoft.com/office/drawing/2014/main" id="{DA9CDCDF-3AFA-B82B-ED9E-E4151C0D7253}"/>
              </a:ext>
            </a:extLst>
          </p:cNvPr>
          <p:cNvSpPr>
            <a:spLocks noGrp="1"/>
          </p:cNvSpPr>
          <p:nvPr>
            <p:ph idx="1"/>
          </p:nvPr>
        </p:nvSpPr>
        <p:spPr>
          <a:xfrm>
            <a:off x="169682" y="732520"/>
            <a:ext cx="6297105" cy="2807636"/>
          </a:xfrm>
        </p:spPr>
        <p:txBody>
          <a:bodyPr>
            <a:normAutofit fontScale="77500" lnSpcReduction="20000"/>
          </a:bodyPr>
          <a:lstStyle/>
          <a:p>
            <a:pPr lvl="1"/>
            <a:r>
              <a:rPr lang="en-US" sz="2900" dirty="0"/>
              <a:t>Patient number = Patient ID</a:t>
            </a:r>
          </a:p>
          <a:p>
            <a:pPr lvl="1"/>
            <a:r>
              <a:rPr lang="en-US" sz="2900" dirty="0"/>
              <a:t>Cholesterol = Total cholesterol</a:t>
            </a:r>
          </a:p>
          <a:p>
            <a:pPr lvl="1"/>
            <a:r>
              <a:rPr lang="en-US" sz="2900" dirty="0"/>
              <a:t>Glucose = Fasting blood sugar</a:t>
            </a:r>
          </a:p>
          <a:p>
            <a:pPr lvl="1"/>
            <a:r>
              <a:rPr lang="en-US" sz="2900" dirty="0"/>
              <a:t>HDL Chol = Good cholesterol</a:t>
            </a:r>
          </a:p>
          <a:p>
            <a:pPr lvl="1"/>
            <a:r>
              <a:rPr lang="en-US" sz="2900" dirty="0"/>
              <a:t>Chol/HDL ratio = Ratio of total cholesterol and good cholesterol</a:t>
            </a:r>
          </a:p>
          <a:p>
            <a:pPr lvl="1"/>
            <a:r>
              <a:rPr lang="en-US" sz="2900" dirty="0"/>
              <a:t>Age = Age</a:t>
            </a:r>
          </a:p>
          <a:p>
            <a:pPr lvl="1"/>
            <a:r>
              <a:rPr lang="en-US" sz="2900" dirty="0"/>
              <a:t>Gender = Gender</a:t>
            </a:r>
          </a:p>
          <a:p>
            <a:pPr lvl="1"/>
            <a:r>
              <a:rPr lang="en-US" sz="2900" dirty="0"/>
              <a:t>Height = Height</a:t>
            </a:r>
          </a:p>
          <a:p>
            <a:pPr lvl="1"/>
            <a:endParaRPr lang="en-US" sz="1600" dirty="0"/>
          </a:p>
          <a:p>
            <a:pPr lvl="1"/>
            <a:endParaRPr lang="en-US" dirty="0"/>
          </a:p>
          <a:p>
            <a:pPr lvl="1"/>
            <a:endParaRPr lang="en-US" dirty="0"/>
          </a:p>
          <a:p>
            <a:pPr lvl="1"/>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259D4D7B-5E9A-46B3-5995-BFFBE2D3A417}"/>
              </a:ext>
            </a:extLst>
          </p:cNvPr>
          <p:cNvGraphicFramePr>
            <a:graphicFrameLocks noGrp="1"/>
          </p:cNvGraphicFramePr>
          <p:nvPr/>
        </p:nvGraphicFramePr>
        <p:xfrm>
          <a:off x="326792" y="3716115"/>
          <a:ext cx="11538416" cy="2546444"/>
        </p:xfrm>
        <a:graphic>
          <a:graphicData uri="http://schemas.openxmlformats.org/drawingml/2006/table">
            <a:tbl>
              <a:tblPr firstRow="1" bandRow="1">
                <a:tableStyleId>{5C22544A-7EE6-4342-B048-85BDC9FD1C3A}</a:tableStyleId>
              </a:tblPr>
              <a:tblGrid>
                <a:gridCol w="721151">
                  <a:extLst>
                    <a:ext uri="{9D8B030D-6E8A-4147-A177-3AD203B41FA5}">
                      <a16:colId xmlns:a16="http://schemas.microsoft.com/office/drawing/2014/main" val="2055768262"/>
                    </a:ext>
                  </a:extLst>
                </a:gridCol>
                <a:gridCol w="721151">
                  <a:extLst>
                    <a:ext uri="{9D8B030D-6E8A-4147-A177-3AD203B41FA5}">
                      <a16:colId xmlns:a16="http://schemas.microsoft.com/office/drawing/2014/main" val="461098877"/>
                    </a:ext>
                  </a:extLst>
                </a:gridCol>
                <a:gridCol w="721151">
                  <a:extLst>
                    <a:ext uri="{9D8B030D-6E8A-4147-A177-3AD203B41FA5}">
                      <a16:colId xmlns:a16="http://schemas.microsoft.com/office/drawing/2014/main" val="2455207327"/>
                    </a:ext>
                  </a:extLst>
                </a:gridCol>
                <a:gridCol w="721151">
                  <a:extLst>
                    <a:ext uri="{9D8B030D-6E8A-4147-A177-3AD203B41FA5}">
                      <a16:colId xmlns:a16="http://schemas.microsoft.com/office/drawing/2014/main" val="2854503806"/>
                    </a:ext>
                  </a:extLst>
                </a:gridCol>
                <a:gridCol w="721151">
                  <a:extLst>
                    <a:ext uri="{9D8B030D-6E8A-4147-A177-3AD203B41FA5}">
                      <a16:colId xmlns:a16="http://schemas.microsoft.com/office/drawing/2014/main" val="2450630951"/>
                    </a:ext>
                  </a:extLst>
                </a:gridCol>
                <a:gridCol w="721151">
                  <a:extLst>
                    <a:ext uri="{9D8B030D-6E8A-4147-A177-3AD203B41FA5}">
                      <a16:colId xmlns:a16="http://schemas.microsoft.com/office/drawing/2014/main" val="2365903076"/>
                    </a:ext>
                  </a:extLst>
                </a:gridCol>
                <a:gridCol w="721151">
                  <a:extLst>
                    <a:ext uri="{9D8B030D-6E8A-4147-A177-3AD203B41FA5}">
                      <a16:colId xmlns:a16="http://schemas.microsoft.com/office/drawing/2014/main" val="3362182095"/>
                    </a:ext>
                  </a:extLst>
                </a:gridCol>
                <a:gridCol w="721151">
                  <a:extLst>
                    <a:ext uri="{9D8B030D-6E8A-4147-A177-3AD203B41FA5}">
                      <a16:colId xmlns:a16="http://schemas.microsoft.com/office/drawing/2014/main" val="792693142"/>
                    </a:ext>
                  </a:extLst>
                </a:gridCol>
                <a:gridCol w="721151">
                  <a:extLst>
                    <a:ext uri="{9D8B030D-6E8A-4147-A177-3AD203B41FA5}">
                      <a16:colId xmlns:a16="http://schemas.microsoft.com/office/drawing/2014/main" val="3014725440"/>
                    </a:ext>
                  </a:extLst>
                </a:gridCol>
                <a:gridCol w="721151">
                  <a:extLst>
                    <a:ext uri="{9D8B030D-6E8A-4147-A177-3AD203B41FA5}">
                      <a16:colId xmlns:a16="http://schemas.microsoft.com/office/drawing/2014/main" val="4139623134"/>
                    </a:ext>
                  </a:extLst>
                </a:gridCol>
                <a:gridCol w="721151">
                  <a:extLst>
                    <a:ext uri="{9D8B030D-6E8A-4147-A177-3AD203B41FA5}">
                      <a16:colId xmlns:a16="http://schemas.microsoft.com/office/drawing/2014/main" val="381879976"/>
                    </a:ext>
                  </a:extLst>
                </a:gridCol>
                <a:gridCol w="721151">
                  <a:extLst>
                    <a:ext uri="{9D8B030D-6E8A-4147-A177-3AD203B41FA5}">
                      <a16:colId xmlns:a16="http://schemas.microsoft.com/office/drawing/2014/main" val="830259261"/>
                    </a:ext>
                  </a:extLst>
                </a:gridCol>
                <a:gridCol w="721151">
                  <a:extLst>
                    <a:ext uri="{9D8B030D-6E8A-4147-A177-3AD203B41FA5}">
                      <a16:colId xmlns:a16="http://schemas.microsoft.com/office/drawing/2014/main" val="4035799711"/>
                    </a:ext>
                  </a:extLst>
                </a:gridCol>
                <a:gridCol w="721151">
                  <a:extLst>
                    <a:ext uri="{9D8B030D-6E8A-4147-A177-3AD203B41FA5}">
                      <a16:colId xmlns:a16="http://schemas.microsoft.com/office/drawing/2014/main" val="3441169500"/>
                    </a:ext>
                  </a:extLst>
                </a:gridCol>
                <a:gridCol w="721151">
                  <a:extLst>
                    <a:ext uri="{9D8B030D-6E8A-4147-A177-3AD203B41FA5}">
                      <a16:colId xmlns:a16="http://schemas.microsoft.com/office/drawing/2014/main" val="1883643659"/>
                    </a:ext>
                  </a:extLst>
                </a:gridCol>
                <a:gridCol w="721151">
                  <a:extLst>
                    <a:ext uri="{9D8B030D-6E8A-4147-A177-3AD203B41FA5}">
                      <a16:colId xmlns:a16="http://schemas.microsoft.com/office/drawing/2014/main" val="2417299270"/>
                    </a:ext>
                  </a:extLst>
                </a:gridCol>
              </a:tblGrid>
              <a:tr h="466774">
                <a:tc>
                  <a:txBody>
                    <a:bodyPr/>
                    <a:lstStyle/>
                    <a:p>
                      <a:pPr algn="ctr" fontAlgn="b"/>
                      <a:r>
                        <a:rPr lang="en-US" sz="1200" b="0" i="0" u="none" strike="noStrike" dirty="0">
                          <a:solidFill>
                            <a:srgbClr val="000000"/>
                          </a:solidFill>
                          <a:effectLst/>
                          <a:latin typeface="Calibri" panose="020F0502020204030204" pitchFamily="34" charset="0"/>
                        </a:rPr>
                        <a:t>Patient number</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Cholesterol</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Glucose</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HDL Chol</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Chol/HDL ratio</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Age</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Gender</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Height</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Weight</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BMI</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Systolic BP</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Diastolic BP</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waist</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hip</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Waist/hip ratio</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Diabetes</a:t>
                      </a: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8847151"/>
                  </a:ext>
                </a:extLst>
              </a:tr>
              <a:tr h="415934">
                <a:tc>
                  <a:txBody>
                    <a:bodyPr/>
                    <a:lstStyle/>
                    <a:p>
                      <a:pPr algn="ctr" fontAlgn="b"/>
                      <a:r>
                        <a:rPr lang="en-US" sz="1200" b="0" i="0" u="none" strike="noStrike">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193</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dirty="0">
                          <a:solidFill>
                            <a:srgbClr val="000000"/>
                          </a:solidFill>
                          <a:effectLst/>
                          <a:latin typeface="Calibri" panose="020F0502020204030204" pitchFamily="34" charset="0"/>
                        </a:rPr>
                        <a:t>77</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dirty="0">
                          <a:solidFill>
                            <a:srgbClr val="000000"/>
                          </a:solidFill>
                          <a:effectLst/>
                          <a:latin typeface="Calibri" panose="020F0502020204030204" pitchFamily="34" charset="0"/>
                        </a:rPr>
                        <a:t>49</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3.9</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dirty="0">
                          <a:solidFill>
                            <a:srgbClr val="000000"/>
                          </a:solidFill>
                          <a:effectLst/>
                          <a:latin typeface="Calibri" panose="020F0502020204030204" pitchFamily="34" charset="0"/>
                        </a:rPr>
                        <a:t>19</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female</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61</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119</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22.5</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118</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70</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32</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38</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0.84</a:t>
                      </a: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1200" b="0" i="0" u="none" strike="noStrike">
                          <a:solidFill>
                            <a:srgbClr val="000000"/>
                          </a:solidFill>
                          <a:effectLst/>
                          <a:latin typeface="Calibri" panose="020F0502020204030204" pitchFamily="34" charset="0"/>
                        </a:rPr>
                        <a:t>No diabetes</a:t>
                      </a:r>
                    </a:p>
                  </a:txBody>
                  <a:tcPr marL="7620" marR="7620" marT="762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0049249"/>
                  </a:ext>
                </a:extLst>
              </a:tr>
              <a:tr h="415934">
                <a:tc>
                  <a:txBody>
                    <a:bodyPr/>
                    <a:lstStyle/>
                    <a:p>
                      <a:pPr algn="ctr" fontAlgn="b"/>
                      <a:r>
                        <a:rPr lang="en-US" sz="1200" b="0" i="0" u="none" strike="noStrike">
                          <a:solidFill>
                            <a:srgbClr val="000000"/>
                          </a:solidFill>
                          <a:effectLst/>
                          <a:latin typeface="Calibri" panose="020F0502020204030204" pitchFamily="34" charset="0"/>
                        </a:rPr>
                        <a:t>2</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146</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79</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41</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3.6</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19</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female</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60</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135</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26.4</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108</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58</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33</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40</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0.83</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No diabetes</a:t>
                      </a:r>
                    </a:p>
                  </a:txBody>
                  <a:tcPr marL="7620" marR="7620" marT="7620" marB="0" anchor="b">
                    <a:noFill/>
                  </a:tcPr>
                </a:tc>
                <a:extLst>
                  <a:ext uri="{0D108BD9-81ED-4DB2-BD59-A6C34878D82A}">
                    <a16:rowId xmlns:a16="http://schemas.microsoft.com/office/drawing/2014/main" val="47772575"/>
                  </a:ext>
                </a:extLst>
              </a:tr>
              <a:tr h="415934">
                <a:tc>
                  <a:txBody>
                    <a:bodyPr/>
                    <a:lstStyle/>
                    <a:p>
                      <a:pPr algn="ctr" fontAlgn="b"/>
                      <a:r>
                        <a:rPr lang="en-US" sz="1200" b="0" i="0" u="none" strike="noStrike">
                          <a:solidFill>
                            <a:srgbClr val="000000"/>
                          </a:solidFill>
                          <a:effectLst/>
                          <a:latin typeface="Calibri" panose="020F0502020204030204" pitchFamily="34" charset="0"/>
                        </a:rPr>
                        <a:t>3</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217</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75</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54</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female</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67</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187</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29.3</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110</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72</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40</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45</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0.89</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No diabetes</a:t>
                      </a:r>
                    </a:p>
                  </a:txBody>
                  <a:tcPr marL="7620" marR="7620" marT="7620" marB="0" anchor="b">
                    <a:noFill/>
                  </a:tcPr>
                </a:tc>
                <a:extLst>
                  <a:ext uri="{0D108BD9-81ED-4DB2-BD59-A6C34878D82A}">
                    <a16:rowId xmlns:a16="http://schemas.microsoft.com/office/drawing/2014/main" val="3237789388"/>
                  </a:ext>
                </a:extLst>
              </a:tr>
              <a:tr h="415934">
                <a:tc>
                  <a:txBody>
                    <a:bodyPr/>
                    <a:lstStyle/>
                    <a:p>
                      <a:pPr algn="ctr" fontAlgn="b"/>
                      <a:r>
                        <a:rPr lang="en-US" sz="1200" b="0" i="0" u="none" strike="noStrike">
                          <a:solidFill>
                            <a:srgbClr val="000000"/>
                          </a:solidFill>
                          <a:effectLst/>
                          <a:latin typeface="Calibri" panose="020F0502020204030204" pitchFamily="34" charset="0"/>
                        </a:rPr>
                        <a:t>4</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226</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97</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70</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3.2</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20</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female</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64</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114</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19.6</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122</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64</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31</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39</a:t>
                      </a:r>
                    </a:p>
                  </a:txBody>
                  <a:tcPr marL="7620" marR="7620" marT="7620" marB="0" anchor="b">
                    <a:noFill/>
                  </a:tcPr>
                </a:tc>
                <a:tc>
                  <a:txBody>
                    <a:bodyPr/>
                    <a:lstStyle/>
                    <a:p>
                      <a:pPr algn="ctr" fontAlgn="b"/>
                      <a:r>
                        <a:rPr lang="en-US" sz="1200" b="0" i="0" u="none" strike="noStrike" dirty="0">
                          <a:solidFill>
                            <a:srgbClr val="000000"/>
                          </a:solidFill>
                          <a:effectLst/>
                          <a:latin typeface="Calibri" panose="020F0502020204030204" pitchFamily="34" charset="0"/>
                        </a:rPr>
                        <a:t>0.79</a:t>
                      </a:r>
                    </a:p>
                  </a:txBody>
                  <a:tcPr marL="7620" marR="7620" marT="7620" marB="0" anchor="b">
                    <a:noFill/>
                  </a:tcPr>
                </a:tc>
                <a:tc>
                  <a:txBody>
                    <a:bodyPr/>
                    <a:lstStyle/>
                    <a:p>
                      <a:pPr algn="ctr" fontAlgn="b"/>
                      <a:r>
                        <a:rPr lang="en-US" sz="1200" b="0" i="0" u="none" strike="noStrike">
                          <a:solidFill>
                            <a:srgbClr val="000000"/>
                          </a:solidFill>
                          <a:effectLst/>
                          <a:latin typeface="Calibri" panose="020F0502020204030204" pitchFamily="34" charset="0"/>
                        </a:rPr>
                        <a:t>No diabetes</a:t>
                      </a:r>
                    </a:p>
                  </a:txBody>
                  <a:tcPr marL="7620" marR="7620" marT="7620" marB="0" anchor="b">
                    <a:noFill/>
                  </a:tcPr>
                </a:tc>
                <a:extLst>
                  <a:ext uri="{0D108BD9-81ED-4DB2-BD59-A6C34878D82A}">
                    <a16:rowId xmlns:a16="http://schemas.microsoft.com/office/drawing/2014/main" val="4000407572"/>
                  </a:ext>
                </a:extLst>
              </a:tr>
              <a:tr h="415934">
                <a:tc>
                  <a:txBody>
                    <a:bodyPr/>
                    <a:lstStyle/>
                    <a:p>
                      <a:pPr algn="ctr" fontAlgn="b"/>
                      <a:r>
                        <a:rPr lang="en-US" sz="1200" b="0" i="0" u="none" strike="noStrike">
                          <a:solidFill>
                            <a:srgbClr val="000000"/>
                          </a:solidFill>
                          <a:effectLst/>
                          <a:latin typeface="Calibri" panose="020F0502020204030204" pitchFamily="34" charset="0"/>
                        </a:rPr>
                        <a:t>5</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164</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91</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67</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2.4</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20</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female</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70</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141</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20.2</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122</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32</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39</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0.82</a:t>
                      </a: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No diabetes</a:t>
                      </a:r>
                    </a:p>
                  </a:txBody>
                  <a:tcPr marL="7620" marR="7620" marT="762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6678522"/>
                  </a:ext>
                </a:extLst>
              </a:tr>
            </a:tbl>
          </a:graphicData>
        </a:graphic>
      </p:graphicFrame>
      <p:sp>
        <p:nvSpPr>
          <p:cNvPr id="5" name="TextBox 4">
            <a:extLst>
              <a:ext uri="{FF2B5EF4-FFF2-40B4-BE49-F238E27FC236}">
                <a16:creationId xmlns:a16="http://schemas.microsoft.com/office/drawing/2014/main" id="{A0FF2577-2289-8FC6-36FA-E91CFC30FA14}"/>
              </a:ext>
            </a:extLst>
          </p:cNvPr>
          <p:cNvSpPr txBox="1"/>
          <p:nvPr/>
        </p:nvSpPr>
        <p:spPr>
          <a:xfrm>
            <a:off x="6466787" y="732520"/>
            <a:ext cx="5154893" cy="307776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BMI = Body Mass Index</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Systolic BP = Systolic blood pressure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Diastolic BP = Diastolic blood pressure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Waist = Waist size (inches)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Hip = Hip size (inches)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Waist/hip ratio = ratio of waist size to hip size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Diabetes = yes/no diabetes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D889A2-2D2F-B013-BF24-CFE8DF80A9A0}"/>
              </a:ext>
            </a:extLst>
          </p:cNvPr>
          <p:cNvSpPr txBox="1"/>
          <p:nvPr/>
        </p:nvSpPr>
        <p:spPr>
          <a:xfrm>
            <a:off x="1423447" y="6352309"/>
            <a:ext cx="103600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Table 1: The first 5 rows of the “Diabetes Classification” dataset. Data source: https://data.world/informatics-edu/diabetes-prediction/workspace/file?filename=Diabetes_Classification.xlsx</a:t>
            </a:r>
          </a:p>
        </p:txBody>
      </p:sp>
    </p:spTree>
    <p:extLst>
      <p:ext uri="{BB962C8B-B14F-4D97-AF65-F5344CB8AC3E}">
        <p14:creationId xmlns:p14="http://schemas.microsoft.com/office/powerpoint/2010/main" val="2895612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2781</Words>
  <Application>Microsoft Office PowerPoint</Application>
  <PresentationFormat>Widescreen</PresentationFormat>
  <Paragraphs>399</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Week 3 Project Update</vt:lpstr>
      <vt:lpstr>Overview: Updates Made to Project</vt:lpstr>
      <vt:lpstr>Altered topic, end-goal, and motivations</vt:lpstr>
      <vt:lpstr>PowerPoint Presentation</vt:lpstr>
      <vt:lpstr>Example Health Records Input:</vt:lpstr>
      <vt:lpstr>Academic Literature Review: Source 1</vt:lpstr>
      <vt:lpstr>Academic Literature Review: Source 2</vt:lpstr>
      <vt:lpstr>Data Part 1: Metadata </vt:lpstr>
      <vt:lpstr>Data Part 2: Data Dictionary</vt:lpstr>
      <vt:lpstr>Initial Impressions and Issues That Need to be Worked Out in Coming Weeks</vt:lpstr>
      <vt:lpstr>Rough Plan For The Next Few Weeks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Project Update</dc:title>
  <dc:creator>Matthew L Vu</dc:creator>
  <cp:lastModifiedBy>Matthew L Vu</cp:lastModifiedBy>
  <cp:revision>24</cp:revision>
  <dcterms:created xsi:type="dcterms:W3CDTF">2023-02-08T00:23:42Z</dcterms:created>
  <dcterms:modified xsi:type="dcterms:W3CDTF">2023-02-15T20:04:45Z</dcterms:modified>
</cp:coreProperties>
</file>