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4" r:id="rId4"/>
    <p:sldId id="260" r:id="rId5"/>
    <p:sldId id="261" r:id="rId6"/>
    <p:sldId id="263" r:id="rId7"/>
    <p:sldId id="267" r:id="rId8"/>
    <p:sldId id="268" r:id="rId9"/>
    <p:sldId id="269"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EA833-6A4C-484B-856F-D7B58D81B933}"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9B690C26-7A01-482C-B19B-C0F33DB8AD86}">
      <dgm:prSet/>
      <dgm:spPr/>
      <dgm:t>
        <a:bodyPr/>
        <a:lstStyle/>
        <a:p>
          <a:r>
            <a:rPr lang="en-US"/>
            <a:t>What behaviors and habits are associated with diabetes risk?</a:t>
          </a:r>
        </a:p>
      </dgm:t>
    </dgm:pt>
    <dgm:pt modelId="{F4E3DBF5-9769-4263-B22E-007654992427}" type="parTrans" cxnId="{5EB538E7-681C-4A79-8BFF-5A7B9DDFBA20}">
      <dgm:prSet/>
      <dgm:spPr/>
      <dgm:t>
        <a:bodyPr/>
        <a:lstStyle/>
        <a:p>
          <a:endParaRPr lang="en-US"/>
        </a:p>
      </dgm:t>
    </dgm:pt>
    <dgm:pt modelId="{30B9546B-6702-4C48-A7BB-9B1AED9EDF85}" type="sibTrans" cxnId="{5EB538E7-681C-4A79-8BFF-5A7B9DDFBA20}">
      <dgm:prSet/>
      <dgm:spPr/>
      <dgm:t>
        <a:bodyPr/>
        <a:lstStyle/>
        <a:p>
          <a:endParaRPr lang="en-US"/>
        </a:p>
      </dgm:t>
    </dgm:pt>
    <dgm:pt modelId="{23BA43B3-8039-437C-B176-293A49786DC1}">
      <dgm:prSet/>
      <dgm:spPr/>
      <dgm:t>
        <a:bodyPr/>
        <a:lstStyle/>
        <a:p>
          <a:r>
            <a:rPr lang="en-US"/>
            <a:t>Can we use these associated behaviors and habits to predict diabetes risk?</a:t>
          </a:r>
        </a:p>
      </dgm:t>
    </dgm:pt>
    <dgm:pt modelId="{9111744F-2035-4C74-9214-FB5988B3EEDE}" type="parTrans" cxnId="{78515372-4673-48D8-B45F-9DA2CEC8EDE9}">
      <dgm:prSet/>
      <dgm:spPr/>
      <dgm:t>
        <a:bodyPr/>
        <a:lstStyle/>
        <a:p>
          <a:endParaRPr lang="en-US"/>
        </a:p>
      </dgm:t>
    </dgm:pt>
    <dgm:pt modelId="{73BA9516-0EBF-4296-8B5A-210895BD171F}" type="sibTrans" cxnId="{78515372-4673-48D8-B45F-9DA2CEC8EDE9}">
      <dgm:prSet/>
      <dgm:spPr/>
      <dgm:t>
        <a:bodyPr/>
        <a:lstStyle/>
        <a:p>
          <a:endParaRPr lang="en-US"/>
        </a:p>
      </dgm:t>
    </dgm:pt>
    <dgm:pt modelId="{CE54175B-180B-4675-921F-B38DE21FAAE6}">
      <dgm:prSet/>
      <dgm:spPr/>
      <dgm:t>
        <a:bodyPr/>
        <a:lstStyle/>
        <a:p>
          <a:r>
            <a:rPr lang="en-US" dirty="0"/>
            <a:t>What algorithm is best used for this type of problem?</a:t>
          </a:r>
        </a:p>
      </dgm:t>
    </dgm:pt>
    <dgm:pt modelId="{4B6A5AEB-1573-4A04-9485-9360BAA43109}" type="parTrans" cxnId="{04233309-3963-458D-AA08-5595FAD06396}">
      <dgm:prSet/>
      <dgm:spPr/>
      <dgm:t>
        <a:bodyPr/>
        <a:lstStyle/>
        <a:p>
          <a:endParaRPr lang="en-US"/>
        </a:p>
      </dgm:t>
    </dgm:pt>
    <dgm:pt modelId="{3BD24D7B-37A2-44CD-8428-1B023502439D}" type="sibTrans" cxnId="{04233309-3963-458D-AA08-5595FAD06396}">
      <dgm:prSet/>
      <dgm:spPr/>
      <dgm:t>
        <a:bodyPr/>
        <a:lstStyle/>
        <a:p>
          <a:endParaRPr lang="en-US"/>
        </a:p>
      </dgm:t>
    </dgm:pt>
    <dgm:pt modelId="{A52C56E0-8CBF-4CAD-A37A-771224DAFC6B}" type="pres">
      <dgm:prSet presAssocID="{998EA833-6A4C-484B-856F-D7B58D81B933}" presName="linear" presStyleCnt="0">
        <dgm:presLayoutVars>
          <dgm:animLvl val="lvl"/>
          <dgm:resizeHandles val="exact"/>
        </dgm:presLayoutVars>
      </dgm:prSet>
      <dgm:spPr/>
    </dgm:pt>
    <dgm:pt modelId="{47B87CE1-D4EA-4057-A053-8DA1D093DC58}" type="pres">
      <dgm:prSet presAssocID="{9B690C26-7A01-482C-B19B-C0F33DB8AD86}" presName="parentText" presStyleLbl="node1" presStyleIdx="0" presStyleCnt="3">
        <dgm:presLayoutVars>
          <dgm:chMax val="0"/>
          <dgm:bulletEnabled val="1"/>
        </dgm:presLayoutVars>
      </dgm:prSet>
      <dgm:spPr/>
    </dgm:pt>
    <dgm:pt modelId="{75C7F9FB-04E0-4090-A99F-2360377B39B1}" type="pres">
      <dgm:prSet presAssocID="{30B9546B-6702-4C48-A7BB-9B1AED9EDF85}" presName="spacer" presStyleCnt="0"/>
      <dgm:spPr/>
    </dgm:pt>
    <dgm:pt modelId="{1A2122D9-7C8A-4B30-B445-76B32395091E}" type="pres">
      <dgm:prSet presAssocID="{23BA43B3-8039-437C-B176-293A49786DC1}" presName="parentText" presStyleLbl="node1" presStyleIdx="1" presStyleCnt="3">
        <dgm:presLayoutVars>
          <dgm:chMax val="0"/>
          <dgm:bulletEnabled val="1"/>
        </dgm:presLayoutVars>
      </dgm:prSet>
      <dgm:spPr/>
    </dgm:pt>
    <dgm:pt modelId="{B199FF57-96C2-49B3-AEE2-62366DFA020E}" type="pres">
      <dgm:prSet presAssocID="{73BA9516-0EBF-4296-8B5A-210895BD171F}" presName="spacer" presStyleCnt="0"/>
      <dgm:spPr/>
    </dgm:pt>
    <dgm:pt modelId="{A0260904-7830-43A0-B06B-201533EE3EFD}" type="pres">
      <dgm:prSet presAssocID="{CE54175B-180B-4675-921F-B38DE21FAAE6}" presName="parentText" presStyleLbl="node1" presStyleIdx="2" presStyleCnt="3">
        <dgm:presLayoutVars>
          <dgm:chMax val="0"/>
          <dgm:bulletEnabled val="1"/>
        </dgm:presLayoutVars>
      </dgm:prSet>
      <dgm:spPr/>
    </dgm:pt>
  </dgm:ptLst>
  <dgm:cxnLst>
    <dgm:cxn modelId="{04233309-3963-458D-AA08-5595FAD06396}" srcId="{998EA833-6A4C-484B-856F-D7B58D81B933}" destId="{CE54175B-180B-4675-921F-B38DE21FAAE6}" srcOrd="2" destOrd="0" parTransId="{4B6A5AEB-1573-4A04-9485-9360BAA43109}" sibTransId="{3BD24D7B-37A2-44CD-8428-1B023502439D}"/>
    <dgm:cxn modelId="{7BE23F19-33FB-4631-831D-DFFA19460A00}" type="presOf" srcId="{9B690C26-7A01-482C-B19B-C0F33DB8AD86}" destId="{47B87CE1-D4EA-4057-A053-8DA1D093DC58}" srcOrd="0" destOrd="0" presId="urn:microsoft.com/office/officeart/2005/8/layout/vList2"/>
    <dgm:cxn modelId="{78515372-4673-48D8-B45F-9DA2CEC8EDE9}" srcId="{998EA833-6A4C-484B-856F-D7B58D81B933}" destId="{23BA43B3-8039-437C-B176-293A49786DC1}" srcOrd="1" destOrd="0" parTransId="{9111744F-2035-4C74-9214-FB5988B3EEDE}" sibTransId="{73BA9516-0EBF-4296-8B5A-210895BD171F}"/>
    <dgm:cxn modelId="{DB9DC78A-E457-49AB-93A1-5BD6923F3C9C}" type="presOf" srcId="{23BA43B3-8039-437C-B176-293A49786DC1}" destId="{1A2122D9-7C8A-4B30-B445-76B32395091E}" srcOrd="0" destOrd="0" presId="urn:microsoft.com/office/officeart/2005/8/layout/vList2"/>
    <dgm:cxn modelId="{6AAB309A-C7BE-4291-A847-91AE7C49661E}" type="presOf" srcId="{CE54175B-180B-4675-921F-B38DE21FAAE6}" destId="{A0260904-7830-43A0-B06B-201533EE3EFD}" srcOrd="0" destOrd="0" presId="urn:microsoft.com/office/officeart/2005/8/layout/vList2"/>
    <dgm:cxn modelId="{79E251C6-FF9D-4AF8-9A93-9D1BF4C88185}" type="presOf" srcId="{998EA833-6A4C-484B-856F-D7B58D81B933}" destId="{A52C56E0-8CBF-4CAD-A37A-771224DAFC6B}" srcOrd="0" destOrd="0" presId="urn:microsoft.com/office/officeart/2005/8/layout/vList2"/>
    <dgm:cxn modelId="{5EB538E7-681C-4A79-8BFF-5A7B9DDFBA20}" srcId="{998EA833-6A4C-484B-856F-D7B58D81B933}" destId="{9B690C26-7A01-482C-B19B-C0F33DB8AD86}" srcOrd="0" destOrd="0" parTransId="{F4E3DBF5-9769-4263-B22E-007654992427}" sibTransId="{30B9546B-6702-4C48-A7BB-9B1AED9EDF85}"/>
    <dgm:cxn modelId="{56BA2969-115E-4A70-9342-61182E4B565F}" type="presParOf" srcId="{A52C56E0-8CBF-4CAD-A37A-771224DAFC6B}" destId="{47B87CE1-D4EA-4057-A053-8DA1D093DC58}" srcOrd="0" destOrd="0" presId="urn:microsoft.com/office/officeart/2005/8/layout/vList2"/>
    <dgm:cxn modelId="{A471023F-22A8-408A-9FA9-A255A1F16605}" type="presParOf" srcId="{A52C56E0-8CBF-4CAD-A37A-771224DAFC6B}" destId="{75C7F9FB-04E0-4090-A99F-2360377B39B1}" srcOrd="1" destOrd="0" presId="urn:microsoft.com/office/officeart/2005/8/layout/vList2"/>
    <dgm:cxn modelId="{40576448-4F70-4D3D-83E5-0122DC455D33}" type="presParOf" srcId="{A52C56E0-8CBF-4CAD-A37A-771224DAFC6B}" destId="{1A2122D9-7C8A-4B30-B445-76B32395091E}" srcOrd="2" destOrd="0" presId="urn:microsoft.com/office/officeart/2005/8/layout/vList2"/>
    <dgm:cxn modelId="{40003052-87F8-4FEC-BFA9-02C2A060A976}" type="presParOf" srcId="{A52C56E0-8CBF-4CAD-A37A-771224DAFC6B}" destId="{B199FF57-96C2-49B3-AEE2-62366DFA020E}" srcOrd="3" destOrd="0" presId="urn:microsoft.com/office/officeart/2005/8/layout/vList2"/>
    <dgm:cxn modelId="{87D8796D-760B-4519-AE05-4B26CCA9C017}" type="presParOf" srcId="{A52C56E0-8CBF-4CAD-A37A-771224DAFC6B}" destId="{A0260904-7830-43A0-B06B-201533EE3EF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7CE1-D4EA-4057-A053-8DA1D093DC58}">
      <dsp:nvSpPr>
        <dsp:cNvPr id="0" name=""/>
        <dsp:cNvSpPr/>
      </dsp:nvSpPr>
      <dsp:spPr>
        <a:xfrm>
          <a:off x="0" y="48969"/>
          <a:ext cx="10515600" cy="1352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What behaviors and habits are associated with diabetes risk?</a:t>
          </a:r>
        </a:p>
      </dsp:txBody>
      <dsp:txXfrm>
        <a:off x="66025" y="114994"/>
        <a:ext cx="10383550" cy="1220470"/>
      </dsp:txXfrm>
    </dsp:sp>
    <dsp:sp modelId="{1A2122D9-7C8A-4B30-B445-76B32395091E}">
      <dsp:nvSpPr>
        <dsp:cNvPr id="0" name=""/>
        <dsp:cNvSpPr/>
      </dsp:nvSpPr>
      <dsp:spPr>
        <a:xfrm>
          <a:off x="0" y="1499409"/>
          <a:ext cx="10515600" cy="13525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Can we use these associated behaviors and habits to predict diabetes risk?</a:t>
          </a:r>
        </a:p>
      </dsp:txBody>
      <dsp:txXfrm>
        <a:off x="66025" y="1565434"/>
        <a:ext cx="10383550" cy="1220470"/>
      </dsp:txXfrm>
    </dsp:sp>
    <dsp:sp modelId="{A0260904-7830-43A0-B06B-201533EE3EFD}">
      <dsp:nvSpPr>
        <dsp:cNvPr id="0" name=""/>
        <dsp:cNvSpPr/>
      </dsp:nvSpPr>
      <dsp:spPr>
        <a:xfrm>
          <a:off x="0" y="2949848"/>
          <a:ext cx="10515600" cy="13525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What algorithm is best used for this type of problem?</a:t>
          </a:r>
        </a:p>
      </dsp:txBody>
      <dsp:txXfrm>
        <a:off x="66025" y="3015873"/>
        <a:ext cx="10383550" cy="12204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E2B48-C13D-4AD2-9182-DC38704C081F}"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BE6E3-5257-4C21-8878-724D91C8AE2C}" type="slidenum">
              <a:rPr lang="en-US" smtClean="0"/>
              <a:t>‹#›</a:t>
            </a:fld>
            <a:endParaRPr lang="en-US"/>
          </a:p>
        </p:txBody>
      </p:sp>
    </p:spTree>
    <p:extLst>
      <p:ext uri="{BB962C8B-B14F-4D97-AF65-F5344CB8AC3E}">
        <p14:creationId xmlns:p14="http://schemas.microsoft.com/office/powerpoint/2010/main" val="303098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nk-springer-com.mutex.gmu.edu/chapter/10.1007/978-981-13-8798-2_12#auth-M__M__Faniqul-Islam" TargetMode="External"/><Relationship Id="rId7" Type="http://schemas.openxmlformats.org/officeDocument/2006/relationships/hyperlink" Target="https://link-springer-com.mutex.gmu.edu/chapter/10.1007/978-981-13-8798-2_12#chapter-info"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link-springer-com.mutex.gmu.edu/chapter/10.1007/978-981-13-8798-2_12#auth-Humayra_Yasmin-Bushra" TargetMode="External"/><Relationship Id="rId5" Type="http://schemas.openxmlformats.org/officeDocument/2006/relationships/hyperlink" Target="https://link-springer-com.mutex.gmu.edu/chapter/10.1007/978-981-13-8798-2_12#auth-Sadikur-Rahman" TargetMode="External"/><Relationship Id="rId4" Type="http://schemas.openxmlformats.org/officeDocument/2006/relationships/hyperlink" Target="https://link-springer-com.mutex.gmu.edu/chapter/10.1007/978-981-13-8798-2_12#auth-Rahatara-Ferdousi"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mendeley.com/datasets/wj9rwkp9c2/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I get started on going into detail on some of the changes I made to the overall project topic and plan based on feedback from last class, I would like to give an overview on some of these changes.  First, I changed the topic slightly, but more specifically changed what the final application is supposed to do.  Second, I altered the topic and the end-goal final product because I wanted to create an application that is actually more useful and has better justification for making it.  Third, I revised my literature review section to give better explanation of how my project introduces new ideas.  Fourth, I explained, found, and cleaned data that is to be used for my project, which was a rather long process and I’ll explain why later.  Fifth, I brainstormed future plans.  Finally, I created more comprehensive slides.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13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chapter</a:t>
            </a:r>
          </a:p>
          <a:p>
            <a:endParaRPr lang="en-US" dirty="0"/>
          </a:p>
          <a:p>
            <a:pPr algn="l">
              <a:buFont typeface="Arial" panose="020B0604020202020204" pitchFamily="34" charset="0"/>
              <a:buChar char="•"/>
            </a:pPr>
            <a:r>
              <a:rPr lang="en-US" b="0" i="0" dirty="0">
                <a:solidFill>
                  <a:srgbClr val="333333"/>
                </a:solidFill>
                <a:effectLst/>
                <a:latin typeface="-apple-system"/>
              </a:rPr>
              <a:t>Authors: </a:t>
            </a:r>
            <a:r>
              <a:rPr lang="en-US" b="0" i="0" dirty="0">
                <a:solidFill>
                  <a:srgbClr val="004B83"/>
                </a:solidFill>
                <a:effectLst/>
                <a:latin typeface="-apple-system"/>
                <a:hlinkClick r:id="rId3"/>
              </a:rPr>
              <a:t>M. M. </a:t>
            </a:r>
            <a:r>
              <a:rPr lang="en-US" b="0" i="0" dirty="0" err="1">
                <a:solidFill>
                  <a:srgbClr val="004B83"/>
                </a:solidFill>
                <a:effectLst/>
                <a:latin typeface="-apple-system"/>
                <a:hlinkClick r:id="rId3"/>
              </a:rPr>
              <a:t>Faniqul</a:t>
            </a:r>
            <a:r>
              <a:rPr lang="en-US" b="0" i="0" dirty="0">
                <a:solidFill>
                  <a:srgbClr val="004B83"/>
                </a:solidFill>
                <a:effectLst/>
                <a:latin typeface="-apple-system"/>
                <a:hlinkClick r:id="rId3"/>
              </a:rPr>
              <a:t> Islam</a:t>
            </a:r>
            <a:r>
              <a:rPr lang="en-US" b="0" i="0" dirty="0">
                <a:solidFill>
                  <a:srgbClr val="333333"/>
                </a:solidFill>
                <a:effectLst/>
                <a:latin typeface="-apple-system"/>
              </a:rPr>
              <a:t>, </a:t>
            </a:r>
          </a:p>
          <a:p>
            <a:pPr algn="l">
              <a:buFont typeface="Arial" panose="020B0604020202020204" pitchFamily="34" charset="0"/>
              <a:buChar char="•"/>
            </a:pPr>
            <a:r>
              <a:rPr lang="en-US" b="0" i="0" dirty="0" err="1">
                <a:solidFill>
                  <a:srgbClr val="004B83"/>
                </a:solidFill>
                <a:effectLst/>
                <a:latin typeface="-apple-system"/>
                <a:hlinkClick r:id="rId4"/>
              </a:rPr>
              <a:t>Rahatara</a:t>
            </a:r>
            <a:r>
              <a:rPr lang="en-US" b="0" i="0" dirty="0">
                <a:solidFill>
                  <a:srgbClr val="004B83"/>
                </a:solidFill>
                <a:effectLst/>
                <a:latin typeface="-apple-system"/>
                <a:hlinkClick r:id="rId4"/>
              </a:rPr>
              <a:t> </a:t>
            </a:r>
            <a:r>
              <a:rPr lang="en-US" b="0" i="0" dirty="0" err="1">
                <a:solidFill>
                  <a:srgbClr val="004B83"/>
                </a:solidFill>
                <a:effectLst/>
                <a:latin typeface="-apple-system"/>
                <a:hlinkClick r:id="rId4"/>
              </a:rPr>
              <a:t>Ferdousi</a:t>
            </a:r>
            <a:r>
              <a:rPr lang="en-US" b="0" i="0" dirty="0">
                <a:solidFill>
                  <a:srgbClr val="333333"/>
                </a:solidFill>
                <a:effectLst/>
                <a:latin typeface="-apple-system"/>
              </a:rPr>
              <a:t>, </a:t>
            </a:r>
          </a:p>
          <a:p>
            <a:pPr algn="l">
              <a:buFont typeface="Arial" panose="020B0604020202020204" pitchFamily="34" charset="0"/>
              <a:buChar char="•"/>
            </a:pPr>
            <a:r>
              <a:rPr lang="en-US" b="0" i="0" dirty="0" err="1">
                <a:solidFill>
                  <a:srgbClr val="004B83"/>
                </a:solidFill>
                <a:effectLst/>
                <a:latin typeface="-apple-system"/>
                <a:hlinkClick r:id="rId5"/>
              </a:rPr>
              <a:t>Sadikur</a:t>
            </a:r>
            <a:r>
              <a:rPr lang="en-US" b="0" i="0" dirty="0">
                <a:solidFill>
                  <a:srgbClr val="004B83"/>
                </a:solidFill>
                <a:effectLst/>
                <a:latin typeface="-apple-system"/>
                <a:hlinkClick r:id="rId5"/>
              </a:rPr>
              <a:t> Rahman</a:t>
            </a:r>
            <a:r>
              <a:rPr lang="en-US" b="0" i="0" dirty="0">
                <a:solidFill>
                  <a:srgbClr val="333333"/>
                </a:solidFill>
                <a:effectLst/>
                <a:latin typeface="-apple-system"/>
              </a:rPr>
              <a:t> &amp; </a:t>
            </a:r>
          </a:p>
          <a:p>
            <a:pPr algn="l">
              <a:buFont typeface="Arial" panose="020B0604020202020204" pitchFamily="34" charset="0"/>
              <a:buChar char="•"/>
            </a:pPr>
            <a:r>
              <a:rPr lang="en-US" b="0" i="0" dirty="0" err="1">
                <a:solidFill>
                  <a:srgbClr val="004B83"/>
                </a:solidFill>
                <a:effectLst/>
                <a:latin typeface="-apple-system"/>
                <a:hlinkClick r:id="rId6"/>
              </a:rPr>
              <a:t>Humayra</a:t>
            </a:r>
            <a:r>
              <a:rPr lang="en-US" b="0" i="0" dirty="0">
                <a:solidFill>
                  <a:srgbClr val="004B83"/>
                </a:solidFill>
                <a:effectLst/>
                <a:latin typeface="-apple-system"/>
                <a:hlinkClick r:id="rId6"/>
              </a:rPr>
              <a:t> Yasmin Bushra</a:t>
            </a:r>
            <a:r>
              <a:rPr lang="en-US" b="0" i="0" dirty="0">
                <a:solidFill>
                  <a:srgbClr val="333333"/>
                </a:solidFill>
                <a:effectLst/>
                <a:latin typeface="-apple-system"/>
              </a:rPr>
              <a:t> </a:t>
            </a:r>
          </a:p>
          <a:p>
            <a:pPr algn="l">
              <a:buFont typeface="Arial" panose="020B0604020202020204" pitchFamily="34" charset="0"/>
              <a:buChar char="•"/>
            </a:pPr>
            <a:r>
              <a:rPr lang="en-US" b="0" i="0" dirty="0">
                <a:solidFill>
                  <a:srgbClr val="6F6F6F"/>
                </a:solidFill>
                <a:effectLst/>
                <a:latin typeface="-apple-system"/>
              </a:rPr>
              <a:t>Conference paper</a:t>
            </a:r>
          </a:p>
          <a:p>
            <a:pPr algn="l">
              <a:buFont typeface="Arial" panose="020B0604020202020204" pitchFamily="34" charset="0"/>
              <a:buChar char="•"/>
            </a:pPr>
            <a:r>
              <a:rPr lang="en-US" b="0" i="0" dirty="0">
                <a:solidFill>
                  <a:srgbClr val="004B83"/>
                </a:solidFill>
                <a:effectLst/>
                <a:latin typeface="-apple-system"/>
                <a:hlinkClick r:id="rId7"/>
              </a:rPr>
              <a:t>First Online: 29 August 2019</a:t>
            </a:r>
            <a:endParaRPr lang="en-US" b="0" i="0" dirty="0">
              <a:solidFill>
                <a:srgbClr val="6F6F6F"/>
              </a:solidFill>
              <a:effectLst/>
              <a:latin typeface="-apple-system"/>
            </a:endParaRPr>
          </a:p>
          <a:p>
            <a:endParaRPr lang="en-US" b="0" i="0" dirty="0">
              <a:solidFill>
                <a:srgbClr val="333333"/>
              </a:solidFill>
              <a:effectLst/>
              <a:latin typeface="-apple-system"/>
            </a:endParaRPr>
          </a:p>
          <a:p>
            <a:r>
              <a:rPr lang="en-US" b="0" i="0" dirty="0">
                <a:solidFill>
                  <a:srgbClr val="333333"/>
                </a:solidFill>
                <a:effectLst/>
                <a:latin typeface="-apple-system"/>
              </a:rPr>
              <a:t>The book covers the latest trends in computer vision and hybrid machine learning paradigms for medical image analysis</a:t>
            </a:r>
            <a:endParaRPr lang="en-US" dirty="0"/>
          </a:p>
        </p:txBody>
      </p:sp>
      <p:sp>
        <p:nvSpPr>
          <p:cNvPr id="4" name="Slide Number Placeholder 3"/>
          <p:cNvSpPr>
            <a:spLocks noGrp="1"/>
          </p:cNvSpPr>
          <p:nvPr>
            <p:ph type="sldNum" sz="quarter" idx="5"/>
          </p:nvPr>
        </p:nvSpPr>
        <p:spPr/>
        <p:txBody>
          <a:bodyPr/>
          <a:lstStyle/>
          <a:p>
            <a:fld id="{D81370F5-5621-4B6E-8AD3-E9E621292992}" type="slidenum">
              <a:rPr lang="en-US" smtClean="0"/>
              <a:t>4</a:t>
            </a:fld>
            <a:endParaRPr lang="en-US"/>
          </a:p>
        </p:txBody>
      </p:sp>
    </p:spTree>
    <p:extLst>
      <p:ext uri="{BB962C8B-B14F-4D97-AF65-F5344CB8AC3E}">
        <p14:creationId xmlns:p14="http://schemas.microsoft.com/office/powerpoint/2010/main" val="166047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13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Hence why a large number of Kaggle challenges use the Pima Indians </a:t>
            </a:r>
            <a:r>
              <a:rPr lang="en-US" sz="1200" b="1" dirty="0" err="1"/>
              <a:t>Diabtes</a:t>
            </a:r>
            <a:r>
              <a:rPr lang="en-US" sz="1200" b="1" dirty="0"/>
              <a:t> dataset, we saw from past research.</a:t>
            </a:r>
          </a:p>
          <a:p>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Associate Clinical Professor, Department of Internal Medicine at Virginia Commonwealth University School of Medicine</a:t>
            </a:r>
          </a:p>
          <a:p>
            <a:endParaRPr lang="en-US" sz="1200" b="1" dirty="0"/>
          </a:p>
          <a:p>
            <a:endParaRPr lang="en-US" sz="1200" b="1" dirty="0"/>
          </a:p>
          <a:p>
            <a:r>
              <a:rPr lang="en-US" sz="1200" b="1" dirty="0"/>
              <a:t>Name: </a:t>
            </a:r>
            <a:r>
              <a:rPr lang="en-US" sz="1200" dirty="0"/>
              <a:t>Diabetes Dataset</a:t>
            </a:r>
          </a:p>
          <a:p>
            <a:endParaRPr lang="en-US" sz="1200" dirty="0"/>
          </a:p>
          <a:p>
            <a:r>
              <a:rPr lang="en-US" sz="1200" b="1" dirty="0"/>
              <a:t>Contributor: </a:t>
            </a:r>
            <a:r>
              <a:rPr lang="en-US" sz="1200" dirty="0" err="1"/>
              <a:t>Ahlam</a:t>
            </a:r>
            <a:r>
              <a:rPr lang="en-US" sz="1200" dirty="0"/>
              <a:t> Rashid</a:t>
            </a:r>
          </a:p>
          <a:p>
            <a:endParaRPr lang="en-US" sz="1200" dirty="0"/>
          </a:p>
          <a:p>
            <a:r>
              <a:rPr lang="en-US" sz="1200" b="1" dirty="0"/>
              <a:t>Description: </a:t>
            </a:r>
            <a:r>
              <a:rPr lang="en-US" sz="1200" dirty="0"/>
              <a:t>The dataset consists of health data pertaining to 1000 Iraqi patients.  Data extracted from the patient’s health files to construct this dataset.  The data collection and processing steps were done by the Laboratory of Medical City Hospital, Specialized Center for Endocrinology, and Diabetes-Al-Kindy Teaching Hospital.  However, the dataset was shared and posted by </a:t>
            </a:r>
            <a:r>
              <a:rPr lang="en-US" sz="1200" dirty="0" err="1"/>
              <a:t>Ahlam</a:t>
            </a:r>
            <a:r>
              <a:rPr lang="en-US" sz="1200" dirty="0"/>
              <a:t> Rashid on Mendeley Data.</a:t>
            </a:r>
          </a:p>
          <a:p>
            <a:endParaRPr lang="en-US" sz="1200" b="1" dirty="0"/>
          </a:p>
          <a:p>
            <a:r>
              <a:rPr lang="en-US" sz="1200" b="1" dirty="0"/>
              <a:t>File Type and Size:  </a:t>
            </a:r>
            <a:r>
              <a:rPr lang="en-US" sz="1200" dirty="0"/>
              <a:t>The dataset comes in the form of a 49 KB .CSV file with 1000 rows.</a:t>
            </a:r>
          </a:p>
          <a:p>
            <a:endParaRPr lang="en-US" sz="1200" b="1" dirty="0"/>
          </a:p>
          <a:p>
            <a:r>
              <a:rPr lang="en-US" sz="1200" b="1" dirty="0"/>
              <a:t>Citation: </a:t>
            </a:r>
            <a:r>
              <a:rPr lang="en-US" sz="1200" dirty="0"/>
              <a:t>Rashid, </a:t>
            </a:r>
            <a:r>
              <a:rPr lang="en-US" sz="1200" dirty="0" err="1"/>
              <a:t>Ahlam</a:t>
            </a:r>
            <a:r>
              <a:rPr lang="en-US" sz="1200" dirty="0"/>
              <a:t> (2020). </a:t>
            </a:r>
            <a:r>
              <a:rPr lang="en-US" sz="1200" i="1" dirty="0"/>
              <a:t>Diabetes Dataset</a:t>
            </a:r>
            <a:r>
              <a:rPr lang="en-US" sz="1200" dirty="0"/>
              <a:t> (V1) [Data set]. </a:t>
            </a:r>
            <a:r>
              <a:rPr lang="en-US" sz="1200" i="1" dirty="0"/>
              <a:t>Mendeley Data. </a:t>
            </a:r>
            <a:r>
              <a:rPr lang="en-US" sz="1200" i="1" dirty="0">
                <a:hlinkClick r:id="rId3"/>
              </a:rPr>
              <a:t>https://data.mendeley.com/datasets/wj9rwkp9c2/1</a:t>
            </a:r>
            <a:r>
              <a:rPr lang="en-US" sz="1200" i="1" dirty="0"/>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45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390 observations 16 variables.  13numerial and 3 factor variables (ID, Diabetes, and gender).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19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because alcohol has a lot of sugar, which can equate to diabetes.  However, it makes sense that there are a greater proportion of non-diabetic people who are heavy drinkers than diabetic people because when people have diabetes, they do not want to drink because it might kill them.  As a result, this variable might not be the best variable to continue on with our analysis.  Also, this might be caused by the fact that so few observations are heavy drinkers.  A better variable might be "have you been a heavy or binge drinker in the past".</a:t>
            </a:r>
          </a:p>
        </p:txBody>
      </p:sp>
      <p:sp>
        <p:nvSpPr>
          <p:cNvPr id="4" name="Slide Number Placeholder 3"/>
          <p:cNvSpPr>
            <a:spLocks noGrp="1"/>
          </p:cNvSpPr>
          <p:nvPr>
            <p:ph type="sldNum" sz="quarter" idx="5"/>
          </p:nvPr>
        </p:nvSpPr>
        <p:spPr/>
        <p:txBody>
          <a:bodyPr/>
          <a:lstStyle/>
          <a:p>
            <a:fld id="{B88BE6E3-5257-4C21-8878-724D91C8AE2C}" type="slidenum">
              <a:rPr lang="en-US" smtClean="0"/>
              <a:t>10</a:t>
            </a:fld>
            <a:endParaRPr lang="en-US"/>
          </a:p>
        </p:txBody>
      </p:sp>
    </p:spTree>
    <p:extLst>
      <p:ext uri="{BB962C8B-B14F-4D97-AF65-F5344CB8AC3E}">
        <p14:creationId xmlns:p14="http://schemas.microsoft.com/office/powerpoint/2010/main" val="233917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5C44-95B8-5CBC-0E36-9955189B6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BB214A-BD13-60F9-ADFD-51154641A9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12F04-9A1E-93E0-B11E-1DBB65CD8C44}"/>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5" name="Footer Placeholder 4">
            <a:extLst>
              <a:ext uri="{FF2B5EF4-FFF2-40B4-BE49-F238E27FC236}">
                <a16:creationId xmlns:a16="http://schemas.microsoft.com/office/drawing/2014/main" id="{4FFE2DF1-8486-88B2-A53B-780BD16E5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627F2-2698-F624-9B33-66948CA3185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83225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BFFB-DBA1-EDF8-7B6C-6DFBD82DA4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D6E0B4-BA0B-A070-0752-AEE0767A02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9EA2C-74A3-4D9D-4FBE-96C7C5512691}"/>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5" name="Footer Placeholder 4">
            <a:extLst>
              <a:ext uri="{FF2B5EF4-FFF2-40B4-BE49-F238E27FC236}">
                <a16:creationId xmlns:a16="http://schemas.microsoft.com/office/drawing/2014/main" id="{6D5817E7-5177-C749-F7C9-935F63DF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267EE-CB65-37BA-7E7F-3A94D164223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309325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AA09DD-90B6-F5E2-2F0F-B7DB59EB5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51B8B3-CA09-EDF9-8E7C-6BB37834C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CB40B-E637-DBD8-7A22-668FB8F124C7}"/>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5" name="Footer Placeholder 4">
            <a:extLst>
              <a:ext uri="{FF2B5EF4-FFF2-40B4-BE49-F238E27FC236}">
                <a16:creationId xmlns:a16="http://schemas.microsoft.com/office/drawing/2014/main" id="{B55BB427-6C55-AC6E-1440-C827F43BB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9C13A-1A37-AD0F-D1BE-DD83160FD814}"/>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248823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169B-6994-5D5D-3B0C-78E13BA88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0B990-2A1E-D103-512F-4D51A5A63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65710-A349-FA3F-95B1-276920BC91D8}"/>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5" name="Footer Placeholder 4">
            <a:extLst>
              <a:ext uri="{FF2B5EF4-FFF2-40B4-BE49-F238E27FC236}">
                <a16:creationId xmlns:a16="http://schemas.microsoft.com/office/drawing/2014/main" id="{222E70A1-52C8-1034-7C31-AACC1584E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A759F-1F26-8CB2-CCF0-F9D2630A22F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116207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283C-FA8E-5556-44B5-81929B82B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34AA40-C556-5E22-52FA-A56A9D0A7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87831-8A2B-19F5-2D16-0F430E3DBCEC}"/>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5" name="Footer Placeholder 4">
            <a:extLst>
              <a:ext uri="{FF2B5EF4-FFF2-40B4-BE49-F238E27FC236}">
                <a16:creationId xmlns:a16="http://schemas.microsoft.com/office/drawing/2014/main" id="{E70C2CFD-0AF8-F782-7B1F-0E8811379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6E67C-B3AF-453E-6206-503A872B357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78583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3FEF-295B-7016-7D9E-6B19482C1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AC853-4D7A-130F-5BEF-9A29325F4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74FF0-265E-F29C-155C-F4A3AD37E6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84BC38-A91B-7EC7-423C-FE245D2E0246}"/>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6" name="Footer Placeholder 5">
            <a:extLst>
              <a:ext uri="{FF2B5EF4-FFF2-40B4-BE49-F238E27FC236}">
                <a16:creationId xmlns:a16="http://schemas.microsoft.com/office/drawing/2014/main" id="{DC8A29D7-EBDE-E398-681E-FEAB1931B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7670F-E1E6-8FF4-18B0-1E12F7FA0A1C}"/>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277592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B812-E8A7-D710-9212-E37F5C2D17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3BACFD-AE91-B466-ED4D-008C8AFEA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44186-028F-4DA5-716B-50DE7BB4D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A48139-FDEA-30B2-F525-F5F29AFD5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D5CF5-669C-A979-3197-2D44137363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89ECAC-6A3C-D602-ACBA-9EB63AF4D2A7}"/>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8" name="Footer Placeholder 7">
            <a:extLst>
              <a:ext uri="{FF2B5EF4-FFF2-40B4-BE49-F238E27FC236}">
                <a16:creationId xmlns:a16="http://schemas.microsoft.com/office/drawing/2014/main" id="{ECE7901C-5256-3778-BE8D-6BD924C9D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AEB30A-1C69-1392-C0B5-B5262A312CAC}"/>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130759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5EF7-FDC8-4A59-8CD7-734BEF9789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4C3A2-D78E-535D-2EBF-8A535C60799B}"/>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4" name="Footer Placeholder 3">
            <a:extLst>
              <a:ext uri="{FF2B5EF4-FFF2-40B4-BE49-F238E27FC236}">
                <a16:creationId xmlns:a16="http://schemas.microsoft.com/office/drawing/2014/main" id="{755BA399-F354-A475-2E97-4F60CB8452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F5E05-974A-65C1-EE6E-A354AC78B572}"/>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187088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C36BD-B2A2-0400-9F63-0F55D24FEF1C}"/>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3" name="Footer Placeholder 2">
            <a:extLst>
              <a:ext uri="{FF2B5EF4-FFF2-40B4-BE49-F238E27FC236}">
                <a16:creationId xmlns:a16="http://schemas.microsoft.com/office/drawing/2014/main" id="{4E595B81-AA3E-7DE6-A49E-F7F390F30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3097F1-391D-1007-B6F9-4250F8626E2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151235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0400-1CE0-FEE8-263B-7FA9FCEE4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9DA13-2E3D-03CE-2E95-004D430FF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C4BB54-6F80-6065-EEBC-2BF2AB303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FDFE1-8C6E-8659-DD5B-922B951FE5C1}"/>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6" name="Footer Placeholder 5">
            <a:extLst>
              <a:ext uri="{FF2B5EF4-FFF2-40B4-BE49-F238E27FC236}">
                <a16:creationId xmlns:a16="http://schemas.microsoft.com/office/drawing/2014/main" id="{D77890A1-7F2E-0C16-6EF6-DB1EE63C1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6F911-F64F-13CC-131F-1F7732C83B4E}"/>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353815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C66C-6291-4A86-6942-309F36660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4D0C41-B652-33B9-BB4B-6F651EF0F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EE12B8-94D7-555B-24E6-23BB585D4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86E41-D2D9-FDA7-6002-79F55E4CACE3}"/>
              </a:ext>
            </a:extLst>
          </p:cNvPr>
          <p:cNvSpPr>
            <a:spLocks noGrp="1"/>
          </p:cNvSpPr>
          <p:nvPr>
            <p:ph type="dt" sz="half" idx="10"/>
          </p:nvPr>
        </p:nvSpPr>
        <p:spPr/>
        <p:txBody>
          <a:bodyPr/>
          <a:lstStyle/>
          <a:p>
            <a:fld id="{668543F8-BFFF-412A-A389-48438370C9E5}" type="datetimeFigureOut">
              <a:rPr lang="en-US" smtClean="0"/>
              <a:t>2/15/2023</a:t>
            </a:fld>
            <a:endParaRPr lang="en-US"/>
          </a:p>
        </p:txBody>
      </p:sp>
      <p:sp>
        <p:nvSpPr>
          <p:cNvPr id="6" name="Footer Placeholder 5">
            <a:extLst>
              <a:ext uri="{FF2B5EF4-FFF2-40B4-BE49-F238E27FC236}">
                <a16:creationId xmlns:a16="http://schemas.microsoft.com/office/drawing/2014/main" id="{0C641268-2EAE-C279-69C9-17F8B254D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A6C-7CC4-021C-EE59-D593194C1DE7}"/>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421967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FA9B4-1117-A003-529D-A644A3ECA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611032-1A29-6070-E2A5-A596CACB3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8B59B-37A8-3B05-A42D-B3E9492B92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543F8-BFFF-412A-A389-48438370C9E5}" type="datetimeFigureOut">
              <a:rPr lang="en-US" smtClean="0"/>
              <a:t>2/15/2023</a:t>
            </a:fld>
            <a:endParaRPr lang="en-US"/>
          </a:p>
        </p:txBody>
      </p:sp>
      <p:sp>
        <p:nvSpPr>
          <p:cNvPr id="5" name="Footer Placeholder 4">
            <a:extLst>
              <a:ext uri="{FF2B5EF4-FFF2-40B4-BE49-F238E27FC236}">
                <a16:creationId xmlns:a16="http://schemas.microsoft.com/office/drawing/2014/main" id="{D4C3F4B5-1ACE-31A1-78E5-01394AC88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6A36EE-FDDA-BDF9-FAE5-2081AAB24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F308B-7978-4964-8605-1CD6D38FCCF0}" type="slidenum">
              <a:rPr lang="en-US" smtClean="0"/>
              <a:t>‹#›</a:t>
            </a:fld>
            <a:endParaRPr lang="en-US"/>
          </a:p>
        </p:txBody>
      </p:sp>
    </p:spTree>
    <p:extLst>
      <p:ext uri="{BB962C8B-B14F-4D97-AF65-F5344CB8AC3E}">
        <p14:creationId xmlns:p14="http://schemas.microsoft.com/office/powerpoint/2010/main" val="17939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alexteboul/diabetes-health-indicators-dataset?select=diabetes_binary_5050split_health_indicators_BRFSS2015.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alexteboul/diabetes-health-indicators-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8C11-B5EF-5673-2819-D51AF55A80A9}"/>
              </a:ext>
            </a:extLst>
          </p:cNvPr>
          <p:cNvSpPr>
            <a:spLocks noGrp="1"/>
          </p:cNvSpPr>
          <p:nvPr>
            <p:ph type="ctrTitle"/>
          </p:nvPr>
        </p:nvSpPr>
        <p:spPr>
          <a:xfrm>
            <a:off x="1647825" y="2314575"/>
            <a:ext cx="9144000" cy="947738"/>
          </a:xfrm>
        </p:spPr>
        <p:txBody>
          <a:bodyPr/>
          <a:lstStyle/>
          <a:p>
            <a:r>
              <a:rPr lang="en-US" dirty="0"/>
              <a:t>Week 4 Project Update</a:t>
            </a:r>
          </a:p>
        </p:txBody>
      </p:sp>
      <p:sp>
        <p:nvSpPr>
          <p:cNvPr id="3" name="Subtitle 2">
            <a:extLst>
              <a:ext uri="{FF2B5EF4-FFF2-40B4-BE49-F238E27FC236}">
                <a16:creationId xmlns:a16="http://schemas.microsoft.com/office/drawing/2014/main" id="{C65EC349-0170-80D8-063C-12C3794536DE}"/>
              </a:ext>
            </a:extLst>
          </p:cNvPr>
          <p:cNvSpPr>
            <a:spLocks noGrp="1"/>
          </p:cNvSpPr>
          <p:nvPr>
            <p:ph type="subTitle" idx="1"/>
          </p:nvPr>
        </p:nvSpPr>
        <p:spPr>
          <a:xfrm>
            <a:off x="1524000" y="4302126"/>
            <a:ext cx="9144000" cy="603250"/>
          </a:xfrm>
        </p:spPr>
        <p:txBody>
          <a:bodyPr/>
          <a:lstStyle/>
          <a:p>
            <a:r>
              <a:rPr lang="en-US" dirty="0"/>
              <a:t>Matthew Vu</a:t>
            </a:r>
          </a:p>
        </p:txBody>
      </p:sp>
      <p:pic>
        <p:nvPicPr>
          <p:cNvPr id="4" name="Picture 3" descr="Logo, company name&#10;&#10;Description automatically generated">
            <a:extLst>
              <a:ext uri="{FF2B5EF4-FFF2-40B4-BE49-F238E27FC236}">
                <a16:creationId xmlns:a16="http://schemas.microsoft.com/office/drawing/2014/main" id="{3DF39DED-62E0-6791-8A69-7842F58A2C47}"/>
              </a:ext>
            </a:extLst>
          </p:cNvPr>
          <p:cNvPicPr>
            <a:picLocks noChangeAspect="1"/>
          </p:cNvPicPr>
          <p:nvPr/>
        </p:nvPicPr>
        <p:blipFill>
          <a:blip r:embed="rId2"/>
          <a:stretch>
            <a:fillRect/>
          </a:stretch>
        </p:blipFill>
        <p:spPr>
          <a:xfrm>
            <a:off x="9133942" y="0"/>
            <a:ext cx="2805404" cy="1826775"/>
          </a:xfrm>
          <a:prstGeom prst="rect">
            <a:avLst/>
          </a:prstGeom>
        </p:spPr>
      </p:pic>
    </p:spTree>
    <p:extLst>
      <p:ext uri="{BB962C8B-B14F-4D97-AF65-F5344CB8AC3E}">
        <p14:creationId xmlns:p14="http://schemas.microsoft.com/office/powerpoint/2010/main" val="385338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3: Heavy Alcohol Consumption and Difficulty Walking</a:t>
            </a:r>
          </a:p>
        </p:txBody>
      </p:sp>
      <p:pic>
        <p:nvPicPr>
          <p:cNvPr id="5" name="Picture 4" descr="Graphical user interface, text, application&#10;&#10;Description automatically generated">
            <a:extLst>
              <a:ext uri="{FF2B5EF4-FFF2-40B4-BE49-F238E27FC236}">
                <a16:creationId xmlns:a16="http://schemas.microsoft.com/office/drawing/2014/main" id="{6CEE3A3F-8F84-158A-F12D-BAA3B8E59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6" y="633959"/>
            <a:ext cx="4227718" cy="2508646"/>
          </a:xfrm>
          <a:prstGeom prst="rect">
            <a:avLst/>
          </a:prstGeom>
        </p:spPr>
      </p:pic>
      <p:pic>
        <p:nvPicPr>
          <p:cNvPr id="7" name="Picture 6" descr="Chart, bar chart&#10;&#10;Description automatically generated">
            <a:extLst>
              <a:ext uri="{FF2B5EF4-FFF2-40B4-BE49-F238E27FC236}">
                <a16:creationId xmlns:a16="http://schemas.microsoft.com/office/drawing/2014/main" id="{6A8EF0C2-5D04-B75B-F729-84D48BB6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5258" y="579223"/>
            <a:ext cx="4044288" cy="2618117"/>
          </a:xfrm>
          <a:prstGeom prst="rect">
            <a:avLst/>
          </a:prstGeom>
        </p:spPr>
      </p:pic>
      <p:pic>
        <p:nvPicPr>
          <p:cNvPr id="10" name="Picture 9" descr="Text&#10;&#10;Description automatically generated">
            <a:extLst>
              <a:ext uri="{FF2B5EF4-FFF2-40B4-BE49-F238E27FC236}">
                <a16:creationId xmlns:a16="http://schemas.microsoft.com/office/drawing/2014/main" id="{49B84999-936E-65FA-0A1A-C67D768A7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150" y="1888282"/>
            <a:ext cx="3333870" cy="539227"/>
          </a:xfrm>
          <a:prstGeom prst="rect">
            <a:avLst/>
          </a:prstGeom>
        </p:spPr>
      </p:pic>
      <p:pic>
        <p:nvPicPr>
          <p:cNvPr id="13" name="Picture 12" descr="Chart, bar chart&#10;&#10;Description automatically generated">
            <a:extLst>
              <a:ext uri="{FF2B5EF4-FFF2-40B4-BE49-F238E27FC236}">
                <a16:creationId xmlns:a16="http://schemas.microsoft.com/office/drawing/2014/main" id="{6103C130-2030-2DA5-17C1-5D28A58AB8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749" y="3836549"/>
            <a:ext cx="4026783" cy="2498332"/>
          </a:xfrm>
          <a:prstGeom prst="rect">
            <a:avLst/>
          </a:prstGeom>
        </p:spPr>
      </p:pic>
      <p:pic>
        <p:nvPicPr>
          <p:cNvPr id="15" name="Picture 14" descr="Chart, bar chart&#10;&#10;Description automatically generated">
            <a:extLst>
              <a:ext uri="{FF2B5EF4-FFF2-40B4-BE49-F238E27FC236}">
                <a16:creationId xmlns:a16="http://schemas.microsoft.com/office/drawing/2014/main" id="{F8CD4456-F65B-6615-6A07-BC52659E7B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5654" y="3765649"/>
            <a:ext cx="4246586" cy="2618117"/>
          </a:xfrm>
          <a:prstGeom prst="rect">
            <a:avLst/>
          </a:prstGeom>
        </p:spPr>
      </p:pic>
      <p:pic>
        <p:nvPicPr>
          <p:cNvPr id="19" name="Picture 18" descr="Text&#10;&#10;Description automatically generated">
            <a:extLst>
              <a:ext uri="{FF2B5EF4-FFF2-40B4-BE49-F238E27FC236}">
                <a16:creationId xmlns:a16="http://schemas.microsoft.com/office/drawing/2014/main" id="{97A41E81-687B-0F33-DD32-32A9B4E93B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8285" y="4792230"/>
            <a:ext cx="3184735" cy="564953"/>
          </a:xfrm>
          <a:prstGeom prst="rect">
            <a:avLst/>
          </a:prstGeom>
        </p:spPr>
      </p:pic>
    </p:spTree>
    <p:extLst>
      <p:ext uri="{BB962C8B-B14F-4D97-AF65-F5344CB8AC3E}">
        <p14:creationId xmlns:p14="http://schemas.microsoft.com/office/powerpoint/2010/main" val="419069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ACBF-188A-2CA3-F875-1F5EA7D1CDD5}"/>
              </a:ext>
            </a:extLst>
          </p:cNvPr>
          <p:cNvSpPr>
            <a:spLocks noGrp="1"/>
          </p:cNvSpPr>
          <p:nvPr>
            <p:ph type="title"/>
          </p:nvPr>
        </p:nvSpPr>
        <p:spPr>
          <a:xfrm>
            <a:off x="715652" y="233150"/>
            <a:ext cx="10515600" cy="1325563"/>
          </a:xfrm>
        </p:spPr>
        <p:txBody>
          <a:bodyPr/>
          <a:lstStyle/>
          <a:p>
            <a:r>
              <a:rPr lang="en-US" dirty="0"/>
              <a:t>Future Plans</a:t>
            </a:r>
          </a:p>
        </p:txBody>
      </p:sp>
      <p:sp>
        <p:nvSpPr>
          <p:cNvPr id="3" name="Content Placeholder 2">
            <a:extLst>
              <a:ext uri="{FF2B5EF4-FFF2-40B4-BE49-F238E27FC236}">
                <a16:creationId xmlns:a16="http://schemas.microsoft.com/office/drawing/2014/main" id="{868572C4-E8EC-33AF-8C32-CD18792CE072}"/>
              </a:ext>
            </a:extLst>
          </p:cNvPr>
          <p:cNvSpPr>
            <a:spLocks noGrp="1"/>
          </p:cNvSpPr>
          <p:nvPr>
            <p:ph idx="1"/>
          </p:nvPr>
        </p:nvSpPr>
        <p:spPr>
          <a:xfrm>
            <a:off x="715652" y="1690688"/>
            <a:ext cx="10515600" cy="4351338"/>
          </a:xfrm>
        </p:spPr>
        <p:txBody>
          <a:bodyPr/>
          <a:lstStyle/>
          <a:p>
            <a:pPr marL="514350" indent="-514350">
              <a:buAutoNum type="arabicPeriod"/>
            </a:pPr>
            <a:r>
              <a:rPr lang="en-US" dirty="0"/>
              <a:t>Explore the data some more</a:t>
            </a:r>
          </a:p>
          <a:p>
            <a:pPr marL="514350" indent="-514350">
              <a:buFont typeface="Arial" panose="020B0604020202020204" pitchFamily="34" charset="0"/>
              <a:buAutoNum type="arabicPeriod"/>
            </a:pPr>
            <a:r>
              <a:rPr lang="en-US" dirty="0"/>
              <a:t>Analyze more variables that can be inputted from the BRFSS dataset that the </a:t>
            </a:r>
            <a:r>
              <a:rPr lang="en-US" sz="2800" dirty="0"/>
              <a:t>Diabetes Health Indicators Dataset was derived from</a:t>
            </a:r>
          </a:p>
          <a:p>
            <a:pPr marL="514350" indent="-514350">
              <a:buFont typeface="Arial" panose="020B0604020202020204" pitchFamily="34" charset="0"/>
              <a:buAutoNum type="arabicPeriod"/>
            </a:pPr>
            <a:r>
              <a:rPr lang="en-US" sz="2800" dirty="0"/>
              <a:t>Begin trai</a:t>
            </a:r>
            <a:r>
              <a:rPr lang="en-US" dirty="0"/>
              <a:t>ning </a:t>
            </a:r>
            <a:r>
              <a:rPr lang="en-US" sz="2800" dirty="0"/>
              <a:t>logistic regression, naïve bayes, support vector machines, k-nearest neighbor, and decisions trees algorithms</a:t>
            </a:r>
          </a:p>
        </p:txBody>
      </p:sp>
    </p:spTree>
    <p:extLst>
      <p:ext uri="{BB962C8B-B14F-4D97-AF65-F5344CB8AC3E}">
        <p14:creationId xmlns:p14="http://schemas.microsoft.com/office/powerpoint/2010/main" val="117462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72F68-4805-B3B3-8BE0-EF69FDEA60B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b="1" kern="1200">
                <a:solidFill>
                  <a:schemeClr val="tx1"/>
                </a:solidFill>
                <a:latin typeface="+mj-lt"/>
                <a:ea typeface="+mj-ea"/>
                <a:cs typeface="+mj-cs"/>
              </a:rPr>
              <a:t>Overview: Updates Made to Project</a:t>
            </a:r>
          </a:p>
        </p:txBody>
      </p:sp>
      <p:sp>
        <p:nvSpPr>
          <p:cNvPr id="4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E2892E-4788-FA5D-15D1-5B978A2F5179}"/>
              </a:ext>
            </a:extLst>
          </p:cNvPr>
          <p:cNvSpPr txBox="1"/>
          <p:nvPr/>
        </p:nvSpPr>
        <p:spPr>
          <a:xfrm>
            <a:off x="838200" y="1929384"/>
            <a:ext cx="10515600" cy="4251960"/>
          </a:xfrm>
          <a:prstGeom prst="rect">
            <a:avLst/>
          </a:prstGeom>
        </p:spPr>
        <p:txBody>
          <a:bodyPr vert="horz" lIns="91440" tIns="45720" rIns="91440" bIns="45720" rtlCol="0">
            <a:normAutofit lnSpcReduction="10000"/>
          </a:bodyPr>
          <a:lstStyle/>
          <a:p>
            <a:pPr lvl="0">
              <a:lnSpc>
                <a:spcPct val="90000"/>
              </a:lnSpc>
              <a:spcAft>
                <a:spcPts val="600"/>
              </a:spcAft>
            </a:pPr>
            <a:r>
              <a:rPr lang="en-US" sz="2400" dirty="0"/>
              <a:t>1. Updated Research Questions</a:t>
            </a:r>
          </a:p>
          <a:p>
            <a:pPr lvl="0" indent="-228600">
              <a:lnSpc>
                <a:spcPct val="90000"/>
              </a:lnSpc>
              <a:spcAft>
                <a:spcPts val="600"/>
              </a:spcAft>
              <a:buFont typeface="Arial" panose="020B0604020202020204" pitchFamily="34" charset="0"/>
              <a:buChar char="•"/>
            </a:pPr>
            <a:endParaRPr lang="en-US" sz="2400" dirty="0"/>
          </a:p>
          <a:p>
            <a:pPr lvl="0">
              <a:lnSpc>
                <a:spcPct val="90000"/>
              </a:lnSpc>
              <a:spcAft>
                <a:spcPts val="600"/>
              </a:spcAft>
            </a:pPr>
            <a:r>
              <a:rPr lang="en-US" sz="2400" dirty="0"/>
              <a:t>2. Updated Literature</a:t>
            </a:r>
          </a:p>
          <a:p>
            <a:pPr lvl="0"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dirty="0"/>
              <a:t>3. Found literature on behaviors and habits associated with diabetes </a:t>
            </a:r>
          </a:p>
          <a:p>
            <a:pPr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dirty="0"/>
              <a:t>4. Found data consisting of behavioral predictor variables</a:t>
            </a:r>
          </a:p>
          <a:p>
            <a:pPr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dirty="0"/>
              <a:t>5. Explored the data using visualizations and hypothesis testing</a:t>
            </a:r>
          </a:p>
          <a:p>
            <a:pPr indent="-228600">
              <a:lnSpc>
                <a:spcPct val="90000"/>
              </a:lnSpc>
              <a:spcAft>
                <a:spcPts val="600"/>
              </a:spcAft>
              <a:buFont typeface="Arial" panose="020B0604020202020204" pitchFamily="34" charset="0"/>
              <a:buChar char="•"/>
            </a:pPr>
            <a:endParaRPr lang="en-US" sz="2400" dirty="0"/>
          </a:p>
          <a:p>
            <a:pPr lvl="0">
              <a:lnSpc>
                <a:spcPct val="90000"/>
              </a:lnSpc>
              <a:spcAft>
                <a:spcPts val="600"/>
              </a:spcAft>
            </a:pPr>
            <a:r>
              <a:rPr lang="en-US" sz="2400" dirty="0"/>
              <a:t>6. Outline future plans</a:t>
            </a:r>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120056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10C6A1-163C-1C80-FD4D-48A34F973566}"/>
              </a:ext>
            </a:extLst>
          </p:cNvPr>
          <p:cNvSpPr>
            <a:spLocks noGrp="1"/>
          </p:cNvSpPr>
          <p:nvPr>
            <p:ph type="title"/>
          </p:nvPr>
        </p:nvSpPr>
        <p:spPr>
          <a:xfrm>
            <a:off x="838200" y="365125"/>
            <a:ext cx="10515600" cy="1325563"/>
          </a:xfrm>
        </p:spPr>
        <p:txBody>
          <a:bodyPr>
            <a:normAutofit/>
          </a:bodyPr>
          <a:lstStyle/>
          <a:p>
            <a:r>
              <a:rPr lang="en-US" b="1" dirty="0"/>
              <a:t>Revised Research Questions</a:t>
            </a:r>
          </a:p>
        </p:txBody>
      </p:sp>
      <p:graphicFrame>
        <p:nvGraphicFramePr>
          <p:cNvPr id="5" name="Content Placeholder 2">
            <a:extLst>
              <a:ext uri="{FF2B5EF4-FFF2-40B4-BE49-F238E27FC236}">
                <a16:creationId xmlns:a16="http://schemas.microsoft.com/office/drawing/2014/main" id="{E104F094-6F46-974F-2404-5BC9210A3848}"/>
              </a:ext>
            </a:extLst>
          </p:cNvPr>
          <p:cNvGraphicFramePr>
            <a:graphicFrameLocks noGrp="1"/>
          </p:cNvGraphicFramePr>
          <p:nvPr>
            <p:ph idx="1"/>
            <p:extLst>
              <p:ext uri="{D42A27DB-BD31-4B8C-83A1-F6EECF244321}">
                <p14:modId xmlns:p14="http://schemas.microsoft.com/office/powerpoint/2010/main" val="31527130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56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6ECD-8CA3-0594-DA3A-FF11B90EB440}"/>
              </a:ext>
            </a:extLst>
          </p:cNvPr>
          <p:cNvSpPr>
            <a:spLocks noGrp="1"/>
          </p:cNvSpPr>
          <p:nvPr>
            <p:ph type="title"/>
          </p:nvPr>
        </p:nvSpPr>
        <p:spPr>
          <a:xfrm>
            <a:off x="172375" y="-167535"/>
            <a:ext cx="10515600" cy="1325563"/>
          </a:xfrm>
        </p:spPr>
        <p:txBody>
          <a:bodyPr/>
          <a:lstStyle/>
          <a:p>
            <a:r>
              <a:rPr lang="en-US" b="1" dirty="0"/>
              <a:t>Academic Literature Review: Source 1</a:t>
            </a:r>
          </a:p>
        </p:txBody>
      </p:sp>
      <p:sp>
        <p:nvSpPr>
          <p:cNvPr id="3" name="Content Placeholder 2">
            <a:extLst>
              <a:ext uri="{FF2B5EF4-FFF2-40B4-BE49-F238E27FC236}">
                <a16:creationId xmlns:a16="http://schemas.microsoft.com/office/drawing/2014/main" id="{39C8CB69-2247-6C5A-8785-FDEB260333B4}"/>
              </a:ext>
            </a:extLst>
          </p:cNvPr>
          <p:cNvSpPr>
            <a:spLocks noGrp="1"/>
          </p:cNvSpPr>
          <p:nvPr>
            <p:ph idx="1"/>
          </p:nvPr>
        </p:nvSpPr>
        <p:spPr>
          <a:xfrm>
            <a:off x="172375" y="849081"/>
            <a:ext cx="11847250" cy="5787389"/>
          </a:xfrm>
        </p:spPr>
        <p:txBody>
          <a:bodyPr>
            <a:normAutofit fontScale="92500" lnSpcReduction="10000"/>
          </a:bodyPr>
          <a:lstStyle/>
          <a:p>
            <a:r>
              <a:rPr lang="en-US" sz="2400" b="1" dirty="0"/>
              <a:t>Title: </a:t>
            </a:r>
            <a:r>
              <a:rPr lang="en-US" sz="2400" dirty="0"/>
              <a:t>“Likelihood Prediction of Diabetes at Early State Using Data Mining Techniques</a:t>
            </a:r>
            <a:r>
              <a:rPr lang="en-US" sz="2400" b="0" i="0" dirty="0">
                <a:effectLst/>
              </a:rPr>
              <a:t>”</a:t>
            </a:r>
          </a:p>
          <a:p>
            <a:r>
              <a:rPr lang="en-US" sz="2400" b="1" dirty="0"/>
              <a:t>Summary: </a:t>
            </a:r>
            <a:r>
              <a:rPr lang="en-US" sz="2400" dirty="0"/>
              <a:t>The book chapter describes the methodology of experimenting with data mining techniques, such as Naïve Bayes, Logistic Regression, and Random Forest, to understand if behavioral risk factors can be used to predict diabetes.  They used a dataset containing diabetes behavioral risk factors, such as experiencing polyuria (excess urination), polydipsia (excessive thirst), episode of sudden weight loss, and muscle weakness.  They discovered with this dataset that Random Forest performed the best.  Also, they proposed the creation of a user-friendly application to assess if a person is at risk of diabetes.  Although the application was proposed, it was never created.</a:t>
            </a:r>
            <a:endParaRPr lang="en-US" sz="2400" b="1" dirty="0"/>
          </a:p>
          <a:p>
            <a:r>
              <a:rPr lang="en-US" sz="2400" b="1" dirty="0"/>
              <a:t>Ways I can see improvement in research</a:t>
            </a:r>
            <a:r>
              <a:rPr lang="en-US" sz="2400" b="1" i="0" dirty="0">
                <a:effectLst/>
              </a:rPr>
              <a:t>: </a:t>
            </a:r>
            <a:r>
              <a:rPr lang="en-US" sz="2400" dirty="0"/>
              <a:t>The data could consist of other predictors that fall more in line with a person’s habits, such as diet, sleep, smoking, etc</a:t>
            </a:r>
            <a:r>
              <a:rPr lang="en-US" sz="2400" i="0" dirty="0">
                <a:effectLst/>
              </a:rPr>
              <a:t>.  They could have included experimentation with supper vector machines (SVMs) and k-nearest neighbor could have been conducted.  The application to assess diabetes risk could have been created.  </a:t>
            </a:r>
            <a:endParaRPr lang="en-US" sz="2400" dirty="0"/>
          </a:p>
          <a:p>
            <a:r>
              <a:rPr lang="en-US" sz="2400" b="1" i="0" dirty="0">
                <a:effectLst/>
              </a:rPr>
              <a:t>Ways my</a:t>
            </a:r>
            <a:r>
              <a:rPr lang="en-US" sz="2400" b="1" dirty="0"/>
              <a:t> project introduces new ideas: </a:t>
            </a:r>
            <a:r>
              <a:rPr lang="en-US" sz="2400" dirty="0"/>
              <a:t>I will use data that consists of other predictors that fall more in line with a person’s habits, such as diet, alcohol consumption, sleep, smoking, etc</a:t>
            </a:r>
            <a:r>
              <a:rPr lang="en-US" sz="2400" i="0" dirty="0">
                <a:effectLst/>
              </a:rPr>
              <a:t>. I will experiment with SVMs and k-nearest neighbor.</a:t>
            </a:r>
            <a:endParaRPr lang="en-US" sz="2400" b="1" dirty="0"/>
          </a:p>
          <a:p>
            <a:r>
              <a:rPr lang="en-US" sz="2400" b="1" dirty="0"/>
              <a:t>Citation: </a:t>
            </a:r>
            <a:r>
              <a:rPr lang="en-US" sz="2400" dirty="0"/>
              <a:t>Islam M.M., </a:t>
            </a:r>
            <a:r>
              <a:rPr lang="en-US" sz="2400" dirty="0" err="1"/>
              <a:t>Ferdousi</a:t>
            </a:r>
            <a:r>
              <a:rPr lang="en-US" sz="2400" dirty="0"/>
              <a:t>, R., Rahman, S., &amp; Bushra, H. Y. (2019). Likelihood Prediction of Diabetes at Early Stage Using Data Mining Techniques. </a:t>
            </a:r>
            <a:r>
              <a:rPr lang="en-US" sz="2400" i="1" dirty="0"/>
              <a:t>In Computer Vision and Machine Intelligence in Medical Image Analysis</a:t>
            </a:r>
            <a:r>
              <a:rPr lang="en-US" sz="2400" dirty="0"/>
              <a:t> (pp. 113–125). Springer Singapore. https://doi.org/10.1007/978-981-13-8798-2_12</a:t>
            </a:r>
          </a:p>
        </p:txBody>
      </p:sp>
    </p:spTree>
    <p:extLst>
      <p:ext uri="{BB962C8B-B14F-4D97-AF65-F5344CB8AC3E}">
        <p14:creationId xmlns:p14="http://schemas.microsoft.com/office/powerpoint/2010/main" val="49251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9A07-75BB-ACD9-85A9-42CE1F34A181}"/>
              </a:ext>
            </a:extLst>
          </p:cNvPr>
          <p:cNvSpPr>
            <a:spLocks noGrp="1"/>
          </p:cNvSpPr>
          <p:nvPr>
            <p:ph type="title"/>
          </p:nvPr>
        </p:nvSpPr>
        <p:spPr>
          <a:xfrm>
            <a:off x="122547" y="0"/>
            <a:ext cx="9170633" cy="762980"/>
          </a:xfrm>
        </p:spPr>
        <p:txBody>
          <a:bodyPr>
            <a:normAutofit/>
          </a:bodyPr>
          <a:lstStyle/>
          <a:p>
            <a:r>
              <a:rPr lang="en-US" b="1" dirty="0"/>
              <a:t>Academic Literature Review: Source 2</a:t>
            </a:r>
          </a:p>
        </p:txBody>
      </p:sp>
      <p:sp>
        <p:nvSpPr>
          <p:cNvPr id="3" name="Content Placeholder 2">
            <a:extLst>
              <a:ext uri="{FF2B5EF4-FFF2-40B4-BE49-F238E27FC236}">
                <a16:creationId xmlns:a16="http://schemas.microsoft.com/office/drawing/2014/main" id="{BF83B8AC-1F59-1B43-D88D-FAFC9EBAF465}"/>
              </a:ext>
            </a:extLst>
          </p:cNvPr>
          <p:cNvSpPr>
            <a:spLocks noGrp="1"/>
          </p:cNvSpPr>
          <p:nvPr>
            <p:ph idx="1"/>
          </p:nvPr>
        </p:nvSpPr>
        <p:spPr>
          <a:xfrm>
            <a:off x="0" y="762980"/>
            <a:ext cx="12192000" cy="6095020"/>
          </a:xfrm>
        </p:spPr>
        <p:txBody>
          <a:bodyPr>
            <a:normAutofit fontScale="92500" lnSpcReduction="10000"/>
          </a:bodyPr>
          <a:lstStyle/>
          <a:p>
            <a:r>
              <a:rPr lang="en-US" sz="2400" b="1" dirty="0"/>
              <a:t>Title: </a:t>
            </a:r>
            <a:r>
              <a:rPr lang="en-US" sz="2400" dirty="0"/>
              <a:t>"Building Risk Prediction Models for Type 2 Diabetes Using Machine Learning Techniques“</a:t>
            </a:r>
            <a:endParaRPr lang="en-US" sz="2400" b="1" dirty="0"/>
          </a:p>
          <a:p>
            <a:r>
              <a:rPr lang="en-US" sz="2400" b="1" dirty="0"/>
              <a:t>Summary: </a:t>
            </a:r>
            <a:r>
              <a:rPr lang="en-US" sz="2400" dirty="0"/>
              <a:t>The academic article describes using multiple machine learning algorithms, such as support vector machine, decision tree, logistic regression, random forest, neural network, and Gaussian Naive Bayes classifiers, to predict the risk of type 2 diabetes.  They used a dataset that consisted of predictors describing behavioral and habitual risk factors associated with diabetes, such as difficulty seeing, depression, exercise, smoking, vaccines (flu), and history of heart disease.  The dataset was sourced from the CDC’s 2014 Behavioral Risk Factor Surveillance System (BRFSS), which is the system responsible for conducting health-related telephone surveys asking risk behaviors, chronic diseases, and the use of preventative services.  They discovered that neural networks gave performed the best with highest AUC.  </a:t>
            </a:r>
            <a:endParaRPr lang="en-US" sz="2400" b="1" dirty="0"/>
          </a:p>
          <a:p>
            <a:r>
              <a:rPr lang="en-US" sz="2400" b="1" dirty="0"/>
              <a:t>Ways I can see improvement: </a:t>
            </a:r>
            <a:r>
              <a:rPr lang="en-US" sz="2400" dirty="0"/>
              <a:t>The research could conduct experiment with k-nearest neighbor.  Also, they could use data that included predictors describing diet, high blood pressure, high cholesterol, and difficulty walking.  Furthermore, an application that can deploy their research was not proposed or created.</a:t>
            </a:r>
            <a:endParaRPr lang="en-US" sz="2400" b="1" dirty="0"/>
          </a:p>
          <a:p>
            <a:r>
              <a:rPr lang="en-US" sz="2400" b="1" dirty="0"/>
              <a:t>Ways my project introduces new ideas: </a:t>
            </a:r>
            <a:r>
              <a:rPr lang="en-US" sz="2400" dirty="0"/>
              <a:t>I will also experiment with k-nearest neighbor.  Also, I will use data that includes predictors describing diet.  Furthermore, I will deploy my research in the form of a risk assessment application.</a:t>
            </a:r>
          </a:p>
          <a:p>
            <a:r>
              <a:rPr lang="en-US" sz="2400" b="1" dirty="0"/>
              <a:t>Citation: </a:t>
            </a:r>
            <a:r>
              <a:rPr lang="en-US" sz="2400" dirty="0" err="1"/>
              <a:t>Xie</a:t>
            </a:r>
            <a:r>
              <a:rPr lang="en-US" sz="2400" dirty="0"/>
              <a:t>, Z., Nikolayeva, O., Luo, J., &amp; Li, D. (2019). Building Risk Prediction Models for Type 2 Diabetes Using Machine Learning Techniques. </a:t>
            </a:r>
            <a:r>
              <a:rPr lang="en-US" sz="2400" i="1" dirty="0"/>
              <a:t>Preventing Chronic Disease, 16</a:t>
            </a:r>
            <a:r>
              <a:rPr lang="en-US" sz="2400" dirty="0"/>
              <a:t>. https://doi.org/10.5888/pcd16.190109</a:t>
            </a:r>
            <a:endParaRPr lang="en-US" dirty="0"/>
          </a:p>
        </p:txBody>
      </p:sp>
    </p:spTree>
    <p:extLst>
      <p:ext uri="{BB962C8B-B14F-4D97-AF65-F5344CB8AC3E}">
        <p14:creationId xmlns:p14="http://schemas.microsoft.com/office/powerpoint/2010/main" val="90484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C002-9EE4-D1C6-F528-5AFA47666276}"/>
              </a:ext>
            </a:extLst>
          </p:cNvPr>
          <p:cNvSpPr>
            <a:spLocks noGrp="1"/>
          </p:cNvSpPr>
          <p:nvPr>
            <p:ph type="title"/>
          </p:nvPr>
        </p:nvSpPr>
        <p:spPr>
          <a:xfrm>
            <a:off x="0" y="0"/>
            <a:ext cx="5245594" cy="531520"/>
          </a:xfrm>
        </p:spPr>
        <p:txBody>
          <a:bodyPr>
            <a:noAutofit/>
          </a:bodyPr>
          <a:lstStyle/>
          <a:p>
            <a:r>
              <a:rPr lang="en-US" b="1" dirty="0"/>
              <a:t>Data Part 1: Metadata </a:t>
            </a:r>
          </a:p>
        </p:txBody>
      </p:sp>
      <p:sp>
        <p:nvSpPr>
          <p:cNvPr id="3" name="Content Placeholder 2">
            <a:extLst>
              <a:ext uri="{FF2B5EF4-FFF2-40B4-BE49-F238E27FC236}">
                <a16:creationId xmlns:a16="http://schemas.microsoft.com/office/drawing/2014/main" id="{214904D9-C050-8304-CB16-D4F8D8106E21}"/>
              </a:ext>
            </a:extLst>
          </p:cNvPr>
          <p:cNvSpPr>
            <a:spLocks noGrp="1"/>
          </p:cNvSpPr>
          <p:nvPr>
            <p:ph idx="1"/>
          </p:nvPr>
        </p:nvSpPr>
        <p:spPr>
          <a:xfrm>
            <a:off x="0" y="497906"/>
            <a:ext cx="11930848" cy="5862187"/>
          </a:xfrm>
        </p:spPr>
        <p:txBody>
          <a:bodyPr>
            <a:noAutofit/>
          </a:bodyPr>
          <a:lstStyle/>
          <a:p>
            <a:r>
              <a:rPr lang="en-US" sz="2400" b="1" dirty="0"/>
              <a:t>Name: </a:t>
            </a:r>
            <a:r>
              <a:rPr lang="en-US" sz="2400" dirty="0"/>
              <a:t>Diabetes Health Indicators Dataset</a:t>
            </a:r>
          </a:p>
          <a:p>
            <a:endParaRPr lang="en-US" sz="2400" dirty="0"/>
          </a:p>
          <a:p>
            <a:r>
              <a:rPr lang="en-US" sz="2400" b="1" dirty="0"/>
              <a:t>Distributor: </a:t>
            </a:r>
            <a:r>
              <a:rPr lang="en-US" sz="2400" dirty="0"/>
              <a:t>Alex </a:t>
            </a:r>
            <a:r>
              <a:rPr lang="en-US" sz="2400" dirty="0" err="1"/>
              <a:t>Teboul</a:t>
            </a:r>
            <a:endParaRPr lang="en-US" sz="2400" dirty="0"/>
          </a:p>
          <a:p>
            <a:endParaRPr lang="en-US" sz="2400" dirty="0"/>
          </a:p>
          <a:p>
            <a:r>
              <a:rPr lang="en-US" sz="2400" b="1" dirty="0"/>
              <a:t>Description: </a:t>
            </a:r>
            <a:r>
              <a:rPr lang="en-US" sz="2400" dirty="0"/>
              <a:t>The dataset consists of 70, 692 survey responses to the CDC’s 2015 Behavioral Risk Factor Surveillance System (BRFSS) Health Survey.  It contains 21 predictor variables that are commonly known to be related to diabetes, such as habits, behaviors, and chronic diseases.  The observations contained within the dataset are balanced, meaning there is a 50-50 split between observations that have diabetes and do not.  This was done by randomly sampling 35, 346 observations with and without diabetes from the BRFSS Health Survey.</a:t>
            </a:r>
          </a:p>
          <a:p>
            <a:endParaRPr lang="en-US" sz="2400" b="1" dirty="0"/>
          </a:p>
          <a:p>
            <a:r>
              <a:rPr lang="en-US" sz="2400" b="1" dirty="0"/>
              <a:t>File Type and Size:  </a:t>
            </a:r>
            <a:r>
              <a:rPr lang="en-US" sz="2400" dirty="0"/>
              <a:t>The dataset comes in the form of a 6.05 MB .csv file with 70, 692 rows and 22 columns.</a:t>
            </a:r>
          </a:p>
          <a:p>
            <a:endParaRPr lang="en-US" sz="2400" dirty="0"/>
          </a:p>
          <a:p>
            <a:r>
              <a:rPr lang="en-US" sz="2400" b="1" dirty="0"/>
              <a:t>Reason for use: </a:t>
            </a:r>
            <a:r>
              <a:rPr lang="en-US" sz="2400" dirty="0"/>
              <a:t>The data consists of predictors describing each person’s habits, behaviors, and chronic disease (including diabetes).</a:t>
            </a:r>
          </a:p>
          <a:p>
            <a:endParaRPr lang="en-US" sz="2400" b="1" dirty="0"/>
          </a:p>
          <a:p>
            <a:r>
              <a:rPr lang="en-US" sz="2400" b="1" dirty="0"/>
              <a:t>Citation: </a:t>
            </a:r>
            <a:r>
              <a:rPr lang="en-US" sz="2400" dirty="0" err="1"/>
              <a:t>Teboul</a:t>
            </a:r>
            <a:r>
              <a:rPr lang="en-US" sz="2400" dirty="0"/>
              <a:t>, Alex (2019).  </a:t>
            </a:r>
            <a:r>
              <a:rPr lang="en-US" sz="2400" i="1" dirty="0"/>
              <a:t>Diabetes Health Indicators Dataset </a:t>
            </a:r>
            <a:r>
              <a:rPr lang="en-US" sz="2400" dirty="0"/>
              <a:t>[Data set].  </a:t>
            </a:r>
            <a:r>
              <a:rPr lang="en-US" sz="2400" i="1" dirty="0" err="1"/>
              <a:t>kaggle</a:t>
            </a:r>
            <a:r>
              <a:rPr lang="en-US" sz="2400" i="1" dirty="0"/>
              <a:t>. </a:t>
            </a:r>
            <a:r>
              <a:rPr lang="en-US" sz="2400" dirty="0">
                <a:hlinkClick r:id="rId3"/>
              </a:rPr>
              <a:t>https://www.kaggle.com/datasets/alexteboul/diabetes-health-indicators-dataset?select=diabetes_binary_5050split_health_indicators_BRFSS2015.csv</a:t>
            </a:r>
            <a:r>
              <a:rPr lang="en-US" sz="2400" dirty="0"/>
              <a:t> </a:t>
            </a:r>
          </a:p>
        </p:txBody>
      </p:sp>
    </p:spTree>
    <p:extLst>
      <p:ext uri="{BB962C8B-B14F-4D97-AF65-F5344CB8AC3E}">
        <p14:creationId xmlns:p14="http://schemas.microsoft.com/office/powerpoint/2010/main" val="266034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5D73-74A3-AC29-60C5-424AD67800AE}"/>
              </a:ext>
            </a:extLst>
          </p:cNvPr>
          <p:cNvSpPr>
            <a:spLocks noGrp="1"/>
          </p:cNvSpPr>
          <p:nvPr>
            <p:ph type="title"/>
          </p:nvPr>
        </p:nvSpPr>
        <p:spPr>
          <a:xfrm>
            <a:off x="0" y="-421601"/>
            <a:ext cx="10515600" cy="1325563"/>
          </a:xfrm>
        </p:spPr>
        <p:txBody>
          <a:bodyPr/>
          <a:lstStyle/>
          <a:p>
            <a:r>
              <a:rPr lang="en-US" b="1" dirty="0"/>
              <a:t>Data Part 2: Data Dictionary</a:t>
            </a:r>
          </a:p>
        </p:txBody>
      </p:sp>
      <p:sp>
        <p:nvSpPr>
          <p:cNvPr id="3" name="Content Placeholder 2">
            <a:extLst>
              <a:ext uri="{FF2B5EF4-FFF2-40B4-BE49-F238E27FC236}">
                <a16:creationId xmlns:a16="http://schemas.microsoft.com/office/drawing/2014/main" id="{DA9CDCDF-3AFA-B82B-ED9E-E4151C0D7253}"/>
              </a:ext>
            </a:extLst>
          </p:cNvPr>
          <p:cNvSpPr>
            <a:spLocks noGrp="1"/>
          </p:cNvSpPr>
          <p:nvPr>
            <p:ph idx="1"/>
          </p:nvPr>
        </p:nvSpPr>
        <p:spPr>
          <a:xfrm>
            <a:off x="204830" y="602547"/>
            <a:ext cx="5495826" cy="3011657"/>
          </a:xfrm>
        </p:spPr>
        <p:txBody>
          <a:bodyPr>
            <a:normAutofit fontScale="25000" lnSpcReduction="20000"/>
          </a:bodyPr>
          <a:lstStyle/>
          <a:p>
            <a:pPr lvl="1"/>
            <a:r>
              <a:rPr lang="en-US" sz="4800" b="0" u="none" strike="noStrike" dirty="0" err="1">
                <a:solidFill>
                  <a:schemeClr val="tx1"/>
                </a:solidFill>
                <a:effectLst/>
              </a:rPr>
              <a:t>Diabetes_binary</a:t>
            </a:r>
            <a:r>
              <a:rPr lang="en-US" sz="4800" b="0" u="none" strike="noStrike" dirty="0">
                <a:solidFill>
                  <a:schemeClr val="tx1"/>
                </a:solidFill>
                <a:effectLst/>
              </a:rPr>
              <a:t> </a:t>
            </a:r>
            <a:r>
              <a:rPr lang="en-US" sz="4800" dirty="0"/>
              <a:t>= Has diabetes?</a:t>
            </a:r>
          </a:p>
          <a:p>
            <a:pPr lvl="1"/>
            <a:r>
              <a:rPr lang="en-US" sz="4800" b="0" u="none" strike="noStrike" dirty="0" err="1">
                <a:solidFill>
                  <a:schemeClr val="tx1"/>
                </a:solidFill>
                <a:effectLst/>
              </a:rPr>
              <a:t>HighBP</a:t>
            </a:r>
            <a:r>
              <a:rPr lang="en-US" sz="4800" dirty="0"/>
              <a:t> = Has been told they have high blood pressure by a doctor, nurse, or other health professional</a:t>
            </a:r>
          </a:p>
          <a:p>
            <a:pPr lvl="1"/>
            <a:r>
              <a:rPr lang="en-US" sz="4800" b="0" u="none" strike="noStrike" dirty="0" err="1">
                <a:solidFill>
                  <a:schemeClr val="tx1"/>
                </a:solidFill>
                <a:effectLst/>
              </a:rPr>
              <a:t>HighChol</a:t>
            </a:r>
            <a:r>
              <a:rPr lang="en-US" sz="4800" dirty="0"/>
              <a:t> = Has EVER been told by a doctor, nurse or other health professional that their blood cholesterol is high</a:t>
            </a:r>
          </a:p>
          <a:p>
            <a:pPr lvl="1"/>
            <a:r>
              <a:rPr lang="en-US" sz="4800" dirty="0" err="1"/>
              <a:t>CholCheck</a:t>
            </a:r>
            <a:r>
              <a:rPr lang="en-US" sz="4800" dirty="0"/>
              <a:t> = Has had their c</a:t>
            </a:r>
            <a:r>
              <a:rPr lang="en-US" sz="4800" b="0" i="0" dirty="0">
                <a:effectLst/>
                <a:latin typeface="Inter"/>
              </a:rPr>
              <a:t>holesterol checked within past five years</a:t>
            </a:r>
          </a:p>
          <a:p>
            <a:pPr lvl="1"/>
            <a:r>
              <a:rPr lang="en-US" sz="4800" b="0" u="none" strike="noStrike" dirty="0">
                <a:solidFill>
                  <a:schemeClr val="tx1"/>
                </a:solidFill>
                <a:effectLst/>
              </a:rPr>
              <a:t>BMI = Body mass index</a:t>
            </a:r>
          </a:p>
          <a:p>
            <a:pPr lvl="1"/>
            <a:r>
              <a:rPr lang="en-US" sz="4800" i="0" dirty="0">
                <a:latin typeface="Calibri" panose="020F0502020204030204" pitchFamily="34" charset="0"/>
              </a:rPr>
              <a:t>Smoker = </a:t>
            </a:r>
            <a:r>
              <a:rPr lang="en-US" sz="4800" b="0" i="0" dirty="0">
                <a:effectLst/>
                <a:latin typeface="Inter"/>
              </a:rPr>
              <a:t>Has smoked at least 100 cigarettes in your entire life</a:t>
            </a:r>
          </a:p>
          <a:p>
            <a:pPr lvl="1"/>
            <a:r>
              <a:rPr lang="en-US" sz="4800" u="none" strike="noStrike" dirty="0">
                <a:solidFill>
                  <a:schemeClr val="tx1"/>
                </a:solidFill>
                <a:latin typeface="Inter"/>
              </a:rPr>
              <a:t>Stroke = </a:t>
            </a:r>
            <a:r>
              <a:rPr lang="en-US" sz="4800" dirty="0">
                <a:latin typeface="Inter"/>
              </a:rPr>
              <a:t>Had</a:t>
            </a:r>
            <a:r>
              <a:rPr lang="en-US" sz="4800" u="none" strike="noStrike" dirty="0">
                <a:solidFill>
                  <a:schemeClr val="tx1"/>
                </a:solidFill>
                <a:latin typeface="Inter"/>
              </a:rPr>
              <a:t> a stroke</a:t>
            </a:r>
          </a:p>
          <a:p>
            <a:pPr lvl="1"/>
            <a:r>
              <a:rPr lang="en-US" sz="4800" b="0" u="none" strike="noStrike" dirty="0" err="1">
                <a:solidFill>
                  <a:schemeClr val="tx1"/>
                </a:solidFill>
                <a:effectLst/>
              </a:rPr>
              <a:t>HeartDiseaseorAttack</a:t>
            </a:r>
            <a:r>
              <a:rPr lang="en-US" sz="4800" b="0" u="none" strike="noStrike" dirty="0">
                <a:solidFill>
                  <a:schemeClr val="tx1"/>
                </a:solidFill>
                <a:effectLst/>
              </a:rPr>
              <a:t> = Had a coronary heart disease or myocardial infarction</a:t>
            </a:r>
          </a:p>
          <a:p>
            <a:pPr lvl="1"/>
            <a:r>
              <a:rPr kumimoji="0" lang="en-US" sz="4800" b="0" i="0" u="none" strike="noStrike" kern="1200" cap="none" spc="0" normalizeH="0" baseline="0" noProof="0" dirty="0" err="1">
                <a:ln>
                  <a:noFill/>
                </a:ln>
                <a:solidFill>
                  <a:prstClr val="black"/>
                </a:solidFill>
                <a:effectLst/>
                <a:uLnTx/>
                <a:uFillTx/>
                <a:latin typeface="Inter"/>
                <a:ea typeface="+mn-ea"/>
                <a:cs typeface="+mn-cs"/>
              </a:rPr>
              <a:t>PhysActivity</a:t>
            </a:r>
            <a:r>
              <a:rPr kumimoji="0" lang="en-US" sz="4800" b="0" i="0" u="none" strike="noStrike" kern="1200" cap="none" spc="0" normalizeH="0" baseline="0" noProof="0" dirty="0">
                <a:ln>
                  <a:noFill/>
                </a:ln>
                <a:solidFill>
                  <a:prstClr val="black"/>
                </a:solidFill>
                <a:effectLst/>
                <a:uLnTx/>
                <a:uFillTx/>
                <a:latin typeface="Inter"/>
                <a:ea typeface="+mn-ea"/>
                <a:cs typeface="+mn-cs"/>
              </a:rPr>
              <a:t> = Reported doing physical activity or exercise during the past 30 days other than their regular job</a:t>
            </a:r>
          </a:p>
          <a:p>
            <a:pPr lvl="1">
              <a:lnSpc>
                <a:spcPct val="100000"/>
              </a:lnSpc>
              <a:spcBef>
                <a:spcPts val="0"/>
              </a:spcBef>
              <a:defRPr/>
            </a:pPr>
            <a:r>
              <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rPr>
              <a:t>Fruits = </a:t>
            </a:r>
            <a:r>
              <a:rPr kumimoji="0" lang="en-US" sz="4800" b="0" i="0" u="none" strike="noStrike" kern="1200" cap="none" spc="0" normalizeH="0" baseline="0" noProof="0" dirty="0">
                <a:ln>
                  <a:noFill/>
                </a:ln>
                <a:solidFill>
                  <a:prstClr val="black"/>
                </a:solidFill>
                <a:effectLst/>
                <a:uLnTx/>
                <a:uFillTx/>
                <a:latin typeface="Inter"/>
                <a:ea typeface="+mn-ea"/>
                <a:cs typeface="+mn-cs"/>
              </a:rPr>
              <a:t>Consumes fruit one or more times per day</a:t>
            </a:r>
          </a:p>
          <a:p>
            <a:pPr lvl="1">
              <a:lnSpc>
                <a:spcPct val="100000"/>
              </a:lnSpc>
              <a:spcBef>
                <a:spcPts val="0"/>
              </a:spcBef>
              <a:defRPr/>
            </a:pPr>
            <a:r>
              <a:rPr kumimoji="0" lang="en-US" sz="4800" b="0" i="0" u="none" strike="noStrike" kern="1200" cap="none" spc="0" normalizeH="0" baseline="0" noProof="0" dirty="0">
                <a:ln>
                  <a:noFill/>
                </a:ln>
                <a:solidFill>
                  <a:prstClr val="black"/>
                </a:solidFill>
                <a:effectLst/>
                <a:uLnTx/>
                <a:uFillTx/>
                <a:latin typeface="Inter"/>
                <a:ea typeface="+mn-ea"/>
                <a:cs typeface="+mn-cs"/>
              </a:rPr>
              <a:t>Veggies = Consumes vegetables one or more times per day</a:t>
            </a:r>
          </a:p>
          <a:p>
            <a:pPr lvl="1">
              <a:lnSpc>
                <a:spcPct val="100000"/>
              </a:lnSpc>
              <a:spcBef>
                <a:spcPts val="0"/>
              </a:spcBef>
              <a:defRPr/>
            </a:pPr>
            <a:r>
              <a:rPr lang="en-US" sz="4800" b="0" u="none" strike="noStrike" dirty="0" err="1">
                <a:solidFill>
                  <a:schemeClr val="tx1"/>
                </a:solidFill>
                <a:effectLst/>
              </a:rPr>
              <a:t>HvyAlcoholConsump</a:t>
            </a:r>
            <a:r>
              <a:rPr lang="en-US" sz="4800" dirty="0"/>
              <a:t>  = Heavy drinkers (adult men having more than 14 drinks per week and adult women having more than 7 drinks per week)</a:t>
            </a:r>
            <a:endParaRPr lang="en-US" sz="4800" b="0" i="0" u="none" strike="noStrike" dirty="0">
              <a:solidFill>
                <a:schemeClr val="tx1"/>
              </a:solidFill>
              <a:effectLst/>
              <a:latin typeface="Calibri" panose="020F0502020204030204" pitchFamily="34" charset="0"/>
            </a:endParaRPr>
          </a:p>
          <a:p>
            <a:pPr lvl="1"/>
            <a:endParaRPr kumimoji="0" lang="en-US" sz="2400" b="0" i="0" u="none" strike="noStrike" kern="1200" cap="none" spc="0" normalizeH="0" baseline="0" noProof="0" dirty="0">
              <a:ln>
                <a:noFill/>
              </a:ln>
              <a:solidFill>
                <a:prstClr val="black"/>
              </a:solidFill>
              <a:effectLst/>
              <a:uLnTx/>
              <a:uFillTx/>
              <a:latin typeface="Inter"/>
              <a:ea typeface="+mn-ea"/>
              <a:cs typeface="+mn-cs"/>
            </a:endParaRPr>
          </a:p>
          <a:p>
            <a:pPr lvl="1"/>
            <a:endParaRPr lang="en-US" dirty="0"/>
          </a:p>
          <a:p>
            <a:pPr lvl="1"/>
            <a:endParaRPr lang="en-US" dirty="0"/>
          </a:p>
          <a:p>
            <a:pPr lvl="1"/>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259D4D7B-5E9A-46B3-5995-BFFBE2D3A417}"/>
              </a:ext>
            </a:extLst>
          </p:cNvPr>
          <p:cNvGraphicFramePr>
            <a:graphicFrameLocks noGrp="1"/>
          </p:cNvGraphicFramePr>
          <p:nvPr>
            <p:extLst>
              <p:ext uri="{D42A27DB-BD31-4B8C-83A1-F6EECF244321}">
                <p14:modId xmlns:p14="http://schemas.microsoft.com/office/powerpoint/2010/main" val="1464773774"/>
              </p:ext>
            </p:extLst>
          </p:nvPr>
        </p:nvGraphicFramePr>
        <p:xfrm>
          <a:off x="74427" y="3716115"/>
          <a:ext cx="11991883" cy="2590210"/>
        </p:xfrm>
        <a:graphic>
          <a:graphicData uri="http://schemas.openxmlformats.org/drawingml/2006/table">
            <a:tbl>
              <a:tblPr firstRow="1" bandRow="1">
                <a:tableStyleId>{3B4B98B0-60AC-42C2-AFA5-B58CD77FA1E5}</a:tableStyleId>
              </a:tblPr>
              <a:tblGrid>
                <a:gridCol w="769535">
                  <a:extLst>
                    <a:ext uri="{9D8B030D-6E8A-4147-A177-3AD203B41FA5}">
                      <a16:colId xmlns:a16="http://schemas.microsoft.com/office/drawing/2014/main" val="2055768262"/>
                    </a:ext>
                  </a:extLst>
                </a:gridCol>
                <a:gridCol w="362723">
                  <a:extLst>
                    <a:ext uri="{9D8B030D-6E8A-4147-A177-3AD203B41FA5}">
                      <a16:colId xmlns:a16="http://schemas.microsoft.com/office/drawing/2014/main" val="461098877"/>
                    </a:ext>
                  </a:extLst>
                </a:gridCol>
                <a:gridCol w="566129">
                  <a:extLst>
                    <a:ext uri="{9D8B030D-6E8A-4147-A177-3AD203B41FA5}">
                      <a16:colId xmlns:a16="http://schemas.microsoft.com/office/drawing/2014/main" val="2455207327"/>
                    </a:ext>
                  </a:extLst>
                </a:gridCol>
                <a:gridCol w="566129">
                  <a:extLst>
                    <a:ext uri="{9D8B030D-6E8A-4147-A177-3AD203B41FA5}">
                      <a16:colId xmlns:a16="http://schemas.microsoft.com/office/drawing/2014/main" val="2854503806"/>
                    </a:ext>
                  </a:extLst>
                </a:gridCol>
                <a:gridCol w="566129">
                  <a:extLst>
                    <a:ext uri="{9D8B030D-6E8A-4147-A177-3AD203B41FA5}">
                      <a16:colId xmlns:a16="http://schemas.microsoft.com/office/drawing/2014/main" val="2450630951"/>
                    </a:ext>
                  </a:extLst>
                </a:gridCol>
                <a:gridCol w="566129">
                  <a:extLst>
                    <a:ext uri="{9D8B030D-6E8A-4147-A177-3AD203B41FA5}">
                      <a16:colId xmlns:a16="http://schemas.microsoft.com/office/drawing/2014/main" val="2365903076"/>
                    </a:ext>
                  </a:extLst>
                </a:gridCol>
                <a:gridCol w="428334">
                  <a:extLst>
                    <a:ext uri="{9D8B030D-6E8A-4147-A177-3AD203B41FA5}">
                      <a16:colId xmlns:a16="http://schemas.microsoft.com/office/drawing/2014/main" val="3362182095"/>
                    </a:ext>
                  </a:extLst>
                </a:gridCol>
                <a:gridCol w="1056630">
                  <a:extLst>
                    <a:ext uri="{9D8B030D-6E8A-4147-A177-3AD203B41FA5}">
                      <a16:colId xmlns:a16="http://schemas.microsoft.com/office/drawing/2014/main" val="792693142"/>
                    </a:ext>
                  </a:extLst>
                </a:gridCol>
                <a:gridCol w="553103">
                  <a:extLst>
                    <a:ext uri="{9D8B030D-6E8A-4147-A177-3AD203B41FA5}">
                      <a16:colId xmlns:a16="http://schemas.microsoft.com/office/drawing/2014/main" val="3014725440"/>
                    </a:ext>
                  </a:extLst>
                </a:gridCol>
                <a:gridCol w="288575">
                  <a:extLst>
                    <a:ext uri="{9D8B030D-6E8A-4147-A177-3AD203B41FA5}">
                      <a16:colId xmlns:a16="http://schemas.microsoft.com/office/drawing/2014/main" val="4139623134"/>
                    </a:ext>
                  </a:extLst>
                </a:gridCol>
                <a:gridCol w="352704">
                  <a:extLst>
                    <a:ext uri="{9D8B030D-6E8A-4147-A177-3AD203B41FA5}">
                      <a16:colId xmlns:a16="http://schemas.microsoft.com/office/drawing/2014/main" val="381879976"/>
                    </a:ext>
                  </a:extLst>
                </a:gridCol>
                <a:gridCol w="937870">
                  <a:extLst>
                    <a:ext uri="{9D8B030D-6E8A-4147-A177-3AD203B41FA5}">
                      <a16:colId xmlns:a16="http://schemas.microsoft.com/office/drawing/2014/main" val="830259261"/>
                    </a:ext>
                  </a:extLst>
                </a:gridCol>
                <a:gridCol w="753504">
                  <a:extLst>
                    <a:ext uri="{9D8B030D-6E8A-4147-A177-3AD203B41FA5}">
                      <a16:colId xmlns:a16="http://schemas.microsoft.com/office/drawing/2014/main" val="4035799711"/>
                    </a:ext>
                  </a:extLst>
                </a:gridCol>
                <a:gridCol w="593183">
                  <a:extLst>
                    <a:ext uri="{9D8B030D-6E8A-4147-A177-3AD203B41FA5}">
                      <a16:colId xmlns:a16="http://schemas.microsoft.com/office/drawing/2014/main" val="3441169500"/>
                    </a:ext>
                  </a:extLst>
                </a:gridCol>
                <a:gridCol w="208416">
                  <a:extLst>
                    <a:ext uri="{9D8B030D-6E8A-4147-A177-3AD203B41FA5}">
                      <a16:colId xmlns:a16="http://schemas.microsoft.com/office/drawing/2014/main" val="1883643659"/>
                    </a:ext>
                  </a:extLst>
                </a:gridCol>
                <a:gridCol w="488970">
                  <a:extLst>
                    <a:ext uri="{9D8B030D-6E8A-4147-A177-3AD203B41FA5}">
                      <a16:colId xmlns:a16="http://schemas.microsoft.com/office/drawing/2014/main" val="2417299270"/>
                    </a:ext>
                  </a:extLst>
                </a:gridCol>
                <a:gridCol w="488970">
                  <a:extLst>
                    <a:ext uri="{9D8B030D-6E8A-4147-A177-3AD203B41FA5}">
                      <a16:colId xmlns:a16="http://schemas.microsoft.com/office/drawing/2014/main" val="3177599790"/>
                    </a:ext>
                  </a:extLst>
                </a:gridCol>
                <a:gridCol w="488970">
                  <a:extLst>
                    <a:ext uri="{9D8B030D-6E8A-4147-A177-3AD203B41FA5}">
                      <a16:colId xmlns:a16="http://schemas.microsoft.com/office/drawing/2014/main" val="2505041665"/>
                    </a:ext>
                  </a:extLst>
                </a:gridCol>
                <a:gridCol w="488970">
                  <a:extLst>
                    <a:ext uri="{9D8B030D-6E8A-4147-A177-3AD203B41FA5}">
                      <a16:colId xmlns:a16="http://schemas.microsoft.com/office/drawing/2014/main" val="443861117"/>
                    </a:ext>
                  </a:extLst>
                </a:gridCol>
                <a:gridCol w="488970">
                  <a:extLst>
                    <a:ext uri="{9D8B030D-6E8A-4147-A177-3AD203B41FA5}">
                      <a16:colId xmlns:a16="http://schemas.microsoft.com/office/drawing/2014/main" val="715118775"/>
                    </a:ext>
                  </a:extLst>
                </a:gridCol>
                <a:gridCol w="488970">
                  <a:extLst>
                    <a:ext uri="{9D8B030D-6E8A-4147-A177-3AD203B41FA5}">
                      <a16:colId xmlns:a16="http://schemas.microsoft.com/office/drawing/2014/main" val="2992201952"/>
                    </a:ext>
                  </a:extLst>
                </a:gridCol>
                <a:gridCol w="488970">
                  <a:extLst>
                    <a:ext uri="{9D8B030D-6E8A-4147-A177-3AD203B41FA5}">
                      <a16:colId xmlns:a16="http://schemas.microsoft.com/office/drawing/2014/main" val="1358100282"/>
                    </a:ext>
                  </a:extLst>
                </a:gridCol>
              </a:tblGrid>
              <a:tr h="466774">
                <a:tc>
                  <a:txBody>
                    <a:bodyPr/>
                    <a:lstStyle/>
                    <a:p>
                      <a:pPr algn="ctr" fontAlgn="b"/>
                      <a:r>
                        <a:rPr lang="en-US" sz="1100" b="0" u="none" strike="noStrike" dirty="0" err="1">
                          <a:solidFill>
                            <a:schemeClr val="tx1"/>
                          </a:solidFill>
                          <a:effectLst/>
                        </a:rPr>
                        <a:t>Diabetes_binary</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HighBP</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HighChol</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CholCheck</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BMI</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chemeClr val="tx1"/>
                          </a:solidFill>
                          <a:effectLst/>
                        </a:rPr>
                        <a:t>Smoker</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Stroke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HeartDiseaseorAttack</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PhysActivity</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Fruits</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Veggies</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HvyAlcoholConsump</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AnyHealthcare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NoDocbcCost</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GenHlth</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MentHlth</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PhysHlth</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DiffWalk</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Sex</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Age</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Education</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Income</a:t>
                      </a:r>
                    </a:p>
                  </a:txBody>
                  <a:tcPr marL="7620" marR="7620" marT="7620" marB="0" anchor="b"/>
                </a:tc>
                <a:extLst>
                  <a:ext uri="{0D108BD9-81ED-4DB2-BD59-A6C34878D82A}">
                    <a16:rowId xmlns:a16="http://schemas.microsoft.com/office/drawing/2014/main" val="2728847151"/>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26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30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820049249"/>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26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12</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47772575"/>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13</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3237789388"/>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4000407572"/>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5</a:t>
                      </a:r>
                    </a:p>
                  </a:txBody>
                  <a:tcPr marL="7620" marR="7620" marT="7620" marB="0" anchor="b"/>
                </a:tc>
                <a:tc>
                  <a:txBody>
                    <a:bodyPr/>
                    <a:lstStyle/>
                    <a:p>
                      <a:pPr algn="ctr" fontAlgn="b"/>
                      <a:r>
                        <a:rPr lang="en-US" sz="1100" b="0" i="0" u="none" strike="noStrike" dirty="0">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546678522"/>
                  </a:ext>
                </a:extLst>
              </a:tr>
            </a:tbl>
          </a:graphicData>
        </a:graphic>
      </p:graphicFrame>
      <p:sp>
        <p:nvSpPr>
          <p:cNvPr id="5" name="TextBox 4">
            <a:extLst>
              <a:ext uri="{FF2B5EF4-FFF2-40B4-BE49-F238E27FC236}">
                <a16:creationId xmlns:a16="http://schemas.microsoft.com/office/drawing/2014/main" id="{A0FF2577-2289-8FC6-36FA-E91CFC30FA14}"/>
              </a:ext>
            </a:extLst>
          </p:cNvPr>
          <p:cNvSpPr txBox="1"/>
          <p:nvPr/>
        </p:nvSpPr>
        <p:spPr>
          <a:xfrm>
            <a:off x="5901764" y="602547"/>
            <a:ext cx="6085406"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AnyHealthcare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a:ln>
                  <a:noFill/>
                </a:ln>
                <a:solidFill>
                  <a:prstClr val="black"/>
                </a:solidFill>
                <a:effectLst/>
                <a:uLnTx/>
                <a:uFillTx/>
                <a:latin typeface="Inter"/>
                <a:ea typeface="+mn-ea"/>
                <a:cs typeface="+mn-cs"/>
              </a:rPr>
              <a:t>Has any kind of health care coverage, including health insurance, prepaid plans such as HMOs, or government plans such as Medicare, or Indian Health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NoDocbcCost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a:ln>
                  <a:noFill/>
                </a:ln>
                <a:solidFill>
                  <a:prstClr val="black"/>
                </a:solidFill>
                <a:effectLst/>
                <a:uLnTx/>
                <a:uFillTx/>
                <a:latin typeface="Inter"/>
                <a:ea typeface="+mn-ea"/>
                <a:cs typeface="+mn-cs"/>
              </a:rPr>
              <a:t>There was a time in the past 12 months when they needed to see a doctor but could not because of 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GenHlth</a:t>
            </a:r>
            <a:r>
              <a:rPr kumimoji="0" lang="en-US" sz="1200" b="0" i="0" u="none" strike="noStrike" kern="1200" cap="none" spc="0" normalizeH="0" baseline="0" noProof="0" dirty="0">
                <a:ln>
                  <a:noFill/>
                </a:ln>
                <a:solidFill>
                  <a:prstClr val="black"/>
                </a:solidFill>
                <a:effectLst/>
                <a:uLnTx/>
                <a:uFillTx/>
                <a:latin typeface="Inter"/>
                <a:ea typeface="+mn-ea"/>
                <a:cs typeface="+mn-cs"/>
              </a:rPr>
              <a:t> = General health (Excellent, very good, good, fair, Poor; 1, 2, 3, 4, 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MentHlth</a:t>
            </a:r>
            <a:r>
              <a:rPr kumimoji="0" lang="en-US" sz="1200" b="0" i="0" u="none" strike="noStrike" kern="1200" cap="none" spc="0" normalizeH="0" baseline="0" noProof="0" dirty="0">
                <a:ln>
                  <a:noFill/>
                </a:ln>
                <a:solidFill>
                  <a:prstClr val="black"/>
                </a:solidFill>
                <a:effectLst/>
                <a:uLnTx/>
                <a:uFillTx/>
                <a:latin typeface="Inter"/>
                <a:ea typeface="+mn-ea"/>
                <a:cs typeface="+mn-cs"/>
              </a:rPr>
              <a:t> = How many days during the past 30 days was their mental health not good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PhysHlth</a:t>
            </a:r>
            <a:r>
              <a:rPr kumimoji="0" lang="en-US" sz="1200" b="0" i="0" u="none" strike="noStrike" kern="1200" cap="none" spc="0" normalizeH="0" baseline="0" noProof="0" dirty="0">
                <a:ln>
                  <a:noFill/>
                </a:ln>
                <a:solidFill>
                  <a:prstClr val="black"/>
                </a:solidFill>
                <a:effectLst/>
                <a:uLnTx/>
                <a:uFillTx/>
                <a:latin typeface="Inter"/>
                <a:ea typeface="+mn-ea"/>
                <a:cs typeface="+mn-cs"/>
              </a:rPr>
              <a:t> = How many days during the past 30 days was their physical health not good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a:solidFill>
                  <a:prstClr val="black"/>
                </a:solidFill>
                <a:latin typeface="Inter"/>
              </a:rPr>
              <a:t>DiffWalk</a:t>
            </a:r>
            <a:r>
              <a:rPr lang="en-US" sz="1200" dirty="0">
                <a:solidFill>
                  <a:prstClr val="black"/>
                </a:solidFill>
                <a:latin typeface="Inter"/>
              </a:rPr>
              <a:t> = Has serious </a:t>
            </a:r>
            <a:r>
              <a:rPr lang="en-US" sz="1200" b="0" i="0" dirty="0">
                <a:effectLst/>
                <a:latin typeface="Inter"/>
              </a:rPr>
              <a:t>difficulty walking or climbing stairs</a:t>
            </a:r>
            <a:endParaRPr lang="en-US" sz="1200" b="0" i="0" dirty="0">
              <a:solidFill>
                <a:prstClr val="black"/>
              </a:solidFill>
              <a:effectLst/>
              <a:latin typeface="Inter"/>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u="none" strike="noStrike" kern="1200" cap="none" spc="0" normalizeH="0" baseline="0" noProof="0" dirty="0">
                <a:ln>
                  <a:noFill/>
                </a:ln>
                <a:solidFill>
                  <a:prstClr val="black"/>
                </a:solidFill>
                <a:uLnTx/>
                <a:uFillTx/>
                <a:latin typeface="Inter"/>
                <a:ea typeface="+mn-ea"/>
                <a:cs typeface="+mn-cs"/>
              </a:rPr>
              <a:t>Sex = Sex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prstClr val="black"/>
                </a:solidFill>
                <a:effectLst/>
                <a:latin typeface="Inter"/>
              </a:rPr>
              <a:t>Age = </a:t>
            </a:r>
            <a:r>
              <a:rPr lang="en-US" sz="1200" dirty="0">
                <a:solidFill>
                  <a:prstClr val="black"/>
                </a:solidFill>
                <a:latin typeface="Inter"/>
              </a:rPr>
              <a:t>A</a:t>
            </a:r>
            <a:r>
              <a:rPr lang="en-US" sz="1200" b="0" i="0" dirty="0">
                <a:solidFill>
                  <a:prstClr val="black"/>
                </a:solidFill>
                <a:effectLst/>
                <a:latin typeface="Inter"/>
              </a:rPr>
              <a:t>ge category (</a:t>
            </a:r>
            <a:r>
              <a:rPr lang="en-US" sz="1200" dirty="0">
                <a:solidFill>
                  <a:prstClr val="black"/>
                </a:solidFill>
                <a:latin typeface="Inter"/>
              </a:rPr>
              <a:t>must be of 18 years or older and categories are organized in increments of 5 years)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Inter"/>
                <a:ea typeface="+mn-ea"/>
                <a:cs typeface="+mn-cs"/>
              </a:rPr>
              <a:t>Education = </a:t>
            </a:r>
            <a:r>
              <a:rPr kumimoji="0" lang="en-US" sz="1200" u="none" strike="noStrike" kern="1200" cap="none" spc="0" normalizeH="0" baseline="0" noProof="0" dirty="0">
                <a:ln>
                  <a:noFill/>
                </a:ln>
                <a:solidFill>
                  <a:prstClr val="black"/>
                </a:solidFill>
                <a:uLnTx/>
                <a:uFillTx/>
                <a:latin typeface="Inter"/>
                <a:ea typeface="+mn-ea"/>
                <a:cs typeface="+mn-cs"/>
              </a:rPr>
              <a:t>H</a:t>
            </a:r>
            <a:r>
              <a:rPr lang="en-US" sz="1200" b="0" i="0" dirty="0" err="1">
                <a:effectLst/>
                <a:latin typeface="Inter"/>
              </a:rPr>
              <a:t>ighest</a:t>
            </a:r>
            <a:r>
              <a:rPr lang="en-US" sz="1200" b="0" i="0" dirty="0">
                <a:effectLst/>
                <a:latin typeface="Inter"/>
              </a:rPr>
              <a:t> grade or year of school completed (never, elementary, some high school, high </a:t>
            </a:r>
            <a:r>
              <a:rPr lang="en-US" sz="1200" b="0" i="0" dirty="0" err="1">
                <a:effectLst/>
                <a:latin typeface="Inter"/>
              </a:rPr>
              <a:t>schoole</a:t>
            </a:r>
            <a:r>
              <a:rPr lang="en-US" sz="1200" b="0" i="0" dirty="0">
                <a:effectLst/>
                <a:latin typeface="Inter"/>
              </a:rPr>
              <a:t>, some college, college; 1, 2, 3, 4, 5, 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u="none" strike="noStrike" kern="1200" cap="none" spc="0" normalizeH="0" baseline="0" noProof="0" dirty="0">
                <a:ln>
                  <a:noFill/>
                </a:ln>
                <a:solidFill>
                  <a:prstClr val="black"/>
                </a:solidFill>
                <a:uLnTx/>
                <a:uFillTx/>
                <a:latin typeface="Inter"/>
                <a:ea typeface="+mn-ea"/>
                <a:cs typeface="+mn-cs"/>
              </a:rPr>
              <a:t>Income = income level category (&lt;10, 000, &lt;15,000, &lt;20,000, &lt;25,000, &lt;35,000, &lt;50,000, &lt;75,000, &gt;75,000; 1, 2, 3, 4, 5, 6, 7, 8</a:t>
            </a:r>
            <a:endParaRPr kumimoji="0" lang="en-US" sz="12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6D889A2-2D2F-B013-BF24-CFE8DF80A9A0}"/>
              </a:ext>
            </a:extLst>
          </p:cNvPr>
          <p:cNvSpPr txBox="1"/>
          <p:nvPr/>
        </p:nvSpPr>
        <p:spPr>
          <a:xfrm>
            <a:off x="1423447" y="6352309"/>
            <a:ext cx="103600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Table 1: The first 5 rows of the “Diabetes Health Indicators Dataset” . Data source: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https://www.kaggle.com/datasets/alexteboul/diabetes-health-indicators-dataset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0901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97937" y="-113666"/>
            <a:ext cx="8559538" cy="933254"/>
          </a:xfrm>
        </p:spPr>
        <p:txBody>
          <a:bodyPr>
            <a:normAutofit/>
          </a:bodyPr>
          <a:lstStyle/>
          <a:p>
            <a:r>
              <a:rPr lang="en-US" sz="2800" dirty="0"/>
              <a:t>Exploratory Data Analysis Part 1: Diet</a:t>
            </a:r>
          </a:p>
        </p:txBody>
      </p:sp>
      <p:pic>
        <p:nvPicPr>
          <p:cNvPr id="5" name="Picture 4" descr="Chart&#10;&#10;Description automatically generated">
            <a:extLst>
              <a:ext uri="{FF2B5EF4-FFF2-40B4-BE49-F238E27FC236}">
                <a16:creationId xmlns:a16="http://schemas.microsoft.com/office/drawing/2014/main" id="{41B93A3A-D962-973F-F9D6-082210756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2" y="728522"/>
            <a:ext cx="4014929" cy="2520063"/>
          </a:xfrm>
          <a:prstGeom prst="rect">
            <a:avLst/>
          </a:prstGeom>
        </p:spPr>
      </p:pic>
      <p:pic>
        <p:nvPicPr>
          <p:cNvPr id="7" name="Picture 6" descr="Chart, bar chart&#10;&#10;Description automatically generated">
            <a:extLst>
              <a:ext uri="{FF2B5EF4-FFF2-40B4-BE49-F238E27FC236}">
                <a16:creationId xmlns:a16="http://schemas.microsoft.com/office/drawing/2014/main" id="{51A5EBDE-632C-A4DF-E493-E3DFCB190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440" y="789991"/>
            <a:ext cx="4014929" cy="2544673"/>
          </a:xfrm>
          <a:prstGeom prst="rect">
            <a:avLst/>
          </a:prstGeom>
        </p:spPr>
      </p:pic>
      <p:pic>
        <p:nvPicPr>
          <p:cNvPr id="9" name="Picture 8" descr="Chart, bar chart&#10;&#10;Description automatically generated">
            <a:extLst>
              <a:ext uri="{FF2B5EF4-FFF2-40B4-BE49-F238E27FC236}">
                <a16:creationId xmlns:a16="http://schemas.microsoft.com/office/drawing/2014/main" id="{DA9E8DF6-541B-EA57-2371-2FC8A0FD5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37" y="4355223"/>
            <a:ext cx="3919737" cy="2425555"/>
          </a:xfrm>
          <a:prstGeom prst="rect">
            <a:avLst/>
          </a:prstGeom>
        </p:spPr>
      </p:pic>
      <p:pic>
        <p:nvPicPr>
          <p:cNvPr id="11" name="Picture 10" descr="Chart, bar chart&#10;&#10;Description automatically generated">
            <a:extLst>
              <a:ext uri="{FF2B5EF4-FFF2-40B4-BE49-F238E27FC236}">
                <a16:creationId xmlns:a16="http://schemas.microsoft.com/office/drawing/2014/main" id="{78891147-4888-B3B6-916F-76B519D1B6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7440" y="4135419"/>
            <a:ext cx="4258121" cy="2645358"/>
          </a:xfrm>
          <a:prstGeom prst="rect">
            <a:avLst/>
          </a:prstGeom>
        </p:spPr>
      </p:pic>
      <p:pic>
        <p:nvPicPr>
          <p:cNvPr id="13" name="Picture 12" descr="Text&#10;&#10;Description automatically generated">
            <a:extLst>
              <a:ext uri="{FF2B5EF4-FFF2-40B4-BE49-F238E27FC236}">
                <a16:creationId xmlns:a16="http://schemas.microsoft.com/office/drawing/2014/main" id="{B10E9F1D-BBBF-F09E-155C-F7D92C3383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4341" y="1836876"/>
            <a:ext cx="3490427" cy="697034"/>
          </a:xfrm>
          <a:prstGeom prst="rect">
            <a:avLst/>
          </a:prstGeom>
        </p:spPr>
      </p:pic>
      <p:pic>
        <p:nvPicPr>
          <p:cNvPr id="15" name="Picture 14" descr="Text&#10;&#10;Description automatically generated">
            <a:extLst>
              <a:ext uri="{FF2B5EF4-FFF2-40B4-BE49-F238E27FC236}">
                <a16:creationId xmlns:a16="http://schemas.microsoft.com/office/drawing/2014/main" id="{7B746CEF-C509-0970-A4AD-9AF3CCE719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5327" y="5170089"/>
            <a:ext cx="3349441" cy="576018"/>
          </a:xfrm>
          <a:prstGeom prst="rect">
            <a:avLst/>
          </a:prstGeom>
        </p:spPr>
      </p:pic>
    </p:spTree>
    <p:extLst>
      <p:ext uri="{BB962C8B-B14F-4D97-AF65-F5344CB8AC3E}">
        <p14:creationId xmlns:p14="http://schemas.microsoft.com/office/powerpoint/2010/main" val="52014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2: High Blood Pressure and High Cholesterol</a:t>
            </a:r>
          </a:p>
        </p:txBody>
      </p:sp>
      <p:pic>
        <p:nvPicPr>
          <p:cNvPr id="4" name="Picture 3" descr="Chart, bar chart&#10;&#10;Description automatically generated">
            <a:extLst>
              <a:ext uri="{FF2B5EF4-FFF2-40B4-BE49-F238E27FC236}">
                <a16:creationId xmlns:a16="http://schemas.microsoft.com/office/drawing/2014/main" id="{200B6F6B-8D92-5F3D-DDE6-43210A6D2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6" y="744985"/>
            <a:ext cx="4278554" cy="2425555"/>
          </a:xfrm>
          <a:prstGeom prst="rect">
            <a:avLst/>
          </a:prstGeom>
        </p:spPr>
      </p:pic>
      <p:pic>
        <p:nvPicPr>
          <p:cNvPr id="8" name="Picture 7" descr="Chart, bar chart&#10;&#10;Description automatically generated">
            <a:extLst>
              <a:ext uri="{FF2B5EF4-FFF2-40B4-BE49-F238E27FC236}">
                <a16:creationId xmlns:a16="http://schemas.microsoft.com/office/drawing/2014/main" id="{1F5A48DF-19AE-F1C1-26D4-3C41A25AC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868" y="699169"/>
            <a:ext cx="4015755" cy="2425556"/>
          </a:xfrm>
          <a:prstGeom prst="rect">
            <a:avLst/>
          </a:prstGeom>
        </p:spPr>
      </p:pic>
      <p:pic>
        <p:nvPicPr>
          <p:cNvPr id="12" name="Picture 11" descr="Text&#10;&#10;Description automatically generated">
            <a:extLst>
              <a:ext uri="{FF2B5EF4-FFF2-40B4-BE49-F238E27FC236}">
                <a16:creationId xmlns:a16="http://schemas.microsoft.com/office/drawing/2014/main" id="{56337DA1-D41F-9CC2-7713-2F957FEB9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0678" y="1690260"/>
            <a:ext cx="3658737" cy="535004"/>
          </a:xfrm>
          <a:prstGeom prst="rect">
            <a:avLst/>
          </a:prstGeom>
        </p:spPr>
      </p:pic>
      <p:pic>
        <p:nvPicPr>
          <p:cNvPr id="16" name="Picture 15" descr="Chart&#10;&#10;Description automatically generated with medium confidence">
            <a:extLst>
              <a:ext uri="{FF2B5EF4-FFF2-40B4-BE49-F238E27FC236}">
                <a16:creationId xmlns:a16="http://schemas.microsoft.com/office/drawing/2014/main" id="{6211BFC6-031F-BEA1-69CA-7C18F12D19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36" y="3958830"/>
            <a:ext cx="4111533" cy="2508646"/>
          </a:xfrm>
          <a:prstGeom prst="rect">
            <a:avLst/>
          </a:prstGeom>
        </p:spPr>
      </p:pic>
      <p:pic>
        <p:nvPicPr>
          <p:cNvPr id="18" name="Picture 17" descr="Chart, bar chart&#10;&#10;Description automatically generated">
            <a:extLst>
              <a:ext uri="{FF2B5EF4-FFF2-40B4-BE49-F238E27FC236}">
                <a16:creationId xmlns:a16="http://schemas.microsoft.com/office/drawing/2014/main" id="{924F42B7-B752-10FC-9727-4615243BC3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084" y="3834827"/>
            <a:ext cx="4003594" cy="2508646"/>
          </a:xfrm>
          <a:prstGeom prst="rect">
            <a:avLst/>
          </a:prstGeom>
        </p:spPr>
      </p:pic>
      <p:pic>
        <p:nvPicPr>
          <p:cNvPr id="20" name="Picture 19" descr="Text&#10;&#10;Description automatically generated">
            <a:extLst>
              <a:ext uri="{FF2B5EF4-FFF2-40B4-BE49-F238E27FC236}">
                <a16:creationId xmlns:a16="http://schemas.microsoft.com/office/drawing/2014/main" id="{12BDEBD5-F288-152F-F5FB-DD3EBEC2B7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756" y="4910547"/>
            <a:ext cx="3486659" cy="605212"/>
          </a:xfrm>
          <a:prstGeom prst="rect">
            <a:avLst/>
          </a:prstGeom>
        </p:spPr>
      </p:pic>
    </p:spTree>
    <p:extLst>
      <p:ext uri="{BB962C8B-B14F-4D97-AF65-F5344CB8AC3E}">
        <p14:creationId xmlns:p14="http://schemas.microsoft.com/office/powerpoint/2010/main" val="2968539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2058</Words>
  <Application>Microsoft Office PowerPoint</Application>
  <PresentationFormat>Widescreen</PresentationFormat>
  <Paragraphs>250</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Inter</vt:lpstr>
      <vt:lpstr>Office Theme</vt:lpstr>
      <vt:lpstr>Week 4 Project Update</vt:lpstr>
      <vt:lpstr>Overview: Updates Made to Project</vt:lpstr>
      <vt:lpstr>Revised Research Questions</vt:lpstr>
      <vt:lpstr>Academic Literature Review: Source 1</vt:lpstr>
      <vt:lpstr>Academic Literature Review: Source 2</vt:lpstr>
      <vt:lpstr>Data Part 1: Metadata </vt:lpstr>
      <vt:lpstr>Data Part 2: Data Dictionary</vt:lpstr>
      <vt:lpstr>Exploratory Data Analysis Part 1: Diet</vt:lpstr>
      <vt:lpstr>Exploratory Data Analysis Part 2: High Blood Pressure and High Cholesterol</vt:lpstr>
      <vt:lpstr>Exploratory Data Analysis Part 3: Heavy Alcohol Consumption and Difficulty Walking</vt:lpstr>
      <vt:lpstr>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 Vu</dc:creator>
  <cp:lastModifiedBy>Matthew L Vu</cp:lastModifiedBy>
  <cp:revision>3</cp:revision>
  <dcterms:created xsi:type="dcterms:W3CDTF">2023-02-15T14:44:20Z</dcterms:created>
  <dcterms:modified xsi:type="dcterms:W3CDTF">2023-02-15T20:56:53Z</dcterms:modified>
</cp:coreProperties>
</file>