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6357" autoAdjust="0"/>
  </p:normalViewPr>
  <p:slideViewPr>
    <p:cSldViewPr snapToGrid="0">
      <p:cViewPr varScale="1">
        <p:scale>
          <a:sx n="39" d="100"/>
          <a:sy n="39" d="100"/>
        </p:scale>
        <p:origin x="23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B99BA-97F3-4344-BE69-85EDE33488DA}"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55691-A18C-430C-9B8A-6592F821AC24}" type="slidenum">
              <a:rPr lang="en-US" smtClean="0"/>
              <a:t>‹#›</a:t>
            </a:fld>
            <a:endParaRPr lang="en-US"/>
          </a:p>
        </p:txBody>
      </p:sp>
    </p:spTree>
    <p:extLst>
      <p:ext uri="{BB962C8B-B14F-4D97-AF65-F5344CB8AC3E}">
        <p14:creationId xmlns:p14="http://schemas.microsoft.com/office/powerpoint/2010/main" val="194800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df.org/type-2-diabetes-risk-assessmen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chive.ics.uci.edu/ml/datasets/Early+stage+diabetes+risk+prediction+datase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iopscience.iop.org/article/10.1088/1757-899X/1099/1/012040/pdf" TargetMode="External"/><Relationship Id="rId5" Type="http://schemas.openxmlformats.org/officeDocument/2006/relationships/hyperlink" Target="https://www.kaggle.com/datasets/clmentbisaillon/fake-and-real-news-dataset?select=Fake.csv" TargetMode="External"/><Relationship Id="rId4" Type="http://schemas.openxmlformats.org/officeDocument/2006/relationships/hyperlink" Target="https://www.kaggle.com/datasets/alexteboul/diabetes-health-indicators-datas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 the past-week I came up with several potential project ideas; however, I eventually settled down on a topic that involves </a:t>
            </a:r>
            <a:r>
              <a:rPr lang="en-US" sz="1200" dirty="0"/>
              <a:t>creating a modern web-based questionnaire application that uses machine learning to predict diabetes in individuals based on their answers to several questions.  Additionally, the goal of this questionnaire is that it can be taken at home, and the questions will not require the user to input any exact measurements that require specialized tools to measure.  For example, the questionnaire will not ask for an individual’s exact glucose level because that can only be exactly measured using a glucose meter, which many individuals do not have at home.</a:t>
            </a:r>
          </a:p>
          <a:p>
            <a:endParaRPr lang="en-US" dirty="0"/>
          </a:p>
        </p:txBody>
      </p:sp>
      <p:sp>
        <p:nvSpPr>
          <p:cNvPr id="4" name="Slide Number Placeholder 3"/>
          <p:cNvSpPr>
            <a:spLocks noGrp="1"/>
          </p:cNvSpPr>
          <p:nvPr>
            <p:ph type="sldNum" sz="quarter" idx="5"/>
          </p:nvPr>
        </p:nvSpPr>
        <p:spPr/>
        <p:txBody>
          <a:bodyPr/>
          <a:lstStyle/>
          <a:p>
            <a:fld id="{AEC55691-A18C-430C-9B8A-6592F821AC24}" type="slidenum">
              <a:rPr lang="en-US" smtClean="0"/>
              <a:t>1</a:t>
            </a:fld>
            <a:endParaRPr lang="en-US"/>
          </a:p>
        </p:txBody>
      </p:sp>
    </p:spTree>
    <p:extLst>
      <p:ext uri="{BB962C8B-B14F-4D97-AF65-F5344CB8AC3E}">
        <p14:creationId xmlns:p14="http://schemas.microsoft.com/office/powerpoint/2010/main" val="290470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doing this project because a large number individuals have diabetes in the United States, and many of those individuals who have diabetes do not even know that they have it.  As a result, by designing a web-based application to predict diabetes, it will provide another resource to individuals to know if they need to schedule an appointment with an actual doctor.</a:t>
            </a:r>
          </a:p>
        </p:txBody>
      </p:sp>
      <p:sp>
        <p:nvSpPr>
          <p:cNvPr id="4" name="Slide Number Placeholder 3"/>
          <p:cNvSpPr>
            <a:spLocks noGrp="1"/>
          </p:cNvSpPr>
          <p:nvPr>
            <p:ph type="sldNum" sz="quarter" idx="5"/>
          </p:nvPr>
        </p:nvSpPr>
        <p:spPr/>
        <p:txBody>
          <a:bodyPr/>
          <a:lstStyle/>
          <a:p>
            <a:fld id="{AEC55691-A18C-430C-9B8A-6592F821AC24}" type="slidenum">
              <a:rPr lang="en-US" smtClean="0"/>
              <a:t>2</a:t>
            </a:fld>
            <a:endParaRPr lang="en-US"/>
          </a:p>
        </p:txBody>
      </p:sp>
    </p:spTree>
    <p:extLst>
      <p:ext uri="{BB962C8B-B14F-4D97-AF65-F5344CB8AC3E}">
        <p14:creationId xmlns:p14="http://schemas.microsoft.com/office/powerpoint/2010/main" val="8588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topic of using machine learning to predict diabetes has come up in the past.  However, later I will discuss ways my project fills in some gaps in past research.  Nevertheless, the first piece of academic literature I reviewed was titled </a:t>
            </a:r>
            <a:r>
              <a:rPr lang="en-US" sz="1200" dirty="0"/>
              <a:t>"Pima Indians diabetes mellitus classification based on machine learning (ML) algorithms“ by Victor Chang et. al.  It discussed using multiple machine learning algorithms, such as naïve bayes, random forests, and decision trees to predict diabetes using a dataset consisting of data points for Pima Tribe Native Americans.  However, the data that was used to train the algorithms consisted of numerical variables that required special equipment to record,.  For example, the dataset consisted of variables like exact blood sugar and blood pressure levels that require glucose meters and sphygmomanometers.  As a result, their dataset and methods do not lend themselves easy to apply towards designing an at-home friendly questionnaire.  And for my application, I am just trying to ask very simple questions that do not require the user to enter exact measurements that require special equipment to record.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Furthermore, the second piece of academic literature that I read was titled “The Diabetes Risk Score: A practical tool to predict type 2 diabetes risk” by </a:t>
            </a:r>
            <a:r>
              <a:rPr lang="fi-FI" sz="1200" dirty="0"/>
              <a:t>Jaana Lindström and Jaako Tuomilehto</a:t>
            </a:r>
            <a:r>
              <a:rPr lang="en-US" sz="1200" dirty="0"/>
              <a:t>.  The article basically described how the authors designed a web-based questionnaire that asked input questions and outputs a risk score based on certain inputs.   I like this application, In particular, because these questions do not require you to enter precise measurements from specialized equipment, but instead just ask simple multiple choice questions like “</a:t>
            </a:r>
            <a:r>
              <a:rPr lang="en-US" b="1" i="0" dirty="0">
                <a:solidFill>
                  <a:srgbClr val="1D155D"/>
                </a:solidFill>
                <a:effectLst/>
                <a:latin typeface="Montserrat" panose="020B0604020202020204" pitchFamily="2" charset="0"/>
              </a:rPr>
              <a:t>Have you ever taken medication for high blood pressure on a regular basis?” Also, the data that was used to train the algorithms basically consisted of answers to the questions to the quiz.  </a:t>
            </a:r>
            <a:r>
              <a:rPr lang="en-US" sz="1200" dirty="0"/>
              <a:t>This is very similar to what I want to do with my project; however, my project is different because I will use a different method of designing the application.  In the article titled, I just mentioned, they just experimented and used one machine learning algorithm: logistic regression.  In my project, I plan to experiment with multiple machine learning algorithms, such as support vector machines, random forests, and naïve bayes.  Also, the data that they used are from 1992, which is rather old, and my project will preferably use more modern post-2015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Test2Prevent - Know your risk of type 2 diabetes | Try our risk assessment tool (idf.org)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from general internet searching, there exist many</a:t>
            </a:r>
            <a:r>
              <a:rPr lang="en-US" sz="1200" dirty="0"/>
              <a:t> common online diabetes risk questionnaire applications, like from the CDC and American Diabetes Association do not have academic journal articles explaining their methods, data, code, and algorithms used.  The main issue is we do not know how these applications work under the hood.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AEC55691-A18C-430C-9B8A-6592F821AC24}" type="slidenum">
              <a:rPr lang="en-US" smtClean="0"/>
              <a:t>3</a:t>
            </a:fld>
            <a:endParaRPr lang="en-US"/>
          </a:p>
        </p:txBody>
      </p:sp>
    </p:spTree>
    <p:extLst>
      <p:ext uri="{BB962C8B-B14F-4D97-AF65-F5344CB8AC3E}">
        <p14:creationId xmlns:p14="http://schemas.microsoft.com/office/powerpoint/2010/main" val="10767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my previous remarks on past research, the overall plan of my initial project idea is to analyze, train, document, and experiment with multiple machine learning algorithms (logistic regression, naive bayes, support vector machines, and random forest) using recent (post-2015) diabetes data.</a:t>
            </a:r>
          </a:p>
          <a:p>
            <a:endParaRPr lang="en-US" dirty="0"/>
          </a:p>
          <a:p>
            <a:r>
              <a:rPr lang="en-US" dirty="0"/>
              <a:t>Also, the machine learning algorithm that is eventually chosen and questionnaire questions will</a:t>
            </a:r>
          </a:p>
          <a:p>
            <a:r>
              <a:rPr lang="en-US" dirty="0"/>
              <a:t> be designed for very simple answers that do no require exact measurements from special equipment.  As a result, the questionnaire is friendly to take at home.</a:t>
            </a:r>
          </a:p>
          <a:p>
            <a:endParaRPr lang="en-US" dirty="0"/>
          </a:p>
          <a:p>
            <a:r>
              <a:rPr lang="en-US" dirty="0"/>
              <a:t>Potential datasets:</a:t>
            </a:r>
          </a:p>
          <a:p>
            <a:r>
              <a:rPr lang="en-US" dirty="0">
                <a:hlinkClick r:id="rId3"/>
              </a:rPr>
              <a:t>UCI Machine Learning Repository: Early stage diabetes risk prediction dataset. Data Set</a:t>
            </a:r>
            <a:endParaRPr lang="en-US" dirty="0"/>
          </a:p>
          <a:p>
            <a:endParaRPr lang="en-US" dirty="0"/>
          </a:p>
          <a:p>
            <a:r>
              <a:rPr lang="en-US" dirty="0">
                <a:hlinkClick r:id="rId4"/>
              </a:rPr>
              <a:t>Diabetes Health Indicators Dataset | Kaggle</a:t>
            </a:r>
            <a:endParaRPr lang="en-US" dirty="0"/>
          </a:p>
          <a:p>
            <a:endParaRPr lang="en-US" dirty="0"/>
          </a:p>
          <a:p>
            <a:r>
              <a:rPr lang="en-US" dirty="0">
                <a:hlinkClick r:id="rId5"/>
              </a:rPr>
              <a:t>Fake and real news dataset | Kaggle</a:t>
            </a:r>
            <a:endParaRPr lang="en-US" dirty="0"/>
          </a:p>
          <a:p>
            <a:endParaRPr lang="en-US" dirty="0"/>
          </a:p>
          <a:p>
            <a:r>
              <a:rPr lang="en-US" dirty="0">
                <a:hlinkClick r:id="rId6"/>
              </a:rPr>
              <a:t>pdf (iop.org)</a:t>
            </a:r>
            <a:endParaRPr lang="en-US" dirty="0"/>
          </a:p>
        </p:txBody>
      </p:sp>
      <p:sp>
        <p:nvSpPr>
          <p:cNvPr id="4" name="Slide Number Placeholder 3"/>
          <p:cNvSpPr>
            <a:spLocks noGrp="1"/>
          </p:cNvSpPr>
          <p:nvPr>
            <p:ph type="sldNum" sz="quarter" idx="5"/>
          </p:nvPr>
        </p:nvSpPr>
        <p:spPr/>
        <p:txBody>
          <a:bodyPr/>
          <a:lstStyle/>
          <a:p>
            <a:fld id="{AEC55691-A18C-430C-9B8A-6592F821AC24}" type="slidenum">
              <a:rPr lang="en-US" smtClean="0"/>
              <a:t>4</a:t>
            </a:fld>
            <a:endParaRPr lang="en-US"/>
          </a:p>
        </p:txBody>
      </p:sp>
    </p:spTree>
    <p:extLst>
      <p:ext uri="{BB962C8B-B14F-4D97-AF65-F5344CB8AC3E}">
        <p14:creationId xmlns:p14="http://schemas.microsoft.com/office/powerpoint/2010/main" val="46026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And I will allocate the rest of my time to feedback and questions.  Also, I would like to note that in this coming week the topic and overall project can be changed entirely or modified based on feedback and compliance to uniqueness.</a:t>
            </a:r>
          </a:p>
        </p:txBody>
      </p:sp>
      <p:sp>
        <p:nvSpPr>
          <p:cNvPr id="4" name="Slide Number Placeholder 3"/>
          <p:cNvSpPr>
            <a:spLocks noGrp="1"/>
          </p:cNvSpPr>
          <p:nvPr>
            <p:ph type="sldNum" sz="quarter" idx="5"/>
          </p:nvPr>
        </p:nvSpPr>
        <p:spPr/>
        <p:txBody>
          <a:bodyPr/>
          <a:lstStyle/>
          <a:p>
            <a:fld id="{AEC55691-A18C-430C-9B8A-6592F821AC24}" type="slidenum">
              <a:rPr lang="en-US" smtClean="0"/>
              <a:t>5</a:t>
            </a:fld>
            <a:endParaRPr lang="en-US"/>
          </a:p>
        </p:txBody>
      </p:sp>
    </p:spTree>
    <p:extLst>
      <p:ext uri="{BB962C8B-B14F-4D97-AF65-F5344CB8AC3E}">
        <p14:creationId xmlns:p14="http://schemas.microsoft.com/office/powerpoint/2010/main" val="279226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701D-DADC-A054-E97F-8E9ABB19B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F42681-6301-62AE-EE3D-503B2D29D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5FEF1D-CA8C-D49E-C02D-4E69E3FDD13E}"/>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0FAA9D24-6F68-DA75-F84C-7EAAFC932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1E998-CC27-F16D-A6F2-CEBB54D7A249}"/>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14327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8A71-5A90-5149-7316-201FD56A7C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561DBD-26AD-F495-9D65-ABD9F6B40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56766-0157-1C5C-19C7-96E81B699325}"/>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079BE8AA-F321-F635-CD1E-5B2C853E5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15135-6A32-86C3-9259-149E415B2551}"/>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2942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A0A68-1F67-355D-9BD7-FDADD14319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EE660-BFC4-A2F6-3390-ACAF988D4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0733D-C7AB-5242-F6E0-6AAF2A679C50}"/>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8CEF7330-E39F-3AED-4C34-3F0D19389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3B9E8-7BB6-1711-8CC8-36C2233D799E}"/>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6970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A524-B1A0-C6B4-AE97-2D090E815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AE8473-A288-989C-F24B-6FF7EEEE4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85F6A-B2FA-ECEC-7FB1-8C1B25DEF2A5}"/>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455A982C-A3BE-92A6-EBFE-C6C401DB2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F558-8C61-065D-559B-480C27C4B9D6}"/>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404647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51E0-1979-9E6B-2B31-945F6E012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CAD6AC-6179-C5A4-9E3F-F22C5E4F3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C2EC7-083F-1F7B-5ECB-FD4C3D472042}"/>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EC206254-3BA5-3617-AD89-A5EFC68A3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00BAA-1CD1-F01D-3FFF-3FF4DC6C1103}"/>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4972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7353-FCE9-5A1D-003F-8A00CB0B0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7D86F-C3CA-444B-AA53-FCC6A7CC3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F7F1C-431B-6DCF-CB2C-B3C67F6B4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0EFF0-0682-2EC5-77DE-793BB0357E64}"/>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6" name="Footer Placeholder 5">
            <a:extLst>
              <a:ext uri="{FF2B5EF4-FFF2-40B4-BE49-F238E27FC236}">
                <a16:creationId xmlns:a16="http://schemas.microsoft.com/office/drawing/2014/main" id="{3065AD04-C572-D257-31EA-EC7C5DCF2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195-900B-CC3A-E0CD-BF43C83254B9}"/>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59557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26D4-BFEE-177F-FBDE-574EDE203A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C45B4-80A0-3FA8-B4F2-12BF447DF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ED016-C4CD-7C3E-BB33-489625D9D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A5294-4A7C-D91D-A199-78220DBE0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0DC51B-50E7-6B3D-4438-378D35941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135EBA-5A03-F364-0941-6C37101306D3}"/>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8" name="Footer Placeholder 7">
            <a:extLst>
              <a:ext uri="{FF2B5EF4-FFF2-40B4-BE49-F238E27FC236}">
                <a16:creationId xmlns:a16="http://schemas.microsoft.com/office/drawing/2014/main" id="{C6F85A59-FC37-9328-8533-BC00E5009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146FA-0002-A403-74A5-6B05A60F679F}"/>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82512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C80D-DF2C-0FC2-0785-7C7BFEB24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4596BF-B974-6FA0-51CA-F51CB3B45F47}"/>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4" name="Footer Placeholder 3">
            <a:extLst>
              <a:ext uri="{FF2B5EF4-FFF2-40B4-BE49-F238E27FC236}">
                <a16:creationId xmlns:a16="http://schemas.microsoft.com/office/drawing/2014/main" id="{960AEB3B-0ABB-CE4B-E10F-B66A30A6B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40CB81-51F7-0AD4-CCD9-A34445489DAB}"/>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162723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529DF-B8A7-8305-F3FD-D985FB87889C}"/>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3" name="Footer Placeholder 2">
            <a:extLst>
              <a:ext uri="{FF2B5EF4-FFF2-40B4-BE49-F238E27FC236}">
                <a16:creationId xmlns:a16="http://schemas.microsoft.com/office/drawing/2014/main" id="{2858A15D-8A59-CD63-BED7-B613AC29B3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4FB71-2BF4-8834-9431-2EB5120622E5}"/>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36200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C7C1-F608-0355-DDC3-AD2773642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8C1DC9-C4BD-CA1D-57F3-67747962C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FD324D-FD3B-FEA0-5504-F674EBCC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2D11A-4ED9-1C7C-A60D-9C6AF85183EA}"/>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6" name="Footer Placeholder 5">
            <a:extLst>
              <a:ext uri="{FF2B5EF4-FFF2-40B4-BE49-F238E27FC236}">
                <a16:creationId xmlns:a16="http://schemas.microsoft.com/office/drawing/2014/main" id="{BE297B38-D9FB-DFBF-6655-C8BFD21B1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AB820-067C-8C74-E78F-4A2BF174512B}"/>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46391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ED38-1659-769C-9CD4-6253A57AC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686B2D-43DA-E710-8ED3-687795A2A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358696-3352-A63A-116A-21E08B378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A0C08-3573-54EA-09CF-332F8741F1CB}"/>
              </a:ext>
            </a:extLst>
          </p:cNvPr>
          <p:cNvSpPr>
            <a:spLocks noGrp="1"/>
          </p:cNvSpPr>
          <p:nvPr>
            <p:ph type="dt" sz="half" idx="10"/>
          </p:nvPr>
        </p:nvSpPr>
        <p:spPr/>
        <p:txBody>
          <a:bodyPr/>
          <a:lstStyle/>
          <a:p>
            <a:fld id="{C1F63B60-C092-4CA8-B3DD-138E4CD8FA86}" type="datetimeFigureOut">
              <a:rPr lang="en-US" smtClean="0"/>
              <a:t>2/1/2023</a:t>
            </a:fld>
            <a:endParaRPr lang="en-US"/>
          </a:p>
        </p:txBody>
      </p:sp>
      <p:sp>
        <p:nvSpPr>
          <p:cNvPr id="6" name="Footer Placeholder 5">
            <a:extLst>
              <a:ext uri="{FF2B5EF4-FFF2-40B4-BE49-F238E27FC236}">
                <a16:creationId xmlns:a16="http://schemas.microsoft.com/office/drawing/2014/main" id="{94DEFCBC-2945-950D-3451-490C4BAAD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25749-AE55-6CFF-6D71-97402AAA28AC}"/>
              </a:ext>
            </a:extLst>
          </p:cNvPr>
          <p:cNvSpPr>
            <a:spLocks noGrp="1"/>
          </p:cNvSpPr>
          <p:nvPr>
            <p:ph type="sldNum" sz="quarter" idx="12"/>
          </p:nvPr>
        </p:nvSpPr>
        <p:spPr/>
        <p:txBody>
          <a:bodyPr/>
          <a:lstStyle/>
          <a:p>
            <a:fld id="{C583B114-C78A-4956-B059-BB29FBBDC5AD}" type="slidenum">
              <a:rPr lang="en-US" smtClean="0"/>
              <a:t>‹#›</a:t>
            </a:fld>
            <a:endParaRPr lang="en-US"/>
          </a:p>
        </p:txBody>
      </p:sp>
    </p:spTree>
    <p:extLst>
      <p:ext uri="{BB962C8B-B14F-4D97-AF65-F5344CB8AC3E}">
        <p14:creationId xmlns:p14="http://schemas.microsoft.com/office/powerpoint/2010/main" val="217724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85674-F59B-B6C2-D89A-8B4EBB3C5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A8D3C4-4942-8ACD-93E7-0DA435A1C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CC589-9958-948C-0199-ACEA9C408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63B60-C092-4CA8-B3DD-138E4CD8FA86}" type="datetimeFigureOut">
              <a:rPr lang="en-US" smtClean="0"/>
              <a:t>2/1/2023</a:t>
            </a:fld>
            <a:endParaRPr lang="en-US"/>
          </a:p>
        </p:txBody>
      </p:sp>
      <p:sp>
        <p:nvSpPr>
          <p:cNvPr id="5" name="Footer Placeholder 4">
            <a:extLst>
              <a:ext uri="{FF2B5EF4-FFF2-40B4-BE49-F238E27FC236}">
                <a16:creationId xmlns:a16="http://schemas.microsoft.com/office/drawing/2014/main" id="{50FDBECD-3694-B920-8678-8DAC3102E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02E11-855A-B626-B60B-108941A3C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3B114-C78A-4956-B059-BB29FBBDC5AD}" type="slidenum">
              <a:rPr lang="en-US" smtClean="0"/>
              <a:t>‹#›</a:t>
            </a:fld>
            <a:endParaRPr lang="en-US"/>
          </a:p>
        </p:txBody>
      </p:sp>
    </p:spTree>
    <p:extLst>
      <p:ext uri="{BB962C8B-B14F-4D97-AF65-F5344CB8AC3E}">
        <p14:creationId xmlns:p14="http://schemas.microsoft.com/office/powerpoint/2010/main" val="223361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E67423-7794-1399-4504-F0C6E31A981F}"/>
              </a:ext>
            </a:extLst>
          </p:cNvPr>
          <p:cNvSpPr txBox="1"/>
          <p:nvPr/>
        </p:nvSpPr>
        <p:spPr>
          <a:xfrm>
            <a:off x="289249" y="1666802"/>
            <a:ext cx="11902751" cy="2492990"/>
          </a:xfrm>
          <a:prstGeom prst="rect">
            <a:avLst/>
          </a:prstGeom>
          <a:noFill/>
        </p:spPr>
        <p:txBody>
          <a:bodyPr wrap="square" rtlCol="0">
            <a:spAutoFit/>
          </a:bodyPr>
          <a:lstStyle/>
          <a:p>
            <a:r>
              <a:rPr lang="en-US" sz="4800" dirty="0"/>
              <a:t>Initial Project Idea: </a:t>
            </a:r>
          </a:p>
          <a:p>
            <a:r>
              <a:rPr lang="en-US" sz="3600" dirty="0"/>
              <a:t>Creating a modern web-based questionnaire application that can be taken at home to predict diabetes in individuals</a:t>
            </a:r>
          </a:p>
          <a:p>
            <a:r>
              <a:rPr lang="en-US" sz="3600" dirty="0"/>
              <a:t>-Matthew Vu</a:t>
            </a:r>
          </a:p>
        </p:txBody>
      </p:sp>
      <p:pic>
        <p:nvPicPr>
          <p:cNvPr id="7" name="Picture 6" descr="Logo, company name&#10;&#10;Description automatically generated">
            <a:extLst>
              <a:ext uri="{FF2B5EF4-FFF2-40B4-BE49-F238E27FC236}">
                <a16:creationId xmlns:a16="http://schemas.microsoft.com/office/drawing/2014/main" id="{D30F98CF-A9C8-8287-F395-C7E19C0D4C89}"/>
              </a:ext>
            </a:extLst>
          </p:cNvPr>
          <p:cNvPicPr>
            <a:picLocks noChangeAspect="1"/>
          </p:cNvPicPr>
          <p:nvPr/>
        </p:nvPicPr>
        <p:blipFill>
          <a:blip r:embed="rId3"/>
          <a:stretch>
            <a:fillRect/>
          </a:stretch>
        </p:blipFill>
        <p:spPr>
          <a:xfrm>
            <a:off x="9069355" y="167951"/>
            <a:ext cx="2805404" cy="1826775"/>
          </a:xfrm>
          <a:prstGeom prst="rect">
            <a:avLst/>
          </a:prstGeom>
        </p:spPr>
      </p:pic>
    </p:spTree>
    <p:extLst>
      <p:ext uri="{BB962C8B-B14F-4D97-AF65-F5344CB8AC3E}">
        <p14:creationId xmlns:p14="http://schemas.microsoft.com/office/powerpoint/2010/main" val="400020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F81D5-84C1-8EBF-336A-75EAE46C1D99}"/>
              </a:ext>
            </a:extLst>
          </p:cNvPr>
          <p:cNvSpPr txBox="1"/>
          <p:nvPr/>
        </p:nvSpPr>
        <p:spPr>
          <a:xfrm>
            <a:off x="327101" y="2256209"/>
            <a:ext cx="11308531" cy="1938992"/>
          </a:xfrm>
          <a:prstGeom prst="rect">
            <a:avLst/>
          </a:prstGeom>
          <a:noFill/>
        </p:spPr>
        <p:txBody>
          <a:bodyPr wrap="square" rtlCol="0">
            <a:spAutoFit/>
          </a:bodyPr>
          <a:lstStyle/>
          <a:p>
            <a:r>
              <a:rPr lang="en-US" sz="3600" dirty="0"/>
              <a:t>Relevancy:</a:t>
            </a:r>
          </a:p>
          <a:p>
            <a:r>
              <a:rPr lang="en-US" sz="2800" dirty="0"/>
              <a:t>According to the Centers for Disease Control and Prevention, as of September 30, 2022, "more than 37 million people in the United States have diabetes, and 1 in 5 of them don’t know they have it" (CDC, 2022).</a:t>
            </a:r>
          </a:p>
        </p:txBody>
      </p:sp>
    </p:spTree>
    <p:extLst>
      <p:ext uri="{BB962C8B-B14F-4D97-AF65-F5344CB8AC3E}">
        <p14:creationId xmlns:p14="http://schemas.microsoft.com/office/powerpoint/2010/main" val="298318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8EE37B-DACD-8ED9-5C8F-165C2D1EA8B9}"/>
              </a:ext>
            </a:extLst>
          </p:cNvPr>
          <p:cNvSpPr txBox="1"/>
          <p:nvPr/>
        </p:nvSpPr>
        <p:spPr>
          <a:xfrm>
            <a:off x="104420" y="-84221"/>
            <a:ext cx="12087580" cy="6955750"/>
          </a:xfrm>
          <a:prstGeom prst="rect">
            <a:avLst/>
          </a:prstGeom>
          <a:noFill/>
        </p:spPr>
        <p:txBody>
          <a:bodyPr wrap="square" rtlCol="0">
            <a:spAutoFit/>
          </a:bodyPr>
          <a:lstStyle/>
          <a:p>
            <a:r>
              <a:rPr lang="en-US" sz="3600" dirty="0"/>
              <a:t>Past Research:</a:t>
            </a:r>
          </a:p>
          <a:p>
            <a:r>
              <a:rPr lang="en-US" sz="2800" dirty="0"/>
              <a:t>1. </a:t>
            </a:r>
            <a:r>
              <a:rPr lang="en-US" sz="2800" b="1" dirty="0"/>
              <a:t>Title: </a:t>
            </a:r>
            <a:r>
              <a:rPr lang="en-US" sz="2800" dirty="0"/>
              <a:t>"Pima Indians diabetes mellitus classification based on machine learning (ML) algorithms“ by Victor Chang et al.</a:t>
            </a:r>
          </a:p>
          <a:p>
            <a:r>
              <a:rPr lang="en-US" sz="2800" b="1" dirty="0"/>
              <a:t>Issues: </a:t>
            </a:r>
            <a:r>
              <a:rPr lang="en-US" sz="2800" dirty="0"/>
              <a:t>The ML algorithms were trained on data that involved exact numerical measurements that require special equipment to record.  As a result, the data and methods are not well suited for an at-home questionnaire.</a:t>
            </a:r>
          </a:p>
          <a:p>
            <a:endParaRPr lang="en-US" sz="2800" dirty="0"/>
          </a:p>
          <a:p>
            <a:r>
              <a:rPr lang="en-US" sz="2800" dirty="0"/>
              <a:t>2. </a:t>
            </a:r>
            <a:r>
              <a:rPr lang="en-US" sz="2800" b="1" dirty="0"/>
              <a:t>Title: </a:t>
            </a:r>
            <a:r>
              <a:rPr lang="en-US" sz="2800" dirty="0"/>
              <a:t>“The Diabetes Risk Score: A practical tool to predict type 2 diabetes risk” by </a:t>
            </a:r>
            <a:r>
              <a:rPr lang="fi-FI" sz="2800" dirty="0"/>
              <a:t>Jaana Lindström and Jaako Tuomilehto</a:t>
            </a:r>
            <a:r>
              <a:rPr lang="en-US" sz="2800" dirty="0"/>
              <a:t>.</a:t>
            </a:r>
          </a:p>
          <a:p>
            <a:r>
              <a:rPr lang="en-US" sz="2800" b="1" dirty="0"/>
              <a:t>Issues: </a:t>
            </a:r>
            <a:r>
              <a:rPr lang="en-US" sz="2800" dirty="0"/>
              <a:t>The application was trained on data from 1992, and the researcher experimented with and utilized only logistic regression algorithm.</a:t>
            </a:r>
          </a:p>
          <a:p>
            <a:endParaRPr lang="en-US" sz="2800" b="1" dirty="0"/>
          </a:p>
          <a:p>
            <a:r>
              <a:rPr lang="en-US" sz="2800" dirty="0"/>
              <a:t>3. Many common online diabetes risk questionnaire applications, like from the CDC and American Diabetes Association, do not have academic journal articles explaining their methods, data, code, and algorithms used.</a:t>
            </a:r>
          </a:p>
          <a:p>
            <a:endParaRPr lang="en-US" dirty="0"/>
          </a:p>
        </p:txBody>
      </p:sp>
    </p:spTree>
    <p:extLst>
      <p:ext uri="{BB962C8B-B14F-4D97-AF65-F5344CB8AC3E}">
        <p14:creationId xmlns:p14="http://schemas.microsoft.com/office/powerpoint/2010/main" val="185560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B26BB-FA7C-50DA-DD42-3E54B1197752}"/>
              </a:ext>
            </a:extLst>
          </p:cNvPr>
          <p:cNvSpPr txBox="1"/>
          <p:nvPr/>
        </p:nvSpPr>
        <p:spPr>
          <a:xfrm>
            <a:off x="1620009" y="148517"/>
            <a:ext cx="8338656" cy="6370975"/>
          </a:xfrm>
          <a:prstGeom prst="rect">
            <a:avLst/>
          </a:prstGeom>
          <a:noFill/>
        </p:spPr>
        <p:txBody>
          <a:bodyPr wrap="square" rtlCol="0">
            <a:spAutoFit/>
          </a:bodyPr>
          <a:lstStyle/>
          <a:p>
            <a:r>
              <a:rPr lang="en-US" sz="3600" dirty="0"/>
              <a:t>Conclusion - How my initial project idea fills in gaps:</a:t>
            </a:r>
          </a:p>
          <a:p>
            <a:pPr marL="514350" indent="-514350">
              <a:buFontTx/>
              <a:buAutoNum type="arabicPeriod"/>
            </a:pPr>
            <a:r>
              <a:rPr lang="en-US" sz="2800" dirty="0"/>
              <a:t>Well documented experiments will be conducted using multiple machine learning algorithms (not just one) to see which one performs the best for this specific application.</a:t>
            </a:r>
          </a:p>
          <a:p>
            <a:pPr marL="514350" indent="-514350">
              <a:buFontTx/>
              <a:buAutoNum type="arabicPeriod"/>
            </a:pPr>
            <a:r>
              <a:rPr lang="en-US" sz="2800" dirty="0"/>
              <a:t>Data that will be used will be more up-to-date, preferably post-2015. </a:t>
            </a:r>
          </a:p>
          <a:p>
            <a:pPr marL="514350" indent="-514350">
              <a:buAutoNum type="arabicPeriod"/>
            </a:pPr>
            <a:r>
              <a:rPr lang="en-US" sz="2800" dirty="0"/>
              <a:t>Questions and training data on my web-based questionnaire will not require the user to enter variable values consisting of exact measurements that may require special equipment to obtain (since the web-based questionnaire is designed to be taken at home)</a:t>
            </a:r>
          </a:p>
        </p:txBody>
      </p:sp>
    </p:spTree>
    <p:extLst>
      <p:ext uri="{BB962C8B-B14F-4D97-AF65-F5344CB8AC3E}">
        <p14:creationId xmlns:p14="http://schemas.microsoft.com/office/powerpoint/2010/main" val="101761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DFF4A-F645-7CF5-717A-DDCDAEDCCD24}"/>
              </a:ext>
            </a:extLst>
          </p:cNvPr>
          <p:cNvSpPr txBox="1"/>
          <p:nvPr/>
        </p:nvSpPr>
        <p:spPr>
          <a:xfrm>
            <a:off x="2207806" y="2247052"/>
            <a:ext cx="8408565" cy="769441"/>
          </a:xfrm>
          <a:prstGeom prst="rect">
            <a:avLst/>
          </a:prstGeom>
          <a:noFill/>
        </p:spPr>
        <p:txBody>
          <a:bodyPr wrap="square" rtlCol="0">
            <a:spAutoFit/>
          </a:bodyPr>
          <a:lstStyle/>
          <a:p>
            <a:r>
              <a:rPr lang="en-US" sz="4400" dirty="0"/>
              <a:t>Remaining time open for feedback</a:t>
            </a:r>
          </a:p>
        </p:txBody>
      </p:sp>
      <p:sp>
        <p:nvSpPr>
          <p:cNvPr id="3" name="TextBox 2">
            <a:extLst>
              <a:ext uri="{FF2B5EF4-FFF2-40B4-BE49-F238E27FC236}">
                <a16:creationId xmlns:a16="http://schemas.microsoft.com/office/drawing/2014/main" id="{AF5EC870-A8BF-7685-F65E-DF853FD3FDD8}"/>
              </a:ext>
            </a:extLst>
          </p:cNvPr>
          <p:cNvSpPr txBox="1"/>
          <p:nvPr/>
        </p:nvSpPr>
        <p:spPr>
          <a:xfrm>
            <a:off x="2820796" y="3943108"/>
            <a:ext cx="6550406" cy="1200329"/>
          </a:xfrm>
          <a:prstGeom prst="rect">
            <a:avLst/>
          </a:prstGeom>
          <a:noFill/>
        </p:spPr>
        <p:txBody>
          <a:bodyPr wrap="square" rtlCol="0">
            <a:spAutoFit/>
          </a:bodyPr>
          <a:lstStyle/>
          <a:p>
            <a:r>
              <a:rPr lang="en-US" sz="2400" dirty="0"/>
              <a:t>Special Note: The topic and overall project can change or be modified based on feedback and uniqueness. </a:t>
            </a:r>
          </a:p>
        </p:txBody>
      </p:sp>
    </p:spTree>
    <p:extLst>
      <p:ext uri="{BB962C8B-B14F-4D97-AF65-F5344CB8AC3E}">
        <p14:creationId xmlns:p14="http://schemas.microsoft.com/office/powerpoint/2010/main" val="387594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85DED-5AFE-9A3A-8F50-C97E1FB7861D}"/>
              </a:ext>
            </a:extLst>
          </p:cNvPr>
          <p:cNvSpPr txBox="1"/>
          <p:nvPr/>
        </p:nvSpPr>
        <p:spPr>
          <a:xfrm>
            <a:off x="252343" y="-125820"/>
            <a:ext cx="10914077" cy="7109639"/>
          </a:xfrm>
          <a:prstGeom prst="rect">
            <a:avLst/>
          </a:prstGeom>
          <a:noFill/>
        </p:spPr>
        <p:txBody>
          <a:bodyPr wrap="square" rtlCol="0">
            <a:spAutoFit/>
          </a:bodyPr>
          <a:lstStyle/>
          <a:p>
            <a:r>
              <a:rPr lang="en-US" sz="3600" b="1" dirty="0"/>
              <a:t>References:</a:t>
            </a:r>
          </a:p>
          <a:p>
            <a:endParaRPr lang="en-US" sz="3600" b="1" dirty="0"/>
          </a:p>
          <a:p>
            <a:r>
              <a:rPr lang="en-US" sz="3200" dirty="0"/>
              <a:t>CDC. (2022, September 30). </a:t>
            </a:r>
            <a:r>
              <a:rPr lang="en-US" sz="3200" i="1" dirty="0"/>
              <a:t>Diabetes Fast Facts</a:t>
            </a:r>
            <a:r>
              <a:rPr lang="en-US" sz="3200" dirty="0"/>
              <a:t>. Centers for Disease Control and Prevention. https://www.cdc.gov/diabetes/basics/quick-facts.html</a:t>
            </a:r>
          </a:p>
          <a:p>
            <a:endParaRPr lang="en-US" sz="3200" dirty="0"/>
          </a:p>
          <a:p>
            <a:r>
              <a:rPr lang="en-US" sz="3200" dirty="0"/>
              <a:t>Chang, V., Bailey, J., Xu, Q. A., &amp; Sun, Z. (2022). Pima Indians diabetes mellitus classification based on machine learning (ML) algorithms. </a:t>
            </a:r>
            <a:r>
              <a:rPr lang="en-US" sz="3200" i="1" dirty="0"/>
              <a:t>Neural Computing &amp; Applications</a:t>
            </a:r>
            <a:r>
              <a:rPr lang="en-US" sz="3200" dirty="0"/>
              <a:t>, 1–17. https://doi.org/10.1007/s00521-022-07049-z</a:t>
            </a:r>
          </a:p>
          <a:p>
            <a:endParaRPr lang="en-US" sz="3200" dirty="0"/>
          </a:p>
          <a:p>
            <a:r>
              <a:rPr lang="fi-FI" sz="3200" dirty="0"/>
              <a:t>Lindström, </a:t>
            </a:r>
            <a:r>
              <a:rPr lang="en-US" sz="3200" dirty="0"/>
              <a:t>J. &amp; </a:t>
            </a:r>
            <a:r>
              <a:rPr lang="en-US" sz="3200" dirty="0" err="1"/>
              <a:t>Tuomilehto</a:t>
            </a:r>
            <a:r>
              <a:rPr lang="en-US" sz="3200" dirty="0"/>
              <a:t>, J. (2003). The Diabetes Risk Score: A practical tool to predict type 2 diabetes risk. </a:t>
            </a:r>
            <a:r>
              <a:rPr lang="en-US" sz="3200" i="1" dirty="0"/>
              <a:t>Diabetes Care, 26</a:t>
            </a:r>
            <a:r>
              <a:rPr lang="en-US" sz="3200" dirty="0"/>
              <a:t>(3), 725–731. https://doi.org/10.2337/diacare.26.3.725</a:t>
            </a:r>
          </a:p>
        </p:txBody>
      </p:sp>
    </p:spTree>
    <p:extLst>
      <p:ext uri="{BB962C8B-B14F-4D97-AF65-F5344CB8AC3E}">
        <p14:creationId xmlns:p14="http://schemas.microsoft.com/office/powerpoint/2010/main" val="83386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1369</Words>
  <Application>Microsoft Office PowerPoint</Application>
  <PresentationFormat>Widescreen</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 Vu</dc:creator>
  <cp:lastModifiedBy>Matthew L Vu</cp:lastModifiedBy>
  <cp:revision>27</cp:revision>
  <dcterms:created xsi:type="dcterms:W3CDTF">2023-01-31T18:49:50Z</dcterms:created>
  <dcterms:modified xsi:type="dcterms:W3CDTF">2023-02-01T21:55:14Z</dcterms:modified>
</cp:coreProperties>
</file>