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5" r:id="rId2"/>
    <p:sldId id="258" r:id="rId3"/>
    <p:sldId id="263" r:id="rId4"/>
    <p:sldId id="264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D28908-C165-4A70-9E66-E69E6C4ED9D4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1C1643-25CE-4C1C-982B-FE16871BD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61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 PAM because we have a mix of numerical and cat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1F50BE-E8D1-4DEC-9A50-E0F3F9AAE7F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5930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diet, high blood pressure, high cholesterol, and difficulty walking.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1370F5-5621-4B6E-8AD3-E9E62129299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1191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A81D8-89B4-E46D-A475-4A3A7A95B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89C57-CB6E-6660-6828-55332A5BB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5A8FF-54D6-5496-7B1A-90E155F8A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652AE-06BB-430E-8254-2659F0C0D097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8DE8A-58F8-7A88-40EC-D5120C5E6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A7D3A-49FE-C0B0-C47F-D6BD07EA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D4B6-0001-4166-A84D-43D0E355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34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E925D-8F19-EA95-0A64-AA5B88478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0AD6CC-E594-B1B1-8BC7-EAE30DFB5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6B2BF-C923-FE81-0CDB-9C16B7CA7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652AE-06BB-430E-8254-2659F0C0D097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75535-F5CE-CC7C-AC3F-27F8A75DA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A87BC-B187-B50E-F32E-3DD789CDF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D4B6-0001-4166-A84D-43D0E355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59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9DF31C-AD63-FF8D-C98D-53482D447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E609E7-2999-41E4-ABC8-66B055601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B54BC-C22C-3CAD-E249-ABF3D6226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652AE-06BB-430E-8254-2659F0C0D097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8507C-F428-69A8-1F68-6EBEA73E1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0C4A4-E1B0-9BE8-65D1-83FDE639F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D4B6-0001-4166-A84D-43D0E355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808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2082D-3A76-1D72-3419-A756E92A6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632A9-87AD-AA16-7B5B-520542386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3A3DB-EEAC-B944-48FA-BDC28934A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652AE-06BB-430E-8254-2659F0C0D097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B10B6-60F8-4390-67C6-A47438A9C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E1CCD-792A-A6F2-8E79-2571020AA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D4B6-0001-4166-A84D-43D0E355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8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97C0D-5666-80AF-BA4C-59B7BCA91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1378D-FEBC-5D94-A556-83C91F278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84836-FFC5-074E-EF98-3EAF6D06C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652AE-06BB-430E-8254-2659F0C0D097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1440C-BDD4-0F61-B97E-E6D30D4D6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53ADF-7BF0-DC6F-B9B7-90C413D64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D4B6-0001-4166-A84D-43D0E355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42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D0373-B9C9-0995-236E-B46E4804E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D5E60-65D0-D411-5211-4B999D7403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FFB328-EF5D-E839-A901-5CD55336F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89F85-9448-B471-9282-47F80BC99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652AE-06BB-430E-8254-2659F0C0D097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80BBE-2B55-6098-0768-289064345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5607B-4B50-7A26-9629-937215911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D4B6-0001-4166-A84D-43D0E355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7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98C6A-9486-8C7E-3BC9-6CDB977F3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11AFA-614E-0AEF-640E-7DC8EDA31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AD2B8-B544-CC46-3747-C7BDB0930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1285F4-483B-D74A-2132-8FFF121630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41725C-E845-5A5F-D24E-BFA9F2E2E8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7B43DA-9FD6-0802-74FC-AB01F03DD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652AE-06BB-430E-8254-2659F0C0D097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7E990F-EA2E-6FFA-740C-55CA78CA6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337AFA-3E10-835C-FEB1-1B92A0CDF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D4B6-0001-4166-A84D-43D0E355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6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DC82A-D37A-B36A-F4AC-3FBFE7C70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4BBCD5-CBA4-DCF0-14E6-A28FC4642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652AE-06BB-430E-8254-2659F0C0D097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A516C-A342-21AB-33BB-7E8D6BA93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89E99-402C-79EF-EF06-100170473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D4B6-0001-4166-A84D-43D0E355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85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70AC03-12A8-3F72-965E-E603F31E0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652AE-06BB-430E-8254-2659F0C0D097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9F48FA-3D97-691F-D8EA-D5100CAFE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D56F6-B2A4-4E72-21FD-B0590F54F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D4B6-0001-4166-A84D-43D0E355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082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DFF5A-2580-E526-8E02-612F94B63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42E37-3536-E293-7D94-76F5F46C5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FBC6C-D314-DE7F-8831-A9D61428E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0E1D8-4199-157E-9D82-7A8089FBF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652AE-06BB-430E-8254-2659F0C0D097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08367-4956-ACB5-5D05-CC5F9D1E3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425BBB-BB8F-FFA4-BC9B-2DFCE543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D4B6-0001-4166-A84D-43D0E355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43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E3D10-C591-1E85-2D78-6DF8A0391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5BB5A6-CFD1-7BF6-1C55-34632365F2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80E121-6A44-37A7-2CB1-9D487DFDE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C458CB-84AD-02D4-43C6-9B0E6EC70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652AE-06BB-430E-8254-2659F0C0D097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6C2DF-29B7-8568-910D-AE1F2468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2C04C1-534D-1A5B-8079-E622A1D4E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D4B6-0001-4166-A84D-43D0E355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48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2FFA0A-2309-5244-3781-82D462943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EB968-D8B9-CF5D-DFCA-2E8056DF0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D4DEA-79F4-5E75-0FBA-EA87F5C194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652AE-06BB-430E-8254-2659F0C0D097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7E0B7-A6DF-8CF3-D4E7-D17C614C8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6D00D-5668-639C-E894-699506749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AD4B6-0001-4166-A84D-43D0E355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94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an.r-project.org/web/packages/shinysurveys/vignettes/surveying-shinysurveys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cdc.gov/brfss/annual_data/2015/pdf/codebook15_llcp.pdf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cdc/behavioral-risk-factor-surveillance-syste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bm.com/docs/en/cognos-analytics/11.1.0?topic=terms-cramrs-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08C11-B5EF-5673-2819-D51AF55A8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7825" y="2314575"/>
            <a:ext cx="9144000" cy="947738"/>
          </a:xfrm>
        </p:spPr>
        <p:txBody>
          <a:bodyPr/>
          <a:lstStyle/>
          <a:p>
            <a:r>
              <a:rPr lang="en-US" dirty="0"/>
              <a:t>Week 7 Project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EC349-0170-80D8-063C-12C379453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02126"/>
            <a:ext cx="9144000" cy="603250"/>
          </a:xfrm>
        </p:spPr>
        <p:txBody>
          <a:bodyPr/>
          <a:lstStyle/>
          <a:p>
            <a:r>
              <a:rPr lang="en-US" dirty="0"/>
              <a:t>Matthew Vu</a:t>
            </a: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3DF39DED-62E0-6791-8A69-7842F58A2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3942" y="0"/>
            <a:ext cx="2805404" cy="182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387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E9AB5-D085-81D7-3436-FA6EEFD04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8836" y="-214976"/>
            <a:ext cx="10515600" cy="1325563"/>
          </a:xfrm>
        </p:spPr>
        <p:txBody>
          <a:bodyPr/>
          <a:lstStyle/>
          <a:p>
            <a:r>
              <a:rPr lang="en-US" b="1" dirty="0"/>
              <a:t>Check for multicollinearity Part 2: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70D097-7403-BD5A-2226-774E08B362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9" b="-1"/>
          <a:stretch/>
        </p:blipFill>
        <p:spPr>
          <a:xfrm>
            <a:off x="677661" y="1571346"/>
            <a:ext cx="6096000" cy="43324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8031F0-A312-E342-7C1E-FAE7262B86A2}"/>
              </a:ext>
            </a:extLst>
          </p:cNvPr>
          <p:cNvSpPr txBox="1"/>
          <p:nvPr/>
        </p:nvSpPr>
        <p:spPr>
          <a:xfrm>
            <a:off x="7936636" y="2721927"/>
            <a:ext cx="32936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Conclusion:</a:t>
            </a:r>
          </a:p>
          <a:p>
            <a:r>
              <a:rPr lang="en-US" dirty="0"/>
              <a:t>Generalized VIF values greater than 5 are an issue.  However, because the generalized VIF values are less than 5.  We do not have problematic amounts of collinearity.</a:t>
            </a:r>
          </a:p>
        </p:txBody>
      </p:sp>
    </p:spTree>
    <p:extLst>
      <p:ext uri="{BB962C8B-B14F-4D97-AF65-F5344CB8AC3E}">
        <p14:creationId xmlns:p14="http://schemas.microsoft.com/office/powerpoint/2010/main" val="198509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8F157-1DD1-57E9-8981-C0D9355D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0" y="0"/>
            <a:ext cx="5048250" cy="1325563"/>
          </a:xfrm>
        </p:spPr>
        <p:txBody>
          <a:bodyPr/>
          <a:lstStyle/>
          <a:p>
            <a:r>
              <a:rPr lang="en-US" b="1" dirty="0"/>
              <a:t>Perform Data Split: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36EDC6-CF62-F2EC-62DD-DEB1EFC4A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477" y="1325563"/>
            <a:ext cx="8508096" cy="35385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02683A-AD53-FF2D-D470-10CDC35514F0}"/>
              </a:ext>
            </a:extLst>
          </p:cNvPr>
          <p:cNvSpPr txBox="1"/>
          <p:nvPr/>
        </p:nvSpPr>
        <p:spPr>
          <a:xfrm>
            <a:off x="4181475" y="5219152"/>
            <a:ext cx="4810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50-25-25 Training, Validation, and Test sets.  Note, we can do this because we have over 74,000 observations to work with,</a:t>
            </a:r>
          </a:p>
        </p:txBody>
      </p:sp>
    </p:spTree>
    <p:extLst>
      <p:ext uri="{BB962C8B-B14F-4D97-AF65-F5344CB8AC3E}">
        <p14:creationId xmlns:p14="http://schemas.microsoft.com/office/powerpoint/2010/main" val="3481080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140B9-0663-F5BC-E55B-2F0A52FCD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9075" y="107950"/>
            <a:ext cx="10515600" cy="1325563"/>
          </a:xfrm>
        </p:spPr>
        <p:txBody>
          <a:bodyPr/>
          <a:lstStyle/>
          <a:p>
            <a:r>
              <a:rPr lang="en-US" b="1" dirty="0"/>
              <a:t>Logistic Regression: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C5BF98-5F03-5125-674A-6F1F2B697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988" y="3957637"/>
            <a:ext cx="4093181" cy="15382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E067F2-2ED6-4A36-1C48-176029D4D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403" y="1485901"/>
            <a:ext cx="6759812" cy="186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258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A73CD-B74D-146A-3993-B31164C84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" y="-244475"/>
            <a:ext cx="10515600" cy="1325563"/>
          </a:xfrm>
        </p:spPr>
        <p:txBody>
          <a:bodyPr/>
          <a:lstStyle/>
          <a:p>
            <a:r>
              <a:rPr lang="en-US" b="1" dirty="0"/>
              <a:t>Plans for spring break: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A9BFA-E970-5BBE-DBB9-A84DF1F5B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" y="1081088"/>
            <a:ext cx="10515600" cy="4351338"/>
          </a:xfrm>
        </p:spPr>
        <p:txBody>
          <a:bodyPr/>
          <a:lstStyle/>
          <a:p>
            <a:r>
              <a:rPr lang="en-US" dirty="0"/>
              <a:t>Finish training the rest of the models and interpreting them</a:t>
            </a:r>
          </a:p>
          <a:p>
            <a:r>
              <a:rPr lang="en-US" dirty="0"/>
              <a:t>Experiment with </a:t>
            </a:r>
            <a:r>
              <a:rPr lang="en-US" sz="2800" dirty="0">
                <a:effectLst/>
                <a:ea typeface="Calibri" panose="020F0502020204030204" pitchFamily="34" charset="0"/>
              </a:rPr>
              <a:t>clustering the data using Gower’s distance and the Partition Around Medoids (PAM) clustering algorithm improve model accuracy?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399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36211-2293-9ECC-4FE8-A00759EE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-163570"/>
            <a:ext cx="10515600" cy="1325563"/>
          </a:xfrm>
        </p:spPr>
        <p:txBody>
          <a:bodyPr/>
          <a:lstStyle/>
          <a:p>
            <a:r>
              <a:rPr lang="en-US" b="1" dirty="0"/>
              <a:t>Overall Project Topic and Objective: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904B3-403A-BE72-CA7B-434869D49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5" y="1087253"/>
            <a:ext cx="5762625" cy="5470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ffectLst/>
              </a:rPr>
              <a:t>The topic of my capstone project is to experiment with several machine learning techniques, such as logistic regression, naïve bayes, support vector machines, k-nearest neighbor, and decisions trees, with the goal of creating a questionnaire application that can predict the risk of diabetes. Also, this capstone project will experiment with </a:t>
            </a:r>
            <a:r>
              <a:rPr lang="en-US" sz="2800" dirty="0">
                <a:effectLst/>
                <a:ea typeface="Calibri" panose="020F0502020204030204" pitchFamily="34" charset="0"/>
              </a:rPr>
              <a:t>clustering the observations using Gower’s distance and Partitioning Around Medoids (PAM) to see if clustering improves model accuracy</a:t>
            </a:r>
            <a:r>
              <a:rPr lang="en-US" dirty="0">
                <a:effectLst/>
              </a:rPr>
              <a:t>.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984745-2254-EB25-D99C-D53E41D73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61993"/>
            <a:ext cx="5874505" cy="4534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0FFF28-D527-4085-6C41-F3D06F2F5C7E}"/>
              </a:ext>
            </a:extLst>
          </p:cNvPr>
          <p:cNvSpPr txBox="1"/>
          <p:nvPr/>
        </p:nvSpPr>
        <p:spPr>
          <a:xfrm>
            <a:off x="7521052" y="5816575"/>
            <a:ext cx="3735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Idea of what the questionnaire should look like using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ShinyR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 Source: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https://cran.r-project.org/web/packages/shinysurveys/vignettes/surveying-shinysurveys.html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4224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EE1C9-4096-9BE3-B163-22F780373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75" y="-149781"/>
            <a:ext cx="6459245" cy="1460501"/>
          </a:xfrm>
        </p:spPr>
        <p:txBody>
          <a:bodyPr>
            <a:normAutofit/>
          </a:bodyPr>
          <a:lstStyle/>
          <a:p>
            <a:r>
              <a:rPr lang="en-US" b="1"/>
              <a:t>Research Questions: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A9EDA-D710-EF29-112C-325CA4ED9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552" y="1124289"/>
            <a:ext cx="11496583" cy="5236246"/>
          </a:xfrm>
        </p:spPr>
        <p:txBody>
          <a:bodyPr>
            <a:normAutofit lnSpcReduction="10000"/>
          </a:bodyPr>
          <a:lstStyle/>
          <a:p>
            <a:pPr marL="0" marR="0" lvl="0" indent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3600" dirty="0">
                <a:effectLst/>
                <a:ea typeface="Calibri" panose="020F0502020204030204" pitchFamily="34" charset="0"/>
              </a:rPr>
              <a:t>1. What behaviors and habits are associated with diabetes risk?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US" sz="3600" dirty="0">
              <a:effectLst/>
              <a:ea typeface="Times New Roman" panose="02020603050405020304" pitchFamily="18" charset="0"/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3600" dirty="0">
                <a:effectLst/>
                <a:ea typeface="Calibri" panose="020F0502020204030204" pitchFamily="34" charset="0"/>
              </a:rPr>
              <a:t>2. What machine learning algorithms out of the following </a:t>
            </a:r>
            <a:r>
              <a:rPr lang="en-US" sz="3600" dirty="0">
                <a:ea typeface="Calibri" panose="020F0502020204030204" pitchFamily="34" charset="0"/>
              </a:rPr>
              <a:t>is</a:t>
            </a:r>
            <a:r>
              <a:rPr lang="en-US" sz="3600" dirty="0">
                <a:effectLst/>
                <a:ea typeface="Calibri" panose="020F0502020204030204" pitchFamily="34" charset="0"/>
              </a:rPr>
              <a:t> most effective at predicting diabetes risk: logistic regression, naïve bayes, support vector machines, k-nearest neighbor, and decisions trees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US" sz="3600" dirty="0">
              <a:effectLst/>
              <a:ea typeface="Times New Roman" panose="02020603050405020304" pitchFamily="18" charset="0"/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3600" dirty="0">
                <a:effectLst/>
                <a:ea typeface="Calibri" panose="020F0502020204030204" pitchFamily="34" charset="0"/>
              </a:rPr>
              <a:t>3. Will clustering the data using Gower’s distance and the Partition Around Medoids (PAM) clustering algorithm improve model accuracy?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56F94-C519-F6F2-9F79-6180FB753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330" y="855169"/>
            <a:ext cx="5837808" cy="1325563"/>
          </a:xfrm>
        </p:spPr>
        <p:txBody>
          <a:bodyPr/>
          <a:lstStyle/>
          <a:p>
            <a:r>
              <a:rPr lang="en-US" b="1" dirty="0"/>
              <a:t>Updates made this week: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2EDCD-C0EC-B37A-2A83-0F405CD20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7113" y="2587842"/>
            <a:ext cx="4976674" cy="1894119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 dirty="0"/>
              <a:t>Changed some variables</a:t>
            </a:r>
          </a:p>
          <a:p>
            <a:pPr marL="514350" indent="-514350">
              <a:buAutoNum type="arabicPeriod"/>
            </a:pPr>
            <a:r>
              <a:rPr lang="en-US" dirty="0"/>
              <a:t>Finished up variable selection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Split data into training, validation, and test set</a:t>
            </a:r>
          </a:p>
          <a:p>
            <a:pPr marL="514350" indent="-514350">
              <a:buAutoNum type="arabicPeriod"/>
            </a:pPr>
            <a:r>
              <a:rPr lang="en-US" dirty="0"/>
              <a:t>Began Modeling</a:t>
            </a:r>
          </a:p>
        </p:txBody>
      </p:sp>
    </p:spTree>
    <p:extLst>
      <p:ext uri="{BB962C8B-B14F-4D97-AF65-F5344CB8AC3E}">
        <p14:creationId xmlns:p14="http://schemas.microsoft.com/office/powerpoint/2010/main" val="1975940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5277B-96C5-3438-9B87-13715BD71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3391" y="0"/>
            <a:ext cx="12119727" cy="1083076"/>
          </a:xfrm>
        </p:spPr>
        <p:txBody>
          <a:bodyPr>
            <a:normAutofit/>
          </a:bodyPr>
          <a:lstStyle/>
          <a:p>
            <a:r>
              <a:rPr lang="en-US" sz="3600" b="1" dirty="0"/>
              <a:t>Dataset being used: BFRSS Heath Survey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9BFE09-28D4-EB4E-B1B6-2807C4F9D5EA}"/>
              </a:ext>
            </a:extLst>
          </p:cNvPr>
          <p:cNvSpPr txBox="1"/>
          <p:nvPr/>
        </p:nvSpPr>
        <p:spPr>
          <a:xfrm>
            <a:off x="1913132" y="6101794"/>
            <a:ext cx="7306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to Codebook: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https://www.cdc.gov/brfss/annual_data/2015/pdf/codebook15_llcp.pdf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3BF4B3-B225-7521-05AB-D19C877F6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669" y="806540"/>
            <a:ext cx="7621207" cy="529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611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E5D73-74A3-AC29-60C5-424AD6780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124" y="-476770"/>
            <a:ext cx="12495227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Changed two variables to ask more interesting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CDCDF-3AFA-B82B-ED9E-E4151C0D7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113" y="526275"/>
            <a:ext cx="5495826" cy="3011657"/>
          </a:xfrm>
        </p:spPr>
        <p:txBody>
          <a:bodyPr>
            <a:normAutofit fontScale="25000" lnSpcReduction="20000"/>
          </a:bodyPr>
          <a:lstStyle/>
          <a:p>
            <a:pPr lvl="1"/>
            <a:r>
              <a:rPr lang="en-US" sz="4800" b="0" u="none" strike="noStrike" dirty="0" err="1">
                <a:solidFill>
                  <a:schemeClr val="tx1"/>
                </a:solidFill>
                <a:effectLst/>
              </a:rPr>
              <a:t>Diabetes_binary</a:t>
            </a:r>
            <a:r>
              <a:rPr lang="en-US" sz="4800" b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-US" sz="4800" dirty="0"/>
              <a:t>= Has diabetes?</a:t>
            </a:r>
          </a:p>
          <a:p>
            <a:pPr lvl="1"/>
            <a:r>
              <a:rPr lang="en-US" sz="4800" b="0" u="none" strike="noStrike" dirty="0" err="1">
                <a:solidFill>
                  <a:schemeClr val="tx1"/>
                </a:solidFill>
                <a:effectLst/>
              </a:rPr>
              <a:t>HighBP</a:t>
            </a:r>
            <a:r>
              <a:rPr lang="en-US" sz="4800" dirty="0"/>
              <a:t> = Has been told they have high blood pressure by a doctor, nurse, or other health professional</a:t>
            </a:r>
          </a:p>
          <a:p>
            <a:pPr lvl="1"/>
            <a:r>
              <a:rPr lang="en-US" sz="4800" b="0" u="none" strike="noStrike" dirty="0" err="1">
                <a:solidFill>
                  <a:schemeClr val="tx1"/>
                </a:solidFill>
                <a:effectLst/>
              </a:rPr>
              <a:t>HighChol</a:t>
            </a:r>
            <a:r>
              <a:rPr lang="en-US" sz="4800" dirty="0"/>
              <a:t> = Has EVER been told by a doctor, nurse or other health professional that their blood cholesterol is high</a:t>
            </a:r>
          </a:p>
          <a:p>
            <a:pPr lvl="1"/>
            <a:r>
              <a:rPr lang="en-US" sz="4800" dirty="0" err="1"/>
              <a:t>CholCheck</a:t>
            </a:r>
            <a:r>
              <a:rPr lang="en-US" sz="4800" dirty="0"/>
              <a:t> = Has had their c</a:t>
            </a:r>
            <a:r>
              <a:rPr lang="en-US" sz="4800" b="0" i="0" dirty="0">
                <a:effectLst/>
                <a:latin typeface="Inter"/>
              </a:rPr>
              <a:t>holesterol checked within past five years</a:t>
            </a:r>
          </a:p>
          <a:p>
            <a:pPr lvl="1"/>
            <a:r>
              <a:rPr lang="en-US" sz="4800" b="0" u="none" strike="noStrike" dirty="0">
                <a:solidFill>
                  <a:schemeClr val="tx1"/>
                </a:solidFill>
                <a:effectLst/>
              </a:rPr>
              <a:t>BMI = Body mass index</a:t>
            </a:r>
          </a:p>
          <a:p>
            <a:pPr lvl="1"/>
            <a:r>
              <a:rPr lang="en-US" sz="4800" b="1" i="0" dirty="0">
                <a:latin typeface="Calibri" panose="020F0502020204030204" pitchFamily="34" charset="0"/>
              </a:rPr>
              <a:t>Smoker = </a:t>
            </a:r>
            <a:r>
              <a:rPr lang="en-US" sz="4800" b="1" i="0" dirty="0">
                <a:effectLst/>
                <a:latin typeface="Inter"/>
              </a:rPr>
              <a:t>Has smoked at least 100 cigarettes in your entire life</a:t>
            </a:r>
          </a:p>
          <a:p>
            <a:pPr lvl="2"/>
            <a:r>
              <a:rPr lang="en-US" sz="4400" b="1" dirty="0">
                <a:latin typeface="Inter"/>
              </a:rPr>
              <a:t>Changed to smoker status (current smoker = smokes everyday, current smoker = smokes some days, former smoker, never smoked) </a:t>
            </a:r>
            <a:endParaRPr lang="en-US" sz="4400" b="1" i="0" dirty="0">
              <a:effectLst/>
              <a:latin typeface="Inter"/>
            </a:endParaRPr>
          </a:p>
          <a:p>
            <a:pPr lvl="1"/>
            <a:r>
              <a:rPr lang="en-US" sz="4800" u="none" strike="noStrike" dirty="0">
                <a:solidFill>
                  <a:schemeClr val="tx1"/>
                </a:solidFill>
                <a:latin typeface="Inter"/>
              </a:rPr>
              <a:t>Stroke = </a:t>
            </a:r>
            <a:r>
              <a:rPr lang="en-US" sz="4800" dirty="0">
                <a:latin typeface="Inter"/>
              </a:rPr>
              <a:t>Had</a:t>
            </a:r>
            <a:r>
              <a:rPr lang="en-US" sz="4800" u="none" strike="noStrike" dirty="0">
                <a:solidFill>
                  <a:schemeClr val="tx1"/>
                </a:solidFill>
                <a:latin typeface="Inter"/>
              </a:rPr>
              <a:t> a stroke</a:t>
            </a:r>
          </a:p>
          <a:p>
            <a:pPr lvl="1"/>
            <a:r>
              <a:rPr lang="en-US" sz="4800" b="0" u="none" strike="noStrike" dirty="0" err="1">
                <a:solidFill>
                  <a:schemeClr val="tx1"/>
                </a:solidFill>
                <a:effectLst/>
              </a:rPr>
              <a:t>HeartDiseaseorAttack</a:t>
            </a:r>
            <a:r>
              <a:rPr lang="en-US" sz="4800" b="0" u="none" strike="noStrike" dirty="0">
                <a:solidFill>
                  <a:schemeClr val="tx1"/>
                </a:solidFill>
                <a:effectLst/>
              </a:rPr>
              <a:t> = Had a coronary heart disease or myocardial infarction</a:t>
            </a:r>
          </a:p>
          <a:p>
            <a:pPr lvl="1"/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PhysActivity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 = Have done physical activity or exercise during the past 30 days other than their regular job</a:t>
            </a:r>
          </a:p>
          <a:p>
            <a:pPr lvl="2"/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Changed</a:t>
            </a:r>
            <a:r>
              <a:rPr lang="en-US" sz="4400" b="1" dirty="0">
                <a:solidFill>
                  <a:prstClr val="black"/>
                </a:solidFill>
                <a:latin typeface="Inter"/>
              </a:rPr>
              <a:t> to amount of physical activity (301+, 1-300, and 0 minutes per week)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r"/>
              <a:ea typeface="+mn-ea"/>
              <a:cs typeface="+mn-cs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Fruits =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Consumes fruit one or more times per day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Veggies = Consumes vegetables one or more times per day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r"/>
              <a:ea typeface="+mn-ea"/>
              <a:cs typeface="+mn-cs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59D4D7B-5E9A-46B3-5995-BFFBE2D3A4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108256"/>
              </p:ext>
            </p:extLst>
          </p:nvPr>
        </p:nvGraphicFramePr>
        <p:xfrm>
          <a:off x="74427" y="3716115"/>
          <a:ext cx="11991883" cy="259021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69535">
                  <a:extLst>
                    <a:ext uri="{9D8B030D-6E8A-4147-A177-3AD203B41FA5}">
                      <a16:colId xmlns:a16="http://schemas.microsoft.com/office/drawing/2014/main" val="2055768262"/>
                    </a:ext>
                  </a:extLst>
                </a:gridCol>
                <a:gridCol w="362723">
                  <a:extLst>
                    <a:ext uri="{9D8B030D-6E8A-4147-A177-3AD203B41FA5}">
                      <a16:colId xmlns:a16="http://schemas.microsoft.com/office/drawing/2014/main" val="461098877"/>
                    </a:ext>
                  </a:extLst>
                </a:gridCol>
                <a:gridCol w="566129">
                  <a:extLst>
                    <a:ext uri="{9D8B030D-6E8A-4147-A177-3AD203B41FA5}">
                      <a16:colId xmlns:a16="http://schemas.microsoft.com/office/drawing/2014/main" val="2455207327"/>
                    </a:ext>
                  </a:extLst>
                </a:gridCol>
                <a:gridCol w="566129">
                  <a:extLst>
                    <a:ext uri="{9D8B030D-6E8A-4147-A177-3AD203B41FA5}">
                      <a16:colId xmlns:a16="http://schemas.microsoft.com/office/drawing/2014/main" val="2854503806"/>
                    </a:ext>
                  </a:extLst>
                </a:gridCol>
                <a:gridCol w="566129">
                  <a:extLst>
                    <a:ext uri="{9D8B030D-6E8A-4147-A177-3AD203B41FA5}">
                      <a16:colId xmlns:a16="http://schemas.microsoft.com/office/drawing/2014/main" val="2450630951"/>
                    </a:ext>
                  </a:extLst>
                </a:gridCol>
                <a:gridCol w="566129">
                  <a:extLst>
                    <a:ext uri="{9D8B030D-6E8A-4147-A177-3AD203B41FA5}">
                      <a16:colId xmlns:a16="http://schemas.microsoft.com/office/drawing/2014/main" val="2365903076"/>
                    </a:ext>
                  </a:extLst>
                </a:gridCol>
                <a:gridCol w="428334">
                  <a:extLst>
                    <a:ext uri="{9D8B030D-6E8A-4147-A177-3AD203B41FA5}">
                      <a16:colId xmlns:a16="http://schemas.microsoft.com/office/drawing/2014/main" val="3362182095"/>
                    </a:ext>
                  </a:extLst>
                </a:gridCol>
                <a:gridCol w="1056630">
                  <a:extLst>
                    <a:ext uri="{9D8B030D-6E8A-4147-A177-3AD203B41FA5}">
                      <a16:colId xmlns:a16="http://schemas.microsoft.com/office/drawing/2014/main" val="792693142"/>
                    </a:ext>
                  </a:extLst>
                </a:gridCol>
                <a:gridCol w="553103">
                  <a:extLst>
                    <a:ext uri="{9D8B030D-6E8A-4147-A177-3AD203B41FA5}">
                      <a16:colId xmlns:a16="http://schemas.microsoft.com/office/drawing/2014/main" val="3014725440"/>
                    </a:ext>
                  </a:extLst>
                </a:gridCol>
                <a:gridCol w="288575">
                  <a:extLst>
                    <a:ext uri="{9D8B030D-6E8A-4147-A177-3AD203B41FA5}">
                      <a16:colId xmlns:a16="http://schemas.microsoft.com/office/drawing/2014/main" val="4139623134"/>
                    </a:ext>
                  </a:extLst>
                </a:gridCol>
                <a:gridCol w="352704">
                  <a:extLst>
                    <a:ext uri="{9D8B030D-6E8A-4147-A177-3AD203B41FA5}">
                      <a16:colId xmlns:a16="http://schemas.microsoft.com/office/drawing/2014/main" val="381879976"/>
                    </a:ext>
                  </a:extLst>
                </a:gridCol>
                <a:gridCol w="937870">
                  <a:extLst>
                    <a:ext uri="{9D8B030D-6E8A-4147-A177-3AD203B41FA5}">
                      <a16:colId xmlns:a16="http://schemas.microsoft.com/office/drawing/2014/main" val="830259261"/>
                    </a:ext>
                  </a:extLst>
                </a:gridCol>
                <a:gridCol w="753504">
                  <a:extLst>
                    <a:ext uri="{9D8B030D-6E8A-4147-A177-3AD203B41FA5}">
                      <a16:colId xmlns:a16="http://schemas.microsoft.com/office/drawing/2014/main" val="4035799711"/>
                    </a:ext>
                  </a:extLst>
                </a:gridCol>
                <a:gridCol w="593183">
                  <a:extLst>
                    <a:ext uri="{9D8B030D-6E8A-4147-A177-3AD203B41FA5}">
                      <a16:colId xmlns:a16="http://schemas.microsoft.com/office/drawing/2014/main" val="3441169500"/>
                    </a:ext>
                  </a:extLst>
                </a:gridCol>
                <a:gridCol w="208416">
                  <a:extLst>
                    <a:ext uri="{9D8B030D-6E8A-4147-A177-3AD203B41FA5}">
                      <a16:colId xmlns:a16="http://schemas.microsoft.com/office/drawing/2014/main" val="1883643659"/>
                    </a:ext>
                  </a:extLst>
                </a:gridCol>
                <a:gridCol w="488970">
                  <a:extLst>
                    <a:ext uri="{9D8B030D-6E8A-4147-A177-3AD203B41FA5}">
                      <a16:colId xmlns:a16="http://schemas.microsoft.com/office/drawing/2014/main" val="2417299270"/>
                    </a:ext>
                  </a:extLst>
                </a:gridCol>
                <a:gridCol w="488970">
                  <a:extLst>
                    <a:ext uri="{9D8B030D-6E8A-4147-A177-3AD203B41FA5}">
                      <a16:colId xmlns:a16="http://schemas.microsoft.com/office/drawing/2014/main" val="3177599790"/>
                    </a:ext>
                  </a:extLst>
                </a:gridCol>
                <a:gridCol w="488970">
                  <a:extLst>
                    <a:ext uri="{9D8B030D-6E8A-4147-A177-3AD203B41FA5}">
                      <a16:colId xmlns:a16="http://schemas.microsoft.com/office/drawing/2014/main" val="2505041665"/>
                    </a:ext>
                  </a:extLst>
                </a:gridCol>
                <a:gridCol w="488970">
                  <a:extLst>
                    <a:ext uri="{9D8B030D-6E8A-4147-A177-3AD203B41FA5}">
                      <a16:colId xmlns:a16="http://schemas.microsoft.com/office/drawing/2014/main" val="443861117"/>
                    </a:ext>
                  </a:extLst>
                </a:gridCol>
                <a:gridCol w="488970">
                  <a:extLst>
                    <a:ext uri="{9D8B030D-6E8A-4147-A177-3AD203B41FA5}">
                      <a16:colId xmlns:a16="http://schemas.microsoft.com/office/drawing/2014/main" val="715118775"/>
                    </a:ext>
                  </a:extLst>
                </a:gridCol>
                <a:gridCol w="488970">
                  <a:extLst>
                    <a:ext uri="{9D8B030D-6E8A-4147-A177-3AD203B41FA5}">
                      <a16:colId xmlns:a16="http://schemas.microsoft.com/office/drawing/2014/main" val="2992201952"/>
                    </a:ext>
                  </a:extLst>
                </a:gridCol>
                <a:gridCol w="488970">
                  <a:extLst>
                    <a:ext uri="{9D8B030D-6E8A-4147-A177-3AD203B41FA5}">
                      <a16:colId xmlns:a16="http://schemas.microsoft.com/office/drawing/2014/main" val="1358100282"/>
                    </a:ext>
                  </a:extLst>
                </a:gridCol>
              </a:tblGrid>
              <a:tr h="4667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Diabetes_binary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HighBP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HighChol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CholCheck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BMI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Smoker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Stroke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HeartDiseaseorAttack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PhysActivity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Fruits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Veggies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HvyAlcoholConsump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AnyHealthcare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NoDocbcCost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GenHlth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MentHlth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PhysHlth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DiffWalk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Education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Income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28847151"/>
                  </a:ext>
                </a:extLst>
              </a:tr>
              <a:tr h="4159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20049249"/>
                  </a:ext>
                </a:extLst>
              </a:tr>
              <a:tr h="4159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7772575"/>
                  </a:ext>
                </a:extLst>
              </a:tr>
              <a:tr h="4159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37789388"/>
                  </a:ext>
                </a:extLst>
              </a:tr>
              <a:tr h="4159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00407572"/>
                  </a:ext>
                </a:extLst>
              </a:tr>
              <a:tr h="4159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4667852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0FF2577-2289-8FC6-36FA-E91CFC30FA14}"/>
              </a:ext>
            </a:extLst>
          </p:cNvPr>
          <p:cNvSpPr txBox="1"/>
          <p:nvPr/>
        </p:nvSpPr>
        <p:spPr>
          <a:xfrm>
            <a:off x="5865481" y="445235"/>
            <a:ext cx="6085406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200" b="0" u="none" strike="noStrike" dirty="0" err="1">
                <a:solidFill>
                  <a:schemeClr val="tx1"/>
                </a:solidFill>
                <a:effectLst/>
              </a:rPr>
              <a:t>HvyAlcoholConsump</a:t>
            </a:r>
            <a:r>
              <a:rPr lang="en-US" sz="1200" dirty="0"/>
              <a:t>  = Heavy drinkers (adult men having more than 14 drinks per week and adult women having more than 7 drinks per week)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AnyHealthcare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Has any kind of health care coverage, including health insurance, prepaid plans such as HMOs, or government plans such as Medicare, or Indian Health Service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NoDocbcCost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There was a time in the past 12 months when they needed to see a doctor but could not because of cost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GenHlth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 = General health (Excellent, very good, good, fair, Poor; 1, 2, 3, 4, 5)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MentHlth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 = How many days during the past 30 days was their mental health not good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PhysHlth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 = How many days during the past 30 days was their physical health not good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DiffWalk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 = Has serious difficulty walking or climbing stairs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Sex = Sex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Age = Age category (must be of 18 years or older and categories are organized in increments of 5 years)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Education = H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ighest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 grade or year of school completed (never, elementary, some high school, high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schoole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, some college, college; 1, 2, 3, 4, 5, 6)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Income = income level category (&lt;10, 000, &lt;15,000, &lt;20,000, &lt;25,000, &lt;35,000, &lt;50,000, &lt;75,000, &gt;75,000; 1, 2, 3, 4, 5, 6, 7, 8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r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r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r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r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r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D889A2-2D2F-B013-BF24-CFE8DF80A9A0}"/>
              </a:ext>
            </a:extLst>
          </p:cNvPr>
          <p:cNvSpPr txBox="1"/>
          <p:nvPr/>
        </p:nvSpPr>
        <p:spPr>
          <a:xfrm>
            <a:off x="1423447" y="6352309"/>
            <a:ext cx="10360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Table 1: The first 5 rows of the “Behavioral Risk Factor Surveillance System: Public Health Surveys of 400k people in 2015” dataset . Data source: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https://www.kaggle.com/datasets/cdc/behavioral-risk-factor-surveillance-system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9010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51148-034F-181F-1633-D6798939C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82945"/>
            <a:ext cx="10515600" cy="1325563"/>
          </a:xfrm>
        </p:spPr>
        <p:txBody>
          <a:bodyPr/>
          <a:lstStyle/>
          <a:p>
            <a:r>
              <a:rPr lang="en-US" b="1" dirty="0"/>
              <a:t>Plots for new variables: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4FA8A4-A490-2A63-405A-AFD451067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20" y="744939"/>
            <a:ext cx="5043206" cy="29737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67A876-9965-DEE6-706C-F832AA873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47024"/>
            <a:ext cx="4848225" cy="29441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DEBCFC-EE2C-05F8-7A6D-1222EAECD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20" y="3863048"/>
            <a:ext cx="4793510" cy="2933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5F6BB9-D424-0128-E113-3CC94AF243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5989" y="3718712"/>
            <a:ext cx="4679675" cy="290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419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68ADA-D956-3228-1159-9AA262EF2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04155"/>
            <a:ext cx="10515600" cy="1325563"/>
          </a:xfrm>
        </p:spPr>
        <p:txBody>
          <a:bodyPr/>
          <a:lstStyle/>
          <a:p>
            <a:r>
              <a:rPr lang="en-US" b="1" dirty="0"/>
              <a:t>Hypothesis Testing: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26B6B1-5E01-E7DB-6A3D-41AB2E48A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72" y="726748"/>
            <a:ext cx="3532757" cy="31636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9A7361-7BFA-A0C6-EA0D-66C42F323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300" y="726749"/>
            <a:ext cx="3852101" cy="31636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F08B95-C3C6-D494-64BF-3F55639FA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6484" y="708008"/>
            <a:ext cx="3852101" cy="31824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FBAC14-2B80-0429-DFB4-3683D3C0B1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2299" y="4031238"/>
            <a:ext cx="3852101" cy="26680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43369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B557F-8EDA-F147-A7F6-B129E54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3625" y="-121444"/>
            <a:ext cx="10515600" cy="1325563"/>
          </a:xfrm>
        </p:spPr>
        <p:txBody>
          <a:bodyPr/>
          <a:lstStyle/>
          <a:p>
            <a:r>
              <a:rPr lang="en-US" b="1" dirty="0"/>
              <a:t>Check for multicollinearity Part 1: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24FC46-52C6-9AA9-1AD5-206F2DD92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11" y="940293"/>
            <a:ext cx="5724525" cy="4781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B1DC97-0DEC-F0C5-12E7-F020A50CB0B3}"/>
              </a:ext>
            </a:extLst>
          </p:cNvPr>
          <p:cNvSpPr txBox="1"/>
          <p:nvPr/>
        </p:nvSpPr>
        <p:spPr>
          <a:xfrm>
            <a:off x="7684513" y="4316083"/>
            <a:ext cx="26860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Conclusions: </a:t>
            </a:r>
          </a:p>
          <a:p>
            <a:r>
              <a:rPr lang="en-US" dirty="0"/>
              <a:t>Remove </a:t>
            </a:r>
            <a:r>
              <a:rPr lang="en-US" dirty="0" err="1"/>
              <a:t>NoDocbcCost</a:t>
            </a:r>
            <a:r>
              <a:rPr lang="en-US" dirty="0"/>
              <a:t> because it is very strongly associated with </a:t>
            </a:r>
            <a:r>
              <a:rPr lang="en-US" dirty="0" err="1"/>
              <a:t>diff_walking</a:t>
            </a:r>
            <a:r>
              <a:rPr lang="en-US" dirty="0"/>
              <a:t>, and the Cramer’s V value was 1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412414-69F7-9275-111A-17FFC679E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950" y="1223830"/>
            <a:ext cx="5127511" cy="1492767"/>
          </a:xfrm>
          <a:prstGeom prst="rect">
            <a:avLst/>
          </a:prstGeom>
        </p:spPr>
      </p:pic>
      <p:sp>
        <p:nvSpPr>
          <p:cNvPr id="8" name="TextBox 5">
            <a:extLst>
              <a:ext uri="{FF2B5EF4-FFF2-40B4-BE49-F238E27FC236}">
                <a16:creationId xmlns:a16="http://schemas.microsoft.com/office/drawing/2014/main" id="{5BC4A0B4-E9B2-3D82-25D5-FA5331C79B04}"/>
              </a:ext>
            </a:extLst>
          </p:cNvPr>
          <p:cNvSpPr txBox="1"/>
          <p:nvPr/>
        </p:nvSpPr>
        <p:spPr>
          <a:xfrm>
            <a:off x="6885280" y="2791424"/>
            <a:ext cx="44988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will use this general guideline to measure strength between factor variables.  Provided by IBM. </a:t>
            </a:r>
            <a:r>
              <a:rPr lang="en-US" dirty="0">
                <a:hlinkClick r:id="rId4"/>
              </a:rPr>
              <a:t>Cramér's V - IBM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97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1059</Words>
  <Application>Microsoft Office PowerPoint</Application>
  <PresentationFormat>Widescreen</PresentationFormat>
  <Paragraphs>206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Inter</vt:lpstr>
      <vt:lpstr>Office Theme</vt:lpstr>
      <vt:lpstr>Week 7 Project Update</vt:lpstr>
      <vt:lpstr>Overall Project Topic and Objective:</vt:lpstr>
      <vt:lpstr>Research Questions:</vt:lpstr>
      <vt:lpstr>Updates made this week:</vt:lpstr>
      <vt:lpstr>Dataset being used: BFRSS Heath Survey Dataset</vt:lpstr>
      <vt:lpstr>Changed two variables to ask more interesting questions</vt:lpstr>
      <vt:lpstr>Plots for new variables:</vt:lpstr>
      <vt:lpstr>Hypothesis Testing:</vt:lpstr>
      <vt:lpstr>Check for multicollinearity Part 1:</vt:lpstr>
      <vt:lpstr>Check for multicollinearity Part 2:</vt:lpstr>
      <vt:lpstr>Perform Data Split:</vt:lpstr>
      <vt:lpstr>Logistic Regression:</vt:lpstr>
      <vt:lpstr>Plans for spring break: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7 Project Update</dc:title>
  <dc:creator>Matthew L Vu</dc:creator>
  <cp:lastModifiedBy>Matthew L Vu</cp:lastModifiedBy>
  <cp:revision>5</cp:revision>
  <dcterms:created xsi:type="dcterms:W3CDTF">2023-03-08T20:39:23Z</dcterms:created>
  <dcterms:modified xsi:type="dcterms:W3CDTF">2023-03-08T21:27:54Z</dcterms:modified>
</cp:coreProperties>
</file>