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0" r:id="rId4"/>
    <p:sldId id="262" r:id="rId5"/>
    <p:sldId id="261" r:id="rId6"/>
    <p:sldId id="273" r:id="rId7"/>
    <p:sldId id="272" r:id="rId8"/>
    <p:sldId id="268" r:id="rId9"/>
    <p:sldId id="270" r:id="rId10"/>
    <p:sldId id="271" r:id="rId11"/>
    <p:sldId id="274" r:id="rId12"/>
    <p:sldId id="278" r:id="rId13"/>
    <p:sldId id="276" r:id="rId14"/>
    <p:sldId id="275"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A1630-0753-49AE-85D8-180098186552}" type="datetimeFigureOut">
              <a:rPr lang="en-US" smtClean="0"/>
              <a:t>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E92F4-03B7-4772-A86B-9CDA130B0A01}" type="slidenum">
              <a:rPr lang="en-US" smtClean="0"/>
              <a:t>‹#›</a:t>
            </a:fld>
            <a:endParaRPr lang="en-US"/>
          </a:p>
        </p:txBody>
      </p:sp>
    </p:spTree>
    <p:extLst>
      <p:ext uri="{BB962C8B-B14F-4D97-AF65-F5344CB8AC3E}">
        <p14:creationId xmlns:p14="http://schemas.microsoft.com/office/powerpoint/2010/main" val="207746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fld id="{B88BE6E3-5257-4C21-8878-724D91C8AE2C}" type="slidenum">
              <a:rPr lang="en-US" smtClean="0"/>
              <a:t>10</a:t>
            </a:fld>
            <a:endParaRPr lang="en-US"/>
          </a:p>
        </p:txBody>
      </p:sp>
    </p:spTree>
    <p:extLst>
      <p:ext uri="{BB962C8B-B14F-4D97-AF65-F5344CB8AC3E}">
        <p14:creationId xmlns:p14="http://schemas.microsoft.com/office/powerpoint/2010/main" val="233917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8BE6E3-5257-4C21-8878-724D91C8A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17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8BE6E3-5257-4C21-8878-724D91C8A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78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527E-FC63-3441-3F97-461F920D0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8704C-20A1-B56F-9993-44F3B5654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0FBDA-B148-C1E6-E277-19A0D8268F42}"/>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561B1F51-2B68-89A3-989E-4217849CA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32683-73BC-0060-B988-4C5A15F51CDA}"/>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287592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CEC-972D-FA56-FFEF-4D30392BA3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FF581A-3DB2-5DEF-F3F3-3907AF4D2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7CF61-0407-1DB4-D298-E36DB74FC800}"/>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616DD7F7-03DC-F269-512F-64730B1B4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0073C-5695-58CE-2C31-9AFE20CDADA9}"/>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146905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8C8DF3-1638-C4E4-7CB1-E5A49450E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B3C3A8-5B85-CFD7-D5D1-2F21DD426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2884A-AE80-8E4C-1B9F-B3408F4F3085}"/>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1A7821BB-5B02-3C7D-8959-E6A7971FD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3AD30-D8A7-5FBD-681C-C7BDBD82BB51}"/>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113445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E2C0-1EDF-E8AB-1A7B-B56472CF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1FE227-A92E-C9B5-069A-AF7898E9C1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C0DC6-B1BA-6ED7-7EFD-832707110A3D}"/>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B2092F98-3356-BEF4-39EC-F5966490E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8BC20-94D8-C799-1C06-0FA3AAEB08A1}"/>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65031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F86E-391C-53DC-4BB2-A059DF601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21972C-C8CA-FEEE-A7AE-0562029CB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E8663-1A07-4B48-7D76-6E0487EFE397}"/>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C9A3303F-7F61-11A3-07F4-8BB2D8B06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A2A83-54DF-6063-79B6-87B4824C5C49}"/>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428780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10DD-87E0-C2E3-3ADC-C090C2BB1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E6A9C-41FF-DBB1-24E5-5E42BD5A8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7D5365-1918-857F-516E-A49DD243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E813BA-28C9-8D5F-92E1-4BCCC8FF4578}"/>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6" name="Footer Placeholder 5">
            <a:extLst>
              <a:ext uri="{FF2B5EF4-FFF2-40B4-BE49-F238E27FC236}">
                <a16:creationId xmlns:a16="http://schemas.microsoft.com/office/drawing/2014/main" id="{4C4B44EC-D91C-4F95-3253-FEE2C86E9C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E17BC-08A0-379D-B316-180A7157B7B5}"/>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301148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6D2F-F443-01AE-75C4-38AC07726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558753-1880-27E8-6028-9D44A05FC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61E9B-010E-A2D1-CE9D-3C220CF4FB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38B4A-99A5-BF1E-18E4-9375CDCE2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F406BD-1B2F-08AB-4A16-FD52EFB61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A15B4-46CE-9771-F15C-F2A86403CFF5}"/>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8" name="Footer Placeholder 7">
            <a:extLst>
              <a:ext uri="{FF2B5EF4-FFF2-40B4-BE49-F238E27FC236}">
                <a16:creationId xmlns:a16="http://schemas.microsoft.com/office/drawing/2014/main" id="{6BACA8C1-884B-2B54-8C33-42E345B70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1C1969-999C-5104-0FCF-4CAD55F38622}"/>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330668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1B22-56CF-9A41-1A78-5ADE0A368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40576A-7A6E-4DFD-65E2-1DB3524F7FC8}"/>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4" name="Footer Placeholder 3">
            <a:extLst>
              <a:ext uri="{FF2B5EF4-FFF2-40B4-BE49-F238E27FC236}">
                <a16:creationId xmlns:a16="http://schemas.microsoft.com/office/drawing/2014/main" id="{0897920B-752F-CE73-C206-E573101F39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26A14C-8084-572A-B954-1DC65D49E0BC}"/>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198285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A5744-0CFF-8D38-4819-42C170918BC9}"/>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3" name="Footer Placeholder 2">
            <a:extLst>
              <a:ext uri="{FF2B5EF4-FFF2-40B4-BE49-F238E27FC236}">
                <a16:creationId xmlns:a16="http://schemas.microsoft.com/office/drawing/2014/main" id="{49E07DDA-E5B2-700F-745E-5EA2709FC4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05F35F-B138-F831-2B19-56169DE051F5}"/>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415975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7736-651B-CEBB-6FE6-344F4159A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63539-6FDF-442F-426C-8436EF5F0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78E34-FC85-1F56-E83D-B27DF0AE5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04E5F-051F-1F4F-10DE-CA8CB2E6F02A}"/>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6" name="Footer Placeholder 5">
            <a:extLst>
              <a:ext uri="{FF2B5EF4-FFF2-40B4-BE49-F238E27FC236}">
                <a16:creationId xmlns:a16="http://schemas.microsoft.com/office/drawing/2014/main" id="{97B35C2C-AB16-C1C6-BC8C-9FC28FD33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BB59F-88DA-FC90-EC3D-AB6F88026CC6}"/>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204705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FE8C-7D27-3573-ACB4-D06BB0C8D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F6ADA8-AA97-F9E0-183A-17E5D5D48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A4819B-8641-776A-BC34-4B17DDF50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52A4B-BC14-333E-0383-9955D9799850}"/>
              </a:ext>
            </a:extLst>
          </p:cNvPr>
          <p:cNvSpPr>
            <a:spLocks noGrp="1"/>
          </p:cNvSpPr>
          <p:nvPr>
            <p:ph type="dt" sz="half" idx="10"/>
          </p:nvPr>
        </p:nvSpPr>
        <p:spPr/>
        <p:txBody>
          <a:bodyPr/>
          <a:lstStyle/>
          <a:p>
            <a:fld id="{6BAB10EE-778D-4919-8BBE-50AC3C2E77BC}" type="datetimeFigureOut">
              <a:rPr lang="en-US" smtClean="0"/>
              <a:t>2/22/2023</a:t>
            </a:fld>
            <a:endParaRPr lang="en-US"/>
          </a:p>
        </p:txBody>
      </p:sp>
      <p:sp>
        <p:nvSpPr>
          <p:cNvPr id="6" name="Footer Placeholder 5">
            <a:extLst>
              <a:ext uri="{FF2B5EF4-FFF2-40B4-BE49-F238E27FC236}">
                <a16:creationId xmlns:a16="http://schemas.microsoft.com/office/drawing/2014/main" id="{37790795-745F-E32B-27FA-25A180D82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88DFA-C6D8-6079-AD48-D4EBB56E9075}"/>
              </a:ext>
            </a:extLst>
          </p:cNvPr>
          <p:cNvSpPr>
            <a:spLocks noGrp="1"/>
          </p:cNvSpPr>
          <p:nvPr>
            <p:ph type="sldNum" sz="quarter" idx="12"/>
          </p:nvPr>
        </p:nvSpPr>
        <p:spPr/>
        <p:txBody>
          <a:bodyPr/>
          <a:lstStyle/>
          <a:p>
            <a:fld id="{0FABD32E-CB3C-4248-A626-1C1AD0009E6D}" type="slidenum">
              <a:rPr lang="en-US" smtClean="0"/>
              <a:t>‹#›</a:t>
            </a:fld>
            <a:endParaRPr lang="en-US"/>
          </a:p>
        </p:txBody>
      </p:sp>
    </p:spTree>
    <p:extLst>
      <p:ext uri="{BB962C8B-B14F-4D97-AF65-F5344CB8AC3E}">
        <p14:creationId xmlns:p14="http://schemas.microsoft.com/office/powerpoint/2010/main" val="17489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7BBBA-EA5B-9F40-EF1A-83EF05446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3BE17-954B-B88D-F19F-E9A28CBB5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956D7-352A-B259-2CCD-BD642E2E1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B10EE-778D-4919-8BBE-50AC3C2E77BC}" type="datetimeFigureOut">
              <a:rPr lang="en-US" smtClean="0"/>
              <a:t>2/22/2023</a:t>
            </a:fld>
            <a:endParaRPr lang="en-US"/>
          </a:p>
        </p:txBody>
      </p:sp>
      <p:sp>
        <p:nvSpPr>
          <p:cNvPr id="5" name="Footer Placeholder 4">
            <a:extLst>
              <a:ext uri="{FF2B5EF4-FFF2-40B4-BE49-F238E27FC236}">
                <a16:creationId xmlns:a16="http://schemas.microsoft.com/office/drawing/2014/main" id="{FC60EE44-1F40-00E4-F456-2675628BB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31B86B-9B7F-F4BB-CEDD-4CF78592C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BD32E-CB3C-4248-A626-1C1AD0009E6D}" type="slidenum">
              <a:rPr lang="en-US" smtClean="0"/>
              <a:t>‹#›</a:t>
            </a:fld>
            <a:endParaRPr lang="en-US"/>
          </a:p>
        </p:txBody>
      </p:sp>
    </p:spTree>
    <p:extLst>
      <p:ext uri="{BB962C8B-B14F-4D97-AF65-F5344CB8AC3E}">
        <p14:creationId xmlns:p14="http://schemas.microsoft.com/office/powerpoint/2010/main" val="177804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docs/en/cognos-analytics/11.1.0?topic=terms-cramrs-v"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lexteboul/diabetes-health-indicators-dataset?select=diabetes_binary_5050split_health_indicators_BRFSS2015.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dc.gov/brfss/annual_data/2015/pdf/codebook15_llcp.pd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8C11-B5EF-5673-2819-D51AF55A80A9}"/>
              </a:ext>
            </a:extLst>
          </p:cNvPr>
          <p:cNvSpPr>
            <a:spLocks noGrp="1"/>
          </p:cNvSpPr>
          <p:nvPr>
            <p:ph type="ctrTitle"/>
          </p:nvPr>
        </p:nvSpPr>
        <p:spPr>
          <a:xfrm>
            <a:off x="1647825" y="2314575"/>
            <a:ext cx="9144000" cy="947738"/>
          </a:xfrm>
        </p:spPr>
        <p:txBody>
          <a:bodyPr/>
          <a:lstStyle/>
          <a:p>
            <a:r>
              <a:rPr lang="en-US" dirty="0"/>
              <a:t>Week 5 Project Update</a:t>
            </a:r>
          </a:p>
        </p:txBody>
      </p:sp>
      <p:sp>
        <p:nvSpPr>
          <p:cNvPr id="3" name="Subtitle 2">
            <a:extLst>
              <a:ext uri="{FF2B5EF4-FFF2-40B4-BE49-F238E27FC236}">
                <a16:creationId xmlns:a16="http://schemas.microsoft.com/office/drawing/2014/main" id="{C65EC349-0170-80D8-063C-12C3794536DE}"/>
              </a:ext>
            </a:extLst>
          </p:cNvPr>
          <p:cNvSpPr>
            <a:spLocks noGrp="1"/>
          </p:cNvSpPr>
          <p:nvPr>
            <p:ph type="subTitle" idx="1"/>
          </p:nvPr>
        </p:nvSpPr>
        <p:spPr>
          <a:xfrm>
            <a:off x="1524000" y="4302126"/>
            <a:ext cx="9144000" cy="603250"/>
          </a:xfrm>
        </p:spPr>
        <p:txBody>
          <a:bodyPr/>
          <a:lstStyle/>
          <a:p>
            <a:r>
              <a:rPr lang="en-US" dirty="0"/>
              <a:t>Matthew Vu</a:t>
            </a:r>
          </a:p>
        </p:txBody>
      </p:sp>
      <p:pic>
        <p:nvPicPr>
          <p:cNvPr id="4" name="Picture 3" descr="Logo, company name&#10;&#10;Description automatically generated">
            <a:extLst>
              <a:ext uri="{FF2B5EF4-FFF2-40B4-BE49-F238E27FC236}">
                <a16:creationId xmlns:a16="http://schemas.microsoft.com/office/drawing/2014/main" id="{3DF39DED-62E0-6791-8A69-7842F58A2C47}"/>
              </a:ext>
            </a:extLst>
          </p:cNvPr>
          <p:cNvPicPr>
            <a:picLocks noChangeAspect="1"/>
          </p:cNvPicPr>
          <p:nvPr/>
        </p:nvPicPr>
        <p:blipFill>
          <a:blip r:embed="rId2"/>
          <a:stretch>
            <a:fillRect/>
          </a:stretch>
        </p:blipFill>
        <p:spPr>
          <a:xfrm>
            <a:off x="9133942" y="0"/>
            <a:ext cx="2805404" cy="1826775"/>
          </a:xfrm>
          <a:prstGeom prst="rect">
            <a:avLst/>
          </a:prstGeom>
        </p:spPr>
      </p:pic>
    </p:spTree>
    <p:extLst>
      <p:ext uri="{BB962C8B-B14F-4D97-AF65-F5344CB8AC3E}">
        <p14:creationId xmlns:p14="http://schemas.microsoft.com/office/powerpoint/2010/main" val="385338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3: Heavy Alcohol Consumption and Difficulty Walking</a:t>
            </a:r>
          </a:p>
        </p:txBody>
      </p:sp>
      <p:pic>
        <p:nvPicPr>
          <p:cNvPr id="5" name="Picture 4" descr="Graphical user interface, text, application&#10;&#10;Description automatically generated">
            <a:extLst>
              <a:ext uri="{FF2B5EF4-FFF2-40B4-BE49-F238E27FC236}">
                <a16:creationId xmlns:a16="http://schemas.microsoft.com/office/drawing/2014/main" id="{6CEE3A3F-8F84-158A-F12D-BAA3B8E5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6" y="633959"/>
            <a:ext cx="4227718" cy="2508646"/>
          </a:xfrm>
          <a:prstGeom prst="rect">
            <a:avLst/>
          </a:prstGeom>
        </p:spPr>
      </p:pic>
      <p:pic>
        <p:nvPicPr>
          <p:cNvPr id="7" name="Picture 6" descr="Chart, bar chart&#10;&#10;Description automatically generated">
            <a:extLst>
              <a:ext uri="{FF2B5EF4-FFF2-40B4-BE49-F238E27FC236}">
                <a16:creationId xmlns:a16="http://schemas.microsoft.com/office/drawing/2014/main" id="{6A8EF0C2-5D04-B75B-F729-84D48BB6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258" y="579223"/>
            <a:ext cx="4044288" cy="2618117"/>
          </a:xfrm>
          <a:prstGeom prst="rect">
            <a:avLst/>
          </a:prstGeom>
        </p:spPr>
      </p:pic>
      <p:pic>
        <p:nvPicPr>
          <p:cNvPr id="10" name="Picture 9" descr="Text&#10;&#10;Description automatically generated">
            <a:extLst>
              <a:ext uri="{FF2B5EF4-FFF2-40B4-BE49-F238E27FC236}">
                <a16:creationId xmlns:a16="http://schemas.microsoft.com/office/drawing/2014/main" id="{49B84999-936E-65FA-0A1A-C67D768A7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150" y="1888282"/>
            <a:ext cx="3333870" cy="539227"/>
          </a:xfrm>
          <a:prstGeom prst="rect">
            <a:avLst/>
          </a:prstGeom>
        </p:spPr>
      </p:pic>
      <p:pic>
        <p:nvPicPr>
          <p:cNvPr id="13" name="Picture 12" descr="Chart, bar chart&#10;&#10;Description automatically generated">
            <a:extLst>
              <a:ext uri="{FF2B5EF4-FFF2-40B4-BE49-F238E27FC236}">
                <a16:creationId xmlns:a16="http://schemas.microsoft.com/office/drawing/2014/main" id="{6103C130-2030-2DA5-17C1-5D28A58AB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749" y="3836549"/>
            <a:ext cx="4026783" cy="2498332"/>
          </a:xfrm>
          <a:prstGeom prst="rect">
            <a:avLst/>
          </a:prstGeom>
        </p:spPr>
      </p:pic>
      <p:pic>
        <p:nvPicPr>
          <p:cNvPr id="15" name="Picture 14" descr="Chart, bar chart&#10;&#10;Description automatically generated">
            <a:extLst>
              <a:ext uri="{FF2B5EF4-FFF2-40B4-BE49-F238E27FC236}">
                <a16:creationId xmlns:a16="http://schemas.microsoft.com/office/drawing/2014/main" id="{F8CD4456-F65B-6615-6A07-BC52659E7B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5654" y="3765649"/>
            <a:ext cx="4246586" cy="2618117"/>
          </a:xfrm>
          <a:prstGeom prst="rect">
            <a:avLst/>
          </a:prstGeom>
        </p:spPr>
      </p:pic>
      <p:pic>
        <p:nvPicPr>
          <p:cNvPr id="19" name="Picture 18" descr="Text&#10;&#10;Description automatically generated">
            <a:extLst>
              <a:ext uri="{FF2B5EF4-FFF2-40B4-BE49-F238E27FC236}">
                <a16:creationId xmlns:a16="http://schemas.microsoft.com/office/drawing/2014/main" id="{97A41E81-687B-0F33-DD32-32A9B4E93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8285" y="4792230"/>
            <a:ext cx="3184735" cy="564953"/>
          </a:xfrm>
          <a:prstGeom prst="rect">
            <a:avLst/>
          </a:prstGeom>
        </p:spPr>
      </p:pic>
    </p:spTree>
    <p:extLst>
      <p:ext uri="{BB962C8B-B14F-4D97-AF65-F5344CB8AC3E}">
        <p14:creationId xmlns:p14="http://schemas.microsoft.com/office/powerpoint/2010/main" val="419069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4: Income Level and Age Category</a:t>
            </a:r>
          </a:p>
        </p:txBody>
      </p:sp>
      <p:pic>
        <p:nvPicPr>
          <p:cNvPr id="4" name="Picture 3">
            <a:extLst>
              <a:ext uri="{FF2B5EF4-FFF2-40B4-BE49-F238E27FC236}">
                <a16:creationId xmlns:a16="http://schemas.microsoft.com/office/drawing/2014/main" id="{29D41552-0D67-FC64-9B5E-AA2BA402DB0B}"/>
              </a:ext>
            </a:extLst>
          </p:cNvPr>
          <p:cNvPicPr>
            <a:picLocks noChangeAspect="1"/>
          </p:cNvPicPr>
          <p:nvPr/>
        </p:nvPicPr>
        <p:blipFill>
          <a:blip r:embed="rId3"/>
          <a:stretch>
            <a:fillRect/>
          </a:stretch>
        </p:blipFill>
        <p:spPr>
          <a:xfrm>
            <a:off x="3940591" y="800467"/>
            <a:ext cx="4490295" cy="2752478"/>
          </a:xfrm>
          <a:prstGeom prst="rect">
            <a:avLst/>
          </a:prstGeom>
        </p:spPr>
      </p:pic>
      <p:pic>
        <p:nvPicPr>
          <p:cNvPr id="8" name="Picture 7">
            <a:extLst>
              <a:ext uri="{FF2B5EF4-FFF2-40B4-BE49-F238E27FC236}">
                <a16:creationId xmlns:a16="http://schemas.microsoft.com/office/drawing/2014/main" id="{696AC7E1-62AF-EE3F-06BC-F850D7AB8F29}"/>
              </a:ext>
            </a:extLst>
          </p:cNvPr>
          <p:cNvPicPr>
            <a:picLocks noChangeAspect="1"/>
          </p:cNvPicPr>
          <p:nvPr/>
        </p:nvPicPr>
        <p:blipFill>
          <a:blip r:embed="rId4"/>
          <a:stretch>
            <a:fillRect/>
          </a:stretch>
        </p:blipFill>
        <p:spPr>
          <a:xfrm>
            <a:off x="0" y="768562"/>
            <a:ext cx="3852909" cy="2314603"/>
          </a:xfrm>
          <a:prstGeom prst="rect">
            <a:avLst/>
          </a:prstGeom>
        </p:spPr>
      </p:pic>
      <p:pic>
        <p:nvPicPr>
          <p:cNvPr id="14" name="Picture 13">
            <a:extLst>
              <a:ext uri="{FF2B5EF4-FFF2-40B4-BE49-F238E27FC236}">
                <a16:creationId xmlns:a16="http://schemas.microsoft.com/office/drawing/2014/main" id="{1EE12F9A-B12D-3370-5161-18E78C7BBC91}"/>
              </a:ext>
            </a:extLst>
          </p:cNvPr>
          <p:cNvPicPr>
            <a:picLocks noChangeAspect="1"/>
          </p:cNvPicPr>
          <p:nvPr/>
        </p:nvPicPr>
        <p:blipFill>
          <a:blip r:embed="rId5"/>
          <a:stretch>
            <a:fillRect/>
          </a:stretch>
        </p:blipFill>
        <p:spPr>
          <a:xfrm>
            <a:off x="36639" y="3805350"/>
            <a:ext cx="3816269" cy="2313154"/>
          </a:xfrm>
          <a:prstGeom prst="rect">
            <a:avLst/>
          </a:prstGeom>
        </p:spPr>
      </p:pic>
      <p:pic>
        <p:nvPicPr>
          <p:cNvPr id="17" name="Picture 16">
            <a:extLst>
              <a:ext uri="{FF2B5EF4-FFF2-40B4-BE49-F238E27FC236}">
                <a16:creationId xmlns:a16="http://schemas.microsoft.com/office/drawing/2014/main" id="{7A8A62CD-F558-EE31-74EB-606115296E3D}"/>
              </a:ext>
            </a:extLst>
          </p:cNvPr>
          <p:cNvPicPr>
            <a:picLocks noChangeAspect="1"/>
          </p:cNvPicPr>
          <p:nvPr/>
        </p:nvPicPr>
        <p:blipFill>
          <a:blip r:embed="rId6"/>
          <a:stretch>
            <a:fillRect/>
          </a:stretch>
        </p:blipFill>
        <p:spPr>
          <a:xfrm>
            <a:off x="3940591" y="3604982"/>
            <a:ext cx="4490295" cy="2728993"/>
          </a:xfrm>
          <a:prstGeom prst="rect">
            <a:avLst/>
          </a:prstGeom>
        </p:spPr>
      </p:pic>
      <p:pic>
        <p:nvPicPr>
          <p:cNvPr id="20" name="Picture 19">
            <a:extLst>
              <a:ext uri="{FF2B5EF4-FFF2-40B4-BE49-F238E27FC236}">
                <a16:creationId xmlns:a16="http://schemas.microsoft.com/office/drawing/2014/main" id="{1F219568-3A04-B0B0-DDF3-0A01E032CC09}"/>
              </a:ext>
            </a:extLst>
          </p:cNvPr>
          <p:cNvPicPr>
            <a:picLocks noChangeAspect="1"/>
          </p:cNvPicPr>
          <p:nvPr/>
        </p:nvPicPr>
        <p:blipFill rotWithShape="1">
          <a:blip r:embed="rId7"/>
          <a:srcRect r="48699"/>
          <a:stretch/>
        </p:blipFill>
        <p:spPr>
          <a:xfrm>
            <a:off x="8430886" y="3429000"/>
            <a:ext cx="2360085" cy="3245301"/>
          </a:xfrm>
          <a:prstGeom prst="rect">
            <a:avLst/>
          </a:prstGeom>
        </p:spPr>
      </p:pic>
      <p:pic>
        <p:nvPicPr>
          <p:cNvPr id="5" name="Picture 4">
            <a:extLst>
              <a:ext uri="{FF2B5EF4-FFF2-40B4-BE49-F238E27FC236}">
                <a16:creationId xmlns:a16="http://schemas.microsoft.com/office/drawing/2014/main" id="{F9A6B803-034D-5753-DE75-26A3E5560DE6}"/>
              </a:ext>
            </a:extLst>
          </p:cNvPr>
          <p:cNvPicPr>
            <a:picLocks noChangeAspect="1"/>
          </p:cNvPicPr>
          <p:nvPr/>
        </p:nvPicPr>
        <p:blipFill>
          <a:blip r:embed="rId8"/>
          <a:stretch>
            <a:fillRect/>
          </a:stretch>
        </p:blipFill>
        <p:spPr>
          <a:xfrm>
            <a:off x="8360771" y="941496"/>
            <a:ext cx="3421654" cy="2073730"/>
          </a:xfrm>
          <a:prstGeom prst="rect">
            <a:avLst/>
          </a:prstGeom>
        </p:spPr>
      </p:pic>
    </p:spTree>
    <p:extLst>
      <p:ext uri="{BB962C8B-B14F-4D97-AF65-F5344CB8AC3E}">
        <p14:creationId xmlns:p14="http://schemas.microsoft.com/office/powerpoint/2010/main" val="157690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5: General Health and Gender</a:t>
            </a:r>
          </a:p>
        </p:txBody>
      </p:sp>
      <p:pic>
        <p:nvPicPr>
          <p:cNvPr id="5" name="Picture 4">
            <a:extLst>
              <a:ext uri="{FF2B5EF4-FFF2-40B4-BE49-F238E27FC236}">
                <a16:creationId xmlns:a16="http://schemas.microsoft.com/office/drawing/2014/main" id="{EE619926-9F41-A76A-F57D-60CD9978674E}"/>
              </a:ext>
            </a:extLst>
          </p:cNvPr>
          <p:cNvPicPr>
            <a:picLocks noChangeAspect="1"/>
          </p:cNvPicPr>
          <p:nvPr/>
        </p:nvPicPr>
        <p:blipFill>
          <a:blip r:embed="rId3"/>
          <a:stretch>
            <a:fillRect/>
          </a:stretch>
        </p:blipFill>
        <p:spPr>
          <a:xfrm>
            <a:off x="4163628" y="942923"/>
            <a:ext cx="4527611" cy="2790635"/>
          </a:xfrm>
          <a:prstGeom prst="rect">
            <a:avLst/>
          </a:prstGeom>
        </p:spPr>
      </p:pic>
      <p:pic>
        <p:nvPicPr>
          <p:cNvPr id="7" name="Picture 6">
            <a:extLst>
              <a:ext uri="{FF2B5EF4-FFF2-40B4-BE49-F238E27FC236}">
                <a16:creationId xmlns:a16="http://schemas.microsoft.com/office/drawing/2014/main" id="{D7FC6AC4-2D42-09B1-8D22-2885B3BD14E6}"/>
              </a:ext>
            </a:extLst>
          </p:cNvPr>
          <p:cNvPicPr>
            <a:picLocks noChangeAspect="1"/>
          </p:cNvPicPr>
          <p:nvPr/>
        </p:nvPicPr>
        <p:blipFill>
          <a:blip r:embed="rId4"/>
          <a:stretch>
            <a:fillRect/>
          </a:stretch>
        </p:blipFill>
        <p:spPr>
          <a:xfrm>
            <a:off x="120250" y="1095029"/>
            <a:ext cx="4043378" cy="2535999"/>
          </a:xfrm>
          <a:prstGeom prst="rect">
            <a:avLst/>
          </a:prstGeom>
        </p:spPr>
      </p:pic>
      <p:pic>
        <p:nvPicPr>
          <p:cNvPr id="10" name="Picture 9">
            <a:extLst>
              <a:ext uri="{FF2B5EF4-FFF2-40B4-BE49-F238E27FC236}">
                <a16:creationId xmlns:a16="http://schemas.microsoft.com/office/drawing/2014/main" id="{235AAD7A-7C42-75B3-3DFB-C8C26DAD75F6}"/>
              </a:ext>
            </a:extLst>
          </p:cNvPr>
          <p:cNvPicPr>
            <a:picLocks noChangeAspect="1"/>
          </p:cNvPicPr>
          <p:nvPr/>
        </p:nvPicPr>
        <p:blipFill>
          <a:blip r:embed="rId5"/>
          <a:stretch>
            <a:fillRect/>
          </a:stretch>
        </p:blipFill>
        <p:spPr>
          <a:xfrm>
            <a:off x="8691239" y="949592"/>
            <a:ext cx="3284738" cy="2189825"/>
          </a:xfrm>
          <a:prstGeom prst="rect">
            <a:avLst/>
          </a:prstGeom>
        </p:spPr>
      </p:pic>
      <p:pic>
        <p:nvPicPr>
          <p:cNvPr id="13" name="Picture 12">
            <a:extLst>
              <a:ext uri="{FF2B5EF4-FFF2-40B4-BE49-F238E27FC236}">
                <a16:creationId xmlns:a16="http://schemas.microsoft.com/office/drawing/2014/main" id="{F9FD1ABB-BD2A-06B0-8159-C395FD705317}"/>
              </a:ext>
            </a:extLst>
          </p:cNvPr>
          <p:cNvPicPr>
            <a:picLocks noChangeAspect="1"/>
          </p:cNvPicPr>
          <p:nvPr/>
        </p:nvPicPr>
        <p:blipFill>
          <a:blip r:embed="rId6"/>
          <a:stretch>
            <a:fillRect/>
          </a:stretch>
        </p:blipFill>
        <p:spPr>
          <a:xfrm>
            <a:off x="120250" y="3977628"/>
            <a:ext cx="4006522" cy="2375548"/>
          </a:xfrm>
          <a:prstGeom prst="rect">
            <a:avLst/>
          </a:prstGeom>
        </p:spPr>
      </p:pic>
      <p:pic>
        <p:nvPicPr>
          <p:cNvPr id="16" name="Picture 15">
            <a:extLst>
              <a:ext uri="{FF2B5EF4-FFF2-40B4-BE49-F238E27FC236}">
                <a16:creationId xmlns:a16="http://schemas.microsoft.com/office/drawing/2014/main" id="{C33179C8-BB69-4F1C-AE36-DCD2A1368F70}"/>
              </a:ext>
            </a:extLst>
          </p:cNvPr>
          <p:cNvPicPr>
            <a:picLocks noChangeAspect="1"/>
          </p:cNvPicPr>
          <p:nvPr/>
        </p:nvPicPr>
        <p:blipFill>
          <a:blip r:embed="rId7"/>
          <a:stretch>
            <a:fillRect/>
          </a:stretch>
        </p:blipFill>
        <p:spPr>
          <a:xfrm>
            <a:off x="4163628" y="3915156"/>
            <a:ext cx="3709664" cy="2333638"/>
          </a:xfrm>
          <a:prstGeom prst="rect">
            <a:avLst/>
          </a:prstGeom>
        </p:spPr>
      </p:pic>
      <p:pic>
        <p:nvPicPr>
          <p:cNvPr id="19" name="Picture 18">
            <a:extLst>
              <a:ext uri="{FF2B5EF4-FFF2-40B4-BE49-F238E27FC236}">
                <a16:creationId xmlns:a16="http://schemas.microsoft.com/office/drawing/2014/main" id="{3B901BD4-B8A3-D3CF-F121-CE86488B890B}"/>
              </a:ext>
            </a:extLst>
          </p:cNvPr>
          <p:cNvPicPr>
            <a:picLocks noChangeAspect="1"/>
          </p:cNvPicPr>
          <p:nvPr/>
        </p:nvPicPr>
        <p:blipFill>
          <a:blip r:embed="rId8"/>
          <a:stretch>
            <a:fillRect/>
          </a:stretch>
        </p:blipFill>
        <p:spPr>
          <a:xfrm>
            <a:off x="7981994" y="4587228"/>
            <a:ext cx="4089756" cy="765633"/>
          </a:xfrm>
          <a:prstGeom prst="rect">
            <a:avLst/>
          </a:prstGeom>
        </p:spPr>
      </p:pic>
    </p:spTree>
    <p:extLst>
      <p:ext uri="{BB962C8B-B14F-4D97-AF65-F5344CB8AC3E}">
        <p14:creationId xmlns:p14="http://schemas.microsoft.com/office/powerpoint/2010/main" val="3456018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0455-65AB-80D4-2390-76F1213E52D4}"/>
              </a:ext>
            </a:extLst>
          </p:cNvPr>
          <p:cNvSpPr>
            <a:spLocks noGrp="1"/>
          </p:cNvSpPr>
          <p:nvPr>
            <p:ph type="title"/>
          </p:nvPr>
        </p:nvSpPr>
        <p:spPr>
          <a:xfrm>
            <a:off x="0" y="18255"/>
            <a:ext cx="10515600" cy="1325563"/>
          </a:xfrm>
        </p:spPr>
        <p:txBody>
          <a:bodyPr/>
          <a:lstStyle/>
          <a:p>
            <a:r>
              <a:rPr lang="en-US" b="1" dirty="0"/>
              <a:t>We will use Cramer’s V to measure the strength of the between factor variables</a:t>
            </a:r>
          </a:p>
        </p:txBody>
      </p:sp>
      <p:pic>
        <p:nvPicPr>
          <p:cNvPr id="5" name="Picture 4">
            <a:extLst>
              <a:ext uri="{FF2B5EF4-FFF2-40B4-BE49-F238E27FC236}">
                <a16:creationId xmlns:a16="http://schemas.microsoft.com/office/drawing/2014/main" id="{DE412414-69F7-9275-111A-17FFC679E0C4}"/>
              </a:ext>
            </a:extLst>
          </p:cNvPr>
          <p:cNvPicPr>
            <a:picLocks noChangeAspect="1"/>
          </p:cNvPicPr>
          <p:nvPr/>
        </p:nvPicPr>
        <p:blipFill>
          <a:blip r:embed="rId2"/>
          <a:stretch>
            <a:fillRect/>
          </a:stretch>
        </p:blipFill>
        <p:spPr>
          <a:xfrm>
            <a:off x="190500" y="1709737"/>
            <a:ext cx="11811000" cy="3438525"/>
          </a:xfrm>
          <a:prstGeom prst="rect">
            <a:avLst/>
          </a:prstGeom>
        </p:spPr>
      </p:pic>
      <p:sp>
        <p:nvSpPr>
          <p:cNvPr id="6" name="TextBox 5">
            <a:extLst>
              <a:ext uri="{FF2B5EF4-FFF2-40B4-BE49-F238E27FC236}">
                <a16:creationId xmlns:a16="http://schemas.microsoft.com/office/drawing/2014/main" id="{5BC4A0B4-E9B2-3D82-25D5-FA5331C79B04}"/>
              </a:ext>
            </a:extLst>
          </p:cNvPr>
          <p:cNvSpPr txBox="1"/>
          <p:nvPr/>
        </p:nvSpPr>
        <p:spPr>
          <a:xfrm>
            <a:off x="2360258" y="5148262"/>
            <a:ext cx="7239000" cy="646331"/>
          </a:xfrm>
          <a:prstGeom prst="rect">
            <a:avLst/>
          </a:prstGeom>
          <a:noFill/>
        </p:spPr>
        <p:txBody>
          <a:bodyPr wrap="square" rtlCol="0">
            <a:spAutoFit/>
          </a:bodyPr>
          <a:lstStyle/>
          <a:p>
            <a:r>
              <a:rPr lang="en-US" dirty="0"/>
              <a:t>We will use this general guideline to measure strength between factor variables.  Provided by IBM. </a:t>
            </a:r>
            <a:r>
              <a:rPr lang="en-US" dirty="0">
                <a:hlinkClick r:id="rId3"/>
              </a:rPr>
              <a:t>Cramér's V - IBM Documentation</a:t>
            </a:r>
            <a:endParaRPr lang="en-US" dirty="0"/>
          </a:p>
        </p:txBody>
      </p:sp>
    </p:spTree>
    <p:extLst>
      <p:ext uri="{BB962C8B-B14F-4D97-AF65-F5344CB8AC3E}">
        <p14:creationId xmlns:p14="http://schemas.microsoft.com/office/powerpoint/2010/main" val="244560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D3-1C25-D4EC-BD1B-69E44552CD87}"/>
              </a:ext>
            </a:extLst>
          </p:cNvPr>
          <p:cNvSpPr>
            <a:spLocks noGrp="1"/>
          </p:cNvSpPr>
          <p:nvPr>
            <p:ph type="title"/>
          </p:nvPr>
        </p:nvSpPr>
        <p:spPr>
          <a:xfrm>
            <a:off x="0" y="302570"/>
            <a:ext cx="12192000" cy="673562"/>
          </a:xfrm>
        </p:spPr>
        <p:txBody>
          <a:bodyPr>
            <a:noAutofit/>
          </a:bodyPr>
          <a:lstStyle/>
          <a:p>
            <a:r>
              <a:rPr lang="en-US" sz="3600" b="1" dirty="0"/>
              <a:t>Relationships between the Factor Type Predictors and Diabetes.  Also, Multicollinearity Among Factor Type Predictors:</a:t>
            </a:r>
          </a:p>
        </p:txBody>
      </p:sp>
      <p:sp>
        <p:nvSpPr>
          <p:cNvPr id="3" name="Content Placeholder 2">
            <a:extLst>
              <a:ext uri="{FF2B5EF4-FFF2-40B4-BE49-F238E27FC236}">
                <a16:creationId xmlns:a16="http://schemas.microsoft.com/office/drawing/2014/main" id="{06451286-FD15-793D-639D-EFB19C6170B7}"/>
              </a:ext>
            </a:extLst>
          </p:cNvPr>
          <p:cNvSpPr>
            <a:spLocks noGrp="1"/>
          </p:cNvSpPr>
          <p:nvPr>
            <p:ph idx="1"/>
          </p:nvPr>
        </p:nvSpPr>
        <p:spPr>
          <a:xfrm>
            <a:off x="0" y="1258637"/>
            <a:ext cx="10515600" cy="565011"/>
          </a:xfrm>
        </p:spPr>
        <p:txBody>
          <a:bodyPr/>
          <a:lstStyle/>
          <a:p>
            <a:pPr marL="0" indent="0">
              <a:buNone/>
            </a:pPr>
            <a:r>
              <a:rPr lang="en-US" dirty="0"/>
              <a:t>Note: used Cramer’s V to measure how related the factor variables</a:t>
            </a:r>
          </a:p>
        </p:txBody>
      </p:sp>
      <p:pic>
        <p:nvPicPr>
          <p:cNvPr id="7" name="Picture 6">
            <a:extLst>
              <a:ext uri="{FF2B5EF4-FFF2-40B4-BE49-F238E27FC236}">
                <a16:creationId xmlns:a16="http://schemas.microsoft.com/office/drawing/2014/main" id="{5569AE24-BBE7-273D-DF04-5868CCCC2664}"/>
              </a:ext>
            </a:extLst>
          </p:cNvPr>
          <p:cNvPicPr>
            <a:picLocks noChangeAspect="1"/>
          </p:cNvPicPr>
          <p:nvPr/>
        </p:nvPicPr>
        <p:blipFill>
          <a:blip r:embed="rId2"/>
          <a:stretch>
            <a:fillRect/>
          </a:stretch>
        </p:blipFill>
        <p:spPr>
          <a:xfrm>
            <a:off x="0" y="1647825"/>
            <a:ext cx="6566653" cy="4907605"/>
          </a:xfrm>
          <a:prstGeom prst="rect">
            <a:avLst/>
          </a:prstGeom>
        </p:spPr>
      </p:pic>
      <p:sp>
        <p:nvSpPr>
          <p:cNvPr id="8" name="TextBox 7">
            <a:extLst>
              <a:ext uri="{FF2B5EF4-FFF2-40B4-BE49-F238E27FC236}">
                <a16:creationId xmlns:a16="http://schemas.microsoft.com/office/drawing/2014/main" id="{C99A62CD-5A02-82A0-576D-15D89CB817AC}"/>
              </a:ext>
            </a:extLst>
          </p:cNvPr>
          <p:cNvSpPr txBox="1"/>
          <p:nvPr/>
        </p:nvSpPr>
        <p:spPr>
          <a:xfrm>
            <a:off x="5761609" y="1647825"/>
            <a:ext cx="6430392" cy="7909858"/>
          </a:xfrm>
          <a:prstGeom prst="rect">
            <a:avLst/>
          </a:prstGeom>
          <a:noFill/>
        </p:spPr>
        <p:txBody>
          <a:bodyPr wrap="square" rtlCol="0">
            <a:spAutoFit/>
          </a:bodyPr>
          <a:lstStyle/>
          <a:p>
            <a:r>
              <a:rPr lang="en-US" sz="1200" b="1" dirty="0"/>
              <a:t>Analysis - Relationship between Factor Type Predictors and Diabetes:</a:t>
            </a:r>
          </a:p>
          <a:p>
            <a:pPr marL="342900" indent="-342900">
              <a:buFont typeface="Arial" panose="020B0604020202020204" pitchFamily="34" charset="0"/>
              <a:buChar char="•"/>
            </a:pPr>
            <a:r>
              <a:rPr lang="en-US" sz="1200" dirty="0"/>
              <a:t>The factor type predictors that are most strongly related to diabetes with Cramer’s V &gt; 0.2 are </a:t>
            </a:r>
            <a:r>
              <a:rPr lang="en-US" sz="1200" dirty="0" err="1"/>
              <a:t>high_bp</a:t>
            </a:r>
            <a:r>
              <a:rPr lang="en-US" sz="1200" dirty="0"/>
              <a:t> (0.36831274), </a:t>
            </a:r>
            <a:r>
              <a:rPr lang="en-US" sz="1200" dirty="0" err="1"/>
              <a:t>high_chol</a:t>
            </a:r>
            <a:r>
              <a:rPr lang="en-US" sz="1200" dirty="0"/>
              <a:t> (0.28622075), </a:t>
            </a:r>
            <a:r>
              <a:rPr lang="en-US" sz="1200" dirty="0" err="1"/>
              <a:t>heart_disease</a:t>
            </a:r>
            <a:r>
              <a:rPr lang="en-US" sz="1200" dirty="0"/>
              <a:t> (0.20287038), general health (0.40335672), </a:t>
            </a:r>
            <a:r>
              <a:rPr lang="en-US" sz="1200" dirty="0" err="1"/>
              <a:t>age_cat</a:t>
            </a:r>
            <a:r>
              <a:rPr lang="en-US" sz="1200" dirty="0"/>
              <a:t>(0.28755565), </a:t>
            </a:r>
            <a:r>
              <a:rPr lang="en-US" sz="1200" dirty="0" err="1"/>
              <a:t>income_level</a:t>
            </a:r>
            <a:r>
              <a:rPr lang="en-US" sz="1200" dirty="0"/>
              <a:t>(0.23323228)</a:t>
            </a:r>
          </a:p>
          <a:p>
            <a:pPr marL="342900" indent="-342900">
              <a:buFont typeface="Arial" panose="020B0604020202020204" pitchFamily="34" charset="0"/>
              <a:buChar char="•"/>
            </a:pPr>
            <a:endParaRPr lang="en-US" sz="1200" dirty="0"/>
          </a:p>
          <a:p>
            <a:r>
              <a:rPr lang="en-US" sz="1200" b="1" dirty="0"/>
              <a:t>Analysis - Multicollinearity Among Factor Type Predictors :</a:t>
            </a:r>
          </a:p>
          <a:p>
            <a:pPr marL="285750" indent="-285750">
              <a:buFont typeface="Arial" panose="020B0604020202020204" pitchFamily="34" charset="0"/>
              <a:buChar char="•"/>
            </a:pPr>
            <a:r>
              <a:rPr lang="en-US" sz="1200" dirty="0" err="1"/>
              <a:t>High_chol</a:t>
            </a:r>
            <a:r>
              <a:rPr lang="en-US" sz="1200" dirty="0"/>
              <a:t> -&gt; </a:t>
            </a:r>
            <a:r>
              <a:rPr lang="en-US" sz="1200" dirty="0" err="1"/>
              <a:t>high_bp</a:t>
            </a:r>
            <a:r>
              <a:rPr lang="en-US" sz="1200" dirty="0"/>
              <a:t> (0.31360472)</a:t>
            </a:r>
          </a:p>
          <a:p>
            <a:pPr marL="285750" indent="-285750">
              <a:buFont typeface="Arial" panose="020B0604020202020204" pitchFamily="34" charset="0"/>
              <a:buChar char="•"/>
            </a:pPr>
            <a:r>
              <a:rPr lang="en-US" sz="1200" dirty="0" err="1"/>
              <a:t>Heart_disease</a:t>
            </a:r>
            <a:r>
              <a:rPr lang="en-US" sz="1200" dirty="0"/>
              <a:t> -&gt; </a:t>
            </a:r>
            <a:r>
              <a:rPr lang="en-US" sz="1200" dirty="0" err="1"/>
              <a:t>high_bp</a:t>
            </a:r>
            <a:r>
              <a:rPr lang="en-US" sz="1200" dirty="0"/>
              <a:t> (0.20295323), Stroke (0.21907870)</a:t>
            </a:r>
          </a:p>
          <a:p>
            <a:pPr marL="285750" indent="-285750">
              <a:buFont typeface="Arial" panose="020B0604020202020204" pitchFamily="34" charset="0"/>
              <a:buChar char="•"/>
            </a:pPr>
            <a:r>
              <a:rPr lang="en-US" sz="1200" dirty="0"/>
              <a:t>Veggies -&gt;  Fruits (0.245024490)</a:t>
            </a:r>
          </a:p>
          <a:p>
            <a:pPr marL="285750" indent="-285750">
              <a:buFont typeface="Arial" panose="020B0604020202020204" pitchFamily="34" charset="0"/>
              <a:buChar char="•"/>
            </a:pPr>
            <a:r>
              <a:rPr lang="en-US" sz="1200" dirty="0" err="1"/>
              <a:t>NoDocbcCost</a:t>
            </a:r>
            <a:r>
              <a:rPr lang="en-US" sz="1200" dirty="0"/>
              <a:t> -&gt; </a:t>
            </a:r>
            <a:r>
              <a:rPr lang="en-US" sz="1200" dirty="0" err="1"/>
              <a:t>health_coverage</a:t>
            </a:r>
            <a:r>
              <a:rPr lang="en-US" sz="1200" dirty="0"/>
              <a:t> (0.229804631)</a:t>
            </a:r>
          </a:p>
          <a:p>
            <a:pPr marL="285750" indent="-285750">
              <a:buFont typeface="Arial" panose="020B0604020202020204" pitchFamily="34" charset="0"/>
              <a:buChar char="•"/>
            </a:pPr>
            <a:r>
              <a:rPr lang="en-US" sz="1200" dirty="0" err="1"/>
              <a:t>General_health</a:t>
            </a:r>
            <a:r>
              <a:rPr lang="en-US" sz="1200" dirty="0"/>
              <a:t> -&gt; </a:t>
            </a:r>
            <a:r>
              <a:rPr lang="en-US" sz="1200" dirty="0" err="1"/>
              <a:t>high_bp</a:t>
            </a:r>
            <a:r>
              <a:rPr lang="en-US" sz="1200" dirty="0"/>
              <a:t> (0.32292487), </a:t>
            </a:r>
            <a:r>
              <a:rPr lang="en-US" sz="1200" dirty="0" err="1"/>
              <a:t>high_chol</a:t>
            </a:r>
            <a:r>
              <a:rPr lang="en-US" sz="1200" dirty="0"/>
              <a:t> (0.24000009), stroke (0.20108227), </a:t>
            </a:r>
            <a:r>
              <a:rPr lang="en-US" sz="1200" dirty="0" err="1"/>
              <a:t>heart_disease</a:t>
            </a:r>
            <a:r>
              <a:rPr lang="en-US" sz="1200" dirty="0"/>
              <a:t> (0.28431391), </a:t>
            </a:r>
            <a:r>
              <a:rPr lang="en-US" sz="1200" dirty="0" err="1"/>
              <a:t>physical_activity</a:t>
            </a:r>
            <a:r>
              <a:rPr lang="en-US" sz="1200" dirty="0"/>
              <a:t> (0.27886606)</a:t>
            </a:r>
          </a:p>
          <a:p>
            <a:pPr marL="285750" indent="-285750">
              <a:buFont typeface="Arial" panose="020B0604020202020204" pitchFamily="34" charset="0"/>
              <a:buChar char="•"/>
            </a:pPr>
            <a:r>
              <a:rPr lang="en-US" sz="1200" dirty="0" err="1"/>
              <a:t>Diff_walking</a:t>
            </a:r>
            <a:r>
              <a:rPr lang="en-US" sz="1200" dirty="0"/>
              <a:t> -&gt; </a:t>
            </a:r>
            <a:r>
              <a:rPr lang="en-US" sz="1200" dirty="0" err="1"/>
              <a:t>health_coverage</a:t>
            </a:r>
            <a:r>
              <a:rPr lang="en-US" sz="1200" dirty="0"/>
              <a:t> (0.229804631), </a:t>
            </a:r>
            <a:r>
              <a:rPr lang="en-US" sz="1200" dirty="0" err="1"/>
              <a:t>NoDocbcCost</a:t>
            </a:r>
            <a:r>
              <a:rPr lang="en-US" sz="1200" dirty="0"/>
              <a:t> (1.000000000)</a:t>
            </a:r>
          </a:p>
          <a:p>
            <a:pPr marL="285750" indent="-285750">
              <a:buFont typeface="Arial" panose="020B0604020202020204" pitchFamily="34" charset="0"/>
              <a:buChar char="•"/>
            </a:pPr>
            <a:r>
              <a:rPr lang="en-US" sz="1200" dirty="0" err="1"/>
              <a:t>Age_cat</a:t>
            </a:r>
            <a:r>
              <a:rPr lang="en-US" sz="1200" dirty="0"/>
              <a:t> -&gt; </a:t>
            </a:r>
            <a:r>
              <a:rPr lang="en-US" sz="1200" dirty="0" err="1"/>
              <a:t>high_bp</a:t>
            </a:r>
            <a:r>
              <a:rPr lang="en-US" sz="1200" dirty="0"/>
              <a:t> (0.34303053), </a:t>
            </a:r>
            <a:r>
              <a:rPr lang="en-US" sz="1200" dirty="0" err="1"/>
              <a:t>high_chol</a:t>
            </a:r>
            <a:r>
              <a:rPr lang="en-US" sz="1200" dirty="0"/>
              <a:t> (0.26688979)</a:t>
            </a:r>
          </a:p>
          <a:p>
            <a:pPr marL="285750" indent="-285750">
              <a:buFont typeface="Arial" panose="020B0604020202020204" pitchFamily="34" charset="0"/>
              <a:buChar char="•"/>
            </a:pPr>
            <a:endParaRPr lang="en-US" sz="1200" dirty="0"/>
          </a:p>
          <a:p>
            <a:r>
              <a:rPr lang="en-US" sz="1200" b="1" dirty="0"/>
              <a:t>Conclusion:</a:t>
            </a:r>
          </a:p>
          <a:p>
            <a:pPr marL="285750" indent="-285750">
              <a:buFont typeface="Arial" panose="020B0604020202020204" pitchFamily="34" charset="0"/>
              <a:buChar char="•"/>
            </a:pPr>
            <a:r>
              <a:rPr lang="en-US" sz="1200" dirty="0"/>
              <a:t>Remove </a:t>
            </a:r>
            <a:r>
              <a:rPr lang="en-US" sz="1200" dirty="0" err="1"/>
              <a:t>high_chol</a:t>
            </a:r>
            <a:r>
              <a:rPr lang="en-US" sz="1200" dirty="0"/>
              <a:t> because </a:t>
            </a:r>
            <a:r>
              <a:rPr lang="en-US" sz="1200" dirty="0" err="1"/>
              <a:t>high_chol</a:t>
            </a:r>
            <a:r>
              <a:rPr lang="en-US" sz="1200" dirty="0"/>
              <a:t> closely related to </a:t>
            </a:r>
            <a:r>
              <a:rPr lang="en-US" sz="1200" dirty="0" err="1"/>
              <a:t>high_bp</a:t>
            </a:r>
            <a:r>
              <a:rPr lang="en-US" sz="1200" dirty="0"/>
              <a:t>, but </a:t>
            </a:r>
            <a:r>
              <a:rPr lang="en-US" sz="1200" dirty="0" err="1"/>
              <a:t>high_bp</a:t>
            </a:r>
            <a:r>
              <a:rPr lang="en-US" sz="1200" dirty="0"/>
              <a:t> has a stronger relationship with diabetes</a:t>
            </a:r>
          </a:p>
          <a:p>
            <a:pPr marL="285750" indent="-285750">
              <a:buFont typeface="Arial" panose="020B0604020202020204" pitchFamily="34" charset="0"/>
              <a:buChar char="•"/>
            </a:pPr>
            <a:r>
              <a:rPr lang="en-US" sz="1200" dirty="0"/>
              <a:t>Remove stroke because stroke is closely related to </a:t>
            </a:r>
            <a:r>
              <a:rPr lang="en-US" sz="1200" dirty="0" err="1"/>
              <a:t>heart_disease</a:t>
            </a:r>
            <a:r>
              <a:rPr lang="en-US" sz="1200" dirty="0"/>
              <a:t> and </a:t>
            </a:r>
            <a:r>
              <a:rPr lang="en-US" sz="1200" dirty="0" err="1"/>
              <a:t>high_bp</a:t>
            </a:r>
            <a:r>
              <a:rPr lang="en-US" sz="1200" dirty="0"/>
              <a:t>, but </a:t>
            </a:r>
            <a:r>
              <a:rPr lang="en-US" sz="1200" dirty="0" err="1"/>
              <a:t>heart_disease</a:t>
            </a:r>
            <a:r>
              <a:rPr lang="en-US" sz="1200" dirty="0"/>
              <a:t> and </a:t>
            </a:r>
            <a:r>
              <a:rPr lang="en-US" sz="1200" dirty="0" err="1"/>
              <a:t>high_bp</a:t>
            </a:r>
            <a:r>
              <a:rPr lang="en-US" sz="1200" dirty="0"/>
              <a:t> have a stronger relationship with diabetes</a:t>
            </a:r>
          </a:p>
          <a:p>
            <a:pPr marL="285750" indent="-285750">
              <a:buFont typeface="Arial" panose="020B0604020202020204" pitchFamily="34" charset="0"/>
              <a:buChar char="•"/>
            </a:pPr>
            <a:r>
              <a:rPr lang="en-US" sz="1200" dirty="0"/>
              <a:t>Remove fruits because fruits are closely related to veggies, but veggies have a stronger relationship with diabetes (0.077739849)</a:t>
            </a:r>
          </a:p>
          <a:p>
            <a:pPr marL="285750" indent="-285750">
              <a:buFont typeface="Arial" panose="020B0604020202020204" pitchFamily="34" charset="0"/>
              <a:buChar char="•"/>
            </a:pPr>
            <a:r>
              <a:rPr lang="en-US" sz="1200" dirty="0"/>
              <a:t>Remove </a:t>
            </a:r>
            <a:r>
              <a:rPr lang="en-US" sz="1200" dirty="0" err="1"/>
              <a:t>health_coverage</a:t>
            </a:r>
            <a:r>
              <a:rPr lang="en-US" sz="1200" dirty="0"/>
              <a:t> and </a:t>
            </a:r>
            <a:r>
              <a:rPr lang="en-US" sz="1200" dirty="0" err="1"/>
              <a:t>NoDocbcCost</a:t>
            </a:r>
            <a:r>
              <a:rPr lang="en-US" sz="1200" dirty="0"/>
              <a:t> because </a:t>
            </a:r>
            <a:r>
              <a:rPr lang="en-US" sz="1200" dirty="0" err="1"/>
              <a:t>health_coverage</a:t>
            </a:r>
            <a:r>
              <a:rPr lang="en-US" sz="1200" dirty="0"/>
              <a:t> and </a:t>
            </a:r>
            <a:r>
              <a:rPr lang="en-US" sz="1200" dirty="0" err="1"/>
              <a:t>NoDocbcCost</a:t>
            </a:r>
            <a:r>
              <a:rPr lang="en-US" sz="1200" dirty="0"/>
              <a:t> are closely related to </a:t>
            </a:r>
            <a:r>
              <a:rPr lang="en-US" sz="1200" dirty="0" err="1"/>
              <a:t>Diff_walking</a:t>
            </a:r>
            <a:r>
              <a:rPr lang="en-US" sz="1200" dirty="0"/>
              <a:t>, but </a:t>
            </a:r>
            <a:r>
              <a:rPr lang="en-US" sz="1200" dirty="0" err="1"/>
              <a:t>Diff_walking</a:t>
            </a:r>
            <a:r>
              <a:rPr lang="en-US" sz="1200" dirty="0"/>
              <a:t> is most closely related to diabetes </a:t>
            </a:r>
          </a:p>
          <a:p>
            <a:pPr marL="285750" indent="-285750">
              <a:buFont typeface="Arial" panose="020B0604020202020204" pitchFamily="34" charset="0"/>
              <a:buChar char="•"/>
            </a:pPr>
            <a:r>
              <a:rPr lang="en-US" sz="1200" dirty="0"/>
              <a:t>Remove general health because it is strongly related to many other variables.  Although, general health is most closely related to diabetes, general health can simply be implied with other variables</a:t>
            </a:r>
          </a:p>
          <a:p>
            <a:pPr marL="285750" indent="-285750">
              <a:buFont typeface="Arial" panose="020B0604020202020204" pitchFamily="34" charset="0"/>
              <a:buChar char="•"/>
            </a:pPr>
            <a:r>
              <a:rPr lang="en-US" sz="1200" dirty="0"/>
              <a:t>Remove </a:t>
            </a:r>
            <a:r>
              <a:rPr lang="en-US" sz="1200" dirty="0" err="1"/>
              <a:t>age_cat</a:t>
            </a:r>
            <a:r>
              <a:rPr lang="en-US" sz="1200" dirty="0"/>
              <a:t> because it is associated with </a:t>
            </a:r>
            <a:r>
              <a:rPr lang="en-US" sz="1200" dirty="0" err="1"/>
              <a:t>high_bp</a:t>
            </a:r>
            <a:r>
              <a:rPr lang="en-US" sz="1200" dirty="0"/>
              <a:t> and </a:t>
            </a:r>
            <a:r>
              <a:rPr lang="en-US" sz="1200" dirty="0" err="1"/>
              <a:t>high_chol</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800100" lvl="1" indent="-342900">
              <a:buFont typeface="+mj-lt"/>
              <a:buAutoNum type="alphaLcParenR"/>
            </a:pPr>
            <a:endParaRPr lang="en-US" dirty="0"/>
          </a:p>
          <a:p>
            <a:pPr marL="800100" lvl="1" indent="-342900">
              <a:buFont typeface="+mj-lt"/>
              <a:buAutoNum type="alphaLcParenR"/>
            </a:pPr>
            <a:endParaRPr lang="en-US" dirty="0"/>
          </a:p>
          <a:p>
            <a:pPr marL="800100" lvl="1" indent="-342900">
              <a:buFont typeface="+mj-lt"/>
              <a:buAutoNum type="alphaLcParenR"/>
            </a:pPr>
            <a:endParaRPr lang="en-US" dirty="0"/>
          </a:p>
        </p:txBody>
      </p:sp>
    </p:spTree>
    <p:extLst>
      <p:ext uri="{BB962C8B-B14F-4D97-AF65-F5344CB8AC3E}">
        <p14:creationId xmlns:p14="http://schemas.microsoft.com/office/powerpoint/2010/main" val="287582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D511-55DB-5090-C136-3A3D965CF96B}"/>
              </a:ext>
            </a:extLst>
          </p:cNvPr>
          <p:cNvSpPr>
            <a:spLocks noGrp="1"/>
          </p:cNvSpPr>
          <p:nvPr>
            <p:ph type="title"/>
          </p:nvPr>
        </p:nvSpPr>
        <p:spPr>
          <a:xfrm>
            <a:off x="0" y="-274708"/>
            <a:ext cx="12192000" cy="1325563"/>
          </a:xfrm>
        </p:spPr>
        <p:txBody>
          <a:bodyPr/>
          <a:lstStyle/>
          <a:p>
            <a:r>
              <a:rPr lang="en-US" b="1" dirty="0"/>
              <a:t>Things to do:</a:t>
            </a:r>
          </a:p>
        </p:txBody>
      </p:sp>
      <p:sp>
        <p:nvSpPr>
          <p:cNvPr id="3" name="Content Placeholder 2">
            <a:extLst>
              <a:ext uri="{FF2B5EF4-FFF2-40B4-BE49-F238E27FC236}">
                <a16:creationId xmlns:a16="http://schemas.microsoft.com/office/drawing/2014/main" id="{785250FD-04A9-5345-ADAD-E4E6C3039404}"/>
              </a:ext>
            </a:extLst>
          </p:cNvPr>
          <p:cNvSpPr>
            <a:spLocks noGrp="1"/>
          </p:cNvSpPr>
          <p:nvPr>
            <p:ph idx="1"/>
          </p:nvPr>
        </p:nvSpPr>
        <p:spPr>
          <a:xfrm>
            <a:off x="0" y="987001"/>
            <a:ext cx="10515600" cy="4351338"/>
          </a:xfrm>
        </p:spPr>
        <p:txBody>
          <a:bodyPr/>
          <a:lstStyle/>
          <a:p>
            <a:r>
              <a:rPr lang="en-US" dirty="0"/>
              <a:t>Do more EDA: Hypothesis testing, analysis of numerical variables within the data, perhaps cluster or segment the data into groups based on demographic</a:t>
            </a:r>
          </a:p>
          <a:p>
            <a:r>
              <a:rPr lang="en-US" dirty="0"/>
              <a:t>Acquire at least 20 variables to train the model on that are not related with each other and </a:t>
            </a:r>
          </a:p>
          <a:p>
            <a:r>
              <a:rPr lang="en-US" dirty="0"/>
              <a:t>Complete Project Proposal</a:t>
            </a:r>
          </a:p>
          <a:p>
            <a:endParaRPr lang="en-US" dirty="0"/>
          </a:p>
        </p:txBody>
      </p:sp>
    </p:spTree>
    <p:extLst>
      <p:ext uri="{BB962C8B-B14F-4D97-AF65-F5344CB8AC3E}">
        <p14:creationId xmlns:p14="http://schemas.microsoft.com/office/powerpoint/2010/main" val="139869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1E24-59F7-34AC-4426-FDBDCAF82D28}"/>
              </a:ext>
            </a:extLst>
          </p:cNvPr>
          <p:cNvSpPr>
            <a:spLocks noGrp="1"/>
          </p:cNvSpPr>
          <p:nvPr>
            <p:ph type="title"/>
          </p:nvPr>
        </p:nvSpPr>
        <p:spPr/>
        <p:txBody>
          <a:bodyPr/>
          <a:lstStyle/>
          <a:p>
            <a:r>
              <a:rPr lang="en-US" b="1" dirty="0"/>
              <a:t>Overview: Updates Made to Project</a:t>
            </a:r>
          </a:p>
        </p:txBody>
      </p:sp>
      <p:sp>
        <p:nvSpPr>
          <p:cNvPr id="3" name="Content Placeholder 2">
            <a:extLst>
              <a:ext uri="{FF2B5EF4-FFF2-40B4-BE49-F238E27FC236}">
                <a16:creationId xmlns:a16="http://schemas.microsoft.com/office/drawing/2014/main" id="{63B27BD1-8570-50E7-78CB-14AE9B65DC15}"/>
              </a:ext>
            </a:extLst>
          </p:cNvPr>
          <p:cNvSpPr>
            <a:spLocks noGrp="1"/>
          </p:cNvSpPr>
          <p:nvPr>
            <p:ph idx="1"/>
          </p:nvPr>
        </p:nvSpPr>
        <p:spPr>
          <a:xfrm>
            <a:off x="838200" y="1690688"/>
            <a:ext cx="10515600" cy="2281237"/>
          </a:xfrm>
        </p:spPr>
        <p:txBody>
          <a:bodyPr>
            <a:normAutofit fontScale="85000" lnSpcReduction="20000"/>
          </a:bodyPr>
          <a:lstStyle/>
          <a:p>
            <a:pPr marL="514350" indent="-514350">
              <a:buAutoNum type="arabicPeriod"/>
            </a:pPr>
            <a:r>
              <a:rPr lang="en-US" dirty="0"/>
              <a:t>Changed the dataset to one that consists of the same data, but different is from a distributor</a:t>
            </a:r>
          </a:p>
          <a:p>
            <a:pPr marL="514350" indent="-514350">
              <a:buAutoNum type="arabicPeriod"/>
            </a:pPr>
            <a:r>
              <a:rPr lang="en-US" dirty="0"/>
              <a:t>Cleaned the new dataset</a:t>
            </a:r>
          </a:p>
          <a:p>
            <a:pPr marL="514350" indent="-514350">
              <a:buAutoNum type="arabicPeriod"/>
            </a:pPr>
            <a:r>
              <a:rPr lang="en-US" dirty="0"/>
              <a:t>Further performed exploratory data analysis</a:t>
            </a:r>
          </a:p>
          <a:p>
            <a:pPr marL="971550" lvl="1" indent="-514350">
              <a:buFont typeface="+mj-lt"/>
              <a:buAutoNum type="alphaLcParenR"/>
            </a:pPr>
            <a:r>
              <a:rPr lang="en-US" dirty="0"/>
              <a:t>Univariate data exploration</a:t>
            </a:r>
          </a:p>
          <a:p>
            <a:pPr marL="971550" lvl="1" indent="-514350">
              <a:buFont typeface="+mj-lt"/>
              <a:buAutoNum type="alphaLcParenR"/>
            </a:pPr>
            <a:r>
              <a:rPr lang="en-US" dirty="0"/>
              <a:t>Multivariate data exploration</a:t>
            </a:r>
          </a:p>
          <a:p>
            <a:pPr marL="971550" lvl="1" indent="-514350">
              <a:buFont typeface="+mj-lt"/>
              <a:buAutoNum type="alphaLcParenR"/>
            </a:pPr>
            <a:r>
              <a:rPr lang="en-US" dirty="0"/>
              <a:t>Check for multicollinearity amongst the variables</a:t>
            </a:r>
          </a:p>
        </p:txBody>
      </p:sp>
    </p:spTree>
    <p:extLst>
      <p:ext uri="{BB962C8B-B14F-4D97-AF65-F5344CB8AC3E}">
        <p14:creationId xmlns:p14="http://schemas.microsoft.com/office/powerpoint/2010/main" val="46721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32D-355E-4C33-DBF2-9FE75559BFBF}"/>
              </a:ext>
            </a:extLst>
          </p:cNvPr>
          <p:cNvSpPr>
            <a:spLocks noGrp="1"/>
          </p:cNvSpPr>
          <p:nvPr>
            <p:ph type="title"/>
          </p:nvPr>
        </p:nvSpPr>
        <p:spPr>
          <a:xfrm>
            <a:off x="3268647" y="-174377"/>
            <a:ext cx="5415379" cy="923278"/>
          </a:xfrm>
        </p:spPr>
        <p:txBody>
          <a:bodyPr/>
          <a:lstStyle/>
          <a:p>
            <a:pPr algn="ctr"/>
            <a:r>
              <a:rPr lang="en-US" b="1" dirty="0"/>
              <a:t>Change of Dataset:</a:t>
            </a:r>
          </a:p>
        </p:txBody>
      </p:sp>
      <p:sp>
        <p:nvSpPr>
          <p:cNvPr id="3" name="Content Placeholder 2">
            <a:extLst>
              <a:ext uri="{FF2B5EF4-FFF2-40B4-BE49-F238E27FC236}">
                <a16:creationId xmlns:a16="http://schemas.microsoft.com/office/drawing/2014/main" id="{D5571709-ADF1-B8F1-986B-2F150A8264BC}"/>
              </a:ext>
            </a:extLst>
          </p:cNvPr>
          <p:cNvSpPr>
            <a:spLocks noGrp="1"/>
          </p:cNvSpPr>
          <p:nvPr>
            <p:ph sz="half" idx="1"/>
          </p:nvPr>
        </p:nvSpPr>
        <p:spPr>
          <a:xfrm>
            <a:off x="0" y="644893"/>
            <a:ext cx="5875723" cy="6133207"/>
          </a:xfrm>
        </p:spPr>
        <p:txBody>
          <a:bodyPr>
            <a:normAutofit fontScale="25000" lnSpcReduction="20000"/>
          </a:bodyPr>
          <a:lstStyle/>
          <a:p>
            <a:pPr marL="0" indent="0" algn="ctr">
              <a:buNone/>
            </a:pPr>
            <a:r>
              <a:rPr lang="en-US" sz="5900" b="1" dirty="0"/>
              <a:t>Old Dataset’s Metadata and Issues:</a:t>
            </a:r>
            <a:endParaRPr lang="en-US" sz="5900" dirty="0"/>
          </a:p>
          <a:p>
            <a:r>
              <a:rPr lang="en-US" sz="5200" b="1" dirty="0"/>
              <a:t>Name: </a:t>
            </a:r>
            <a:r>
              <a:rPr lang="en-US" sz="5200" dirty="0"/>
              <a:t>Diabetes Health Indicators Dataset</a:t>
            </a:r>
          </a:p>
          <a:p>
            <a:endParaRPr lang="en-US" sz="5200" dirty="0"/>
          </a:p>
          <a:p>
            <a:r>
              <a:rPr lang="en-US" sz="5200" b="1" dirty="0"/>
              <a:t>Distributor: </a:t>
            </a:r>
            <a:r>
              <a:rPr lang="en-US" sz="5200" dirty="0"/>
              <a:t>Alex </a:t>
            </a:r>
            <a:r>
              <a:rPr lang="en-US" sz="5200" dirty="0" err="1"/>
              <a:t>Teboul</a:t>
            </a:r>
            <a:endParaRPr lang="en-US" sz="5200" dirty="0"/>
          </a:p>
          <a:p>
            <a:endParaRPr lang="en-US" sz="5200" dirty="0"/>
          </a:p>
          <a:p>
            <a:r>
              <a:rPr lang="en-US" sz="5200" b="1" dirty="0"/>
              <a:t>Description: </a:t>
            </a:r>
            <a:r>
              <a:rPr lang="en-US" sz="5200" dirty="0"/>
              <a:t>The dataset consists of 70, 692 survey responses to the CDC’s 2015 Behavioral Risk Factor Surveillance System (BRFSS) Health Survey.  It contains 21 predictor variables that are commonly known to be related to diabetes, including information on habits, behaviors, and chronic diseases.  The observations contained within the dataset are balanced, meaning there is a 50-50 split between observations that have diabetes and do not.  This was done by randomly sampling 35, 346 observations with and without diabetes from the original BRFSS Health Survey dataset.  The original BRFSS Health Survey dataset consisted of over 400,000 observations, but this was reduced after cleaning the data.</a:t>
            </a:r>
          </a:p>
          <a:p>
            <a:endParaRPr lang="en-US" sz="5200" b="1" dirty="0"/>
          </a:p>
          <a:p>
            <a:r>
              <a:rPr lang="en-US" sz="5200" b="1" dirty="0"/>
              <a:t>File Type and Size:  </a:t>
            </a:r>
            <a:r>
              <a:rPr lang="en-US" sz="5200" dirty="0"/>
              <a:t>The dataset comes in the form of a 6.05 MB .csv file with 70, 692 rows and 22 columns.</a:t>
            </a:r>
          </a:p>
          <a:p>
            <a:endParaRPr lang="en-US" sz="5200" dirty="0"/>
          </a:p>
          <a:p>
            <a:r>
              <a:rPr lang="en-US" sz="5200" b="1" dirty="0"/>
              <a:t>Reason for use: </a:t>
            </a:r>
            <a:r>
              <a:rPr lang="en-US" sz="5200" dirty="0"/>
              <a:t>The data consists of predictors describing each person’s habits, behaviors, and chronic disease.  Also includes information on diet, high blood pressure, high cholesterol, and difficulty walking. </a:t>
            </a:r>
          </a:p>
          <a:p>
            <a:endParaRPr lang="en-US" sz="5200" dirty="0"/>
          </a:p>
          <a:p>
            <a:r>
              <a:rPr lang="en-US" sz="5200" b="1" dirty="0"/>
              <a:t>Issues: </a:t>
            </a:r>
            <a:r>
              <a:rPr lang="en-US" sz="5200" dirty="0"/>
              <a:t>Since multicollinearity exists within the dataset, I will need to remove some predictors, and therefore, have less than 20 predictors to train the model on.  Adding predictors from the dataset it was derived from, the BRFSS Health Survey dataset, would not be possible due to how this dataset’s distributor took random samples from the BRFSS Health Survey dataset and appending columns from the BRFSS Health Survey dataset would cause the rows (cases) to not align due to how there is no use of case ID’s or primary keys.</a:t>
            </a:r>
            <a:endParaRPr lang="en-US" sz="5200" b="1" dirty="0"/>
          </a:p>
          <a:p>
            <a:r>
              <a:rPr lang="en-US" sz="5200" b="1" dirty="0"/>
              <a:t>Citation: </a:t>
            </a:r>
            <a:r>
              <a:rPr lang="en-US" sz="5200" dirty="0" err="1"/>
              <a:t>Teboul</a:t>
            </a:r>
            <a:r>
              <a:rPr lang="en-US" sz="5200" dirty="0"/>
              <a:t>, Alex (2019).  </a:t>
            </a:r>
            <a:r>
              <a:rPr lang="en-US" sz="5200" i="1" dirty="0"/>
              <a:t>Diabetes Health Indicators Dataset </a:t>
            </a:r>
            <a:r>
              <a:rPr lang="en-US" sz="5200" dirty="0"/>
              <a:t>[Data set].  </a:t>
            </a:r>
            <a:r>
              <a:rPr lang="en-US" sz="5200" i="1" dirty="0" err="1"/>
              <a:t>kaggle</a:t>
            </a:r>
            <a:r>
              <a:rPr lang="en-US" sz="5200" i="1" dirty="0"/>
              <a:t>. </a:t>
            </a:r>
            <a:r>
              <a:rPr lang="en-US" sz="5200" dirty="0">
                <a:hlinkClick r:id="rId2"/>
              </a:rPr>
              <a:t>https://www.kaggle.com/datasets/alexteboul/diabetes-health-indicators-dataset?select=diabetes_binary_5050split_health_indicators_BRFSS2015.csv</a:t>
            </a:r>
            <a:r>
              <a:rPr lang="en-US" sz="5200" dirty="0"/>
              <a:t> </a:t>
            </a:r>
          </a:p>
          <a:p>
            <a:endParaRPr lang="en-US" dirty="0"/>
          </a:p>
        </p:txBody>
      </p:sp>
      <p:sp>
        <p:nvSpPr>
          <p:cNvPr id="4" name="Content Placeholder 3">
            <a:extLst>
              <a:ext uri="{FF2B5EF4-FFF2-40B4-BE49-F238E27FC236}">
                <a16:creationId xmlns:a16="http://schemas.microsoft.com/office/drawing/2014/main" id="{80DDB586-95E8-4D6D-D870-E6F5BA185935}"/>
              </a:ext>
            </a:extLst>
          </p:cNvPr>
          <p:cNvSpPr>
            <a:spLocks noGrp="1"/>
          </p:cNvSpPr>
          <p:nvPr>
            <p:ph sz="half" idx="2"/>
          </p:nvPr>
        </p:nvSpPr>
        <p:spPr>
          <a:xfrm>
            <a:off x="6086475" y="644893"/>
            <a:ext cx="6096000" cy="5840243"/>
          </a:xfrm>
        </p:spPr>
        <p:txBody>
          <a:bodyPr>
            <a:normAutofit fontScale="25000" lnSpcReduction="20000"/>
          </a:bodyPr>
          <a:lstStyle/>
          <a:p>
            <a:pPr marL="0" indent="0" algn="ctr">
              <a:buNone/>
            </a:pPr>
            <a:r>
              <a:rPr lang="en-US" sz="5900" b="1" dirty="0"/>
              <a:t>New Dataset’s Metadata:</a:t>
            </a:r>
          </a:p>
          <a:p>
            <a:r>
              <a:rPr lang="en-US" sz="5200" b="1" dirty="0"/>
              <a:t>Name: </a:t>
            </a:r>
            <a:r>
              <a:rPr lang="en-US" sz="5200" dirty="0"/>
              <a:t>Behavioral Risk Factor Surveillance System</a:t>
            </a:r>
          </a:p>
          <a:p>
            <a:endParaRPr lang="en-US" sz="5200" dirty="0"/>
          </a:p>
          <a:p>
            <a:r>
              <a:rPr lang="en-US" sz="5200" b="1" dirty="0"/>
              <a:t>Distributor: </a:t>
            </a:r>
            <a:r>
              <a:rPr lang="en-US" sz="5200" dirty="0"/>
              <a:t>Centers for Disease Control and Prevention</a:t>
            </a:r>
          </a:p>
          <a:p>
            <a:endParaRPr lang="en-US" sz="5200" dirty="0"/>
          </a:p>
          <a:p>
            <a:r>
              <a:rPr lang="en-US" sz="5200" b="1" dirty="0"/>
              <a:t>Description: </a:t>
            </a:r>
            <a:r>
              <a:rPr lang="en-US" sz="5200" dirty="0"/>
              <a:t>The dataset consists of 441, 456 survey responses to the CDC’s 2015 Behavioral Risk Factor Surveillance System (BRFSS) Health Survey.  It contains  330 variables that are answers to the health survey.  It is the raw data, uncleaned, and original dataset to which the dataset on the left was derived from</a:t>
            </a:r>
          </a:p>
          <a:p>
            <a:pPr marL="0" indent="0">
              <a:buNone/>
            </a:pPr>
            <a:endParaRPr lang="en-US" sz="5200" b="1" dirty="0"/>
          </a:p>
          <a:p>
            <a:r>
              <a:rPr lang="en-US" sz="5200" b="1" dirty="0"/>
              <a:t>File Type and Size:  </a:t>
            </a:r>
            <a:r>
              <a:rPr lang="en-US" sz="5200" dirty="0"/>
              <a:t>The dataset comes in the form of a 516 MB .csv file with 441, 456 rows and 330 columns.</a:t>
            </a:r>
          </a:p>
          <a:p>
            <a:endParaRPr lang="en-US" sz="5200" dirty="0"/>
          </a:p>
          <a:p>
            <a:r>
              <a:rPr lang="en-US" sz="5200" b="1" dirty="0"/>
              <a:t>Reason for use: </a:t>
            </a:r>
            <a:r>
              <a:rPr lang="en-US" sz="5200" dirty="0"/>
              <a:t>It is the original source of the data from the dataset on the right.  Also, by using the original data and cleaning it myself, I will be able to add predictors variables that might be useful later down the road without having to worry about the rows being misaligned.  The data consists of predictors describing each person’s habits, behaviors, and chronic disease.  Also includes information on diet, high blood pressure, high cholesterol, and difficulty walking. </a:t>
            </a:r>
          </a:p>
          <a:p>
            <a:endParaRPr lang="en-US" sz="5200" dirty="0"/>
          </a:p>
          <a:p>
            <a:r>
              <a:rPr lang="en-US" sz="5200" b="1" dirty="0"/>
              <a:t>Citation: </a:t>
            </a:r>
            <a:r>
              <a:rPr lang="en-US" sz="5200" dirty="0"/>
              <a:t>Centers for Disease Control and Prevention (2018). </a:t>
            </a:r>
            <a:r>
              <a:rPr lang="en-US" sz="5200" i="1" dirty="0"/>
              <a:t>Behavioral Risk Factor Surveillance System </a:t>
            </a:r>
            <a:r>
              <a:rPr lang="en-US" sz="5200" dirty="0"/>
              <a:t>[Data set].  </a:t>
            </a:r>
            <a:r>
              <a:rPr lang="en-US" sz="5200" i="1" dirty="0" err="1"/>
              <a:t>kaggle</a:t>
            </a:r>
            <a:r>
              <a:rPr lang="en-US" sz="5200" i="1" dirty="0"/>
              <a:t>. </a:t>
            </a:r>
            <a:r>
              <a:rPr lang="en-US" sz="5200" dirty="0">
                <a:hlinkClick r:id="rId2"/>
              </a:rPr>
              <a:t>https://www.kaggle.com/datasets/alexteboul/diabetes-health-indicators-dataset?select=diabetes_binary_5050split_health_indicators_BRFSS2015.csv</a:t>
            </a:r>
            <a:r>
              <a:rPr lang="en-US" sz="5200" dirty="0"/>
              <a:t> </a:t>
            </a:r>
          </a:p>
          <a:p>
            <a:pPr marL="0" indent="0">
              <a:buNone/>
            </a:pPr>
            <a:endParaRPr lang="en-US" sz="5900" b="1" dirty="0"/>
          </a:p>
          <a:p>
            <a:pPr marL="0" indent="0">
              <a:buNone/>
            </a:pPr>
            <a:endParaRPr lang="en-US" b="1" dirty="0"/>
          </a:p>
          <a:p>
            <a:pPr marL="0" indent="0">
              <a:buNone/>
            </a:pPr>
            <a:endParaRPr lang="en-US" b="1" dirty="0"/>
          </a:p>
          <a:p>
            <a:pPr marL="0" indent="0">
              <a:buNone/>
            </a:pPr>
            <a:endParaRPr lang="en-US" b="1" dirty="0"/>
          </a:p>
        </p:txBody>
      </p:sp>
      <p:cxnSp>
        <p:nvCxnSpPr>
          <p:cNvPr id="6" name="Straight Connector 5">
            <a:extLst>
              <a:ext uri="{FF2B5EF4-FFF2-40B4-BE49-F238E27FC236}">
                <a16:creationId xmlns:a16="http://schemas.microsoft.com/office/drawing/2014/main" id="{6FCB6103-EF76-4D89-C90A-C589CA370856}"/>
              </a:ext>
            </a:extLst>
          </p:cNvPr>
          <p:cNvCxnSpPr>
            <a:cxnSpLocks/>
          </p:cNvCxnSpPr>
          <p:nvPr/>
        </p:nvCxnSpPr>
        <p:spPr>
          <a:xfrm flipH="1">
            <a:off x="5952525" y="602419"/>
            <a:ext cx="19049" cy="617568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12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277B-96C5-3438-9B87-13715BD71B2F}"/>
              </a:ext>
            </a:extLst>
          </p:cNvPr>
          <p:cNvSpPr>
            <a:spLocks noGrp="1"/>
          </p:cNvSpPr>
          <p:nvPr>
            <p:ph type="title"/>
          </p:nvPr>
        </p:nvSpPr>
        <p:spPr>
          <a:xfrm>
            <a:off x="838200" y="-140439"/>
            <a:ext cx="10515600" cy="1083076"/>
          </a:xfrm>
        </p:spPr>
        <p:txBody>
          <a:bodyPr>
            <a:normAutofit/>
          </a:bodyPr>
          <a:lstStyle/>
          <a:p>
            <a:pPr algn="ctr"/>
            <a:r>
              <a:rPr lang="en-US" b="1" dirty="0"/>
              <a:t>Data Dictionary of the Original BFRSS Dataset</a:t>
            </a:r>
          </a:p>
        </p:txBody>
      </p:sp>
      <p:sp>
        <p:nvSpPr>
          <p:cNvPr id="5" name="TextBox 4">
            <a:extLst>
              <a:ext uri="{FF2B5EF4-FFF2-40B4-BE49-F238E27FC236}">
                <a16:creationId xmlns:a16="http://schemas.microsoft.com/office/drawing/2014/main" id="{799BFE09-28D4-EB4E-B1B6-2807C4F9D5EA}"/>
              </a:ext>
            </a:extLst>
          </p:cNvPr>
          <p:cNvSpPr txBox="1"/>
          <p:nvPr/>
        </p:nvSpPr>
        <p:spPr>
          <a:xfrm>
            <a:off x="1913132" y="6101794"/>
            <a:ext cx="7306322" cy="646331"/>
          </a:xfrm>
          <a:prstGeom prst="rect">
            <a:avLst/>
          </a:prstGeom>
          <a:noFill/>
        </p:spPr>
        <p:txBody>
          <a:bodyPr wrap="square" rtlCol="0">
            <a:spAutoFit/>
          </a:bodyPr>
          <a:lstStyle/>
          <a:p>
            <a:r>
              <a:rPr lang="en-US" dirty="0"/>
              <a:t>Link to Codebook: </a:t>
            </a:r>
            <a:r>
              <a:rPr lang="en-US" dirty="0">
                <a:hlinkClick r:id="rId2"/>
              </a:rPr>
              <a:t>https://www.cdc.gov/brfss/annual_data/2015/pdf/codebook15_llcp.pdf</a:t>
            </a:r>
            <a:r>
              <a:rPr lang="en-US" dirty="0"/>
              <a:t> </a:t>
            </a:r>
          </a:p>
        </p:txBody>
      </p:sp>
      <p:pic>
        <p:nvPicPr>
          <p:cNvPr id="7" name="Picture 6">
            <a:extLst>
              <a:ext uri="{FF2B5EF4-FFF2-40B4-BE49-F238E27FC236}">
                <a16:creationId xmlns:a16="http://schemas.microsoft.com/office/drawing/2014/main" id="{8C3BF4B3-B225-7521-05AB-D19C877F631D}"/>
              </a:ext>
            </a:extLst>
          </p:cNvPr>
          <p:cNvPicPr>
            <a:picLocks noChangeAspect="1"/>
          </p:cNvPicPr>
          <p:nvPr/>
        </p:nvPicPr>
        <p:blipFill>
          <a:blip r:embed="rId3"/>
          <a:stretch>
            <a:fillRect/>
          </a:stretch>
        </p:blipFill>
        <p:spPr>
          <a:xfrm>
            <a:off x="1913132" y="756206"/>
            <a:ext cx="7509872" cy="5217898"/>
          </a:xfrm>
          <a:prstGeom prst="rect">
            <a:avLst/>
          </a:prstGeom>
        </p:spPr>
      </p:pic>
    </p:spTree>
    <p:extLst>
      <p:ext uri="{BB962C8B-B14F-4D97-AF65-F5344CB8AC3E}">
        <p14:creationId xmlns:p14="http://schemas.microsoft.com/office/powerpoint/2010/main" val="159761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68E2-AE94-EBC0-AE03-2A1C082A5C7E}"/>
              </a:ext>
            </a:extLst>
          </p:cNvPr>
          <p:cNvSpPr>
            <a:spLocks noGrp="1"/>
          </p:cNvSpPr>
          <p:nvPr>
            <p:ph type="title"/>
          </p:nvPr>
        </p:nvSpPr>
        <p:spPr>
          <a:xfrm>
            <a:off x="0" y="0"/>
            <a:ext cx="10515600" cy="630315"/>
          </a:xfrm>
        </p:spPr>
        <p:txBody>
          <a:bodyPr>
            <a:normAutofit fontScale="90000"/>
          </a:bodyPr>
          <a:lstStyle/>
          <a:p>
            <a:r>
              <a:rPr lang="en-US" b="1" dirty="0"/>
              <a:t>Data Cleaning Process</a:t>
            </a:r>
          </a:p>
        </p:txBody>
      </p:sp>
      <p:sp>
        <p:nvSpPr>
          <p:cNvPr id="3" name="Content Placeholder 2">
            <a:extLst>
              <a:ext uri="{FF2B5EF4-FFF2-40B4-BE49-F238E27FC236}">
                <a16:creationId xmlns:a16="http://schemas.microsoft.com/office/drawing/2014/main" id="{3CBC1A3E-C94C-073B-FE23-6E44BBDD37EE}"/>
              </a:ext>
            </a:extLst>
          </p:cNvPr>
          <p:cNvSpPr>
            <a:spLocks noGrp="1"/>
          </p:cNvSpPr>
          <p:nvPr>
            <p:ph idx="1"/>
          </p:nvPr>
        </p:nvSpPr>
        <p:spPr>
          <a:xfrm>
            <a:off x="0" y="668616"/>
            <a:ext cx="12192000" cy="6189384"/>
          </a:xfrm>
        </p:spPr>
        <p:txBody>
          <a:bodyPr>
            <a:normAutofit fontScale="92500" lnSpcReduction="10000"/>
          </a:bodyPr>
          <a:lstStyle/>
          <a:p>
            <a:pPr marL="514350" indent="-514350">
              <a:buAutoNum type="arabicPeriod"/>
            </a:pPr>
            <a:r>
              <a:rPr lang="en-US" sz="2400" dirty="0"/>
              <a:t>Load data in RStudio</a:t>
            </a:r>
          </a:p>
          <a:p>
            <a:pPr marL="514350" indent="-514350">
              <a:buAutoNum type="arabicPeriod"/>
            </a:pPr>
            <a:r>
              <a:rPr lang="en-US" sz="2400" dirty="0"/>
              <a:t>As a starting point, I select the column specifying if a particular observation has diabetes and columns that are commonly known to be associated with diabetes (same as the Diabetes Health Indicators Dataset from before)</a:t>
            </a:r>
          </a:p>
          <a:p>
            <a:pPr marL="514350" indent="-514350">
              <a:buAutoNum type="arabicPeriod"/>
            </a:pPr>
            <a:r>
              <a:rPr lang="en-US" sz="2400" dirty="0"/>
              <a:t>Removed rows with missing values, we can do this without much data loss because we have over 400,000 observations</a:t>
            </a:r>
          </a:p>
          <a:p>
            <a:pPr marL="514350" indent="-514350">
              <a:buAutoNum type="arabicPeriod"/>
            </a:pPr>
            <a:r>
              <a:rPr lang="en-US" sz="2400" dirty="0"/>
              <a:t>Recode and clean variables</a:t>
            </a:r>
          </a:p>
          <a:p>
            <a:pPr marL="971550" lvl="1" indent="-514350">
              <a:buFont typeface="+mj-lt"/>
              <a:buAutoNum type="alphaLcParenR"/>
            </a:pPr>
            <a:r>
              <a:rPr lang="en-US" dirty="0"/>
              <a:t>Change yes to 1 and no to 0</a:t>
            </a:r>
          </a:p>
          <a:p>
            <a:pPr marL="971550" lvl="1" indent="-514350">
              <a:buFont typeface="+mj-lt"/>
              <a:buAutoNum type="alphaLcParenR"/>
            </a:pPr>
            <a:r>
              <a:rPr lang="en-US" dirty="0"/>
              <a:t>Recode values to appropriate category</a:t>
            </a:r>
          </a:p>
          <a:p>
            <a:pPr marL="971550" lvl="1" indent="-514350">
              <a:buFont typeface="+mj-lt"/>
              <a:buAutoNum type="alphaLcParenR"/>
            </a:pPr>
            <a:r>
              <a:rPr lang="en-US" dirty="0"/>
              <a:t>For factor variables, levels 7 and 9 indicate that the observation refused to answer the question.  Therefore, recode this as NA.</a:t>
            </a:r>
          </a:p>
          <a:p>
            <a:pPr marL="971550" lvl="1" indent="-514350">
              <a:buFont typeface="+mj-lt"/>
              <a:buAutoNum type="alphaLcParenR"/>
            </a:pPr>
            <a:r>
              <a:rPr lang="en-US" dirty="0"/>
              <a:t>E.g. For the diabetes variable, originally 1 described yes; 2 described yes; but only during pregnancy; 3 described no; 7 described don't know; 9 describes refused; blank described missing. So, I kept 1 to describe yes; however, I changed 2 and 3, to 0 to describe no diabetes.</a:t>
            </a:r>
          </a:p>
          <a:p>
            <a:pPr marL="971550" lvl="1" indent="-514350">
              <a:buFont typeface="+mj-lt"/>
              <a:buAutoNum type="alphaLcParenR"/>
            </a:pPr>
            <a:r>
              <a:rPr lang="en-US" dirty="0"/>
              <a:t>Ensure that factor variables are stored as type factor (i.e. diabetes, high blood pressure, and general health) and numerical variables are stored as type numeric </a:t>
            </a:r>
          </a:p>
          <a:p>
            <a:pPr marL="971550" lvl="1" indent="-514350">
              <a:buFont typeface="+mj-lt"/>
              <a:buAutoNum type="alphaLcParenR"/>
            </a:pPr>
            <a:r>
              <a:rPr lang="en-US" dirty="0"/>
              <a:t>Set seed and split randomly sampled an equal number of individuals who have and do not have diabetes this fix class imbalance issues.</a:t>
            </a:r>
          </a:p>
          <a:p>
            <a:pPr marL="971550" lvl="1" indent="-514350">
              <a:buFont typeface="+mj-lt"/>
              <a:buAutoNum type="alphaLcParenR"/>
            </a:pPr>
            <a:endParaRPr lang="en-US" sz="2800" dirty="0"/>
          </a:p>
          <a:p>
            <a:pPr marL="514350" indent="-514350">
              <a:buAutoNum type="arabicPeriod"/>
            </a:pPr>
            <a:endParaRPr lang="en-US" dirty="0"/>
          </a:p>
        </p:txBody>
      </p:sp>
    </p:spTree>
    <p:extLst>
      <p:ext uri="{BB962C8B-B14F-4D97-AF65-F5344CB8AC3E}">
        <p14:creationId xmlns:p14="http://schemas.microsoft.com/office/powerpoint/2010/main" val="190425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1E30-F619-A781-D821-D26ABC768FFA}"/>
              </a:ext>
            </a:extLst>
          </p:cNvPr>
          <p:cNvSpPr>
            <a:spLocks noGrp="1"/>
          </p:cNvSpPr>
          <p:nvPr>
            <p:ph type="title"/>
          </p:nvPr>
        </p:nvSpPr>
        <p:spPr>
          <a:xfrm>
            <a:off x="2000931" y="0"/>
            <a:ext cx="8984202" cy="887266"/>
          </a:xfrm>
        </p:spPr>
        <p:txBody>
          <a:bodyPr>
            <a:normAutofit/>
          </a:bodyPr>
          <a:lstStyle/>
          <a:p>
            <a:r>
              <a:rPr lang="en-US" b="1" dirty="0"/>
              <a:t>Cleaned Data Structure and Summary</a:t>
            </a:r>
          </a:p>
        </p:txBody>
      </p:sp>
      <p:pic>
        <p:nvPicPr>
          <p:cNvPr id="5" name="Picture 4">
            <a:extLst>
              <a:ext uri="{FF2B5EF4-FFF2-40B4-BE49-F238E27FC236}">
                <a16:creationId xmlns:a16="http://schemas.microsoft.com/office/drawing/2014/main" id="{19F3CA85-9CF0-24E6-922F-C88BD51B0E20}"/>
              </a:ext>
            </a:extLst>
          </p:cNvPr>
          <p:cNvPicPr>
            <a:picLocks noChangeAspect="1"/>
          </p:cNvPicPr>
          <p:nvPr/>
        </p:nvPicPr>
        <p:blipFill>
          <a:blip r:embed="rId2"/>
          <a:stretch>
            <a:fillRect/>
          </a:stretch>
        </p:blipFill>
        <p:spPr>
          <a:xfrm>
            <a:off x="3816011" y="798489"/>
            <a:ext cx="4773042" cy="2919491"/>
          </a:xfrm>
          <a:prstGeom prst="rect">
            <a:avLst/>
          </a:prstGeom>
        </p:spPr>
      </p:pic>
      <p:pic>
        <p:nvPicPr>
          <p:cNvPr id="7" name="Picture 6">
            <a:extLst>
              <a:ext uri="{FF2B5EF4-FFF2-40B4-BE49-F238E27FC236}">
                <a16:creationId xmlns:a16="http://schemas.microsoft.com/office/drawing/2014/main" id="{3BDDBADB-D3B3-1E4D-A075-5E28830B5C14}"/>
              </a:ext>
            </a:extLst>
          </p:cNvPr>
          <p:cNvPicPr>
            <a:picLocks noChangeAspect="1"/>
          </p:cNvPicPr>
          <p:nvPr/>
        </p:nvPicPr>
        <p:blipFill>
          <a:blip r:embed="rId3"/>
          <a:stretch>
            <a:fillRect/>
          </a:stretch>
        </p:blipFill>
        <p:spPr>
          <a:xfrm>
            <a:off x="3123220" y="3832119"/>
            <a:ext cx="6292524" cy="2802689"/>
          </a:xfrm>
          <a:prstGeom prst="rect">
            <a:avLst/>
          </a:prstGeom>
        </p:spPr>
      </p:pic>
    </p:spTree>
    <p:extLst>
      <p:ext uri="{BB962C8B-B14F-4D97-AF65-F5344CB8AC3E}">
        <p14:creationId xmlns:p14="http://schemas.microsoft.com/office/powerpoint/2010/main" val="109500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D6B2-F72A-BA73-13F5-692E26F60A8C}"/>
              </a:ext>
            </a:extLst>
          </p:cNvPr>
          <p:cNvSpPr>
            <a:spLocks noGrp="1"/>
          </p:cNvSpPr>
          <p:nvPr>
            <p:ph type="title"/>
          </p:nvPr>
        </p:nvSpPr>
        <p:spPr>
          <a:xfrm>
            <a:off x="0" y="71515"/>
            <a:ext cx="10329909" cy="896145"/>
          </a:xfrm>
        </p:spPr>
        <p:txBody>
          <a:bodyPr>
            <a:normAutofit fontScale="90000"/>
          </a:bodyPr>
          <a:lstStyle/>
          <a:p>
            <a:r>
              <a:rPr lang="en-US" b="1" dirty="0"/>
              <a:t>Hypothesis Testing for the Relationship between Factor Type Predictors and Diabetes</a:t>
            </a:r>
          </a:p>
        </p:txBody>
      </p:sp>
      <p:pic>
        <p:nvPicPr>
          <p:cNvPr id="7" name="Picture 6">
            <a:extLst>
              <a:ext uri="{FF2B5EF4-FFF2-40B4-BE49-F238E27FC236}">
                <a16:creationId xmlns:a16="http://schemas.microsoft.com/office/drawing/2014/main" id="{E296C3F7-98AA-1C35-2555-FBE7F753B00F}"/>
              </a:ext>
            </a:extLst>
          </p:cNvPr>
          <p:cNvPicPr>
            <a:picLocks noChangeAspect="1"/>
          </p:cNvPicPr>
          <p:nvPr/>
        </p:nvPicPr>
        <p:blipFill>
          <a:blip r:embed="rId2"/>
          <a:stretch>
            <a:fillRect/>
          </a:stretch>
        </p:blipFill>
        <p:spPr>
          <a:xfrm>
            <a:off x="169231" y="1073241"/>
            <a:ext cx="3532757" cy="3163663"/>
          </a:xfrm>
          <a:prstGeom prst="rect">
            <a:avLst/>
          </a:prstGeom>
          <a:ln>
            <a:solidFill>
              <a:schemeClr val="tx1"/>
            </a:solidFill>
          </a:ln>
        </p:spPr>
      </p:pic>
      <p:pic>
        <p:nvPicPr>
          <p:cNvPr id="9" name="Picture 8">
            <a:extLst>
              <a:ext uri="{FF2B5EF4-FFF2-40B4-BE49-F238E27FC236}">
                <a16:creationId xmlns:a16="http://schemas.microsoft.com/office/drawing/2014/main" id="{A71329B1-23A6-5CC7-3254-9DEE5C9B1EAD}"/>
              </a:ext>
            </a:extLst>
          </p:cNvPr>
          <p:cNvPicPr>
            <a:picLocks noChangeAspect="1"/>
          </p:cNvPicPr>
          <p:nvPr/>
        </p:nvPicPr>
        <p:blipFill>
          <a:blip r:embed="rId3"/>
          <a:stretch>
            <a:fillRect/>
          </a:stretch>
        </p:blipFill>
        <p:spPr>
          <a:xfrm>
            <a:off x="3900442" y="1152661"/>
            <a:ext cx="3852101" cy="3163663"/>
          </a:xfrm>
          <a:prstGeom prst="rect">
            <a:avLst/>
          </a:prstGeom>
          <a:ln>
            <a:solidFill>
              <a:schemeClr val="tx1"/>
            </a:solidFill>
          </a:ln>
        </p:spPr>
      </p:pic>
      <p:pic>
        <p:nvPicPr>
          <p:cNvPr id="11" name="Picture 10">
            <a:extLst>
              <a:ext uri="{FF2B5EF4-FFF2-40B4-BE49-F238E27FC236}">
                <a16:creationId xmlns:a16="http://schemas.microsoft.com/office/drawing/2014/main" id="{11695962-0DE3-3D37-B9FE-B4E6C06EE6B7}"/>
              </a:ext>
            </a:extLst>
          </p:cNvPr>
          <p:cNvPicPr>
            <a:picLocks noChangeAspect="1"/>
          </p:cNvPicPr>
          <p:nvPr/>
        </p:nvPicPr>
        <p:blipFill>
          <a:blip r:embed="rId4"/>
          <a:stretch>
            <a:fillRect/>
          </a:stretch>
        </p:blipFill>
        <p:spPr>
          <a:xfrm>
            <a:off x="7950997" y="1133921"/>
            <a:ext cx="3852101" cy="3182403"/>
          </a:xfrm>
          <a:prstGeom prst="rect">
            <a:avLst/>
          </a:prstGeom>
          <a:ln>
            <a:solidFill>
              <a:schemeClr val="tx1"/>
            </a:solidFill>
          </a:ln>
        </p:spPr>
      </p:pic>
      <p:pic>
        <p:nvPicPr>
          <p:cNvPr id="13" name="Picture 12">
            <a:extLst>
              <a:ext uri="{FF2B5EF4-FFF2-40B4-BE49-F238E27FC236}">
                <a16:creationId xmlns:a16="http://schemas.microsoft.com/office/drawing/2014/main" id="{1F9B989F-173A-9C9A-FEFC-C55D695C159B}"/>
              </a:ext>
            </a:extLst>
          </p:cNvPr>
          <p:cNvPicPr>
            <a:picLocks noChangeAspect="1"/>
          </p:cNvPicPr>
          <p:nvPr/>
        </p:nvPicPr>
        <p:blipFill>
          <a:blip r:embed="rId5"/>
          <a:stretch>
            <a:fillRect/>
          </a:stretch>
        </p:blipFill>
        <p:spPr>
          <a:xfrm>
            <a:off x="3516303" y="4395745"/>
            <a:ext cx="4620378" cy="2390740"/>
          </a:xfrm>
          <a:prstGeom prst="rect">
            <a:avLst/>
          </a:prstGeom>
          <a:ln>
            <a:solidFill>
              <a:schemeClr val="tx1"/>
            </a:solidFill>
          </a:ln>
        </p:spPr>
      </p:pic>
    </p:spTree>
    <p:extLst>
      <p:ext uri="{BB962C8B-B14F-4D97-AF65-F5344CB8AC3E}">
        <p14:creationId xmlns:p14="http://schemas.microsoft.com/office/powerpoint/2010/main" val="412547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97937" y="-113666"/>
            <a:ext cx="8559538" cy="933254"/>
          </a:xfrm>
        </p:spPr>
        <p:txBody>
          <a:bodyPr>
            <a:normAutofit/>
          </a:bodyPr>
          <a:lstStyle/>
          <a:p>
            <a:r>
              <a:rPr lang="en-US" sz="2800" dirty="0"/>
              <a:t>Exploratory Data Analysis Part 1: Diet</a:t>
            </a:r>
          </a:p>
        </p:txBody>
      </p:sp>
      <p:pic>
        <p:nvPicPr>
          <p:cNvPr id="5" name="Picture 4" descr="Chart&#10;&#10;Description automatically generated">
            <a:extLst>
              <a:ext uri="{FF2B5EF4-FFF2-40B4-BE49-F238E27FC236}">
                <a16:creationId xmlns:a16="http://schemas.microsoft.com/office/drawing/2014/main" id="{41B93A3A-D962-973F-F9D6-082210756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2" y="728522"/>
            <a:ext cx="4014929" cy="2520063"/>
          </a:xfrm>
          <a:prstGeom prst="rect">
            <a:avLst/>
          </a:prstGeom>
        </p:spPr>
      </p:pic>
      <p:pic>
        <p:nvPicPr>
          <p:cNvPr id="7" name="Picture 6" descr="Chart, bar chart&#10;&#10;Description automatically generated">
            <a:extLst>
              <a:ext uri="{FF2B5EF4-FFF2-40B4-BE49-F238E27FC236}">
                <a16:creationId xmlns:a16="http://schemas.microsoft.com/office/drawing/2014/main" id="{51A5EBDE-632C-A4DF-E493-E3DFCB190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40" y="789991"/>
            <a:ext cx="4014929" cy="2544673"/>
          </a:xfrm>
          <a:prstGeom prst="rect">
            <a:avLst/>
          </a:prstGeom>
        </p:spPr>
      </p:pic>
      <p:pic>
        <p:nvPicPr>
          <p:cNvPr id="9" name="Picture 8" descr="Chart, bar chart&#10;&#10;Description automatically generated">
            <a:extLst>
              <a:ext uri="{FF2B5EF4-FFF2-40B4-BE49-F238E27FC236}">
                <a16:creationId xmlns:a16="http://schemas.microsoft.com/office/drawing/2014/main" id="{DA9E8DF6-541B-EA57-2371-2FC8A0FD5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7" y="4355223"/>
            <a:ext cx="3919737" cy="2425555"/>
          </a:xfrm>
          <a:prstGeom prst="rect">
            <a:avLst/>
          </a:prstGeom>
        </p:spPr>
      </p:pic>
      <p:pic>
        <p:nvPicPr>
          <p:cNvPr id="11" name="Picture 10" descr="Chart, bar chart&#10;&#10;Description automatically generated">
            <a:extLst>
              <a:ext uri="{FF2B5EF4-FFF2-40B4-BE49-F238E27FC236}">
                <a16:creationId xmlns:a16="http://schemas.microsoft.com/office/drawing/2014/main" id="{78891147-4888-B3B6-916F-76B519D1B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7440" y="4135419"/>
            <a:ext cx="4258121" cy="2645358"/>
          </a:xfrm>
          <a:prstGeom prst="rect">
            <a:avLst/>
          </a:prstGeom>
        </p:spPr>
      </p:pic>
      <p:pic>
        <p:nvPicPr>
          <p:cNvPr id="13" name="Picture 12" descr="Text&#10;&#10;Description automatically generated">
            <a:extLst>
              <a:ext uri="{FF2B5EF4-FFF2-40B4-BE49-F238E27FC236}">
                <a16:creationId xmlns:a16="http://schemas.microsoft.com/office/drawing/2014/main" id="{B10E9F1D-BBBF-F09E-155C-F7D92C338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4341" y="1836876"/>
            <a:ext cx="3490427" cy="697034"/>
          </a:xfrm>
          <a:prstGeom prst="rect">
            <a:avLst/>
          </a:prstGeom>
        </p:spPr>
      </p:pic>
      <p:pic>
        <p:nvPicPr>
          <p:cNvPr id="15" name="Picture 14" descr="Text&#10;&#10;Description automatically generated">
            <a:extLst>
              <a:ext uri="{FF2B5EF4-FFF2-40B4-BE49-F238E27FC236}">
                <a16:creationId xmlns:a16="http://schemas.microsoft.com/office/drawing/2014/main" id="{7B746CEF-C509-0970-A4AD-9AF3CCE71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5327" y="5170089"/>
            <a:ext cx="3349441" cy="576018"/>
          </a:xfrm>
          <a:prstGeom prst="rect">
            <a:avLst/>
          </a:prstGeom>
        </p:spPr>
      </p:pic>
    </p:spTree>
    <p:extLst>
      <p:ext uri="{BB962C8B-B14F-4D97-AF65-F5344CB8AC3E}">
        <p14:creationId xmlns:p14="http://schemas.microsoft.com/office/powerpoint/2010/main" val="52014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2: High Blood Pressure and High Cholesterol</a:t>
            </a:r>
          </a:p>
        </p:txBody>
      </p:sp>
      <p:pic>
        <p:nvPicPr>
          <p:cNvPr id="4" name="Picture 3" descr="Chart, bar chart&#10;&#10;Description automatically generated">
            <a:extLst>
              <a:ext uri="{FF2B5EF4-FFF2-40B4-BE49-F238E27FC236}">
                <a16:creationId xmlns:a16="http://schemas.microsoft.com/office/drawing/2014/main" id="{200B6F6B-8D92-5F3D-DDE6-43210A6D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 y="744985"/>
            <a:ext cx="4278554" cy="2425555"/>
          </a:xfrm>
          <a:prstGeom prst="rect">
            <a:avLst/>
          </a:prstGeom>
        </p:spPr>
      </p:pic>
      <p:pic>
        <p:nvPicPr>
          <p:cNvPr id="8" name="Picture 7" descr="Chart, bar chart&#10;&#10;Description automatically generated">
            <a:extLst>
              <a:ext uri="{FF2B5EF4-FFF2-40B4-BE49-F238E27FC236}">
                <a16:creationId xmlns:a16="http://schemas.microsoft.com/office/drawing/2014/main" id="{1F5A48DF-19AE-F1C1-26D4-3C41A25AC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68" y="699169"/>
            <a:ext cx="4015755" cy="2425556"/>
          </a:xfrm>
          <a:prstGeom prst="rect">
            <a:avLst/>
          </a:prstGeom>
        </p:spPr>
      </p:pic>
      <p:pic>
        <p:nvPicPr>
          <p:cNvPr id="12" name="Picture 11" descr="Text&#10;&#10;Description automatically generated">
            <a:extLst>
              <a:ext uri="{FF2B5EF4-FFF2-40B4-BE49-F238E27FC236}">
                <a16:creationId xmlns:a16="http://schemas.microsoft.com/office/drawing/2014/main" id="{56337DA1-D41F-9CC2-7713-2F957FEB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0678" y="1690260"/>
            <a:ext cx="3658737" cy="535004"/>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6211BFC6-031F-BEA1-69CA-7C18F12D1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36" y="3958830"/>
            <a:ext cx="4111533" cy="2508646"/>
          </a:xfrm>
          <a:prstGeom prst="rect">
            <a:avLst/>
          </a:prstGeom>
        </p:spPr>
      </p:pic>
      <p:pic>
        <p:nvPicPr>
          <p:cNvPr id="18" name="Picture 17" descr="Chart, bar chart&#10;&#10;Description automatically generated">
            <a:extLst>
              <a:ext uri="{FF2B5EF4-FFF2-40B4-BE49-F238E27FC236}">
                <a16:creationId xmlns:a16="http://schemas.microsoft.com/office/drawing/2014/main" id="{924F42B7-B752-10FC-9727-4615243BC3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084" y="3834827"/>
            <a:ext cx="4003594" cy="2508646"/>
          </a:xfrm>
          <a:prstGeom prst="rect">
            <a:avLst/>
          </a:prstGeom>
        </p:spPr>
      </p:pic>
      <p:pic>
        <p:nvPicPr>
          <p:cNvPr id="20" name="Picture 19" descr="Text&#10;&#10;Description automatically generated">
            <a:extLst>
              <a:ext uri="{FF2B5EF4-FFF2-40B4-BE49-F238E27FC236}">
                <a16:creationId xmlns:a16="http://schemas.microsoft.com/office/drawing/2014/main" id="{12BDEBD5-F288-152F-F5FB-DD3EBEC2B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756" y="4910547"/>
            <a:ext cx="3486659" cy="605212"/>
          </a:xfrm>
          <a:prstGeom prst="rect">
            <a:avLst/>
          </a:prstGeom>
        </p:spPr>
      </p:pic>
    </p:spTree>
    <p:extLst>
      <p:ext uri="{BB962C8B-B14F-4D97-AF65-F5344CB8AC3E}">
        <p14:creationId xmlns:p14="http://schemas.microsoft.com/office/powerpoint/2010/main" val="2968539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1752</Words>
  <Application>Microsoft Office PowerPoint</Application>
  <PresentationFormat>Widescreen</PresentationFormat>
  <Paragraphs>98</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Week 5 Project Update</vt:lpstr>
      <vt:lpstr>Overview: Updates Made to Project</vt:lpstr>
      <vt:lpstr>Change of Dataset:</vt:lpstr>
      <vt:lpstr>Data Dictionary of the Original BFRSS Dataset</vt:lpstr>
      <vt:lpstr>Data Cleaning Process</vt:lpstr>
      <vt:lpstr>Cleaned Data Structure and Summary</vt:lpstr>
      <vt:lpstr>Hypothesis Testing for the Relationship between Factor Type Predictors and Diabetes</vt:lpstr>
      <vt:lpstr>Exploratory Data Analysis Part 1: Diet</vt:lpstr>
      <vt:lpstr>Exploratory Data Analysis Part 2: High Blood Pressure and High Cholesterol</vt:lpstr>
      <vt:lpstr>Exploratory Data Analysis Part 3: Heavy Alcohol Consumption and Difficulty Walking</vt:lpstr>
      <vt:lpstr>Exploratory Data Analysis Part 4: Income Level and Age Category</vt:lpstr>
      <vt:lpstr>Exploratory Data Analysis Part 5: General Health and Gender</vt:lpstr>
      <vt:lpstr>We will use Cramer’s V to measure the strength of the between factor variables</vt:lpstr>
      <vt:lpstr>Relationships between the Factor Type Predictors and Diabetes.  Also, Multicollinearity Among Factor Type Predictors:</vt:lpstr>
      <vt:lpstr>Things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Project Update</dc:title>
  <dc:creator>Matthew L Vu</dc:creator>
  <cp:lastModifiedBy>Matthew L Vu</cp:lastModifiedBy>
  <cp:revision>7</cp:revision>
  <dcterms:created xsi:type="dcterms:W3CDTF">2023-02-22T14:50:27Z</dcterms:created>
  <dcterms:modified xsi:type="dcterms:W3CDTF">2023-02-23T03:14:31Z</dcterms:modified>
</cp:coreProperties>
</file>