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58" r:id="rId3"/>
    <p:sldId id="263" r:id="rId4"/>
    <p:sldId id="259" r:id="rId5"/>
    <p:sldId id="260" r:id="rId6"/>
    <p:sldId id="262" r:id="rId7"/>
    <p:sldId id="261" r:id="rId8"/>
    <p:sldId id="264" r:id="rId9"/>
    <p:sldId id="265" r:id="rId10"/>
    <p:sldId id="266" r:id="rId11"/>
    <p:sldId id="267" r:id="rId12"/>
    <p:sldId id="268" r:id="rId13"/>
    <p:sldId id="273" r:id="rId14"/>
    <p:sldId id="274" r:id="rId15"/>
    <p:sldId id="275" r:id="rId16"/>
    <p:sldId id="256" r:id="rId17"/>
    <p:sldId id="276" r:id="rId18"/>
    <p:sldId id="277" r:id="rId19"/>
    <p:sldId id="272" r:id="rId20"/>
    <p:sldId id="278" r:id="rId21"/>
    <p:sldId id="270" r:id="rId22"/>
    <p:sldId id="271"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83668" autoAdjust="0"/>
  </p:normalViewPr>
  <p:slideViewPr>
    <p:cSldViewPr snapToGrid="0">
      <p:cViewPr varScale="1">
        <p:scale>
          <a:sx n="72" d="100"/>
          <a:sy n="72" d="100"/>
        </p:scale>
        <p:origin x="110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F0D918-9C94-4206-8E92-6A579D63F121}" type="datetimeFigureOut">
              <a:rPr lang="en-US" smtClean="0"/>
              <a:t>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F50BE-E8D1-4DEC-9A50-E0F3F9AAE7F3}" type="slidenum">
              <a:rPr lang="en-US" smtClean="0"/>
              <a:t>‹#›</a:t>
            </a:fld>
            <a:endParaRPr lang="en-US"/>
          </a:p>
        </p:txBody>
      </p:sp>
    </p:spTree>
    <p:extLst>
      <p:ext uri="{BB962C8B-B14F-4D97-AF65-F5344CB8AC3E}">
        <p14:creationId xmlns:p14="http://schemas.microsoft.com/office/powerpoint/2010/main" val="166158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kaggle.com/datasets/cdc/behavioral-risk-factor-surveillance-system"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kaggle.com/datasets/alexteboul/diabetes-health-indicators-dataset"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PAM because we have a mix of numerical and cat variables</a:t>
            </a:r>
          </a:p>
        </p:txBody>
      </p:sp>
      <p:sp>
        <p:nvSpPr>
          <p:cNvPr id="4" name="Slide Number Placeholder 3"/>
          <p:cNvSpPr>
            <a:spLocks noGrp="1"/>
          </p:cNvSpPr>
          <p:nvPr>
            <p:ph type="sldNum" sz="quarter" idx="5"/>
          </p:nvPr>
        </p:nvSpPr>
        <p:spPr/>
        <p:txBody>
          <a:bodyPr/>
          <a:lstStyle/>
          <a:p>
            <a:fld id="{021F50BE-E8D1-4DEC-9A50-E0F3F9AAE7F3}" type="slidenum">
              <a:rPr lang="en-US" smtClean="0"/>
              <a:t>2</a:t>
            </a:fld>
            <a:endParaRPr lang="en-US"/>
          </a:p>
        </p:txBody>
      </p:sp>
    </p:spTree>
    <p:extLst>
      <p:ext uri="{BB962C8B-B14F-4D97-AF65-F5344CB8AC3E}">
        <p14:creationId xmlns:p14="http://schemas.microsoft.com/office/powerpoint/2010/main" val="1665930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strange because alcohol has a lot of sugar, which can equate to diabetes.  However, it makes sense that there are a greater proportion of non-diabetic people who are heavy drinkers than diabetic people because when people have diabetes, they do not want to drink because it might kill them.  As a result, this variable might not be the best variable to continue on with our analysis.  Also, this might be caused by the fact that so few observations are heavy drinkers.  A better variable might be "have you been a heavy or binge drinker in the past".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8BE6E3-5257-4C21-8878-724D91C8AE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9176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strange because alcohol has a lot of sugar, which can equate to diabetes.  However, it makes sense that there are a greater proportion of non-diabetic people who are heavy drinkers than diabetic people because when people have diabetes, they do not want to drink because it might kill them.  As a result, this variable might not be the best variable to continue on with our analysis.  Also, this might be caused by the fact that so few observations are heavy drinkers.  A better variable might be "have you been a heavy or binge drinker in the past".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8BE6E3-5257-4C21-8878-724D91C8AE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2789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motivation and importance for the research and creation of this questionnaire application to help people take action stems from the fact that the early detection, prediction, intervention, and risk assessment of diabetes remains a relevant topic.  In particular, there exist several reasons for continued research in this area.  First, there still exist a high prevalence of diabetes and many individuals do not know that they have it.  According to the Center for Disease Control and Prevention’s (CDC) National Diabetes Statistics Report, which indicates that over 37 million Americans have diabetes have diabetes; however, about 1 in 5 of these individuals do not know that they have it.  So, creating an app will be beneficial because it will provide another cost-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effiective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resource the help advise them to take action.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particular, the last part is of great concern because the CDC would add that prolonged high blood sugar levels can lead to cardiovascular disease and kidney damage (CDC, 2022).  SO the early detection, intervention, and taking action is of great importance to prevent other unwelcomed illnesses.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Third, </a:t>
            </a:r>
            <a:r>
              <a:rPr lang="en-US" sz="1800" dirty="0"/>
              <a:t>.     Early intervention for individuals at risk of diabetes can help reduce the chances of becoming diabetic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 instance, a study conducted by the Diabetes Prevention Program Research Group discovered that subjects who were administered into lifestyle early intervention programs to address their risk of diabetes contracted diabetes 58 percent less than subjects who did not participate in these programs (Diabetes Prevention Program Research Group, 2002).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Fourth, living with diabetes comes with financial burden.  In fact, “people diagnosed diabetes, on average, have medical expenditures </a:t>
            </a:r>
            <a:r>
              <a:rPr lang="en-US" sz="1800" dirty="0">
                <a:effectLst/>
                <a:latin typeface="Cambria Math" panose="02040503050406030204" pitchFamily="18" charset="0"/>
                <a:ea typeface="Calibri" panose="020F0502020204030204" pitchFamily="34" charset="0"/>
                <a:cs typeface="Cambria Math" panose="02040503050406030204" pitchFamily="18" charset="0"/>
              </a:rPr>
              <a:t>about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2.3 times higher than what expenditures would be in the absence of diabetes” (Petersen, 2018).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With that said, creating my digital questionnaire application will give individuals yet another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conveninent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resource to easily be notified if they are at-risk of diabetes.  This will allow them to take appropriate action, such as lifestyle changes or get a full diabetes screening.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21F50BE-E8D1-4DEC-9A50-E0F3F9AAE7F3}" type="slidenum">
              <a:rPr lang="en-US" smtClean="0"/>
              <a:t>4</a:t>
            </a:fld>
            <a:endParaRPr lang="en-US"/>
          </a:p>
        </p:txBody>
      </p:sp>
    </p:spTree>
    <p:extLst>
      <p:ext uri="{BB962C8B-B14F-4D97-AF65-F5344CB8AC3E}">
        <p14:creationId xmlns:p14="http://schemas.microsoft.com/office/powerpoint/2010/main" val="3541892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In addition to wanting to create an application to help individuals take appropriate action, I would also like to fill gaps in past research. </a:t>
            </a:r>
            <a:endParaRPr lang="en-US" dirty="0"/>
          </a:p>
        </p:txBody>
      </p:sp>
      <p:sp>
        <p:nvSpPr>
          <p:cNvPr id="4" name="Slide Number Placeholder 3"/>
          <p:cNvSpPr>
            <a:spLocks noGrp="1"/>
          </p:cNvSpPr>
          <p:nvPr>
            <p:ph type="sldNum" sz="quarter" idx="5"/>
          </p:nvPr>
        </p:nvSpPr>
        <p:spPr/>
        <p:txBody>
          <a:bodyPr/>
          <a:lstStyle/>
          <a:p>
            <a:fld id="{021F50BE-E8D1-4DEC-9A50-E0F3F9AAE7F3}" type="slidenum">
              <a:rPr lang="en-US" smtClean="0"/>
              <a:t>5</a:t>
            </a:fld>
            <a:endParaRPr lang="en-US"/>
          </a:p>
        </p:txBody>
      </p:sp>
    </p:spTree>
    <p:extLst>
      <p:ext uri="{BB962C8B-B14F-4D97-AF65-F5344CB8AC3E}">
        <p14:creationId xmlns:p14="http://schemas.microsoft.com/office/powerpoint/2010/main" val="169109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1370F5-5621-4B6E-8AD3-E9E621292992}" type="slidenum">
              <a:rPr lang="en-US" smtClean="0"/>
              <a:t>6</a:t>
            </a:fld>
            <a:endParaRPr lang="en-US"/>
          </a:p>
        </p:txBody>
      </p:sp>
    </p:spTree>
    <p:extLst>
      <p:ext uri="{BB962C8B-B14F-4D97-AF65-F5344CB8AC3E}">
        <p14:creationId xmlns:p14="http://schemas.microsoft.com/office/powerpoint/2010/main" val="1660471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000000"/>
                </a:solidFill>
                <a:effectLst/>
                <a:latin typeface="Open Sans Medium"/>
              </a:rPr>
              <a:t>Zidian</a:t>
            </a:r>
            <a:r>
              <a:rPr lang="en-US" b="0" i="0" dirty="0">
                <a:solidFill>
                  <a:srgbClr val="000000"/>
                </a:solidFill>
                <a:effectLst/>
                <a:latin typeface="Open Sans Medium"/>
              </a:rPr>
              <a:t> </a:t>
            </a:r>
            <a:r>
              <a:rPr lang="en-US" b="0" i="0" dirty="0" err="1">
                <a:solidFill>
                  <a:srgbClr val="000000"/>
                </a:solidFill>
                <a:effectLst/>
                <a:latin typeface="Open Sans Medium"/>
              </a:rPr>
              <a:t>Xie</a:t>
            </a:r>
            <a:endParaRPr lang="en-US" b="0" i="0" dirty="0">
              <a:solidFill>
                <a:srgbClr val="000000"/>
              </a:solidFill>
              <a:effectLst/>
              <a:latin typeface="Open Sans Medium"/>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1370F5-5621-4B6E-8AD3-E9E6212929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7136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main dataset that will be used to train, evaluate, and test the machine learning algorithms is titled “Behavioral Risk Factor Surveillance System: Public Health Surveys of 400k people 2015”.  It comes directly from the CDC and contains 441, 456 survey responses to the CDC’s 2015 Behavioral Risk Factor Surveillance System (BRFSS) Health Survey.  Also, the 330 variables are the answers to these survey questions.  Moreover, it comes in the form of a 516 MB .csv file with 441, 457 rows and 330 columns that is found on </a:t>
            </a: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Kaggle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 am using this dataset because it contains several useful behavioral and habitual risk factors associated with diabetes, such as diet, high blood pressure, high cholesterol, and difficulty walking.  Also, I have plenty of variables to choose from in case I need any more variables.  However, for an initial starting point for analysis to make the dataset more manageable, I selected predictors that are known to be associated with diabetes, such as age, difficulty walking, high blood pressure, high cholesterol, BMI,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etc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inspired from another dataset from </a:t>
            </a: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Alex </a:t>
            </a:r>
            <a:r>
              <a:rPr lang="en-US" sz="1800" u="sng"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Teboul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domain knowledge.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21F50BE-E8D1-4DEC-9A50-E0F3F9AAE7F3}" type="slidenum">
              <a:rPr lang="en-US" smtClean="0"/>
              <a:t>10</a:t>
            </a:fld>
            <a:endParaRPr lang="en-US"/>
          </a:p>
        </p:txBody>
      </p:sp>
    </p:spTree>
    <p:extLst>
      <p:ext uri="{BB962C8B-B14F-4D97-AF65-F5344CB8AC3E}">
        <p14:creationId xmlns:p14="http://schemas.microsoft.com/office/powerpoint/2010/main" val="1456113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diet, high blood pressure, high cholesterol, and difficulty walking. </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1370F5-5621-4B6E-8AD3-E9E6212929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1191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First, the data will be split into a 50-25-25 training, validation, and test set.  The training set will be used for model training and analysis, the validation set will be used for assessing model performance and selection, and the test set will be for calculating the generalization error.  Note, we can do this because we still have over 200,000 observations even when NA rows are removed.  Second, logistic regression, naïve bayes, support vector machines, k-nearest neighbor, and decisions trees will be trained using no segmentation.  Third, their accuracy will be assessed on the validation set.  Fourth, split the training set into two groups: one group that makes less than $50,000 and another that makes more than $50,000.  Fourth, repeat steps 2 and 3 but train the models on the segments and calculate the average accuracy on the validation set.  Fifth, pick the model and method that performed the best on the validation set.  Sixth, calculate generalization error using the test set.  Seventh, create application.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21F50BE-E8D1-4DEC-9A50-E0F3F9AAE7F3}" type="slidenum">
              <a:rPr lang="en-US" smtClean="0"/>
              <a:t>14</a:t>
            </a:fld>
            <a:endParaRPr lang="en-US"/>
          </a:p>
        </p:txBody>
      </p:sp>
    </p:spTree>
    <p:extLst>
      <p:ext uri="{BB962C8B-B14F-4D97-AF65-F5344CB8AC3E}">
        <p14:creationId xmlns:p14="http://schemas.microsoft.com/office/powerpoint/2010/main" val="3054838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strange because alcohol has a lot of sugar, which can equate to diabetes.  However, it makes sense that there are a greater proportion of non-diabetic people who are heavy drinkers than diabetic people because when people have diabetes, they do not want to drink because it might kill them.  As a result, this variable might not be the best variable to continue on with our analysis.  Also, this might be caused by the fact that so few observations are heavy drinkers.  A better variable might be "have you been a heavy or binge drinker in the past".</a:t>
            </a:r>
          </a:p>
        </p:txBody>
      </p:sp>
      <p:sp>
        <p:nvSpPr>
          <p:cNvPr id="4" name="Slide Number Placeholder 3"/>
          <p:cNvSpPr>
            <a:spLocks noGrp="1"/>
          </p:cNvSpPr>
          <p:nvPr>
            <p:ph type="sldNum" sz="quarter" idx="5"/>
          </p:nvPr>
        </p:nvSpPr>
        <p:spPr/>
        <p:txBody>
          <a:bodyPr/>
          <a:lstStyle/>
          <a:p>
            <a:fld id="{B88BE6E3-5257-4C21-8878-724D91C8AE2C}" type="slidenum">
              <a:rPr lang="en-US" smtClean="0"/>
              <a:t>22</a:t>
            </a:fld>
            <a:endParaRPr lang="en-US"/>
          </a:p>
        </p:txBody>
      </p:sp>
    </p:spTree>
    <p:extLst>
      <p:ext uri="{BB962C8B-B14F-4D97-AF65-F5344CB8AC3E}">
        <p14:creationId xmlns:p14="http://schemas.microsoft.com/office/powerpoint/2010/main" val="2339176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4DDF-8B53-A080-6A83-8C23985813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225D85-854D-B6D0-6723-8BD760CD28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8895BF-9A8A-D121-0DF8-810787123D18}"/>
              </a:ext>
            </a:extLst>
          </p:cNvPr>
          <p:cNvSpPr>
            <a:spLocks noGrp="1"/>
          </p:cNvSpPr>
          <p:nvPr>
            <p:ph type="dt" sz="half" idx="10"/>
          </p:nvPr>
        </p:nvSpPr>
        <p:spPr/>
        <p:txBody>
          <a:bodyPr/>
          <a:lstStyle/>
          <a:p>
            <a:fld id="{9819F3BB-A715-40C2-A194-05C29B82D820}" type="datetimeFigureOut">
              <a:rPr lang="en-US" smtClean="0"/>
              <a:t>3/1/2023</a:t>
            </a:fld>
            <a:endParaRPr lang="en-US"/>
          </a:p>
        </p:txBody>
      </p:sp>
      <p:sp>
        <p:nvSpPr>
          <p:cNvPr id="5" name="Footer Placeholder 4">
            <a:extLst>
              <a:ext uri="{FF2B5EF4-FFF2-40B4-BE49-F238E27FC236}">
                <a16:creationId xmlns:a16="http://schemas.microsoft.com/office/drawing/2014/main" id="{A8AB268B-74BE-2617-ADBB-B8BE0FA40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72CAEF-2027-9643-50B0-D912B21E5F76}"/>
              </a:ext>
            </a:extLst>
          </p:cNvPr>
          <p:cNvSpPr>
            <a:spLocks noGrp="1"/>
          </p:cNvSpPr>
          <p:nvPr>
            <p:ph type="sldNum" sz="quarter" idx="12"/>
          </p:nvPr>
        </p:nvSpPr>
        <p:spPr/>
        <p:txBody>
          <a:bodyPr/>
          <a:lstStyle/>
          <a:p>
            <a:fld id="{511ECDF5-0318-4D68-ADD9-47C41FC31D42}" type="slidenum">
              <a:rPr lang="en-US" smtClean="0"/>
              <a:t>‹#›</a:t>
            </a:fld>
            <a:endParaRPr lang="en-US"/>
          </a:p>
        </p:txBody>
      </p:sp>
    </p:spTree>
    <p:extLst>
      <p:ext uri="{BB962C8B-B14F-4D97-AF65-F5344CB8AC3E}">
        <p14:creationId xmlns:p14="http://schemas.microsoft.com/office/powerpoint/2010/main" val="2219742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0AC5B-E53A-C534-C605-434769A7A4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28DE40-2169-80E4-D64E-A2BC0CFCFF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026D92-F9C3-9E56-3163-7D27DB237B40}"/>
              </a:ext>
            </a:extLst>
          </p:cNvPr>
          <p:cNvSpPr>
            <a:spLocks noGrp="1"/>
          </p:cNvSpPr>
          <p:nvPr>
            <p:ph type="dt" sz="half" idx="10"/>
          </p:nvPr>
        </p:nvSpPr>
        <p:spPr/>
        <p:txBody>
          <a:bodyPr/>
          <a:lstStyle/>
          <a:p>
            <a:fld id="{9819F3BB-A715-40C2-A194-05C29B82D820}" type="datetimeFigureOut">
              <a:rPr lang="en-US" smtClean="0"/>
              <a:t>3/1/2023</a:t>
            </a:fld>
            <a:endParaRPr lang="en-US"/>
          </a:p>
        </p:txBody>
      </p:sp>
      <p:sp>
        <p:nvSpPr>
          <p:cNvPr id="5" name="Footer Placeholder 4">
            <a:extLst>
              <a:ext uri="{FF2B5EF4-FFF2-40B4-BE49-F238E27FC236}">
                <a16:creationId xmlns:a16="http://schemas.microsoft.com/office/drawing/2014/main" id="{4B88C41E-F58C-E324-B805-C9BAB7DC1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7CFF2-62BF-738B-D416-BFD7BD597497}"/>
              </a:ext>
            </a:extLst>
          </p:cNvPr>
          <p:cNvSpPr>
            <a:spLocks noGrp="1"/>
          </p:cNvSpPr>
          <p:nvPr>
            <p:ph type="sldNum" sz="quarter" idx="12"/>
          </p:nvPr>
        </p:nvSpPr>
        <p:spPr/>
        <p:txBody>
          <a:bodyPr/>
          <a:lstStyle/>
          <a:p>
            <a:fld id="{511ECDF5-0318-4D68-ADD9-47C41FC31D42}" type="slidenum">
              <a:rPr lang="en-US" smtClean="0"/>
              <a:t>‹#›</a:t>
            </a:fld>
            <a:endParaRPr lang="en-US"/>
          </a:p>
        </p:txBody>
      </p:sp>
    </p:spTree>
    <p:extLst>
      <p:ext uri="{BB962C8B-B14F-4D97-AF65-F5344CB8AC3E}">
        <p14:creationId xmlns:p14="http://schemas.microsoft.com/office/powerpoint/2010/main" val="4073609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E85FED-54BB-8A25-E760-ADD7CE6722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E4A8F1-0EB5-09A5-8B72-15B37F1B62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0B6E8C-CE0B-26E2-1B4F-3053C56F7CE8}"/>
              </a:ext>
            </a:extLst>
          </p:cNvPr>
          <p:cNvSpPr>
            <a:spLocks noGrp="1"/>
          </p:cNvSpPr>
          <p:nvPr>
            <p:ph type="dt" sz="half" idx="10"/>
          </p:nvPr>
        </p:nvSpPr>
        <p:spPr/>
        <p:txBody>
          <a:bodyPr/>
          <a:lstStyle/>
          <a:p>
            <a:fld id="{9819F3BB-A715-40C2-A194-05C29B82D820}" type="datetimeFigureOut">
              <a:rPr lang="en-US" smtClean="0"/>
              <a:t>3/1/2023</a:t>
            </a:fld>
            <a:endParaRPr lang="en-US"/>
          </a:p>
        </p:txBody>
      </p:sp>
      <p:sp>
        <p:nvSpPr>
          <p:cNvPr id="5" name="Footer Placeholder 4">
            <a:extLst>
              <a:ext uri="{FF2B5EF4-FFF2-40B4-BE49-F238E27FC236}">
                <a16:creationId xmlns:a16="http://schemas.microsoft.com/office/drawing/2014/main" id="{0DCE3DE2-8006-B1F8-FC30-172E858FB5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D33463-2678-A52C-78B2-1E64C0D6DF55}"/>
              </a:ext>
            </a:extLst>
          </p:cNvPr>
          <p:cNvSpPr>
            <a:spLocks noGrp="1"/>
          </p:cNvSpPr>
          <p:nvPr>
            <p:ph type="sldNum" sz="quarter" idx="12"/>
          </p:nvPr>
        </p:nvSpPr>
        <p:spPr/>
        <p:txBody>
          <a:bodyPr/>
          <a:lstStyle/>
          <a:p>
            <a:fld id="{511ECDF5-0318-4D68-ADD9-47C41FC31D42}" type="slidenum">
              <a:rPr lang="en-US" smtClean="0"/>
              <a:t>‹#›</a:t>
            </a:fld>
            <a:endParaRPr lang="en-US"/>
          </a:p>
        </p:txBody>
      </p:sp>
    </p:spTree>
    <p:extLst>
      <p:ext uri="{BB962C8B-B14F-4D97-AF65-F5344CB8AC3E}">
        <p14:creationId xmlns:p14="http://schemas.microsoft.com/office/powerpoint/2010/main" val="129332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4F27F-EE72-0440-DC57-E95F8E331A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0FFB7C-EE49-0197-5017-01B7101169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41076B-1A2A-38AA-193F-B42EF076F67F}"/>
              </a:ext>
            </a:extLst>
          </p:cNvPr>
          <p:cNvSpPr>
            <a:spLocks noGrp="1"/>
          </p:cNvSpPr>
          <p:nvPr>
            <p:ph type="dt" sz="half" idx="10"/>
          </p:nvPr>
        </p:nvSpPr>
        <p:spPr/>
        <p:txBody>
          <a:bodyPr/>
          <a:lstStyle/>
          <a:p>
            <a:fld id="{9819F3BB-A715-40C2-A194-05C29B82D820}" type="datetimeFigureOut">
              <a:rPr lang="en-US" smtClean="0"/>
              <a:t>3/1/2023</a:t>
            </a:fld>
            <a:endParaRPr lang="en-US"/>
          </a:p>
        </p:txBody>
      </p:sp>
      <p:sp>
        <p:nvSpPr>
          <p:cNvPr id="5" name="Footer Placeholder 4">
            <a:extLst>
              <a:ext uri="{FF2B5EF4-FFF2-40B4-BE49-F238E27FC236}">
                <a16:creationId xmlns:a16="http://schemas.microsoft.com/office/drawing/2014/main" id="{C6C7E662-FCFD-4D32-A004-398E4A01C3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8FEC1-DC12-9E85-3125-32C79D944FBD}"/>
              </a:ext>
            </a:extLst>
          </p:cNvPr>
          <p:cNvSpPr>
            <a:spLocks noGrp="1"/>
          </p:cNvSpPr>
          <p:nvPr>
            <p:ph type="sldNum" sz="quarter" idx="12"/>
          </p:nvPr>
        </p:nvSpPr>
        <p:spPr/>
        <p:txBody>
          <a:bodyPr/>
          <a:lstStyle/>
          <a:p>
            <a:fld id="{511ECDF5-0318-4D68-ADD9-47C41FC31D42}" type="slidenum">
              <a:rPr lang="en-US" smtClean="0"/>
              <a:t>‹#›</a:t>
            </a:fld>
            <a:endParaRPr lang="en-US"/>
          </a:p>
        </p:txBody>
      </p:sp>
    </p:spTree>
    <p:extLst>
      <p:ext uri="{BB962C8B-B14F-4D97-AF65-F5344CB8AC3E}">
        <p14:creationId xmlns:p14="http://schemas.microsoft.com/office/powerpoint/2010/main" val="1615901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0536-C818-B73C-A5B0-A95EADAA92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FA5A02-7164-C718-A380-390550C827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6902FD-E1D5-C313-4721-04E3F0A34AEE}"/>
              </a:ext>
            </a:extLst>
          </p:cNvPr>
          <p:cNvSpPr>
            <a:spLocks noGrp="1"/>
          </p:cNvSpPr>
          <p:nvPr>
            <p:ph type="dt" sz="half" idx="10"/>
          </p:nvPr>
        </p:nvSpPr>
        <p:spPr/>
        <p:txBody>
          <a:bodyPr/>
          <a:lstStyle/>
          <a:p>
            <a:fld id="{9819F3BB-A715-40C2-A194-05C29B82D820}" type="datetimeFigureOut">
              <a:rPr lang="en-US" smtClean="0"/>
              <a:t>3/1/2023</a:t>
            </a:fld>
            <a:endParaRPr lang="en-US"/>
          </a:p>
        </p:txBody>
      </p:sp>
      <p:sp>
        <p:nvSpPr>
          <p:cNvPr id="5" name="Footer Placeholder 4">
            <a:extLst>
              <a:ext uri="{FF2B5EF4-FFF2-40B4-BE49-F238E27FC236}">
                <a16:creationId xmlns:a16="http://schemas.microsoft.com/office/drawing/2014/main" id="{4008E0AD-B7E0-BD82-05AA-E92B755F36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6B365-6891-E092-C4EE-FF6E68C5DA1D}"/>
              </a:ext>
            </a:extLst>
          </p:cNvPr>
          <p:cNvSpPr>
            <a:spLocks noGrp="1"/>
          </p:cNvSpPr>
          <p:nvPr>
            <p:ph type="sldNum" sz="quarter" idx="12"/>
          </p:nvPr>
        </p:nvSpPr>
        <p:spPr/>
        <p:txBody>
          <a:bodyPr/>
          <a:lstStyle/>
          <a:p>
            <a:fld id="{511ECDF5-0318-4D68-ADD9-47C41FC31D42}" type="slidenum">
              <a:rPr lang="en-US" smtClean="0"/>
              <a:t>‹#›</a:t>
            </a:fld>
            <a:endParaRPr lang="en-US"/>
          </a:p>
        </p:txBody>
      </p:sp>
    </p:spTree>
    <p:extLst>
      <p:ext uri="{BB962C8B-B14F-4D97-AF65-F5344CB8AC3E}">
        <p14:creationId xmlns:p14="http://schemas.microsoft.com/office/powerpoint/2010/main" val="2631015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AC2C-BAE8-622B-A66A-C0C42E11E2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8495FE-F8BF-F87C-ED94-1FACED1CC6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B9425B-F30A-DF41-966C-C576E01F38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807446-174A-5CA9-3FD3-3F5342F94839}"/>
              </a:ext>
            </a:extLst>
          </p:cNvPr>
          <p:cNvSpPr>
            <a:spLocks noGrp="1"/>
          </p:cNvSpPr>
          <p:nvPr>
            <p:ph type="dt" sz="half" idx="10"/>
          </p:nvPr>
        </p:nvSpPr>
        <p:spPr/>
        <p:txBody>
          <a:bodyPr/>
          <a:lstStyle/>
          <a:p>
            <a:fld id="{9819F3BB-A715-40C2-A194-05C29B82D820}" type="datetimeFigureOut">
              <a:rPr lang="en-US" smtClean="0"/>
              <a:t>3/1/2023</a:t>
            </a:fld>
            <a:endParaRPr lang="en-US"/>
          </a:p>
        </p:txBody>
      </p:sp>
      <p:sp>
        <p:nvSpPr>
          <p:cNvPr id="6" name="Footer Placeholder 5">
            <a:extLst>
              <a:ext uri="{FF2B5EF4-FFF2-40B4-BE49-F238E27FC236}">
                <a16:creationId xmlns:a16="http://schemas.microsoft.com/office/drawing/2014/main" id="{F754F71B-EA3A-2C58-661F-854A8E04FC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D53D22-D1DC-BB54-99F8-36239FFB20EB}"/>
              </a:ext>
            </a:extLst>
          </p:cNvPr>
          <p:cNvSpPr>
            <a:spLocks noGrp="1"/>
          </p:cNvSpPr>
          <p:nvPr>
            <p:ph type="sldNum" sz="quarter" idx="12"/>
          </p:nvPr>
        </p:nvSpPr>
        <p:spPr/>
        <p:txBody>
          <a:bodyPr/>
          <a:lstStyle/>
          <a:p>
            <a:fld id="{511ECDF5-0318-4D68-ADD9-47C41FC31D42}" type="slidenum">
              <a:rPr lang="en-US" smtClean="0"/>
              <a:t>‹#›</a:t>
            </a:fld>
            <a:endParaRPr lang="en-US"/>
          </a:p>
        </p:txBody>
      </p:sp>
    </p:spTree>
    <p:extLst>
      <p:ext uri="{BB962C8B-B14F-4D97-AF65-F5344CB8AC3E}">
        <p14:creationId xmlns:p14="http://schemas.microsoft.com/office/powerpoint/2010/main" val="3513723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AA26-01A4-CE76-17CE-65E1A5033C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98649B-F21E-1147-EDD2-70D86D923B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1C326F-AAE0-0D29-712F-A33C3524C6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2BC70F-07B5-17D5-8052-D60BCAD0DD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D3AB16-FDF8-FC8C-91BD-1DE011301C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5738AA-9F4D-7629-453B-B92A854DF890}"/>
              </a:ext>
            </a:extLst>
          </p:cNvPr>
          <p:cNvSpPr>
            <a:spLocks noGrp="1"/>
          </p:cNvSpPr>
          <p:nvPr>
            <p:ph type="dt" sz="half" idx="10"/>
          </p:nvPr>
        </p:nvSpPr>
        <p:spPr/>
        <p:txBody>
          <a:bodyPr/>
          <a:lstStyle/>
          <a:p>
            <a:fld id="{9819F3BB-A715-40C2-A194-05C29B82D820}" type="datetimeFigureOut">
              <a:rPr lang="en-US" smtClean="0"/>
              <a:t>3/1/2023</a:t>
            </a:fld>
            <a:endParaRPr lang="en-US"/>
          </a:p>
        </p:txBody>
      </p:sp>
      <p:sp>
        <p:nvSpPr>
          <p:cNvPr id="8" name="Footer Placeholder 7">
            <a:extLst>
              <a:ext uri="{FF2B5EF4-FFF2-40B4-BE49-F238E27FC236}">
                <a16:creationId xmlns:a16="http://schemas.microsoft.com/office/drawing/2014/main" id="{AAD74AAC-624A-AC96-588E-0DACD75010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5DD338-C276-87CA-272A-1440AAFF5C89}"/>
              </a:ext>
            </a:extLst>
          </p:cNvPr>
          <p:cNvSpPr>
            <a:spLocks noGrp="1"/>
          </p:cNvSpPr>
          <p:nvPr>
            <p:ph type="sldNum" sz="quarter" idx="12"/>
          </p:nvPr>
        </p:nvSpPr>
        <p:spPr/>
        <p:txBody>
          <a:bodyPr/>
          <a:lstStyle/>
          <a:p>
            <a:fld id="{511ECDF5-0318-4D68-ADD9-47C41FC31D42}" type="slidenum">
              <a:rPr lang="en-US" smtClean="0"/>
              <a:t>‹#›</a:t>
            </a:fld>
            <a:endParaRPr lang="en-US"/>
          </a:p>
        </p:txBody>
      </p:sp>
    </p:spTree>
    <p:extLst>
      <p:ext uri="{BB962C8B-B14F-4D97-AF65-F5344CB8AC3E}">
        <p14:creationId xmlns:p14="http://schemas.microsoft.com/office/powerpoint/2010/main" val="4254276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9C390-FB83-553A-2AA2-801A79A097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500F04-4F6A-FAE8-5913-74D1C8CB8606}"/>
              </a:ext>
            </a:extLst>
          </p:cNvPr>
          <p:cNvSpPr>
            <a:spLocks noGrp="1"/>
          </p:cNvSpPr>
          <p:nvPr>
            <p:ph type="dt" sz="half" idx="10"/>
          </p:nvPr>
        </p:nvSpPr>
        <p:spPr/>
        <p:txBody>
          <a:bodyPr/>
          <a:lstStyle/>
          <a:p>
            <a:fld id="{9819F3BB-A715-40C2-A194-05C29B82D820}" type="datetimeFigureOut">
              <a:rPr lang="en-US" smtClean="0"/>
              <a:t>3/1/2023</a:t>
            </a:fld>
            <a:endParaRPr lang="en-US"/>
          </a:p>
        </p:txBody>
      </p:sp>
      <p:sp>
        <p:nvSpPr>
          <p:cNvPr id="4" name="Footer Placeholder 3">
            <a:extLst>
              <a:ext uri="{FF2B5EF4-FFF2-40B4-BE49-F238E27FC236}">
                <a16:creationId xmlns:a16="http://schemas.microsoft.com/office/drawing/2014/main" id="{F538B839-D48F-AE01-D0C2-A5DE807C8A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733317-F4DC-DBAE-9D66-E6E8334DBE55}"/>
              </a:ext>
            </a:extLst>
          </p:cNvPr>
          <p:cNvSpPr>
            <a:spLocks noGrp="1"/>
          </p:cNvSpPr>
          <p:nvPr>
            <p:ph type="sldNum" sz="quarter" idx="12"/>
          </p:nvPr>
        </p:nvSpPr>
        <p:spPr/>
        <p:txBody>
          <a:bodyPr/>
          <a:lstStyle/>
          <a:p>
            <a:fld id="{511ECDF5-0318-4D68-ADD9-47C41FC31D42}" type="slidenum">
              <a:rPr lang="en-US" smtClean="0"/>
              <a:t>‹#›</a:t>
            </a:fld>
            <a:endParaRPr lang="en-US"/>
          </a:p>
        </p:txBody>
      </p:sp>
    </p:spTree>
    <p:extLst>
      <p:ext uri="{BB962C8B-B14F-4D97-AF65-F5344CB8AC3E}">
        <p14:creationId xmlns:p14="http://schemas.microsoft.com/office/powerpoint/2010/main" val="2905451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D4D857-0ACA-DA47-76EE-F0F8B426823F}"/>
              </a:ext>
            </a:extLst>
          </p:cNvPr>
          <p:cNvSpPr>
            <a:spLocks noGrp="1"/>
          </p:cNvSpPr>
          <p:nvPr>
            <p:ph type="dt" sz="half" idx="10"/>
          </p:nvPr>
        </p:nvSpPr>
        <p:spPr/>
        <p:txBody>
          <a:bodyPr/>
          <a:lstStyle/>
          <a:p>
            <a:fld id="{9819F3BB-A715-40C2-A194-05C29B82D820}" type="datetimeFigureOut">
              <a:rPr lang="en-US" smtClean="0"/>
              <a:t>3/1/2023</a:t>
            </a:fld>
            <a:endParaRPr lang="en-US"/>
          </a:p>
        </p:txBody>
      </p:sp>
      <p:sp>
        <p:nvSpPr>
          <p:cNvPr id="3" name="Footer Placeholder 2">
            <a:extLst>
              <a:ext uri="{FF2B5EF4-FFF2-40B4-BE49-F238E27FC236}">
                <a16:creationId xmlns:a16="http://schemas.microsoft.com/office/drawing/2014/main" id="{E4FBF1D3-64B8-87BF-DC87-1D9FD616E4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50C4DD-F48F-8AB0-B353-C54656AE715F}"/>
              </a:ext>
            </a:extLst>
          </p:cNvPr>
          <p:cNvSpPr>
            <a:spLocks noGrp="1"/>
          </p:cNvSpPr>
          <p:nvPr>
            <p:ph type="sldNum" sz="quarter" idx="12"/>
          </p:nvPr>
        </p:nvSpPr>
        <p:spPr/>
        <p:txBody>
          <a:bodyPr/>
          <a:lstStyle/>
          <a:p>
            <a:fld id="{511ECDF5-0318-4D68-ADD9-47C41FC31D42}" type="slidenum">
              <a:rPr lang="en-US" smtClean="0"/>
              <a:t>‹#›</a:t>
            </a:fld>
            <a:endParaRPr lang="en-US"/>
          </a:p>
        </p:txBody>
      </p:sp>
    </p:spTree>
    <p:extLst>
      <p:ext uri="{BB962C8B-B14F-4D97-AF65-F5344CB8AC3E}">
        <p14:creationId xmlns:p14="http://schemas.microsoft.com/office/powerpoint/2010/main" val="1630835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1044F-6653-0264-D925-EF8B68E51F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64E046-3371-AD0A-9E19-E75A1C4E87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6A4164-B87B-327E-5CBA-3F060F96BE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DDE133-72AC-E97A-3E84-2C72F2B5009A}"/>
              </a:ext>
            </a:extLst>
          </p:cNvPr>
          <p:cNvSpPr>
            <a:spLocks noGrp="1"/>
          </p:cNvSpPr>
          <p:nvPr>
            <p:ph type="dt" sz="half" idx="10"/>
          </p:nvPr>
        </p:nvSpPr>
        <p:spPr/>
        <p:txBody>
          <a:bodyPr/>
          <a:lstStyle/>
          <a:p>
            <a:fld id="{9819F3BB-A715-40C2-A194-05C29B82D820}" type="datetimeFigureOut">
              <a:rPr lang="en-US" smtClean="0"/>
              <a:t>3/1/2023</a:t>
            </a:fld>
            <a:endParaRPr lang="en-US"/>
          </a:p>
        </p:txBody>
      </p:sp>
      <p:sp>
        <p:nvSpPr>
          <p:cNvPr id="6" name="Footer Placeholder 5">
            <a:extLst>
              <a:ext uri="{FF2B5EF4-FFF2-40B4-BE49-F238E27FC236}">
                <a16:creationId xmlns:a16="http://schemas.microsoft.com/office/drawing/2014/main" id="{C13C61E3-1CE4-5D67-AB90-3D45809CA8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84F812-9C5B-2E62-EEE8-E61D4F7835C9}"/>
              </a:ext>
            </a:extLst>
          </p:cNvPr>
          <p:cNvSpPr>
            <a:spLocks noGrp="1"/>
          </p:cNvSpPr>
          <p:nvPr>
            <p:ph type="sldNum" sz="quarter" idx="12"/>
          </p:nvPr>
        </p:nvSpPr>
        <p:spPr/>
        <p:txBody>
          <a:bodyPr/>
          <a:lstStyle/>
          <a:p>
            <a:fld id="{511ECDF5-0318-4D68-ADD9-47C41FC31D42}" type="slidenum">
              <a:rPr lang="en-US" smtClean="0"/>
              <a:t>‹#›</a:t>
            </a:fld>
            <a:endParaRPr lang="en-US"/>
          </a:p>
        </p:txBody>
      </p:sp>
    </p:spTree>
    <p:extLst>
      <p:ext uri="{BB962C8B-B14F-4D97-AF65-F5344CB8AC3E}">
        <p14:creationId xmlns:p14="http://schemas.microsoft.com/office/powerpoint/2010/main" val="3897811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20638-A2F5-65EC-E066-F38BB375ED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A05522-628A-908D-36F0-4B0D6B9D4A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DA8A82-6D8B-C512-5B81-3C79023CE8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57C71E-E6EB-1124-5661-342BFBB528BC}"/>
              </a:ext>
            </a:extLst>
          </p:cNvPr>
          <p:cNvSpPr>
            <a:spLocks noGrp="1"/>
          </p:cNvSpPr>
          <p:nvPr>
            <p:ph type="dt" sz="half" idx="10"/>
          </p:nvPr>
        </p:nvSpPr>
        <p:spPr/>
        <p:txBody>
          <a:bodyPr/>
          <a:lstStyle/>
          <a:p>
            <a:fld id="{9819F3BB-A715-40C2-A194-05C29B82D820}" type="datetimeFigureOut">
              <a:rPr lang="en-US" smtClean="0"/>
              <a:t>3/1/2023</a:t>
            </a:fld>
            <a:endParaRPr lang="en-US"/>
          </a:p>
        </p:txBody>
      </p:sp>
      <p:sp>
        <p:nvSpPr>
          <p:cNvPr id="6" name="Footer Placeholder 5">
            <a:extLst>
              <a:ext uri="{FF2B5EF4-FFF2-40B4-BE49-F238E27FC236}">
                <a16:creationId xmlns:a16="http://schemas.microsoft.com/office/drawing/2014/main" id="{94068844-0393-AB1D-7090-1A25D8BAC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64A07A-783F-A108-3B85-B7844F186AB4}"/>
              </a:ext>
            </a:extLst>
          </p:cNvPr>
          <p:cNvSpPr>
            <a:spLocks noGrp="1"/>
          </p:cNvSpPr>
          <p:nvPr>
            <p:ph type="sldNum" sz="quarter" idx="12"/>
          </p:nvPr>
        </p:nvSpPr>
        <p:spPr/>
        <p:txBody>
          <a:bodyPr/>
          <a:lstStyle/>
          <a:p>
            <a:fld id="{511ECDF5-0318-4D68-ADD9-47C41FC31D42}" type="slidenum">
              <a:rPr lang="en-US" smtClean="0"/>
              <a:t>‹#›</a:t>
            </a:fld>
            <a:endParaRPr lang="en-US"/>
          </a:p>
        </p:txBody>
      </p:sp>
    </p:spTree>
    <p:extLst>
      <p:ext uri="{BB962C8B-B14F-4D97-AF65-F5344CB8AC3E}">
        <p14:creationId xmlns:p14="http://schemas.microsoft.com/office/powerpoint/2010/main" val="909045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1EB627-11DF-4EA3-5292-68ECF18FFF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CA071C-DBE4-4E6B-8CD1-25FC70BCEE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2BBE28-3E55-B081-683F-F7789EF071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9F3BB-A715-40C2-A194-05C29B82D820}" type="datetimeFigureOut">
              <a:rPr lang="en-US" smtClean="0"/>
              <a:t>3/1/2023</a:t>
            </a:fld>
            <a:endParaRPr lang="en-US"/>
          </a:p>
        </p:txBody>
      </p:sp>
      <p:sp>
        <p:nvSpPr>
          <p:cNvPr id="5" name="Footer Placeholder 4">
            <a:extLst>
              <a:ext uri="{FF2B5EF4-FFF2-40B4-BE49-F238E27FC236}">
                <a16:creationId xmlns:a16="http://schemas.microsoft.com/office/drawing/2014/main" id="{98F54A56-3762-2C45-10A9-D5C53D10CF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D1EB4D-365F-F356-FB25-5B112FDB4C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1ECDF5-0318-4D68-ADD9-47C41FC31D42}" type="slidenum">
              <a:rPr lang="en-US" smtClean="0"/>
              <a:t>‹#›</a:t>
            </a:fld>
            <a:endParaRPr lang="en-US"/>
          </a:p>
        </p:txBody>
      </p:sp>
    </p:spTree>
    <p:extLst>
      <p:ext uri="{BB962C8B-B14F-4D97-AF65-F5344CB8AC3E}">
        <p14:creationId xmlns:p14="http://schemas.microsoft.com/office/powerpoint/2010/main" val="3940962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datasets/alexteboul/diabetes-health-indicators-datase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kaggle.com/datasets/cdc/behavioral-risk-factor-surveillance-syste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cdc.gov/brfss/annual_data/2015/pdf/codebook15_llcp.pdf"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cdc/behavioral-risk-factor-surveillance-syste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ran.r-project.org/web/packages/shinysurveys/vignettes/surveying-shinysurveys.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hyperlink" Target="https://www.ibm.com/docs/en/cognos-analytics/11.1.0?topic=terms-cramrs-v" TargetMode="External"/><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cdc.gov/diabetes/data/statistics-report/index.html" TargetMode="External"/><Relationship Id="rId7" Type="http://schemas.openxmlformats.org/officeDocument/2006/relationships/hyperlink" Target="https://doi.org/10.5888/pcd16.190109" TargetMode="External"/><Relationship Id="rId2" Type="http://schemas.openxmlformats.org/officeDocument/2006/relationships/hyperlink" Target="https://www.kaggle.com/datasets/alexteboul/diabetes-health-indicators-dataset?select=diabetes_binary_5050split_health_indicators_BRFSS2015.csv" TargetMode="External"/><Relationship Id="rId1" Type="http://schemas.openxmlformats.org/officeDocument/2006/relationships/slideLayout" Target="../slideLayouts/slideLayout2.xml"/><Relationship Id="rId6" Type="http://schemas.openxmlformats.org/officeDocument/2006/relationships/hyperlink" Target="https://doi.org/10.2337/dci18-0007" TargetMode="External"/><Relationship Id="rId5" Type="http://schemas.openxmlformats.org/officeDocument/2006/relationships/hyperlink" Target="https://doi.org/10.1056/NEJMoa012512" TargetMode="External"/><Relationship Id="rId4" Type="http://schemas.openxmlformats.org/officeDocument/2006/relationships/hyperlink" Target="https://doi.org/10.1007/978-981-13-8798-2_1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1952-B98D-E27D-7F86-287714A758CA}"/>
              </a:ext>
            </a:extLst>
          </p:cNvPr>
          <p:cNvSpPr>
            <a:spLocks noGrp="1"/>
          </p:cNvSpPr>
          <p:nvPr>
            <p:ph type="ctrTitle"/>
          </p:nvPr>
        </p:nvSpPr>
        <p:spPr>
          <a:xfrm>
            <a:off x="1737064" y="2550061"/>
            <a:ext cx="9144000" cy="2387600"/>
          </a:xfrm>
        </p:spPr>
        <p:txBody>
          <a:bodyPr>
            <a:normAutofit fontScale="90000"/>
          </a:bodyPr>
          <a:lstStyle/>
          <a:p>
            <a:r>
              <a:rPr lang="en-US" sz="5400" b="1" dirty="0"/>
              <a:t>Project Proposal:</a:t>
            </a:r>
            <a:br>
              <a:rPr lang="en-US" dirty="0"/>
            </a:br>
            <a:r>
              <a:rPr lang="en-US" sz="3100" dirty="0">
                <a:effectLst/>
                <a:ea typeface="Calibri" panose="020F0502020204030204" pitchFamily="34" charset="0"/>
                <a:cs typeface="Times New Roman" panose="02020603050405020304" pitchFamily="18" charset="0"/>
              </a:rPr>
              <a:t>Experimentation of Machine Learning Techniques to Create a Diabetes Risk Prediction Application</a:t>
            </a:r>
            <a:br>
              <a:rPr lang="en-US" sz="1800" dirty="0">
                <a:effectLst/>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48B50B6B-FA21-B68F-1009-D8A38C670532}"/>
              </a:ext>
            </a:extLst>
          </p:cNvPr>
          <p:cNvSpPr>
            <a:spLocks noGrp="1"/>
          </p:cNvSpPr>
          <p:nvPr>
            <p:ph type="subTitle" idx="1"/>
          </p:nvPr>
        </p:nvSpPr>
        <p:spPr>
          <a:xfrm>
            <a:off x="1447800" y="5311998"/>
            <a:ext cx="9144000" cy="1655762"/>
          </a:xfrm>
        </p:spPr>
        <p:txBody>
          <a:bodyPr/>
          <a:lstStyle/>
          <a:p>
            <a:r>
              <a:rPr lang="en-US" dirty="0">
                <a:latin typeface="+mj-lt"/>
              </a:rPr>
              <a:t>Matthew Vu</a:t>
            </a:r>
          </a:p>
        </p:txBody>
      </p:sp>
      <p:pic>
        <p:nvPicPr>
          <p:cNvPr id="4" name="Picture 3" descr="Logo, company name&#10;&#10;Description automatically generated">
            <a:extLst>
              <a:ext uri="{FF2B5EF4-FFF2-40B4-BE49-F238E27FC236}">
                <a16:creationId xmlns:a16="http://schemas.microsoft.com/office/drawing/2014/main" id="{D0ECF680-68A9-C42C-B671-B0A9841B43F8}"/>
              </a:ext>
            </a:extLst>
          </p:cNvPr>
          <p:cNvPicPr>
            <a:picLocks noChangeAspect="1"/>
          </p:cNvPicPr>
          <p:nvPr/>
        </p:nvPicPr>
        <p:blipFill>
          <a:blip r:embed="rId2"/>
          <a:stretch>
            <a:fillRect/>
          </a:stretch>
        </p:blipFill>
        <p:spPr>
          <a:xfrm>
            <a:off x="9189098" y="93565"/>
            <a:ext cx="2805404" cy="1826775"/>
          </a:xfrm>
          <a:prstGeom prst="rect">
            <a:avLst/>
          </a:prstGeom>
        </p:spPr>
      </p:pic>
    </p:spTree>
    <p:extLst>
      <p:ext uri="{BB962C8B-B14F-4D97-AF65-F5344CB8AC3E}">
        <p14:creationId xmlns:p14="http://schemas.microsoft.com/office/powerpoint/2010/main" val="3101142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F89D2-5DD2-0AB5-60F6-0221ACD0DACF}"/>
              </a:ext>
            </a:extLst>
          </p:cNvPr>
          <p:cNvSpPr>
            <a:spLocks noGrp="1"/>
          </p:cNvSpPr>
          <p:nvPr>
            <p:ph type="title"/>
          </p:nvPr>
        </p:nvSpPr>
        <p:spPr>
          <a:xfrm>
            <a:off x="0" y="-85060"/>
            <a:ext cx="10515600" cy="681037"/>
          </a:xfrm>
        </p:spPr>
        <p:txBody>
          <a:bodyPr>
            <a:normAutofit fontScale="90000"/>
          </a:bodyPr>
          <a:lstStyle/>
          <a:p>
            <a:r>
              <a:rPr lang="en-US" b="1" dirty="0"/>
              <a:t>Data Part 1: Metadata</a:t>
            </a:r>
          </a:p>
        </p:txBody>
      </p:sp>
      <p:sp>
        <p:nvSpPr>
          <p:cNvPr id="4" name="Content Placeholder 3">
            <a:extLst>
              <a:ext uri="{FF2B5EF4-FFF2-40B4-BE49-F238E27FC236}">
                <a16:creationId xmlns:a16="http://schemas.microsoft.com/office/drawing/2014/main" id="{0CC4F869-76E2-C16F-CA5E-70CBC83C6B09}"/>
              </a:ext>
            </a:extLst>
          </p:cNvPr>
          <p:cNvSpPr txBox="1">
            <a:spLocks/>
          </p:cNvSpPr>
          <p:nvPr/>
        </p:nvSpPr>
        <p:spPr>
          <a:xfrm>
            <a:off x="85169" y="508878"/>
            <a:ext cx="12106831" cy="5840243"/>
          </a:xfrm>
          <a:prstGeom prst="rect">
            <a:avLst/>
          </a:prstGeom>
        </p:spPr>
        <p:txBody>
          <a:bodyP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0" b="1" dirty="0"/>
              <a:t>Name: </a:t>
            </a:r>
            <a:r>
              <a:rPr lang="en-US" sz="8000" dirty="0"/>
              <a:t>Behavioral Risk Factor Surveillance System: Public Health Surveys of 400k people in 2015</a:t>
            </a:r>
          </a:p>
          <a:p>
            <a:endParaRPr lang="en-US" sz="8000" dirty="0"/>
          </a:p>
          <a:p>
            <a:r>
              <a:rPr lang="en-US" sz="8000" b="1" dirty="0"/>
              <a:t>Distributor: </a:t>
            </a:r>
            <a:r>
              <a:rPr lang="en-US" sz="8000" dirty="0"/>
              <a:t>Centers for Disease Control and Prevention</a:t>
            </a:r>
          </a:p>
          <a:p>
            <a:endParaRPr lang="en-US" sz="8000" dirty="0"/>
          </a:p>
          <a:p>
            <a:r>
              <a:rPr lang="en-US" sz="8000" b="1" dirty="0"/>
              <a:t>Description: </a:t>
            </a:r>
            <a:r>
              <a:rPr lang="en-US" sz="8000" dirty="0"/>
              <a:t>It comes directly from the CDC and contains 441, 456 survey responses to the CDC’s 2015 Behavioral Risk Factor Surveillance System (BRFSS) Health Survey.  Also, the 330 variables are the answers to these health survey questions.  Moreover, it comes in the form of a 516 MB .csv file with 441, 457 rows and 330 columns</a:t>
            </a:r>
          </a:p>
          <a:p>
            <a:pPr marL="0" indent="0">
              <a:buFont typeface="Arial" panose="020B0604020202020204" pitchFamily="34" charset="0"/>
              <a:buNone/>
            </a:pPr>
            <a:endParaRPr lang="en-US" sz="8000" b="1" dirty="0"/>
          </a:p>
          <a:p>
            <a:r>
              <a:rPr lang="en-US" sz="8000" b="1" dirty="0"/>
              <a:t>File Type and Size:  </a:t>
            </a:r>
            <a:r>
              <a:rPr lang="en-US" sz="8000" dirty="0"/>
              <a:t>The dataset comes in the form of a 516 MB .csv file with 441, 457 rows and 330 columns.</a:t>
            </a:r>
          </a:p>
          <a:p>
            <a:endParaRPr lang="en-US" sz="8000" dirty="0"/>
          </a:p>
          <a:p>
            <a:r>
              <a:rPr lang="en-US" sz="8000" b="1" dirty="0"/>
              <a:t>Reason for use: </a:t>
            </a:r>
            <a:r>
              <a:rPr lang="en-US" sz="8000" dirty="0"/>
              <a:t>The data consist of several useful behavioral and habitual risk factors and predictors associated with diabetes, such as diet, high blood pressure, high cholesterol, and difficulty walking.  Also, the dataset has plenty of variables to choose from in case I need any more variables.  Also, the CDC is a reliable source, and this survey is the CDC’s main method of getting public health data.</a:t>
            </a:r>
          </a:p>
          <a:p>
            <a:endParaRPr lang="en-US" sz="8000" dirty="0"/>
          </a:p>
          <a:p>
            <a:r>
              <a:rPr lang="en-US" sz="8000" b="1" dirty="0"/>
              <a:t>Initial Data Processing (a starting point)</a:t>
            </a:r>
            <a:r>
              <a:rPr lang="en-US" sz="8000" dirty="0"/>
              <a:t>: Selected predictor variables that are known to be associated with diabetes, such as age, difficulty walking, high blood pressure, high cholesterol, BMI, </a:t>
            </a:r>
            <a:r>
              <a:rPr lang="en-US" sz="8000" dirty="0" err="1"/>
              <a:t>etc</a:t>
            </a:r>
            <a:r>
              <a:rPr lang="en-US" sz="8000" dirty="0"/>
              <a:t> inspired from another dataset from another Kaggle user </a:t>
            </a:r>
            <a:r>
              <a:rPr lang="en-US" sz="8000" dirty="0">
                <a:hlinkClick r:id="rId3"/>
              </a:rPr>
              <a:t>Alex </a:t>
            </a:r>
            <a:r>
              <a:rPr lang="en-US" sz="8000" dirty="0" err="1">
                <a:hlinkClick r:id="rId3"/>
              </a:rPr>
              <a:t>Teboul</a:t>
            </a:r>
            <a:r>
              <a:rPr lang="en-US" sz="8000" dirty="0">
                <a:hlinkClick r:id="rId3"/>
              </a:rPr>
              <a:t> </a:t>
            </a:r>
            <a:r>
              <a:rPr lang="en-US" sz="8000" dirty="0"/>
              <a:t>and domain knowledge</a:t>
            </a:r>
          </a:p>
          <a:p>
            <a:endParaRPr lang="en-US" sz="8000" dirty="0"/>
          </a:p>
          <a:p>
            <a:r>
              <a:rPr lang="en-US" sz="8000" b="1" dirty="0"/>
              <a:t>Citation: </a:t>
            </a:r>
            <a:r>
              <a:rPr lang="en-US" sz="8000" dirty="0"/>
              <a:t>Centers for Disease Control and Prevention (2018). </a:t>
            </a:r>
            <a:r>
              <a:rPr lang="en-US" sz="8000" i="1" dirty="0"/>
              <a:t>Behavioral Risk Factor Surveillance System: Public Health Surveys of 400k people in 2015</a:t>
            </a:r>
            <a:r>
              <a:rPr lang="en-US" sz="8000" dirty="0"/>
              <a:t>. [Data set].  </a:t>
            </a:r>
            <a:r>
              <a:rPr lang="en-US" sz="8000" i="1" dirty="0" err="1"/>
              <a:t>kaggle</a:t>
            </a:r>
            <a:r>
              <a:rPr lang="en-US" sz="8000" i="1" dirty="0"/>
              <a:t>. </a:t>
            </a:r>
            <a:r>
              <a:rPr lang="en-US" sz="8000" dirty="0">
                <a:hlinkClick r:id="rId4"/>
              </a:rPr>
              <a:t>https://www.kaggle.com/datasets/cdc/behavioral-risk-factor-surveillance-system</a:t>
            </a:r>
            <a:r>
              <a:rPr lang="en-US" sz="8000" dirty="0"/>
              <a:t> </a:t>
            </a:r>
            <a:endParaRPr lang="en-US" sz="8000" b="1" dirty="0"/>
          </a:p>
          <a:p>
            <a:pPr marL="0" indent="0">
              <a:buFont typeface="Arial" panose="020B0604020202020204" pitchFamily="34" charset="0"/>
              <a:buNone/>
            </a:pPr>
            <a:endParaRPr lang="en-US" sz="8000" b="1" dirty="0"/>
          </a:p>
          <a:p>
            <a:pPr marL="0" indent="0">
              <a:buFont typeface="Arial" panose="020B0604020202020204" pitchFamily="34" charset="0"/>
              <a:buNone/>
            </a:pPr>
            <a:endParaRPr lang="en-US" sz="8000" b="1" dirty="0"/>
          </a:p>
          <a:p>
            <a:pPr marL="0" indent="0">
              <a:buFont typeface="Arial" panose="020B0604020202020204" pitchFamily="34" charset="0"/>
              <a:buNone/>
            </a:pPr>
            <a:endParaRPr lang="en-US" b="1" dirty="0"/>
          </a:p>
        </p:txBody>
      </p:sp>
    </p:spTree>
    <p:extLst>
      <p:ext uri="{BB962C8B-B14F-4D97-AF65-F5344CB8AC3E}">
        <p14:creationId xmlns:p14="http://schemas.microsoft.com/office/powerpoint/2010/main" val="1516835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5277B-96C5-3438-9B87-13715BD71B2F}"/>
              </a:ext>
            </a:extLst>
          </p:cNvPr>
          <p:cNvSpPr>
            <a:spLocks noGrp="1"/>
          </p:cNvSpPr>
          <p:nvPr>
            <p:ph type="title"/>
          </p:nvPr>
        </p:nvSpPr>
        <p:spPr>
          <a:xfrm>
            <a:off x="0" y="0"/>
            <a:ext cx="12119727" cy="1083076"/>
          </a:xfrm>
        </p:spPr>
        <p:txBody>
          <a:bodyPr>
            <a:normAutofit/>
          </a:bodyPr>
          <a:lstStyle/>
          <a:p>
            <a:r>
              <a:rPr lang="en-US" sz="3600" b="1" dirty="0"/>
              <a:t>Data Part 2: Data Dictionary of the BFRSS Heath Survey Dataset</a:t>
            </a:r>
          </a:p>
        </p:txBody>
      </p:sp>
      <p:sp>
        <p:nvSpPr>
          <p:cNvPr id="5" name="TextBox 4">
            <a:extLst>
              <a:ext uri="{FF2B5EF4-FFF2-40B4-BE49-F238E27FC236}">
                <a16:creationId xmlns:a16="http://schemas.microsoft.com/office/drawing/2014/main" id="{799BFE09-28D4-EB4E-B1B6-2807C4F9D5EA}"/>
              </a:ext>
            </a:extLst>
          </p:cNvPr>
          <p:cNvSpPr txBox="1"/>
          <p:nvPr/>
        </p:nvSpPr>
        <p:spPr>
          <a:xfrm>
            <a:off x="1913132" y="6101794"/>
            <a:ext cx="7306322" cy="646331"/>
          </a:xfrm>
          <a:prstGeom prst="rect">
            <a:avLst/>
          </a:prstGeom>
          <a:noFill/>
        </p:spPr>
        <p:txBody>
          <a:bodyPr wrap="square" rtlCol="0">
            <a:spAutoFit/>
          </a:bodyPr>
          <a:lstStyle/>
          <a:p>
            <a:r>
              <a:rPr lang="en-US" dirty="0"/>
              <a:t>Link to Codebook: </a:t>
            </a:r>
            <a:r>
              <a:rPr lang="en-US" dirty="0">
                <a:hlinkClick r:id="rId2"/>
              </a:rPr>
              <a:t>https://www.cdc.gov/brfss/annual_data/2015/pdf/codebook15_llcp.pdf</a:t>
            </a:r>
            <a:r>
              <a:rPr lang="en-US" dirty="0"/>
              <a:t> </a:t>
            </a:r>
          </a:p>
        </p:txBody>
      </p:sp>
      <p:pic>
        <p:nvPicPr>
          <p:cNvPr id="7" name="Picture 6">
            <a:extLst>
              <a:ext uri="{FF2B5EF4-FFF2-40B4-BE49-F238E27FC236}">
                <a16:creationId xmlns:a16="http://schemas.microsoft.com/office/drawing/2014/main" id="{8C3BF4B3-B225-7521-05AB-D19C877F631D}"/>
              </a:ext>
            </a:extLst>
          </p:cNvPr>
          <p:cNvPicPr>
            <a:picLocks noChangeAspect="1"/>
          </p:cNvPicPr>
          <p:nvPr/>
        </p:nvPicPr>
        <p:blipFill>
          <a:blip r:embed="rId3"/>
          <a:stretch>
            <a:fillRect/>
          </a:stretch>
        </p:blipFill>
        <p:spPr>
          <a:xfrm>
            <a:off x="2182669" y="806540"/>
            <a:ext cx="7621207" cy="5295254"/>
          </a:xfrm>
          <a:prstGeom prst="rect">
            <a:avLst/>
          </a:prstGeom>
        </p:spPr>
      </p:pic>
    </p:spTree>
    <p:extLst>
      <p:ext uri="{BB962C8B-B14F-4D97-AF65-F5344CB8AC3E}">
        <p14:creationId xmlns:p14="http://schemas.microsoft.com/office/powerpoint/2010/main" val="1597611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5D73-74A3-AC29-60C5-424AD67800AE}"/>
              </a:ext>
            </a:extLst>
          </p:cNvPr>
          <p:cNvSpPr>
            <a:spLocks noGrp="1"/>
          </p:cNvSpPr>
          <p:nvPr>
            <p:ph type="title"/>
          </p:nvPr>
        </p:nvSpPr>
        <p:spPr>
          <a:xfrm>
            <a:off x="711723" y="-308479"/>
            <a:ext cx="11783504" cy="1325563"/>
          </a:xfrm>
        </p:spPr>
        <p:txBody>
          <a:bodyPr>
            <a:normAutofit/>
          </a:bodyPr>
          <a:lstStyle/>
          <a:p>
            <a:r>
              <a:rPr lang="en-US" sz="3600" b="1" dirty="0"/>
              <a:t>Data Part 3: Initial Cleaned and More Manageable Dataset</a:t>
            </a:r>
          </a:p>
        </p:txBody>
      </p:sp>
      <p:sp>
        <p:nvSpPr>
          <p:cNvPr id="3" name="Content Placeholder 2">
            <a:extLst>
              <a:ext uri="{FF2B5EF4-FFF2-40B4-BE49-F238E27FC236}">
                <a16:creationId xmlns:a16="http://schemas.microsoft.com/office/drawing/2014/main" id="{DA9CDCDF-3AFA-B82B-ED9E-E4151C0D7253}"/>
              </a:ext>
            </a:extLst>
          </p:cNvPr>
          <p:cNvSpPr>
            <a:spLocks noGrp="1"/>
          </p:cNvSpPr>
          <p:nvPr>
            <p:ph idx="1"/>
          </p:nvPr>
        </p:nvSpPr>
        <p:spPr>
          <a:xfrm>
            <a:off x="204830" y="602547"/>
            <a:ext cx="5495826" cy="3011657"/>
          </a:xfrm>
        </p:spPr>
        <p:txBody>
          <a:bodyPr>
            <a:normAutofit fontScale="25000" lnSpcReduction="20000"/>
          </a:bodyPr>
          <a:lstStyle/>
          <a:p>
            <a:pPr lvl="1"/>
            <a:r>
              <a:rPr lang="en-US" sz="4800" b="0" u="none" strike="noStrike" dirty="0" err="1">
                <a:solidFill>
                  <a:schemeClr val="tx1"/>
                </a:solidFill>
                <a:effectLst/>
              </a:rPr>
              <a:t>Diabetes_binary</a:t>
            </a:r>
            <a:r>
              <a:rPr lang="en-US" sz="4800" b="0" u="none" strike="noStrike" dirty="0">
                <a:solidFill>
                  <a:schemeClr val="tx1"/>
                </a:solidFill>
                <a:effectLst/>
              </a:rPr>
              <a:t> </a:t>
            </a:r>
            <a:r>
              <a:rPr lang="en-US" sz="4800" dirty="0"/>
              <a:t>= Has diabetes?</a:t>
            </a:r>
          </a:p>
          <a:p>
            <a:pPr lvl="1"/>
            <a:r>
              <a:rPr lang="en-US" sz="4800" b="0" u="none" strike="noStrike" dirty="0" err="1">
                <a:solidFill>
                  <a:schemeClr val="tx1"/>
                </a:solidFill>
                <a:effectLst/>
              </a:rPr>
              <a:t>HighBP</a:t>
            </a:r>
            <a:r>
              <a:rPr lang="en-US" sz="4800" dirty="0"/>
              <a:t> = Has been told they have high blood pressure by a doctor, nurse, or other health professional</a:t>
            </a:r>
          </a:p>
          <a:p>
            <a:pPr lvl="1"/>
            <a:r>
              <a:rPr lang="en-US" sz="4800" b="0" u="none" strike="noStrike" dirty="0" err="1">
                <a:solidFill>
                  <a:schemeClr val="tx1"/>
                </a:solidFill>
                <a:effectLst/>
              </a:rPr>
              <a:t>HighChol</a:t>
            </a:r>
            <a:r>
              <a:rPr lang="en-US" sz="4800" dirty="0"/>
              <a:t> = Has EVER been told by a doctor, nurse or other health professional that their blood cholesterol is high</a:t>
            </a:r>
          </a:p>
          <a:p>
            <a:pPr lvl="1"/>
            <a:r>
              <a:rPr lang="en-US" sz="4800" dirty="0" err="1"/>
              <a:t>CholCheck</a:t>
            </a:r>
            <a:r>
              <a:rPr lang="en-US" sz="4800" dirty="0"/>
              <a:t> = Has had their c</a:t>
            </a:r>
            <a:r>
              <a:rPr lang="en-US" sz="4800" b="0" i="0" dirty="0">
                <a:effectLst/>
                <a:latin typeface="Inter"/>
              </a:rPr>
              <a:t>holesterol checked within past five years</a:t>
            </a:r>
          </a:p>
          <a:p>
            <a:pPr lvl="1"/>
            <a:r>
              <a:rPr lang="en-US" sz="4800" b="0" u="none" strike="noStrike" dirty="0">
                <a:solidFill>
                  <a:schemeClr val="tx1"/>
                </a:solidFill>
                <a:effectLst/>
              </a:rPr>
              <a:t>BMI = Body mass index</a:t>
            </a:r>
          </a:p>
          <a:p>
            <a:pPr lvl="1"/>
            <a:r>
              <a:rPr lang="en-US" sz="4800" i="0" dirty="0">
                <a:latin typeface="Calibri" panose="020F0502020204030204" pitchFamily="34" charset="0"/>
              </a:rPr>
              <a:t>Smoker = </a:t>
            </a:r>
            <a:r>
              <a:rPr lang="en-US" sz="4800" b="0" i="0" dirty="0">
                <a:effectLst/>
                <a:latin typeface="Inter"/>
              </a:rPr>
              <a:t>Has smoked at least 100 cigarettes in your entire life</a:t>
            </a:r>
          </a:p>
          <a:p>
            <a:pPr lvl="1"/>
            <a:r>
              <a:rPr lang="en-US" sz="4800" u="none" strike="noStrike" dirty="0">
                <a:solidFill>
                  <a:schemeClr val="tx1"/>
                </a:solidFill>
                <a:latin typeface="Inter"/>
              </a:rPr>
              <a:t>Stroke = </a:t>
            </a:r>
            <a:r>
              <a:rPr lang="en-US" sz="4800" dirty="0">
                <a:latin typeface="Inter"/>
              </a:rPr>
              <a:t>Had</a:t>
            </a:r>
            <a:r>
              <a:rPr lang="en-US" sz="4800" u="none" strike="noStrike" dirty="0">
                <a:solidFill>
                  <a:schemeClr val="tx1"/>
                </a:solidFill>
                <a:latin typeface="Inter"/>
              </a:rPr>
              <a:t> a stroke</a:t>
            </a:r>
          </a:p>
          <a:p>
            <a:pPr lvl="1"/>
            <a:r>
              <a:rPr lang="en-US" sz="4800" b="0" u="none" strike="noStrike" dirty="0" err="1">
                <a:solidFill>
                  <a:schemeClr val="tx1"/>
                </a:solidFill>
                <a:effectLst/>
              </a:rPr>
              <a:t>HeartDiseaseorAttack</a:t>
            </a:r>
            <a:r>
              <a:rPr lang="en-US" sz="4800" b="0" u="none" strike="noStrike" dirty="0">
                <a:solidFill>
                  <a:schemeClr val="tx1"/>
                </a:solidFill>
                <a:effectLst/>
              </a:rPr>
              <a:t> = Had a coronary heart disease or myocardial infarction</a:t>
            </a:r>
          </a:p>
          <a:p>
            <a:pPr lvl="1"/>
            <a:r>
              <a:rPr kumimoji="0" lang="en-US" sz="4800" b="0" i="0" u="none" strike="noStrike" kern="1200" cap="none" spc="0" normalizeH="0" baseline="0" noProof="0" dirty="0" err="1">
                <a:ln>
                  <a:noFill/>
                </a:ln>
                <a:solidFill>
                  <a:prstClr val="black"/>
                </a:solidFill>
                <a:effectLst/>
                <a:uLnTx/>
                <a:uFillTx/>
                <a:latin typeface="Inter"/>
                <a:ea typeface="+mn-ea"/>
                <a:cs typeface="+mn-cs"/>
              </a:rPr>
              <a:t>PhysActivity</a:t>
            </a:r>
            <a:r>
              <a:rPr kumimoji="0" lang="en-US" sz="4800" b="0" i="0" u="none" strike="noStrike" kern="1200" cap="none" spc="0" normalizeH="0" baseline="0" noProof="0" dirty="0">
                <a:ln>
                  <a:noFill/>
                </a:ln>
                <a:solidFill>
                  <a:prstClr val="black"/>
                </a:solidFill>
                <a:effectLst/>
                <a:uLnTx/>
                <a:uFillTx/>
                <a:latin typeface="Inter"/>
                <a:ea typeface="+mn-ea"/>
                <a:cs typeface="+mn-cs"/>
              </a:rPr>
              <a:t> = Reported doing physical activity or exercise during the past 30 days other than their regular job</a:t>
            </a:r>
          </a:p>
          <a:p>
            <a:pPr lvl="1">
              <a:lnSpc>
                <a:spcPct val="100000"/>
              </a:lnSpc>
              <a:spcBef>
                <a:spcPts val="0"/>
              </a:spcBef>
              <a:defRPr/>
            </a:pPr>
            <a:r>
              <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rPr>
              <a:t>Fruits = </a:t>
            </a:r>
            <a:r>
              <a:rPr kumimoji="0" lang="en-US" sz="4800" b="0" i="0" u="none" strike="noStrike" kern="1200" cap="none" spc="0" normalizeH="0" baseline="0" noProof="0" dirty="0">
                <a:ln>
                  <a:noFill/>
                </a:ln>
                <a:solidFill>
                  <a:prstClr val="black"/>
                </a:solidFill>
                <a:effectLst/>
                <a:uLnTx/>
                <a:uFillTx/>
                <a:latin typeface="Inter"/>
                <a:ea typeface="+mn-ea"/>
                <a:cs typeface="+mn-cs"/>
              </a:rPr>
              <a:t>Consumes fruit one or more times per day</a:t>
            </a:r>
          </a:p>
          <a:p>
            <a:pPr lvl="1">
              <a:lnSpc>
                <a:spcPct val="100000"/>
              </a:lnSpc>
              <a:spcBef>
                <a:spcPts val="0"/>
              </a:spcBef>
              <a:defRPr/>
            </a:pPr>
            <a:r>
              <a:rPr kumimoji="0" lang="en-US" sz="4800" b="0" i="0" u="none" strike="noStrike" kern="1200" cap="none" spc="0" normalizeH="0" baseline="0" noProof="0" dirty="0">
                <a:ln>
                  <a:noFill/>
                </a:ln>
                <a:solidFill>
                  <a:prstClr val="black"/>
                </a:solidFill>
                <a:effectLst/>
                <a:uLnTx/>
                <a:uFillTx/>
                <a:latin typeface="Inter"/>
                <a:ea typeface="+mn-ea"/>
                <a:cs typeface="+mn-cs"/>
              </a:rPr>
              <a:t>Veggies = Consumes vegetables one or more times per day</a:t>
            </a:r>
          </a:p>
          <a:p>
            <a:pPr lvl="1">
              <a:lnSpc>
                <a:spcPct val="100000"/>
              </a:lnSpc>
              <a:spcBef>
                <a:spcPts val="0"/>
              </a:spcBef>
              <a:defRPr/>
            </a:pPr>
            <a:r>
              <a:rPr lang="en-US" sz="4800" b="0" u="none" strike="noStrike" dirty="0" err="1">
                <a:solidFill>
                  <a:schemeClr val="tx1"/>
                </a:solidFill>
                <a:effectLst/>
              </a:rPr>
              <a:t>HvyAlcoholConsump</a:t>
            </a:r>
            <a:r>
              <a:rPr lang="en-US" sz="4800" dirty="0"/>
              <a:t>  = Heavy drinkers (adult men having more than 14 drinks per week and adult women having more than 7 drinks per week)</a:t>
            </a:r>
            <a:endParaRPr lang="en-US" sz="4800" b="0" i="0" u="none" strike="noStrike" dirty="0">
              <a:solidFill>
                <a:schemeClr val="tx1"/>
              </a:solidFill>
              <a:effectLst/>
              <a:latin typeface="Calibri" panose="020F0502020204030204" pitchFamily="34" charset="0"/>
            </a:endParaRPr>
          </a:p>
          <a:p>
            <a:pPr lvl="1"/>
            <a:endParaRPr kumimoji="0" lang="en-US" sz="2400" b="0" i="0" u="none" strike="noStrike" kern="1200" cap="none" spc="0" normalizeH="0" baseline="0" noProof="0" dirty="0">
              <a:ln>
                <a:noFill/>
              </a:ln>
              <a:solidFill>
                <a:prstClr val="black"/>
              </a:solidFill>
              <a:effectLst/>
              <a:uLnTx/>
              <a:uFillTx/>
              <a:latin typeface="Inter"/>
              <a:ea typeface="+mn-ea"/>
              <a:cs typeface="+mn-cs"/>
            </a:endParaRPr>
          </a:p>
          <a:p>
            <a:pPr lvl="1"/>
            <a:endParaRPr lang="en-US" dirty="0"/>
          </a:p>
          <a:p>
            <a:pPr lvl="1"/>
            <a:endParaRPr lang="en-US" dirty="0"/>
          </a:p>
          <a:p>
            <a:pPr lvl="1"/>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4">
            <a:extLst>
              <a:ext uri="{FF2B5EF4-FFF2-40B4-BE49-F238E27FC236}">
                <a16:creationId xmlns:a16="http://schemas.microsoft.com/office/drawing/2014/main" id="{259D4D7B-5E9A-46B3-5995-BFFBE2D3A417}"/>
              </a:ext>
            </a:extLst>
          </p:cNvPr>
          <p:cNvGraphicFramePr>
            <a:graphicFrameLocks noGrp="1"/>
          </p:cNvGraphicFramePr>
          <p:nvPr/>
        </p:nvGraphicFramePr>
        <p:xfrm>
          <a:off x="74427" y="3716115"/>
          <a:ext cx="11991883" cy="2590210"/>
        </p:xfrm>
        <a:graphic>
          <a:graphicData uri="http://schemas.openxmlformats.org/drawingml/2006/table">
            <a:tbl>
              <a:tblPr firstRow="1" bandRow="1">
                <a:tableStyleId>{3B4B98B0-60AC-42C2-AFA5-B58CD77FA1E5}</a:tableStyleId>
              </a:tblPr>
              <a:tblGrid>
                <a:gridCol w="769535">
                  <a:extLst>
                    <a:ext uri="{9D8B030D-6E8A-4147-A177-3AD203B41FA5}">
                      <a16:colId xmlns:a16="http://schemas.microsoft.com/office/drawing/2014/main" val="2055768262"/>
                    </a:ext>
                  </a:extLst>
                </a:gridCol>
                <a:gridCol w="362723">
                  <a:extLst>
                    <a:ext uri="{9D8B030D-6E8A-4147-A177-3AD203B41FA5}">
                      <a16:colId xmlns:a16="http://schemas.microsoft.com/office/drawing/2014/main" val="461098877"/>
                    </a:ext>
                  </a:extLst>
                </a:gridCol>
                <a:gridCol w="566129">
                  <a:extLst>
                    <a:ext uri="{9D8B030D-6E8A-4147-A177-3AD203B41FA5}">
                      <a16:colId xmlns:a16="http://schemas.microsoft.com/office/drawing/2014/main" val="2455207327"/>
                    </a:ext>
                  </a:extLst>
                </a:gridCol>
                <a:gridCol w="566129">
                  <a:extLst>
                    <a:ext uri="{9D8B030D-6E8A-4147-A177-3AD203B41FA5}">
                      <a16:colId xmlns:a16="http://schemas.microsoft.com/office/drawing/2014/main" val="2854503806"/>
                    </a:ext>
                  </a:extLst>
                </a:gridCol>
                <a:gridCol w="566129">
                  <a:extLst>
                    <a:ext uri="{9D8B030D-6E8A-4147-A177-3AD203B41FA5}">
                      <a16:colId xmlns:a16="http://schemas.microsoft.com/office/drawing/2014/main" val="2450630951"/>
                    </a:ext>
                  </a:extLst>
                </a:gridCol>
                <a:gridCol w="566129">
                  <a:extLst>
                    <a:ext uri="{9D8B030D-6E8A-4147-A177-3AD203B41FA5}">
                      <a16:colId xmlns:a16="http://schemas.microsoft.com/office/drawing/2014/main" val="2365903076"/>
                    </a:ext>
                  </a:extLst>
                </a:gridCol>
                <a:gridCol w="428334">
                  <a:extLst>
                    <a:ext uri="{9D8B030D-6E8A-4147-A177-3AD203B41FA5}">
                      <a16:colId xmlns:a16="http://schemas.microsoft.com/office/drawing/2014/main" val="3362182095"/>
                    </a:ext>
                  </a:extLst>
                </a:gridCol>
                <a:gridCol w="1056630">
                  <a:extLst>
                    <a:ext uri="{9D8B030D-6E8A-4147-A177-3AD203B41FA5}">
                      <a16:colId xmlns:a16="http://schemas.microsoft.com/office/drawing/2014/main" val="792693142"/>
                    </a:ext>
                  </a:extLst>
                </a:gridCol>
                <a:gridCol w="553103">
                  <a:extLst>
                    <a:ext uri="{9D8B030D-6E8A-4147-A177-3AD203B41FA5}">
                      <a16:colId xmlns:a16="http://schemas.microsoft.com/office/drawing/2014/main" val="3014725440"/>
                    </a:ext>
                  </a:extLst>
                </a:gridCol>
                <a:gridCol w="288575">
                  <a:extLst>
                    <a:ext uri="{9D8B030D-6E8A-4147-A177-3AD203B41FA5}">
                      <a16:colId xmlns:a16="http://schemas.microsoft.com/office/drawing/2014/main" val="4139623134"/>
                    </a:ext>
                  </a:extLst>
                </a:gridCol>
                <a:gridCol w="352704">
                  <a:extLst>
                    <a:ext uri="{9D8B030D-6E8A-4147-A177-3AD203B41FA5}">
                      <a16:colId xmlns:a16="http://schemas.microsoft.com/office/drawing/2014/main" val="381879976"/>
                    </a:ext>
                  </a:extLst>
                </a:gridCol>
                <a:gridCol w="937870">
                  <a:extLst>
                    <a:ext uri="{9D8B030D-6E8A-4147-A177-3AD203B41FA5}">
                      <a16:colId xmlns:a16="http://schemas.microsoft.com/office/drawing/2014/main" val="830259261"/>
                    </a:ext>
                  </a:extLst>
                </a:gridCol>
                <a:gridCol w="753504">
                  <a:extLst>
                    <a:ext uri="{9D8B030D-6E8A-4147-A177-3AD203B41FA5}">
                      <a16:colId xmlns:a16="http://schemas.microsoft.com/office/drawing/2014/main" val="4035799711"/>
                    </a:ext>
                  </a:extLst>
                </a:gridCol>
                <a:gridCol w="593183">
                  <a:extLst>
                    <a:ext uri="{9D8B030D-6E8A-4147-A177-3AD203B41FA5}">
                      <a16:colId xmlns:a16="http://schemas.microsoft.com/office/drawing/2014/main" val="3441169500"/>
                    </a:ext>
                  </a:extLst>
                </a:gridCol>
                <a:gridCol w="208416">
                  <a:extLst>
                    <a:ext uri="{9D8B030D-6E8A-4147-A177-3AD203B41FA5}">
                      <a16:colId xmlns:a16="http://schemas.microsoft.com/office/drawing/2014/main" val="1883643659"/>
                    </a:ext>
                  </a:extLst>
                </a:gridCol>
                <a:gridCol w="488970">
                  <a:extLst>
                    <a:ext uri="{9D8B030D-6E8A-4147-A177-3AD203B41FA5}">
                      <a16:colId xmlns:a16="http://schemas.microsoft.com/office/drawing/2014/main" val="2417299270"/>
                    </a:ext>
                  </a:extLst>
                </a:gridCol>
                <a:gridCol w="488970">
                  <a:extLst>
                    <a:ext uri="{9D8B030D-6E8A-4147-A177-3AD203B41FA5}">
                      <a16:colId xmlns:a16="http://schemas.microsoft.com/office/drawing/2014/main" val="3177599790"/>
                    </a:ext>
                  </a:extLst>
                </a:gridCol>
                <a:gridCol w="488970">
                  <a:extLst>
                    <a:ext uri="{9D8B030D-6E8A-4147-A177-3AD203B41FA5}">
                      <a16:colId xmlns:a16="http://schemas.microsoft.com/office/drawing/2014/main" val="2505041665"/>
                    </a:ext>
                  </a:extLst>
                </a:gridCol>
                <a:gridCol w="488970">
                  <a:extLst>
                    <a:ext uri="{9D8B030D-6E8A-4147-A177-3AD203B41FA5}">
                      <a16:colId xmlns:a16="http://schemas.microsoft.com/office/drawing/2014/main" val="443861117"/>
                    </a:ext>
                  </a:extLst>
                </a:gridCol>
                <a:gridCol w="488970">
                  <a:extLst>
                    <a:ext uri="{9D8B030D-6E8A-4147-A177-3AD203B41FA5}">
                      <a16:colId xmlns:a16="http://schemas.microsoft.com/office/drawing/2014/main" val="715118775"/>
                    </a:ext>
                  </a:extLst>
                </a:gridCol>
                <a:gridCol w="488970">
                  <a:extLst>
                    <a:ext uri="{9D8B030D-6E8A-4147-A177-3AD203B41FA5}">
                      <a16:colId xmlns:a16="http://schemas.microsoft.com/office/drawing/2014/main" val="2992201952"/>
                    </a:ext>
                  </a:extLst>
                </a:gridCol>
                <a:gridCol w="488970">
                  <a:extLst>
                    <a:ext uri="{9D8B030D-6E8A-4147-A177-3AD203B41FA5}">
                      <a16:colId xmlns:a16="http://schemas.microsoft.com/office/drawing/2014/main" val="1358100282"/>
                    </a:ext>
                  </a:extLst>
                </a:gridCol>
              </a:tblGrid>
              <a:tr h="466774">
                <a:tc>
                  <a:txBody>
                    <a:bodyPr/>
                    <a:lstStyle/>
                    <a:p>
                      <a:pPr algn="ctr" fontAlgn="b"/>
                      <a:r>
                        <a:rPr lang="en-US" sz="1100" b="0" u="none" strike="noStrike" dirty="0" err="1">
                          <a:solidFill>
                            <a:schemeClr val="tx1"/>
                          </a:solidFill>
                          <a:effectLst/>
                        </a:rPr>
                        <a:t>Diabetes_binary</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err="1">
                          <a:solidFill>
                            <a:schemeClr val="tx1"/>
                          </a:solidFill>
                          <a:effectLst/>
                        </a:rPr>
                        <a:t>HighBP</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err="1">
                          <a:solidFill>
                            <a:schemeClr val="tx1"/>
                          </a:solidFill>
                          <a:effectLst/>
                        </a:rPr>
                        <a:t>HighChol</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err="1">
                          <a:solidFill>
                            <a:schemeClr val="tx1"/>
                          </a:solidFill>
                          <a:effectLst/>
                        </a:rPr>
                        <a:t>CholCheck</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chemeClr val="tx1"/>
                          </a:solidFill>
                          <a:effectLst/>
                        </a:rPr>
                        <a:t>BMI</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chemeClr val="tx1"/>
                          </a:solidFill>
                          <a:effectLst/>
                        </a:rPr>
                        <a:t>Smoker</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chemeClr val="tx1"/>
                          </a:solidFill>
                          <a:effectLst/>
                        </a:rPr>
                        <a:t>Stroke</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err="1">
                          <a:solidFill>
                            <a:schemeClr val="tx1"/>
                          </a:solidFill>
                          <a:effectLst/>
                        </a:rPr>
                        <a:t>HeartDiseaseorAttack</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err="1">
                          <a:solidFill>
                            <a:schemeClr val="tx1"/>
                          </a:solidFill>
                          <a:effectLst/>
                        </a:rPr>
                        <a:t>PhysActivity</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chemeClr val="tx1"/>
                          </a:solidFill>
                          <a:effectLst/>
                        </a:rPr>
                        <a:t>Fruits</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chemeClr val="tx1"/>
                          </a:solidFill>
                          <a:effectLst/>
                        </a:rPr>
                        <a:t>Veggies</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err="1">
                          <a:solidFill>
                            <a:schemeClr val="tx1"/>
                          </a:solidFill>
                          <a:effectLst/>
                        </a:rPr>
                        <a:t>HvyAlcoholConsump</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err="1">
                          <a:solidFill>
                            <a:schemeClr val="tx1"/>
                          </a:solidFill>
                          <a:effectLst/>
                        </a:rPr>
                        <a:t>AnyHealthcare</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err="1">
                          <a:solidFill>
                            <a:schemeClr val="tx1"/>
                          </a:solidFill>
                          <a:effectLst/>
                        </a:rPr>
                        <a:t>NoDocbcCost</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err="1">
                          <a:solidFill>
                            <a:schemeClr val="tx1"/>
                          </a:solidFill>
                          <a:effectLst/>
                        </a:rPr>
                        <a:t>GenHlth</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err="1">
                          <a:solidFill>
                            <a:schemeClr val="tx1"/>
                          </a:solidFill>
                          <a:effectLst/>
                        </a:rPr>
                        <a:t>MentHlth</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PhysHlth</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DiffWalk</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Sex</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Age</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Education</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Income</a:t>
                      </a:r>
                    </a:p>
                  </a:txBody>
                  <a:tcPr marL="7620" marR="7620" marT="7620" marB="0" anchor="b"/>
                </a:tc>
                <a:extLst>
                  <a:ext uri="{0D108BD9-81ED-4DB2-BD59-A6C34878D82A}">
                    <a16:rowId xmlns:a16="http://schemas.microsoft.com/office/drawing/2014/main" val="2728847151"/>
                  </a:ext>
                </a:extLst>
              </a:tr>
              <a:tr h="415934">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26</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30</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4</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6</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8</a:t>
                      </a:r>
                    </a:p>
                  </a:txBody>
                  <a:tcPr marL="7620" marR="7620" marT="7620" marB="0" anchor="b"/>
                </a:tc>
                <a:extLst>
                  <a:ext uri="{0D108BD9-81ED-4DB2-BD59-A6C34878D82A}">
                    <a16:rowId xmlns:a16="http://schemas.microsoft.com/office/drawing/2014/main" val="820049249"/>
                  </a:ext>
                </a:extLst>
              </a:tr>
              <a:tr h="415934">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26</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12</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6</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8</a:t>
                      </a:r>
                    </a:p>
                  </a:txBody>
                  <a:tcPr marL="7620" marR="7620" marT="7620" marB="0" anchor="b"/>
                </a:tc>
                <a:extLst>
                  <a:ext uri="{0D108BD9-81ED-4DB2-BD59-A6C34878D82A}">
                    <a16:rowId xmlns:a16="http://schemas.microsoft.com/office/drawing/2014/main" val="47772575"/>
                  </a:ext>
                </a:extLst>
              </a:tr>
              <a:tr h="415934">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26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10</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13</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6</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8</a:t>
                      </a:r>
                    </a:p>
                  </a:txBody>
                  <a:tcPr marL="7620" marR="7620" marT="7620" marB="0" anchor="b"/>
                </a:tc>
                <a:extLst>
                  <a:ext uri="{0D108BD9-81ED-4DB2-BD59-A6C34878D82A}">
                    <a16:rowId xmlns:a16="http://schemas.microsoft.com/office/drawing/2014/main" val="3237789388"/>
                  </a:ext>
                </a:extLst>
              </a:tr>
              <a:tr h="415934">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28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3</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11</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6</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8</a:t>
                      </a:r>
                    </a:p>
                  </a:txBody>
                  <a:tcPr marL="7620" marR="7620" marT="7620" marB="0" anchor="b"/>
                </a:tc>
                <a:extLst>
                  <a:ext uri="{0D108BD9-81ED-4DB2-BD59-A6C34878D82A}">
                    <a16:rowId xmlns:a16="http://schemas.microsoft.com/office/drawing/2014/main" val="4000407572"/>
                  </a:ext>
                </a:extLst>
              </a:tr>
              <a:tr h="415934">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29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2</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8</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5</a:t>
                      </a:r>
                    </a:p>
                  </a:txBody>
                  <a:tcPr marL="7620" marR="7620" marT="7620" marB="0" anchor="b"/>
                </a:tc>
                <a:tc>
                  <a:txBody>
                    <a:bodyPr/>
                    <a:lstStyle/>
                    <a:p>
                      <a:pPr algn="ctr" fontAlgn="b"/>
                      <a:r>
                        <a:rPr lang="en-US" sz="1100" b="0" i="0" u="none" strike="noStrike" dirty="0">
                          <a:solidFill>
                            <a:srgbClr val="000000"/>
                          </a:solidFill>
                          <a:effectLst/>
                          <a:latin typeface="Calibri" panose="020F0502020204030204" pitchFamily="34" charset="0"/>
                        </a:rPr>
                        <a:t>8</a:t>
                      </a:r>
                    </a:p>
                  </a:txBody>
                  <a:tcPr marL="7620" marR="7620" marT="7620" marB="0" anchor="b"/>
                </a:tc>
                <a:extLst>
                  <a:ext uri="{0D108BD9-81ED-4DB2-BD59-A6C34878D82A}">
                    <a16:rowId xmlns:a16="http://schemas.microsoft.com/office/drawing/2014/main" val="546678522"/>
                  </a:ext>
                </a:extLst>
              </a:tr>
            </a:tbl>
          </a:graphicData>
        </a:graphic>
      </p:graphicFrame>
      <p:sp>
        <p:nvSpPr>
          <p:cNvPr id="5" name="TextBox 4">
            <a:extLst>
              <a:ext uri="{FF2B5EF4-FFF2-40B4-BE49-F238E27FC236}">
                <a16:creationId xmlns:a16="http://schemas.microsoft.com/office/drawing/2014/main" id="{A0FF2577-2289-8FC6-36FA-E91CFC30FA14}"/>
              </a:ext>
            </a:extLst>
          </p:cNvPr>
          <p:cNvSpPr txBox="1"/>
          <p:nvPr/>
        </p:nvSpPr>
        <p:spPr>
          <a:xfrm>
            <a:off x="5901764" y="602547"/>
            <a:ext cx="6085406" cy="517064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AnyHealthcare</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0" i="0" u="none" strike="noStrike" kern="1200" cap="none" spc="0" normalizeH="0" baseline="0" noProof="0" dirty="0">
                <a:ln>
                  <a:noFill/>
                </a:ln>
                <a:solidFill>
                  <a:prstClr val="black"/>
                </a:solidFill>
                <a:effectLst/>
                <a:uLnTx/>
                <a:uFillTx/>
                <a:latin typeface="Inter"/>
                <a:ea typeface="+mn-ea"/>
                <a:cs typeface="+mn-cs"/>
              </a:rPr>
              <a:t>Has any kind of health care coverage, including health insurance, prepaid plans such as HMOs, or government plans such as Medicare, or Indian Health Service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NoDocbcCost</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0" i="0" u="none" strike="noStrike" kern="1200" cap="none" spc="0" normalizeH="0" baseline="0" noProof="0" dirty="0">
                <a:ln>
                  <a:noFill/>
                </a:ln>
                <a:solidFill>
                  <a:prstClr val="black"/>
                </a:solidFill>
                <a:effectLst/>
                <a:uLnTx/>
                <a:uFillTx/>
                <a:latin typeface="Inter"/>
                <a:ea typeface="+mn-ea"/>
                <a:cs typeface="+mn-cs"/>
              </a:rPr>
              <a:t>There was a time in the past 12 months when they needed to see a doctor but could not because of cost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err="1">
                <a:ln>
                  <a:noFill/>
                </a:ln>
                <a:solidFill>
                  <a:prstClr val="black"/>
                </a:solidFill>
                <a:effectLst/>
                <a:uLnTx/>
                <a:uFillTx/>
                <a:latin typeface="Inter"/>
                <a:ea typeface="+mn-ea"/>
                <a:cs typeface="+mn-cs"/>
              </a:rPr>
              <a:t>GenHlth</a:t>
            </a:r>
            <a:r>
              <a:rPr kumimoji="0" lang="en-US" sz="1200" b="0" i="0" u="none" strike="noStrike" kern="1200" cap="none" spc="0" normalizeH="0" baseline="0" noProof="0" dirty="0">
                <a:ln>
                  <a:noFill/>
                </a:ln>
                <a:solidFill>
                  <a:prstClr val="black"/>
                </a:solidFill>
                <a:effectLst/>
                <a:uLnTx/>
                <a:uFillTx/>
                <a:latin typeface="Inter"/>
                <a:ea typeface="+mn-ea"/>
                <a:cs typeface="+mn-cs"/>
              </a:rPr>
              <a:t> = General health (Excellent, very good, good, fair, Poor; 1, 2, 3, 4, 5)</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err="1">
                <a:ln>
                  <a:noFill/>
                </a:ln>
                <a:solidFill>
                  <a:prstClr val="black"/>
                </a:solidFill>
                <a:effectLst/>
                <a:uLnTx/>
                <a:uFillTx/>
                <a:latin typeface="Inter"/>
                <a:ea typeface="+mn-ea"/>
                <a:cs typeface="+mn-cs"/>
              </a:rPr>
              <a:t>MentHlth</a:t>
            </a:r>
            <a:r>
              <a:rPr kumimoji="0" lang="en-US" sz="1200" b="0" i="0" u="none" strike="noStrike" kern="1200" cap="none" spc="0" normalizeH="0" baseline="0" noProof="0" dirty="0">
                <a:ln>
                  <a:noFill/>
                </a:ln>
                <a:solidFill>
                  <a:prstClr val="black"/>
                </a:solidFill>
                <a:effectLst/>
                <a:uLnTx/>
                <a:uFillTx/>
                <a:latin typeface="Inter"/>
                <a:ea typeface="+mn-ea"/>
                <a:cs typeface="+mn-cs"/>
              </a:rPr>
              <a:t> = How many days during the past 30 days was their mental health not good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err="1">
                <a:ln>
                  <a:noFill/>
                </a:ln>
                <a:solidFill>
                  <a:prstClr val="black"/>
                </a:solidFill>
                <a:effectLst/>
                <a:uLnTx/>
                <a:uFillTx/>
                <a:latin typeface="Inter"/>
                <a:ea typeface="+mn-ea"/>
                <a:cs typeface="+mn-cs"/>
              </a:rPr>
              <a:t>PhysHlth</a:t>
            </a:r>
            <a:r>
              <a:rPr kumimoji="0" lang="en-US" sz="1200" b="0" i="0" u="none" strike="noStrike" kern="1200" cap="none" spc="0" normalizeH="0" baseline="0" noProof="0" dirty="0">
                <a:ln>
                  <a:noFill/>
                </a:ln>
                <a:solidFill>
                  <a:prstClr val="black"/>
                </a:solidFill>
                <a:effectLst/>
                <a:uLnTx/>
                <a:uFillTx/>
                <a:latin typeface="Inter"/>
                <a:ea typeface="+mn-ea"/>
                <a:cs typeface="+mn-cs"/>
              </a:rPr>
              <a:t> = How many days during the past 30 days was their physical health not good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err="1">
                <a:ln>
                  <a:noFill/>
                </a:ln>
                <a:solidFill>
                  <a:prstClr val="black"/>
                </a:solidFill>
                <a:effectLst/>
                <a:uLnTx/>
                <a:uFillTx/>
                <a:latin typeface="Inter"/>
                <a:ea typeface="+mn-ea"/>
                <a:cs typeface="+mn-cs"/>
              </a:rPr>
              <a:t>DiffWalk</a:t>
            </a:r>
            <a:r>
              <a:rPr kumimoji="0" lang="en-US" sz="1200" b="0" i="0" u="none" strike="noStrike" kern="1200" cap="none" spc="0" normalizeH="0" baseline="0" noProof="0" dirty="0">
                <a:ln>
                  <a:noFill/>
                </a:ln>
                <a:solidFill>
                  <a:prstClr val="black"/>
                </a:solidFill>
                <a:effectLst/>
                <a:uLnTx/>
                <a:uFillTx/>
                <a:latin typeface="Inter"/>
                <a:ea typeface="+mn-ea"/>
                <a:cs typeface="+mn-cs"/>
              </a:rPr>
              <a:t> = Has serious difficulty walking or climbing stairs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Inter"/>
                <a:ea typeface="+mn-ea"/>
                <a:cs typeface="+mn-cs"/>
              </a:rPr>
              <a:t>Sex = Sex</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Inter"/>
                <a:ea typeface="+mn-ea"/>
                <a:cs typeface="+mn-cs"/>
              </a:rPr>
              <a:t>Age = Age category (must be of 18 years or older and categories are organized in increments of 5 years)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Inter"/>
                <a:ea typeface="+mn-ea"/>
                <a:cs typeface="+mn-cs"/>
              </a:rPr>
              <a:t>Education = H</a:t>
            </a:r>
            <a:r>
              <a:rPr kumimoji="0" lang="en-US" sz="1200" b="0" i="0" u="none" strike="noStrike" kern="1200" cap="none" spc="0" normalizeH="0" baseline="0" noProof="0" dirty="0" err="1">
                <a:ln>
                  <a:noFill/>
                </a:ln>
                <a:solidFill>
                  <a:prstClr val="black"/>
                </a:solidFill>
                <a:effectLst/>
                <a:uLnTx/>
                <a:uFillTx/>
                <a:latin typeface="Inter"/>
                <a:ea typeface="+mn-ea"/>
                <a:cs typeface="+mn-cs"/>
              </a:rPr>
              <a:t>ighest</a:t>
            </a:r>
            <a:r>
              <a:rPr kumimoji="0" lang="en-US" sz="1200" b="0" i="0" u="none" strike="noStrike" kern="1200" cap="none" spc="0" normalizeH="0" baseline="0" noProof="0" dirty="0">
                <a:ln>
                  <a:noFill/>
                </a:ln>
                <a:solidFill>
                  <a:prstClr val="black"/>
                </a:solidFill>
                <a:effectLst/>
                <a:uLnTx/>
                <a:uFillTx/>
                <a:latin typeface="Inter"/>
                <a:ea typeface="+mn-ea"/>
                <a:cs typeface="+mn-cs"/>
              </a:rPr>
              <a:t> grade or year of school completed (never, elementary, some high school, high </a:t>
            </a:r>
            <a:r>
              <a:rPr kumimoji="0" lang="en-US" sz="1200" b="0" i="0" u="none" strike="noStrike" kern="1200" cap="none" spc="0" normalizeH="0" baseline="0" noProof="0" dirty="0" err="1">
                <a:ln>
                  <a:noFill/>
                </a:ln>
                <a:solidFill>
                  <a:prstClr val="black"/>
                </a:solidFill>
                <a:effectLst/>
                <a:uLnTx/>
                <a:uFillTx/>
                <a:latin typeface="Inter"/>
                <a:ea typeface="+mn-ea"/>
                <a:cs typeface="+mn-cs"/>
              </a:rPr>
              <a:t>schoole</a:t>
            </a:r>
            <a:r>
              <a:rPr kumimoji="0" lang="en-US" sz="1200" b="0" i="0" u="none" strike="noStrike" kern="1200" cap="none" spc="0" normalizeH="0" baseline="0" noProof="0" dirty="0">
                <a:ln>
                  <a:noFill/>
                </a:ln>
                <a:solidFill>
                  <a:prstClr val="black"/>
                </a:solidFill>
                <a:effectLst/>
                <a:uLnTx/>
                <a:uFillTx/>
                <a:latin typeface="Inter"/>
                <a:ea typeface="+mn-ea"/>
                <a:cs typeface="+mn-cs"/>
              </a:rPr>
              <a:t>, some college, college; 1, 2, 3, 4, 5, 6)</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Inter"/>
                <a:ea typeface="+mn-ea"/>
                <a:cs typeface="+mn-cs"/>
              </a:rPr>
              <a:t>Income = income level category (&lt;10, 000, &lt;15,000, &lt;20,000, &lt;25,000, &lt;35,000, &lt;50,000, &lt;75,000, &gt;75,000; 1, 2, 3, 4, 5, 6, 7, 8</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Inter"/>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Inter"/>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Inter"/>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Inter"/>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Inter"/>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66D889A2-2D2F-B013-BF24-CFE8DF80A9A0}"/>
              </a:ext>
            </a:extLst>
          </p:cNvPr>
          <p:cNvSpPr txBox="1"/>
          <p:nvPr/>
        </p:nvSpPr>
        <p:spPr>
          <a:xfrm>
            <a:off x="1423447" y="6352309"/>
            <a:ext cx="1036005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Table 1: The first 5 rows of the “</a:t>
            </a:r>
            <a:r>
              <a:rPr lang="en-US" sz="1200" dirty="0"/>
              <a:t>Behavioral Risk Factor Surveillance System: Public Health Surveys of 400k people in 2015</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dataset . Data source: </a:t>
            </a:r>
            <a:r>
              <a:rPr lang="en-US" sz="1200" dirty="0">
                <a:hlinkClick r:id="rId3"/>
              </a:rPr>
              <a:t>https://www.kaggle.com/datasets/cdc/behavioral-risk-factor-surveillance-system</a:t>
            </a:r>
            <a:r>
              <a:rPr lang="en-US" sz="1200" dirty="0"/>
              <a:t>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9010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41E30-F619-A781-D821-D26ABC768FFA}"/>
              </a:ext>
            </a:extLst>
          </p:cNvPr>
          <p:cNvSpPr>
            <a:spLocks noGrp="1"/>
          </p:cNvSpPr>
          <p:nvPr>
            <p:ph type="title"/>
          </p:nvPr>
        </p:nvSpPr>
        <p:spPr>
          <a:xfrm>
            <a:off x="1027521" y="0"/>
            <a:ext cx="10740036" cy="887266"/>
          </a:xfrm>
        </p:spPr>
        <p:txBody>
          <a:bodyPr>
            <a:normAutofit fontScale="90000"/>
          </a:bodyPr>
          <a:lstStyle/>
          <a:p>
            <a:r>
              <a:rPr lang="en-US" b="1" dirty="0"/>
              <a:t>Data Part 4: Cleaned Data Structure and Summary</a:t>
            </a:r>
          </a:p>
        </p:txBody>
      </p:sp>
      <p:pic>
        <p:nvPicPr>
          <p:cNvPr id="5" name="Picture 4">
            <a:extLst>
              <a:ext uri="{FF2B5EF4-FFF2-40B4-BE49-F238E27FC236}">
                <a16:creationId xmlns:a16="http://schemas.microsoft.com/office/drawing/2014/main" id="{19F3CA85-9CF0-24E6-922F-C88BD51B0E20}"/>
              </a:ext>
            </a:extLst>
          </p:cNvPr>
          <p:cNvPicPr>
            <a:picLocks noChangeAspect="1"/>
          </p:cNvPicPr>
          <p:nvPr/>
        </p:nvPicPr>
        <p:blipFill>
          <a:blip r:embed="rId2"/>
          <a:stretch>
            <a:fillRect/>
          </a:stretch>
        </p:blipFill>
        <p:spPr>
          <a:xfrm>
            <a:off x="3816011" y="798489"/>
            <a:ext cx="4773042" cy="2919491"/>
          </a:xfrm>
          <a:prstGeom prst="rect">
            <a:avLst/>
          </a:prstGeom>
        </p:spPr>
      </p:pic>
      <p:pic>
        <p:nvPicPr>
          <p:cNvPr id="7" name="Picture 6">
            <a:extLst>
              <a:ext uri="{FF2B5EF4-FFF2-40B4-BE49-F238E27FC236}">
                <a16:creationId xmlns:a16="http://schemas.microsoft.com/office/drawing/2014/main" id="{3BDDBADB-D3B3-1E4D-A075-5E28830B5C14}"/>
              </a:ext>
            </a:extLst>
          </p:cNvPr>
          <p:cNvPicPr>
            <a:picLocks noChangeAspect="1"/>
          </p:cNvPicPr>
          <p:nvPr/>
        </p:nvPicPr>
        <p:blipFill>
          <a:blip r:embed="rId3"/>
          <a:stretch>
            <a:fillRect/>
          </a:stretch>
        </p:blipFill>
        <p:spPr>
          <a:xfrm>
            <a:off x="3123220" y="3832119"/>
            <a:ext cx="6292524" cy="2802689"/>
          </a:xfrm>
          <a:prstGeom prst="rect">
            <a:avLst/>
          </a:prstGeom>
        </p:spPr>
      </p:pic>
    </p:spTree>
    <p:extLst>
      <p:ext uri="{BB962C8B-B14F-4D97-AF65-F5344CB8AC3E}">
        <p14:creationId xmlns:p14="http://schemas.microsoft.com/office/powerpoint/2010/main" val="1095007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DA087-8865-535E-87B7-E55EE8C9CF57}"/>
              </a:ext>
            </a:extLst>
          </p:cNvPr>
          <p:cNvSpPr>
            <a:spLocks noGrp="1"/>
          </p:cNvSpPr>
          <p:nvPr>
            <p:ph type="title"/>
          </p:nvPr>
        </p:nvSpPr>
        <p:spPr>
          <a:xfrm>
            <a:off x="0" y="255181"/>
            <a:ext cx="10515600" cy="596409"/>
          </a:xfrm>
        </p:spPr>
        <p:txBody>
          <a:bodyPr>
            <a:normAutofit fontScale="90000"/>
          </a:bodyPr>
          <a:lstStyle/>
          <a:p>
            <a:r>
              <a:rPr lang="en-US" b="1" dirty="0"/>
              <a:t>Methods of Analysis:</a:t>
            </a:r>
          </a:p>
        </p:txBody>
      </p:sp>
      <p:sp>
        <p:nvSpPr>
          <p:cNvPr id="3" name="Content Placeholder 2">
            <a:extLst>
              <a:ext uri="{FF2B5EF4-FFF2-40B4-BE49-F238E27FC236}">
                <a16:creationId xmlns:a16="http://schemas.microsoft.com/office/drawing/2014/main" id="{62457DC2-C8C0-492B-220C-7B4127FE35DD}"/>
              </a:ext>
            </a:extLst>
          </p:cNvPr>
          <p:cNvSpPr>
            <a:spLocks noGrp="1"/>
          </p:cNvSpPr>
          <p:nvPr>
            <p:ph idx="1"/>
          </p:nvPr>
        </p:nvSpPr>
        <p:spPr>
          <a:xfrm>
            <a:off x="0" y="1045064"/>
            <a:ext cx="12192000" cy="6078750"/>
          </a:xfrm>
        </p:spPr>
        <p:txBody>
          <a:bodyPr>
            <a:normAutofit fontScale="77500" lnSpcReduction="20000"/>
          </a:bodyPr>
          <a:lstStyle/>
          <a:p>
            <a:pPr marL="514350" indent="-514350">
              <a:buAutoNum type="arabicPeriod"/>
            </a:pPr>
            <a:r>
              <a:rPr lang="en-US" dirty="0"/>
              <a:t>Exploratory Data Analysis will be conducted in a traditional manner (i.e. univariate exploration, multivariate data exploration, chi-square hypothesis testing, ANOVA hypothesis testing, Cramer’s V metric of association, Variance Inflation Factor (VIF) to measure multicollinearity)</a:t>
            </a:r>
          </a:p>
          <a:p>
            <a:pPr marL="514350" indent="-514350">
              <a:buAutoNum type="arabicPeriod"/>
            </a:pPr>
            <a:r>
              <a:rPr lang="en-US" dirty="0"/>
              <a:t>Select Variables that are not highly associated amongst each other and are significantly associated with diabetes</a:t>
            </a:r>
          </a:p>
          <a:p>
            <a:pPr marL="514350" indent="-514350">
              <a:buAutoNum type="arabicPeriod"/>
            </a:pPr>
            <a:r>
              <a:rPr lang="en-US" dirty="0"/>
              <a:t>The data will be split into a 50-25-25 training, validation, and test set.  Note, we can do this because even the cleaned dataset still has over 200,000 observations.  The training set will be used to train the algorithms; the validation set will be used assess the model’s accuracy, choose which ML algorithm is the best, and whether to cluster or not to cluster; and the test set will only be used to finally calculate the generalization error of the best method and ML algorithm</a:t>
            </a:r>
          </a:p>
          <a:p>
            <a:pPr marL="514350" indent="-514350">
              <a:buAutoNum type="arabicPeriod"/>
            </a:pPr>
            <a:r>
              <a:rPr lang="en-US" dirty="0">
                <a:ea typeface="Calibri" panose="020F0502020204030204" pitchFamily="34" charset="0"/>
              </a:rPr>
              <a:t>L</a:t>
            </a:r>
            <a:r>
              <a:rPr lang="en-US" sz="2800" dirty="0">
                <a:effectLst/>
                <a:ea typeface="Calibri" panose="020F0502020204030204" pitchFamily="34" charset="0"/>
              </a:rPr>
              <a:t>ogistic regression, naïve bayes, support vector machines, k-nearest neighbor, and decisions trees will be trained without PAM clustering and evaluated.</a:t>
            </a:r>
          </a:p>
          <a:p>
            <a:pPr marL="514350" indent="-514350">
              <a:buFont typeface="Arial" panose="020B0604020202020204" pitchFamily="34" charset="0"/>
              <a:buAutoNum type="arabicPeriod"/>
            </a:pPr>
            <a:r>
              <a:rPr lang="en-US" dirty="0">
                <a:ea typeface="Calibri" panose="020F0502020204030204" pitchFamily="34" charset="0"/>
              </a:rPr>
              <a:t>L</a:t>
            </a:r>
            <a:r>
              <a:rPr lang="en-US" sz="2800" dirty="0">
                <a:effectLst/>
                <a:ea typeface="Calibri" panose="020F0502020204030204" pitchFamily="34" charset="0"/>
              </a:rPr>
              <a:t>ogistic regression, naïve bayes, support vector machines, k-nearest neighbor, and decisions trees will be trained with PAM clustering and evaluated by using average error. (note, I use Gower’s distance and PAM clustering because I have a mixture of nominal and numerical variables)</a:t>
            </a:r>
          </a:p>
          <a:p>
            <a:pPr marL="514350" indent="-514350">
              <a:buFont typeface="Arial" panose="020B0604020202020204" pitchFamily="34" charset="0"/>
              <a:buAutoNum type="arabicPeriod"/>
            </a:pPr>
            <a:r>
              <a:rPr lang="en-US" dirty="0">
                <a:ea typeface="Calibri" panose="020F0502020204030204" pitchFamily="34" charset="0"/>
              </a:rPr>
              <a:t>The best combination of algorithm and clustering (or not clustering) will be used in the application</a:t>
            </a:r>
          </a:p>
          <a:p>
            <a:pPr marL="514350" indent="-514350">
              <a:buFont typeface="Arial" panose="020B0604020202020204" pitchFamily="34" charset="0"/>
              <a:buAutoNum type="arabicPeriod"/>
            </a:pPr>
            <a:r>
              <a:rPr lang="en-US" sz="2800" dirty="0">
                <a:effectLst/>
                <a:ea typeface="Calibri" panose="020F0502020204030204" pitchFamily="34" charset="0"/>
              </a:rPr>
              <a:t>Calculate generalization error on the test set</a:t>
            </a:r>
          </a:p>
          <a:p>
            <a:pPr marL="514350" indent="-514350">
              <a:buAutoNum type="arabicPeriod"/>
            </a:pPr>
            <a:endParaRPr lang="en-US" sz="2800" dirty="0">
              <a:effectLst/>
              <a:ea typeface="Calibri" panose="020F0502020204030204" pitchFamily="34" charset="0"/>
            </a:endParaRPr>
          </a:p>
          <a:p>
            <a:pPr marL="514350" indent="-514350">
              <a:buAutoNum type="arabicPeriod"/>
            </a:pPr>
            <a:endParaRPr lang="en-US" dirty="0"/>
          </a:p>
          <a:p>
            <a:pPr marL="514350" indent="-514350">
              <a:buAutoNum type="arabicPeriod"/>
            </a:pPr>
            <a:endParaRPr lang="en-US" dirty="0"/>
          </a:p>
        </p:txBody>
      </p:sp>
    </p:spTree>
    <p:extLst>
      <p:ext uri="{BB962C8B-B14F-4D97-AF65-F5344CB8AC3E}">
        <p14:creationId xmlns:p14="http://schemas.microsoft.com/office/powerpoint/2010/main" val="2093189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0F7CE-ADE3-22E3-525F-CB5E5D139F0B}"/>
              </a:ext>
            </a:extLst>
          </p:cNvPr>
          <p:cNvSpPr>
            <a:spLocks noGrp="1"/>
          </p:cNvSpPr>
          <p:nvPr>
            <p:ph type="title"/>
          </p:nvPr>
        </p:nvSpPr>
        <p:spPr>
          <a:xfrm>
            <a:off x="245097" y="395926"/>
            <a:ext cx="10515600" cy="681037"/>
          </a:xfrm>
        </p:spPr>
        <p:txBody>
          <a:bodyPr>
            <a:noAutofit/>
          </a:bodyPr>
          <a:lstStyle/>
          <a:p>
            <a:r>
              <a:rPr lang="en-US" b="1" dirty="0"/>
              <a:t>Software and Packages:</a:t>
            </a:r>
          </a:p>
        </p:txBody>
      </p:sp>
      <p:sp>
        <p:nvSpPr>
          <p:cNvPr id="3" name="Content Placeholder 2">
            <a:extLst>
              <a:ext uri="{FF2B5EF4-FFF2-40B4-BE49-F238E27FC236}">
                <a16:creationId xmlns:a16="http://schemas.microsoft.com/office/drawing/2014/main" id="{30EB6FF4-3D21-D9AA-9B4F-4AFEA4E654AB}"/>
              </a:ext>
            </a:extLst>
          </p:cNvPr>
          <p:cNvSpPr>
            <a:spLocks noGrp="1"/>
          </p:cNvSpPr>
          <p:nvPr>
            <p:ph idx="1"/>
          </p:nvPr>
        </p:nvSpPr>
        <p:spPr>
          <a:xfrm>
            <a:off x="245097" y="1724237"/>
            <a:ext cx="10515600" cy="4351338"/>
          </a:xfrm>
        </p:spPr>
        <p:txBody>
          <a:bodyPr/>
          <a:lstStyle/>
          <a:p>
            <a:r>
              <a:rPr lang="en-US" sz="3200" dirty="0"/>
              <a:t>R</a:t>
            </a:r>
          </a:p>
          <a:p>
            <a:r>
              <a:rPr lang="en-US" sz="3200" dirty="0"/>
              <a:t>RStudio</a:t>
            </a:r>
          </a:p>
          <a:p>
            <a:r>
              <a:rPr lang="en-US" sz="3200" dirty="0" err="1"/>
              <a:t>Tidyverse</a:t>
            </a:r>
            <a:r>
              <a:rPr lang="en-US" sz="3200" dirty="0"/>
              <a:t> (for general use)</a:t>
            </a:r>
          </a:p>
          <a:p>
            <a:r>
              <a:rPr lang="en-US" sz="3200" dirty="0"/>
              <a:t>ISLR2 (for ML algorithms)</a:t>
            </a:r>
          </a:p>
          <a:p>
            <a:r>
              <a:rPr lang="en-US" sz="3200" dirty="0"/>
              <a:t>Daisy (for PAM clustering)</a:t>
            </a:r>
          </a:p>
          <a:p>
            <a:r>
              <a:rPr lang="en-US" sz="3200" dirty="0" err="1"/>
              <a:t>ShinyR</a:t>
            </a:r>
            <a:r>
              <a:rPr lang="en-US" sz="3200" dirty="0"/>
              <a:t> (for application creation)</a:t>
            </a:r>
          </a:p>
          <a:p>
            <a:endParaRPr lang="en-US" dirty="0"/>
          </a:p>
        </p:txBody>
      </p:sp>
    </p:spTree>
    <p:extLst>
      <p:ext uri="{BB962C8B-B14F-4D97-AF65-F5344CB8AC3E}">
        <p14:creationId xmlns:p14="http://schemas.microsoft.com/office/powerpoint/2010/main" val="1298099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396D5F-DC53-D0BD-893A-42474E66CC3B}"/>
              </a:ext>
            </a:extLst>
          </p:cNvPr>
          <p:cNvSpPr txBox="1"/>
          <p:nvPr/>
        </p:nvSpPr>
        <p:spPr>
          <a:xfrm>
            <a:off x="4498386" y="202432"/>
            <a:ext cx="2068193" cy="461665"/>
          </a:xfrm>
          <a:prstGeom prst="rect">
            <a:avLst/>
          </a:prstGeom>
          <a:solidFill>
            <a:schemeClr val="accent2">
              <a:lumMod val="60000"/>
              <a:lumOff val="40000"/>
            </a:schemeClr>
          </a:solidFill>
          <a:ln w="38100">
            <a:solidFill>
              <a:schemeClr val="tx1"/>
            </a:solidFill>
          </a:ln>
          <a:effectLst/>
        </p:spPr>
        <p:txBody>
          <a:bodyPr wrap="square" rtlCol="0">
            <a:spAutoFit/>
          </a:bodyPr>
          <a:lstStyle/>
          <a:p>
            <a:r>
              <a:rPr lang="en-US" sz="2400" dirty="0"/>
              <a:t>1. Load Data</a:t>
            </a:r>
          </a:p>
        </p:txBody>
      </p:sp>
      <p:sp>
        <p:nvSpPr>
          <p:cNvPr id="6" name="TextBox 5">
            <a:extLst>
              <a:ext uri="{FF2B5EF4-FFF2-40B4-BE49-F238E27FC236}">
                <a16:creationId xmlns:a16="http://schemas.microsoft.com/office/drawing/2014/main" id="{C55417BE-5CF4-9B1E-AE32-6341C86AD9D1}"/>
              </a:ext>
            </a:extLst>
          </p:cNvPr>
          <p:cNvSpPr txBox="1"/>
          <p:nvPr/>
        </p:nvSpPr>
        <p:spPr>
          <a:xfrm>
            <a:off x="9306880" y="102542"/>
            <a:ext cx="2703608" cy="1077218"/>
          </a:xfrm>
          <a:prstGeom prst="rect">
            <a:avLst/>
          </a:prstGeom>
          <a:solidFill>
            <a:schemeClr val="accent4">
              <a:lumMod val="40000"/>
              <a:lumOff val="60000"/>
            </a:schemeClr>
          </a:solidFill>
          <a:ln w="38100">
            <a:solidFill>
              <a:schemeClr val="tx1"/>
            </a:solidFill>
          </a:ln>
          <a:effectLst/>
        </p:spPr>
        <p:txBody>
          <a:bodyPr wrap="square" rtlCol="0">
            <a:spAutoFit/>
          </a:bodyPr>
          <a:lstStyle/>
          <a:p>
            <a:r>
              <a:rPr lang="en-US" sz="1600" dirty="0"/>
              <a:t>Data Cleaning (i.e. change variable names, recode values, remove rows with missing values)</a:t>
            </a:r>
          </a:p>
        </p:txBody>
      </p:sp>
      <p:sp>
        <p:nvSpPr>
          <p:cNvPr id="7" name="TextBox 6">
            <a:extLst>
              <a:ext uri="{FF2B5EF4-FFF2-40B4-BE49-F238E27FC236}">
                <a16:creationId xmlns:a16="http://schemas.microsoft.com/office/drawing/2014/main" id="{EFBA7578-49FD-9F65-A5BD-69DC2008837D}"/>
              </a:ext>
            </a:extLst>
          </p:cNvPr>
          <p:cNvSpPr txBox="1"/>
          <p:nvPr/>
        </p:nvSpPr>
        <p:spPr>
          <a:xfrm>
            <a:off x="9476300" y="1710195"/>
            <a:ext cx="2364769" cy="1815882"/>
          </a:xfrm>
          <a:prstGeom prst="rect">
            <a:avLst/>
          </a:prstGeom>
          <a:solidFill>
            <a:schemeClr val="accent4">
              <a:lumMod val="40000"/>
              <a:lumOff val="60000"/>
            </a:schemeClr>
          </a:solidFill>
          <a:ln w="38100">
            <a:solidFill>
              <a:schemeClr val="tx1"/>
            </a:solidFill>
          </a:ln>
          <a:effectLst/>
        </p:spPr>
        <p:txBody>
          <a:bodyPr wrap="square" rtlCol="0">
            <a:spAutoFit/>
          </a:bodyPr>
          <a:lstStyle/>
          <a:p>
            <a:r>
              <a:rPr lang="en-US" sz="1600" dirty="0"/>
              <a:t>Exploratory Data Analysis (i.e. univariate exploration, multivariate exploration, check for significant predictors, check for multicollinearity)</a:t>
            </a:r>
          </a:p>
        </p:txBody>
      </p:sp>
      <p:sp>
        <p:nvSpPr>
          <p:cNvPr id="9" name="TextBox 8">
            <a:extLst>
              <a:ext uri="{FF2B5EF4-FFF2-40B4-BE49-F238E27FC236}">
                <a16:creationId xmlns:a16="http://schemas.microsoft.com/office/drawing/2014/main" id="{06BA6D1B-5AB3-5C09-F120-52A3EDE4EA8E}"/>
              </a:ext>
            </a:extLst>
          </p:cNvPr>
          <p:cNvSpPr txBox="1"/>
          <p:nvPr/>
        </p:nvSpPr>
        <p:spPr>
          <a:xfrm>
            <a:off x="10107079" y="4072537"/>
            <a:ext cx="1103209" cy="584775"/>
          </a:xfrm>
          <a:prstGeom prst="rect">
            <a:avLst/>
          </a:prstGeom>
          <a:solidFill>
            <a:schemeClr val="accent4">
              <a:lumMod val="40000"/>
              <a:lumOff val="60000"/>
            </a:schemeClr>
          </a:solidFill>
          <a:ln w="38100">
            <a:solidFill>
              <a:schemeClr val="tx1"/>
            </a:solidFill>
          </a:ln>
          <a:effectLst/>
        </p:spPr>
        <p:txBody>
          <a:bodyPr wrap="square" rtlCol="0">
            <a:spAutoFit/>
          </a:bodyPr>
          <a:lstStyle/>
          <a:p>
            <a:r>
              <a:rPr lang="en-US" sz="1600" dirty="0"/>
              <a:t>Variable Selection</a:t>
            </a:r>
          </a:p>
        </p:txBody>
      </p:sp>
      <p:sp>
        <p:nvSpPr>
          <p:cNvPr id="10" name="TextBox 9">
            <a:extLst>
              <a:ext uri="{FF2B5EF4-FFF2-40B4-BE49-F238E27FC236}">
                <a16:creationId xmlns:a16="http://schemas.microsoft.com/office/drawing/2014/main" id="{D30E3853-9230-7CC0-D3A6-19595BC51514}"/>
              </a:ext>
            </a:extLst>
          </p:cNvPr>
          <p:cNvSpPr txBox="1"/>
          <p:nvPr/>
        </p:nvSpPr>
        <p:spPr>
          <a:xfrm>
            <a:off x="6499605" y="2595147"/>
            <a:ext cx="2682987" cy="461665"/>
          </a:xfrm>
          <a:prstGeom prst="rect">
            <a:avLst/>
          </a:prstGeom>
          <a:solidFill>
            <a:schemeClr val="accent4">
              <a:lumMod val="40000"/>
              <a:lumOff val="60000"/>
            </a:schemeClr>
          </a:solidFill>
          <a:ln w="38100">
            <a:solidFill>
              <a:schemeClr val="tx1"/>
            </a:solidFill>
          </a:ln>
          <a:effectLst/>
        </p:spPr>
        <p:txBody>
          <a:bodyPr wrap="square" rtlCol="0">
            <a:spAutoFit/>
          </a:bodyPr>
          <a:lstStyle/>
          <a:p>
            <a:r>
              <a:rPr lang="en-US" sz="2400" dirty="0"/>
              <a:t>2. Data Preparation</a:t>
            </a:r>
          </a:p>
        </p:txBody>
      </p:sp>
      <p:sp>
        <p:nvSpPr>
          <p:cNvPr id="11" name="TextBox 10">
            <a:extLst>
              <a:ext uri="{FF2B5EF4-FFF2-40B4-BE49-F238E27FC236}">
                <a16:creationId xmlns:a16="http://schemas.microsoft.com/office/drawing/2014/main" id="{B9D90166-7D69-9E0C-D15C-3AAB419BC7D9}"/>
              </a:ext>
            </a:extLst>
          </p:cNvPr>
          <p:cNvSpPr txBox="1"/>
          <p:nvPr/>
        </p:nvSpPr>
        <p:spPr>
          <a:xfrm>
            <a:off x="2347568" y="4128600"/>
            <a:ext cx="1862831" cy="461665"/>
          </a:xfrm>
          <a:prstGeom prst="rect">
            <a:avLst/>
          </a:prstGeom>
          <a:solidFill>
            <a:schemeClr val="accent6">
              <a:lumMod val="40000"/>
              <a:lumOff val="60000"/>
            </a:schemeClr>
          </a:solidFill>
          <a:ln w="38100">
            <a:solidFill>
              <a:schemeClr val="tx1"/>
            </a:solidFill>
          </a:ln>
          <a:effectLst/>
        </p:spPr>
        <p:txBody>
          <a:bodyPr wrap="square" rtlCol="0">
            <a:spAutoFit/>
          </a:bodyPr>
          <a:lstStyle/>
          <a:p>
            <a:r>
              <a:rPr lang="en-US" sz="2400" dirty="0"/>
              <a:t>3. Modeling</a:t>
            </a:r>
          </a:p>
        </p:txBody>
      </p:sp>
      <p:sp>
        <p:nvSpPr>
          <p:cNvPr id="12" name="TextBox 11">
            <a:extLst>
              <a:ext uri="{FF2B5EF4-FFF2-40B4-BE49-F238E27FC236}">
                <a16:creationId xmlns:a16="http://schemas.microsoft.com/office/drawing/2014/main" id="{40C154F6-6D37-C81D-3E3F-B3D4F60BBF0C}"/>
              </a:ext>
            </a:extLst>
          </p:cNvPr>
          <p:cNvSpPr txBox="1"/>
          <p:nvPr/>
        </p:nvSpPr>
        <p:spPr>
          <a:xfrm>
            <a:off x="4780073" y="5074922"/>
            <a:ext cx="3040172" cy="1323439"/>
          </a:xfrm>
          <a:prstGeom prst="rect">
            <a:avLst/>
          </a:prstGeom>
          <a:solidFill>
            <a:schemeClr val="accent6">
              <a:lumMod val="40000"/>
              <a:lumOff val="60000"/>
            </a:schemeClr>
          </a:solidFill>
          <a:ln w="38100">
            <a:solidFill>
              <a:schemeClr val="tx1"/>
            </a:solidFill>
          </a:ln>
        </p:spPr>
        <p:txBody>
          <a:bodyPr wrap="square" rtlCol="0">
            <a:spAutoFit/>
          </a:bodyPr>
          <a:lstStyle/>
          <a:p>
            <a:r>
              <a:rPr lang="en-US" sz="1600" dirty="0">
                <a:effectLst/>
                <a:ea typeface="Calibri" panose="020F0502020204030204" pitchFamily="34" charset="0"/>
              </a:rPr>
              <a:t>Train logistic regression, naïve bayes, support vector machines, k-nearest neighbor, and decisions tree</a:t>
            </a:r>
            <a:r>
              <a:rPr lang="en-US" sz="1600" dirty="0">
                <a:ea typeface="Calibri" panose="020F0502020204030204" pitchFamily="34" charset="0"/>
              </a:rPr>
              <a:t> algorithms with </a:t>
            </a:r>
            <a:r>
              <a:rPr lang="en-US" sz="1600" dirty="0">
                <a:effectLst/>
                <a:ea typeface="Calibri" panose="020F0502020204030204" pitchFamily="34" charset="0"/>
              </a:rPr>
              <a:t>and without </a:t>
            </a:r>
            <a:r>
              <a:rPr lang="en-US" sz="1600" dirty="0">
                <a:ea typeface="Calibri" panose="020F0502020204030204" pitchFamily="34" charset="0"/>
              </a:rPr>
              <a:t>clustering </a:t>
            </a:r>
            <a:r>
              <a:rPr lang="en-US" sz="1600" dirty="0">
                <a:effectLst/>
                <a:ea typeface="Calibri" panose="020F0502020204030204" pitchFamily="34" charset="0"/>
              </a:rPr>
              <a:t>using the training set </a:t>
            </a:r>
            <a:endParaRPr lang="en-US" sz="1600" dirty="0"/>
          </a:p>
        </p:txBody>
      </p:sp>
      <p:sp>
        <p:nvSpPr>
          <p:cNvPr id="13" name="TextBox 12">
            <a:extLst>
              <a:ext uri="{FF2B5EF4-FFF2-40B4-BE49-F238E27FC236}">
                <a16:creationId xmlns:a16="http://schemas.microsoft.com/office/drawing/2014/main" id="{9F4DB421-8A6A-A2AA-15CE-B4D67439B50D}"/>
              </a:ext>
            </a:extLst>
          </p:cNvPr>
          <p:cNvSpPr txBox="1"/>
          <p:nvPr/>
        </p:nvSpPr>
        <p:spPr>
          <a:xfrm>
            <a:off x="9816504" y="5230432"/>
            <a:ext cx="1684358" cy="1077218"/>
          </a:xfrm>
          <a:prstGeom prst="rect">
            <a:avLst/>
          </a:prstGeom>
          <a:solidFill>
            <a:schemeClr val="accent4">
              <a:lumMod val="40000"/>
              <a:lumOff val="60000"/>
            </a:schemeClr>
          </a:solidFill>
          <a:ln w="38100">
            <a:solidFill>
              <a:schemeClr val="tx1"/>
            </a:solidFill>
          </a:ln>
          <a:effectLst/>
        </p:spPr>
        <p:txBody>
          <a:bodyPr wrap="square" rtlCol="0">
            <a:spAutoFit/>
          </a:bodyPr>
          <a:lstStyle/>
          <a:p>
            <a:r>
              <a:rPr lang="en-US" sz="1600" dirty="0"/>
              <a:t>Split data into 50-25-25 training, validation, and test set</a:t>
            </a:r>
          </a:p>
        </p:txBody>
      </p:sp>
      <p:sp>
        <p:nvSpPr>
          <p:cNvPr id="14" name="TextBox 13">
            <a:extLst>
              <a:ext uri="{FF2B5EF4-FFF2-40B4-BE49-F238E27FC236}">
                <a16:creationId xmlns:a16="http://schemas.microsoft.com/office/drawing/2014/main" id="{70C6AD16-4CD5-0995-85AD-5FF32A49CDAD}"/>
              </a:ext>
            </a:extLst>
          </p:cNvPr>
          <p:cNvSpPr txBox="1"/>
          <p:nvPr/>
        </p:nvSpPr>
        <p:spPr>
          <a:xfrm>
            <a:off x="2473081" y="5280112"/>
            <a:ext cx="1464815" cy="1077218"/>
          </a:xfrm>
          <a:prstGeom prst="rect">
            <a:avLst/>
          </a:prstGeom>
          <a:solidFill>
            <a:schemeClr val="accent6">
              <a:lumMod val="40000"/>
              <a:lumOff val="60000"/>
            </a:schemeClr>
          </a:solidFill>
          <a:ln w="38100">
            <a:solidFill>
              <a:schemeClr val="tx1"/>
            </a:solidFill>
          </a:ln>
        </p:spPr>
        <p:txBody>
          <a:bodyPr wrap="square" rtlCol="0">
            <a:spAutoFit/>
          </a:bodyPr>
          <a:lstStyle/>
          <a:p>
            <a:r>
              <a:rPr lang="en-US" sz="1600" dirty="0"/>
              <a:t>Assess accuracy using the validation set</a:t>
            </a:r>
          </a:p>
        </p:txBody>
      </p:sp>
      <p:sp>
        <p:nvSpPr>
          <p:cNvPr id="15" name="TextBox 14">
            <a:extLst>
              <a:ext uri="{FF2B5EF4-FFF2-40B4-BE49-F238E27FC236}">
                <a16:creationId xmlns:a16="http://schemas.microsoft.com/office/drawing/2014/main" id="{14F92343-9A12-2805-8CEB-7B9E243FE9D1}"/>
              </a:ext>
            </a:extLst>
          </p:cNvPr>
          <p:cNvSpPr txBox="1"/>
          <p:nvPr/>
        </p:nvSpPr>
        <p:spPr>
          <a:xfrm>
            <a:off x="81588" y="2538733"/>
            <a:ext cx="2076091" cy="2062103"/>
          </a:xfrm>
          <a:prstGeom prst="rect">
            <a:avLst/>
          </a:prstGeom>
          <a:solidFill>
            <a:schemeClr val="accent6">
              <a:lumMod val="40000"/>
              <a:lumOff val="60000"/>
            </a:schemeClr>
          </a:solidFill>
          <a:ln w="38100">
            <a:solidFill>
              <a:schemeClr val="tx1"/>
            </a:solidFill>
          </a:ln>
        </p:spPr>
        <p:txBody>
          <a:bodyPr wrap="square" rtlCol="0">
            <a:spAutoFit/>
          </a:bodyPr>
          <a:lstStyle/>
          <a:p>
            <a:r>
              <a:rPr lang="en-US" sz="1600" dirty="0"/>
              <a:t>Calculate the generalization error of the best combination of prediction algorithm and clustering (or not clustering) using the test set</a:t>
            </a:r>
          </a:p>
        </p:txBody>
      </p:sp>
      <p:sp>
        <p:nvSpPr>
          <p:cNvPr id="16" name="TextBox 15">
            <a:extLst>
              <a:ext uri="{FF2B5EF4-FFF2-40B4-BE49-F238E27FC236}">
                <a16:creationId xmlns:a16="http://schemas.microsoft.com/office/drawing/2014/main" id="{BF05389F-80E8-5BAA-D3A0-F74F4936F4B6}"/>
              </a:ext>
            </a:extLst>
          </p:cNvPr>
          <p:cNvSpPr txBox="1"/>
          <p:nvPr/>
        </p:nvSpPr>
        <p:spPr>
          <a:xfrm>
            <a:off x="2360723" y="1479362"/>
            <a:ext cx="2068193" cy="461665"/>
          </a:xfrm>
          <a:prstGeom prst="rect">
            <a:avLst/>
          </a:prstGeom>
          <a:solidFill>
            <a:schemeClr val="accent5">
              <a:lumMod val="40000"/>
              <a:lumOff val="60000"/>
            </a:schemeClr>
          </a:solidFill>
          <a:ln w="38100">
            <a:solidFill>
              <a:schemeClr val="tx1"/>
            </a:solidFill>
          </a:ln>
        </p:spPr>
        <p:txBody>
          <a:bodyPr wrap="square" rtlCol="0">
            <a:spAutoFit/>
          </a:bodyPr>
          <a:lstStyle/>
          <a:p>
            <a:r>
              <a:rPr lang="en-US" sz="2400" dirty="0"/>
              <a:t>4. Deployment</a:t>
            </a:r>
          </a:p>
        </p:txBody>
      </p:sp>
      <p:sp>
        <p:nvSpPr>
          <p:cNvPr id="18" name="TextBox 17">
            <a:extLst>
              <a:ext uri="{FF2B5EF4-FFF2-40B4-BE49-F238E27FC236}">
                <a16:creationId xmlns:a16="http://schemas.microsoft.com/office/drawing/2014/main" id="{9A182896-0322-AEAD-08F3-A8B459B48D16}"/>
              </a:ext>
            </a:extLst>
          </p:cNvPr>
          <p:cNvSpPr txBox="1"/>
          <p:nvPr/>
        </p:nvSpPr>
        <p:spPr>
          <a:xfrm>
            <a:off x="400588" y="1648639"/>
            <a:ext cx="1458023" cy="584775"/>
          </a:xfrm>
          <a:prstGeom prst="rect">
            <a:avLst/>
          </a:prstGeom>
          <a:solidFill>
            <a:schemeClr val="accent5">
              <a:lumMod val="40000"/>
              <a:lumOff val="60000"/>
            </a:schemeClr>
          </a:solidFill>
          <a:ln w="38100">
            <a:solidFill>
              <a:schemeClr val="tx1"/>
            </a:solidFill>
          </a:ln>
        </p:spPr>
        <p:txBody>
          <a:bodyPr wrap="square" rtlCol="0">
            <a:spAutoFit/>
          </a:bodyPr>
          <a:lstStyle/>
          <a:p>
            <a:r>
              <a:rPr lang="en-US" sz="1600" dirty="0"/>
              <a:t>Program application</a:t>
            </a:r>
          </a:p>
        </p:txBody>
      </p:sp>
      <p:sp>
        <p:nvSpPr>
          <p:cNvPr id="19" name="TextBox 18">
            <a:extLst>
              <a:ext uri="{FF2B5EF4-FFF2-40B4-BE49-F238E27FC236}">
                <a16:creationId xmlns:a16="http://schemas.microsoft.com/office/drawing/2014/main" id="{8A58716D-AD0A-3B0B-4EF4-DD0F90B8D7BA}"/>
              </a:ext>
            </a:extLst>
          </p:cNvPr>
          <p:cNvSpPr txBox="1"/>
          <p:nvPr/>
        </p:nvSpPr>
        <p:spPr>
          <a:xfrm>
            <a:off x="319083" y="125488"/>
            <a:ext cx="1599890" cy="1077218"/>
          </a:xfrm>
          <a:prstGeom prst="rect">
            <a:avLst/>
          </a:prstGeom>
          <a:solidFill>
            <a:schemeClr val="accent5">
              <a:lumMod val="40000"/>
              <a:lumOff val="60000"/>
            </a:schemeClr>
          </a:solidFill>
          <a:ln w="38100">
            <a:solidFill>
              <a:schemeClr val="tx1"/>
            </a:solidFill>
          </a:ln>
        </p:spPr>
        <p:txBody>
          <a:bodyPr wrap="square" rtlCol="0">
            <a:spAutoFit/>
          </a:bodyPr>
          <a:lstStyle/>
          <a:p>
            <a:r>
              <a:rPr lang="en-US" sz="1600" dirty="0"/>
              <a:t>Write and Present Final Project Deliverables</a:t>
            </a:r>
          </a:p>
        </p:txBody>
      </p:sp>
      <p:cxnSp>
        <p:nvCxnSpPr>
          <p:cNvPr id="81" name="Connector: Elbow 80">
            <a:extLst>
              <a:ext uri="{FF2B5EF4-FFF2-40B4-BE49-F238E27FC236}">
                <a16:creationId xmlns:a16="http://schemas.microsoft.com/office/drawing/2014/main" id="{67F8E3B5-7636-CF01-A22E-FBA0E0D21B04}"/>
              </a:ext>
            </a:extLst>
          </p:cNvPr>
          <p:cNvCxnSpPr>
            <a:stCxn id="5" idx="3"/>
            <a:endCxn id="10" idx="0"/>
          </p:cNvCxnSpPr>
          <p:nvPr/>
        </p:nvCxnSpPr>
        <p:spPr>
          <a:xfrm>
            <a:off x="6566579" y="433265"/>
            <a:ext cx="1274520" cy="2161882"/>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8AAEEFD8-B6C8-6D12-426B-7236126BB6B1}"/>
              </a:ext>
            </a:extLst>
          </p:cNvPr>
          <p:cNvCxnSpPr>
            <a:endCxn id="11" idx="3"/>
          </p:cNvCxnSpPr>
          <p:nvPr/>
        </p:nvCxnSpPr>
        <p:spPr>
          <a:xfrm rot="10800000" flipV="1">
            <a:off x="4210400" y="3124939"/>
            <a:ext cx="3630699" cy="1234493"/>
          </a:xfrm>
          <a:prstGeom prst="bentConnector3">
            <a:avLst>
              <a:gd name="adj1" fmla="val -37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7D4441E9-3D57-231F-DAB6-2E1B320F1BC0}"/>
              </a:ext>
            </a:extLst>
          </p:cNvPr>
          <p:cNvCxnSpPr>
            <a:endCxn id="16" idx="2"/>
          </p:cNvCxnSpPr>
          <p:nvPr/>
        </p:nvCxnSpPr>
        <p:spPr>
          <a:xfrm rot="5400000" flipH="1" flipV="1">
            <a:off x="2301033" y="3034814"/>
            <a:ext cx="2187573" cy="1"/>
          </a:xfrm>
          <a:prstGeom prst="bentConnector3">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4E0C68C2-4E0D-D244-462B-840AB3EDA211}"/>
              </a:ext>
            </a:extLst>
          </p:cNvPr>
          <p:cNvCxnSpPr>
            <a:cxnSpLocks/>
            <a:stCxn id="16" idx="0"/>
            <a:endCxn id="5" idx="1"/>
          </p:cNvCxnSpPr>
          <p:nvPr/>
        </p:nvCxnSpPr>
        <p:spPr>
          <a:xfrm rot="5400000" flipH="1" flipV="1">
            <a:off x="3423555" y="404531"/>
            <a:ext cx="1046097" cy="11035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B7840EFE-F31F-C0EB-0487-6F2C9558559C}"/>
              </a:ext>
            </a:extLst>
          </p:cNvPr>
          <p:cNvCxnSpPr>
            <a:stCxn id="6" idx="2"/>
            <a:endCxn id="7" idx="0"/>
          </p:cNvCxnSpPr>
          <p:nvPr/>
        </p:nvCxnSpPr>
        <p:spPr>
          <a:xfrm rot="16200000" flipH="1">
            <a:off x="10393467" y="1444976"/>
            <a:ext cx="530435" cy="1"/>
          </a:xfrm>
          <a:prstGeom prst="bentConnector3">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4D6D1EAD-EC93-19F3-F71E-4CE4D4D6A624}"/>
              </a:ext>
            </a:extLst>
          </p:cNvPr>
          <p:cNvCxnSpPr>
            <a:stCxn id="7" idx="2"/>
            <a:endCxn id="9" idx="0"/>
          </p:cNvCxnSpPr>
          <p:nvPr/>
        </p:nvCxnSpPr>
        <p:spPr>
          <a:xfrm rot="5400000">
            <a:off x="10385455" y="3799307"/>
            <a:ext cx="546460" cy="1"/>
          </a:xfrm>
          <a:prstGeom prst="bentConnector3">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04F13355-5F92-4BE2-DC0F-963627AB4E97}"/>
              </a:ext>
            </a:extLst>
          </p:cNvPr>
          <p:cNvCxnSpPr>
            <a:stCxn id="9" idx="2"/>
            <a:endCxn id="13" idx="0"/>
          </p:cNvCxnSpPr>
          <p:nvPr/>
        </p:nvCxnSpPr>
        <p:spPr>
          <a:xfrm rot="5400000">
            <a:off x="10372124" y="4943872"/>
            <a:ext cx="573120" cy="1"/>
          </a:xfrm>
          <a:prstGeom prst="bentConnector3">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DD449F9C-1D0C-53BF-90E8-D90451541D02}"/>
              </a:ext>
            </a:extLst>
          </p:cNvPr>
          <p:cNvCxnSpPr>
            <a:stCxn id="13" idx="1"/>
            <a:endCxn id="12" idx="3"/>
          </p:cNvCxnSpPr>
          <p:nvPr/>
        </p:nvCxnSpPr>
        <p:spPr>
          <a:xfrm flipH="1" flipV="1">
            <a:off x="7820245" y="5736642"/>
            <a:ext cx="1996259" cy="32399"/>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F255904E-1A03-E7D9-3549-0D03BF328131}"/>
              </a:ext>
            </a:extLst>
          </p:cNvPr>
          <p:cNvCxnSpPr>
            <a:cxnSpLocks/>
            <a:stCxn id="12" idx="1"/>
            <a:endCxn id="14" idx="3"/>
          </p:cNvCxnSpPr>
          <p:nvPr/>
        </p:nvCxnSpPr>
        <p:spPr>
          <a:xfrm flipH="1">
            <a:off x="3937896" y="5736642"/>
            <a:ext cx="842177" cy="82079"/>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3B7CDF62-7DE6-F1D3-4AA9-69897F13A835}"/>
              </a:ext>
            </a:extLst>
          </p:cNvPr>
          <p:cNvCxnSpPr>
            <a:cxnSpLocks/>
            <a:stCxn id="18" idx="0"/>
            <a:endCxn id="19" idx="2"/>
          </p:cNvCxnSpPr>
          <p:nvPr/>
        </p:nvCxnSpPr>
        <p:spPr>
          <a:xfrm flipH="1" flipV="1">
            <a:off x="1119028" y="1202706"/>
            <a:ext cx="10572" cy="445933"/>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CA5D091-3254-1E6F-F5F8-9E4688F855E8}"/>
              </a:ext>
            </a:extLst>
          </p:cNvPr>
          <p:cNvCxnSpPr>
            <a:cxnSpLocks/>
            <a:stCxn id="14" idx="1"/>
            <a:endCxn id="25" idx="3"/>
          </p:cNvCxnSpPr>
          <p:nvPr/>
        </p:nvCxnSpPr>
        <p:spPr>
          <a:xfrm flipH="1">
            <a:off x="1835717" y="5818721"/>
            <a:ext cx="637364" cy="249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BF296DD-1CC3-153D-3AE5-EF968F92DEBC}"/>
              </a:ext>
            </a:extLst>
          </p:cNvPr>
          <p:cNvCxnSpPr>
            <a:cxnSpLocks/>
            <a:stCxn id="15" idx="0"/>
            <a:endCxn id="18" idx="2"/>
          </p:cNvCxnSpPr>
          <p:nvPr/>
        </p:nvCxnSpPr>
        <p:spPr>
          <a:xfrm flipV="1">
            <a:off x="1119634" y="2233414"/>
            <a:ext cx="9966" cy="3053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B7BA1AC-A726-DF5C-5E18-936CB7CC03DB}"/>
              </a:ext>
            </a:extLst>
          </p:cNvPr>
          <p:cNvSpPr txBox="1"/>
          <p:nvPr/>
        </p:nvSpPr>
        <p:spPr>
          <a:xfrm>
            <a:off x="70270" y="5058815"/>
            <a:ext cx="1765447" cy="1569660"/>
          </a:xfrm>
          <a:prstGeom prst="rect">
            <a:avLst/>
          </a:prstGeom>
          <a:solidFill>
            <a:schemeClr val="accent6">
              <a:lumMod val="40000"/>
              <a:lumOff val="60000"/>
            </a:schemeClr>
          </a:solidFill>
          <a:ln w="38100">
            <a:solidFill>
              <a:schemeClr val="tx1"/>
            </a:solidFill>
          </a:ln>
        </p:spPr>
        <p:txBody>
          <a:bodyPr wrap="square" rtlCol="0">
            <a:spAutoFit/>
          </a:bodyPr>
          <a:lstStyle/>
          <a:p>
            <a:r>
              <a:rPr lang="en-US" sz="1600" dirty="0"/>
              <a:t>Select best combination of prediction algorithm and clustering (or not clustering) </a:t>
            </a:r>
          </a:p>
        </p:txBody>
      </p:sp>
      <p:cxnSp>
        <p:nvCxnSpPr>
          <p:cNvPr id="39" name="Straight Arrow Connector 38">
            <a:extLst>
              <a:ext uri="{FF2B5EF4-FFF2-40B4-BE49-F238E27FC236}">
                <a16:creationId xmlns:a16="http://schemas.microsoft.com/office/drawing/2014/main" id="{75AD21B1-FC15-C063-0E01-2AADC2709D4F}"/>
              </a:ext>
            </a:extLst>
          </p:cNvPr>
          <p:cNvCxnSpPr>
            <a:cxnSpLocks/>
            <a:stCxn id="25" idx="0"/>
          </p:cNvCxnSpPr>
          <p:nvPr/>
        </p:nvCxnSpPr>
        <p:spPr>
          <a:xfrm flipV="1">
            <a:off x="952994" y="4590265"/>
            <a:ext cx="0" cy="4685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86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2D7B-A2EF-6460-9FA6-BCD53DE41457}"/>
              </a:ext>
            </a:extLst>
          </p:cNvPr>
          <p:cNvSpPr>
            <a:spLocks noGrp="1"/>
          </p:cNvSpPr>
          <p:nvPr>
            <p:ph type="title"/>
          </p:nvPr>
        </p:nvSpPr>
        <p:spPr>
          <a:xfrm>
            <a:off x="3742442" y="2677212"/>
            <a:ext cx="4128940" cy="999242"/>
          </a:xfrm>
        </p:spPr>
        <p:txBody>
          <a:bodyPr>
            <a:normAutofit/>
          </a:bodyPr>
          <a:lstStyle/>
          <a:p>
            <a:pPr algn="ctr"/>
            <a:r>
              <a:rPr lang="en-US" b="1" dirty="0"/>
              <a:t>Progress to Date</a:t>
            </a:r>
            <a:br>
              <a:rPr lang="en-US" b="1" dirty="0"/>
            </a:br>
            <a:r>
              <a:rPr lang="en-US" sz="2000" b="1" dirty="0"/>
              <a:t>On the next few slides…</a:t>
            </a:r>
            <a:endParaRPr lang="en-US" b="1" dirty="0"/>
          </a:p>
        </p:txBody>
      </p:sp>
    </p:spTree>
    <p:extLst>
      <p:ext uri="{BB962C8B-B14F-4D97-AF65-F5344CB8AC3E}">
        <p14:creationId xmlns:p14="http://schemas.microsoft.com/office/powerpoint/2010/main" val="1297123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41E30-F619-A781-D821-D26ABC768FFA}"/>
              </a:ext>
            </a:extLst>
          </p:cNvPr>
          <p:cNvSpPr>
            <a:spLocks noGrp="1"/>
          </p:cNvSpPr>
          <p:nvPr>
            <p:ph type="title"/>
          </p:nvPr>
        </p:nvSpPr>
        <p:spPr>
          <a:xfrm>
            <a:off x="2000931" y="0"/>
            <a:ext cx="8984202" cy="887266"/>
          </a:xfrm>
        </p:spPr>
        <p:txBody>
          <a:bodyPr>
            <a:normAutofit/>
          </a:bodyPr>
          <a:lstStyle/>
          <a:p>
            <a:r>
              <a:rPr lang="en-US" b="1" dirty="0"/>
              <a:t>Cleaned Data Structure and Summary</a:t>
            </a:r>
          </a:p>
        </p:txBody>
      </p:sp>
      <p:pic>
        <p:nvPicPr>
          <p:cNvPr id="5" name="Picture 4">
            <a:extLst>
              <a:ext uri="{FF2B5EF4-FFF2-40B4-BE49-F238E27FC236}">
                <a16:creationId xmlns:a16="http://schemas.microsoft.com/office/drawing/2014/main" id="{19F3CA85-9CF0-24E6-922F-C88BD51B0E20}"/>
              </a:ext>
            </a:extLst>
          </p:cNvPr>
          <p:cNvPicPr>
            <a:picLocks noChangeAspect="1"/>
          </p:cNvPicPr>
          <p:nvPr/>
        </p:nvPicPr>
        <p:blipFill>
          <a:blip r:embed="rId2"/>
          <a:stretch>
            <a:fillRect/>
          </a:stretch>
        </p:blipFill>
        <p:spPr>
          <a:xfrm>
            <a:off x="3816011" y="798489"/>
            <a:ext cx="4773042" cy="2919491"/>
          </a:xfrm>
          <a:prstGeom prst="rect">
            <a:avLst/>
          </a:prstGeom>
        </p:spPr>
      </p:pic>
      <p:pic>
        <p:nvPicPr>
          <p:cNvPr id="7" name="Picture 6">
            <a:extLst>
              <a:ext uri="{FF2B5EF4-FFF2-40B4-BE49-F238E27FC236}">
                <a16:creationId xmlns:a16="http://schemas.microsoft.com/office/drawing/2014/main" id="{3BDDBADB-D3B3-1E4D-A075-5E28830B5C14}"/>
              </a:ext>
            </a:extLst>
          </p:cNvPr>
          <p:cNvPicPr>
            <a:picLocks noChangeAspect="1"/>
          </p:cNvPicPr>
          <p:nvPr/>
        </p:nvPicPr>
        <p:blipFill>
          <a:blip r:embed="rId3"/>
          <a:stretch>
            <a:fillRect/>
          </a:stretch>
        </p:blipFill>
        <p:spPr>
          <a:xfrm>
            <a:off x="3123220" y="3832119"/>
            <a:ext cx="6292524" cy="2802689"/>
          </a:xfrm>
          <a:prstGeom prst="rect">
            <a:avLst/>
          </a:prstGeom>
        </p:spPr>
      </p:pic>
    </p:spTree>
    <p:extLst>
      <p:ext uri="{BB962C8B-B14F-4D97-AF65-F5344CB8AC3E}">
        <p14:creationId xmlns:p14="http://schemas.microsoft.com/office/powerpoint/2010/main" val="2662715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6D6B2-F72A-BA73-13F5-692E26F60A8C}"/>
              </a:ext>
            </a:extLst>
          </p:cNvPr>
          <p:cNvSpPr>
            <a:spLocks noGrp="1"/>
          </p:cNvSpPr>
          <p:nvPr>
            <p:ph type="title"/>
          </p:nvPr>
        </p:nvSpPr>
        <p:spPr>
          <a:xfrm>
            <a:off x="0" y="71515"/>
            <a:ext cx="10329909" cy="896145"/>
          </a:xfrm>
        </p:spPr>
        <p:txBody>
          <a:bodyPr>
            <a:normAutofit fontScale="90000"/>
          </a:bodyPr>
          <a:lstStyle/>
          <a:p>
            <a:r>
              <a:rPr lang="en-US" b="1" dirty="0"/>
              <a:t>Hypothesis Testing for the Relationship between Factor Type Predictors and Diabetes</a:t>
            </a:r>
          </a:p>
        </p:txBody>
      </p:sp>
      <p:pic>
        <p:nvPicPr>
          <p:cNvPr id="7" name="Picture 6">
            <a:extLst>
              <a:ext uri="{FF2B5EF4-FFF2-40B4-BE49-F238E27FC236}">
                <a16:creationId xmlns:a16="http://schemas.microsoft.com/office/drawing/2014/main" id="{E296C3F7-98AA-1C35-2555-FBE7F753B00F}"/>
              </a:ext>
            </a:extLst>
          </p:cNvPr>
          <p:cNvPicPr>
            <a:picLocks noChangeAspect="1"/>
          </p:cNvPicPr>
          <p:nvPr/>
        </p:nvPicPr>
        <p:blipFill>
          <a:blip r:embed="rId2"/>
          <a:stretch>
            <a:fillRect/>
          </a:stretch>
        </p:blipFill>
        <p:spPr>
          <a:xfrm>
            <a:off x="169231" y="1073241"/>
            <a:ext cx="3532757" cy="3163663"/>
          </a:xfrm>
          <a:prstGeom prst="rect">
            <a:avLst/>
          </a:prstGeom>
          <a:ln>
            <a:solidFill>
              <a:schemeClr val="tx1"/>
            </a:solidFill>
          </a:ln>
        </p:spPr>
      </p:pic>
      <p:pic>
        <p:nvPicPr>
          <p:cNvPr id="9" name="Picture 8">
            <a:extLst>
              <a:ext uri="{FF2B5EF4-FFF2-40B4-BE49-F238E27FC236}">
                <a16:creationId xmlns:a16="http://schemas.microsoft.com/office/drawing/2014/main" id="{A71329B1-23A6-5CC7-3254-9DEE5C9B1EAD}"/>
              </a:ext>
            </a:extLst>
          </p:cNvPr>
          <p:cNvPicPr>
            <a:picLocks noChangeAspect="1"/>
          </p:cNvPicPr>
          <p:nvPr/>
        </p:nvPicPr>
        <p:blipFill>
          <a:blip r:embed="rId3"/>
          <a:stretch>
            <a:fillRect/>
          </a:stretch>
        </p:blipFill>
        <p:spPr>
          <a:xfrm>
            <a:off x="3900442" y="1152661"/>
            <a:ext cx="3852101" cy="3163663"/>
          </a:xfrm>
          <a:prstGeom prst="rect">
            <a:avLst/>
          </a:prstGeom>
          <a:ln>
            <a:solidFill>
              <a:schemeClr val="tx1"/>
            </a:solidFill>
          </a:ln>
        </p:spPr>
      </p:pic>
      <p:pic>
        <p:nvPicPr>
          <p:cNvPr id="11" name="Picture 10">
            <a:extLst>
              <a:ext uri="{FF2B5EF4-FFF2-40B4-BE49-F238E27FC236}">
                <a16:creationId xmlns:a16="http://schemas.microsoft.com/office/drawing/2014/main" id="{11695962-0DE3-3D37-B9FE-B4E6C06EE6B7}"/>
              </a:ext>
            </a:extLst>
          </p:cNvPr>
          <p:cNvPicPr>
            <a:picLocks noChangeAspect="1"/>
          </p:cNvPicPr>
          <p:nvPr/>
        </p:nvPicPr>
        <p:blipFill>
          <a:blip r:embed="rId4"/>
          <a:stretch>
            <a:fillRect/>
          </a:stretch>
        </p:blipFill>
        <p:spPr>
          <a:xfrm>
            <a:off x="7950997" y="1133921"/>
            <a:ext cx="3852101" cy="3182403"/>
          </a:xfrm>
          <a:prstGeom prst="rect">
            <a:avLst/>
          </a:prstGeom>
          <a:ln>
            <a:solidFill>
              <a:schemeClr val="tx1"/>
            </a:solidFill>
          </a:ln>
        </p:spPr>
      </p:pic>
      <p:pic>
        <p:nvPicPr>
          <p:cNvPr id="13" name="Picture 12">
            <a:extLst>
              <a:ext uri="{FF2B5EF4-FFF2-40B4-BE49-F238E27FC236}">
                <a16:creationId xmlns:a16="http://schemas.microsoft.com/office/drawing/2014/main" id="{1F9B989F-173A-9C9A-FEFC-C55D695C159B}"/>
              </a:ext>
            </a:extLst>
          </p:cNvPr>
          <p:cNvPicPr>
            <a:picLocks noChangeAspect="1"/>
          </p:cNvPicPr>
          <p:nvPr/>
        </p:nvPicPr>
        <p:blipFill>
          <a:blip r:embed="rId5"/>
          <a:stretch>
            <a:fillRect/>
          </a:stretch>
        </p:blipFill>
        <p:spPr>
          <a:xfrm>
            <a:off x="3516303" y="4395745"/>
            <a:ext cx="4620378" cy="2390740"/>
          </a:xfrm>
          <a:prstGeom prst="rect">
            <a:avLst/>
          </a:prstGeom>
          <a:ln>
            <a:solidFill>
              <a:schemeClr val="tx1"/>
            </a:solidFill>
          </a:ln>
        </p:spPr>
      </p:pic>
    </p:spTree>
    <p:extLst>
      <p:ext uri="{BB962C8B-B14F-4D97-AF65-F5344CB8AC3E}">
        <p14:creationId xmlns:p14="http://schemas.microsoft.com/office/powerpoint/2010/main" val="4125471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36211-2293-9ECC-4FE8-A00759EE2F35}"/>
              </a:ext>
            </a:extLst>
          </p:cNvPr>
          <p:cNvSpPr>
            <a:spLocks noGrp="1"/>
          </p:cNvSpPr>
          <p:nvPr>
            <p:ph type="title"/>
          </p:nvPr>
        </p:nvSpPr>
        <p:spPr>
          <a:xfrm>
            <a:off x="333375" y="-163570"/>
            <a:ext cx="10515600" cy="1325563"/>
          </a:xfrm>
        </p:spPr>
        <p:txBody>
          <a:bodyPr/>
          <a:lstStyle/>
          <a:p>
            <a:r>
              <a:rPr lang="en-US" b="1" dirty="0"/>
              <a:t>Overall Project Topic and Objective:</a:t>
            </a:r>
          </a:p>
        </p:txBody>
      </p:sp>
      <p:sp>
        <p:nvSpPr>
          <p:cNvPr id="3" name="Content Placeholder 2">
            <a:extLst>
              <a:ext uri="{FF2B5EF4-FFF2-40B4-BE49-F238E27FC236}">
                <a16:creationId xmlns:a16="http://schemas.microsoft.com/office/drawing/2014/main" id="{BB3904B3-403A-BE72-CA7B-434869D49EFA}"/>
              </a:ext>
            </a:extLst>
          </p:cNvPr>
          <p:cNvSpPr>
            <a:spLocks noGrp="1"/>
          </p:cNvSpPr>
          <p:nvPr>
            <p:ph idx="1"/>
          </p:nvPr>
        </p:nvSpPr>
        <p:spPr>
          <a:xfrm>
            <a:off x="333375" y="1087253"/>
            <a:ext cx="5762625" cy="5470664"/>
          </a:xfrm>
        </p:spPr>
        <p:txBody>
          <a:bodyPr>
            <a:normAutofit/>
          </a:bodyPr>
          <a:lstStyle/>
          <a:p>
            <a:pPr marL="0" indent="0">
              <a:buNone/>
            </a:pPr>
            <a:r>
              <a:rPr lang="en-US" dirty="0">
                <a:effectLst/>
              </a:rPr>
              <a:t>The topic of my capstone project is to experiment with several machine learning techniques, such as logistic regression, naïve bayes, support vector machines, k-nearest neighbor, and decisions trees, with the goal of creating a questionnaire application that can predict the risk of diabetes. Also, this capstone project will experiment with </a:t>
            </a:r>
            <a:r>
              <a:rPr lang="en-US" sz="2800" dirty="0">
                <a:effectLst/>
                <a:ea typeface="Calibri" panose="020F0502020204030204" pitchFamily="34" charset="0"/>
              </a:rPr>
              <a:t>clustering the observations using Gower’s distance and Partitioning Around Medoids (PAM) to see if clustering improves model accuracy</a:t>
            </a:r>
            <a:r>
              <a:rPr lang="en-US" dirty="0">
                <a:effectLst/>
              </a:rPr>
              <a:t>.</a:t>
            </a:r>
            <a:endParaRPr lang="en-US" dirty="0"/>
          </a:p>
        </p:txBody>
      </p:sp>
      <p:pic>
        <p:nvPicPr>
          <p:cNvPr id="1026" name="Picture 2">
            <a:extLst>
              <a:ext uri="{FF2B5EF4-FFF2-40B4-BE49-F238E27FC236}">
                <a16:creationId xmlns:a16="http://schemas.microsoft.com/office/drawing/2014/main" id="{60984745-2254-EB25-D99C-D53E41D739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161993"/>
            <a:ext cx="5874505" cy="45340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70FFF28-D527-4085-6C41-F3D06F2F5C7E}"/>
              </a:ext>
            </a:extLst>
          </p:cNvPr>
          <p:cNvSpPr txBox="1"/>
          <p:nvPr/>
        </p:nvSpPr>
        <p:spPr>
          <a:xfrm>
            <a:off x="7521052" y="5816575"/>
            <a:ext cx="3735834" cy="830997"/>
          </a:xfrm>
          <a:prstGeom prst="rect">
            <a:avLst/>
          </a:prstGeom>
          <a:noFill/>
        </p:spPr>
        <p:txBody>
          <a:bodyPr wrap="square" rtlCol="0">
            <a:spAutoFit/>
          </a:bodyPr>
          <a:lstStyle/>
          <a:p>
            <a:r>
              <a:rPr lang="en-US" sz="1200" dirty="0"/>
              <a:t>Idea of what the questionnaire should look like using </a:t>
            </a:r>
            <a:r>
              <a:rPr lang="en-US" sz="1200" dirty="0" err="1"/>
              <a:t>ShinyR</a:t>
            </a:r>
            <a:r>
              <a:rPr lang="en-US" sz="1200" dirty="0"/>
              <a:t>.  Source: </a:t>
            </a:r>
            <a:r>
              <a:rPr lang="en-US" sz="1200" dirty="0">
                <a:hlinkClick r:id="rId4"/>
              </a:rPr>
              <a:t>https://cran.r-project.org/web/packages/shinysurveys/vignettes/surveying-shinysurveys.html</a:t>
            </a:r>
            <a:r>
              <a:rPr lang="en-US" sz="1200" dirty="0"/>
              <a:t> </a:t>
            </a:r>
          </a:p>
        </p:txBody>
      </p:sp>
    </p:spTree>
    <p:extLst>
      <p:ext uri="{BB962C8B-B14F-4D97-AF65-F5344CB8AC3E}">
        <p14:creationId xmlns:p14="http://schemas.microsoft.com/office/powerpoint/2010/main" val="1074224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1670F-86C4-2200-959A-42054CB9D2AC}"/>
              </a:ext>
            </a:extLst>
          </p:cNvPr>
          <p:cNvSpPr>
            <a:spLocks noGrp="1"/>
          </p:cNvSpPr>
          <p:nvPr>
            <p:ph type="title"/>
          </p:nvPr>
        </p:nvSpPr>
        <p:spPr>
          <a:xfrm>
            <a:off x="97937" y="-113666"/>
            <a:ext cx="8559538" cy="933254"/>
          </a:xfrm>
        </p:spPr>
        <p:txBody>
          <a:bodyPr>
            <a:normAutofit/>
          </a:bodyPr>
          <a:lstStyle/>
          <a:p>
            <a:r>
              <a:rPr lang="en-US" sz="2800" dirty="0"/>
              <a:t>Exploratory Data Analysis Part 1: Diet</a:t>
            </a:r>
          </a:p>
        </p:txBody>
      </p:sp>
      <p:pic>
        <p:nvPicPr>
          <p:cNvPr id="5" name="Picture 4" descr="Chart&#10;&#10;Description automatically generated">
            <a:extLst>
              <a:ext uri="{FF2B5EF4-FFF2-40B4-BE49-F238E27FC236}">
                <a16:creationId xmlns:a16="http://schemas.microsoft.com/office/drawing/2014/main" id="{41B93A3A-D962-973F-F9D6-0822107566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12" y="728522"/>
            <a:ext cx="4014929" cy="2520063"/>
          </a:xfrm>
          <a:prstGeom prst="rect">
            <a:avLst/>
          </a:prstGeom>
        </p:spPr>
      </p:pic>
      <p:pic>
        <p:nvPicPr>
          <p:cNvPr id="7" name="Picture 6" descr="Chart, bar chart&#10;&#10;Description automatically generated">
            <a:extLst>
              <a:ext uri="{FF2B5EF4-FFF2-40B4-BE49-F238E27FC236}">
                <a16:creationId xmlns:a16="http://schemas.microsoft.com/office/drawing/2014/main" id="{51A5EBDE-632C-A4DF-E493-E3DFCB1905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7440" y="789991"/>
            <a:ext cx="4014929" cy="2544673"/>
          </a:xfrm>
          <a:prstGeom prst="rect">
            <a:avLst/>
          </a:prstGeom>
        </p:spPr>
      </p:pic>
      <p:pic>
        <p:nvPicPr>
          <p:cNvPr id="9" name="Picture 8" descr="Chart, bar chart&#10;&#10;Description automatically generated">
            <a:extLst>
              <a:ext uri="{FF2B5EF4-FFF2-40B4-BE49-F238E27FC236}">
                <a16:creationId xmlns:a16="http://schemas.microsoft.com/office/drawing/2014/main" id="{DA9E8DF6-541B-EA57-2371-2FC8A0FD51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937" y="4355223"/>
            <a:ext cx="3919737" cy="2425555"/>
          </a:xfrm>
          <a:prstGeom prst="rect">
            <a:avLst/>
          </a:prstGeom>
        </p:spPr>
      </p:pic>
      <p:pic>
        <p:nvPicPr>
          <p:cNvPr id="11" name="Picture 10" descr="Chart, bar chart&#10;&#10;Description automatically generated">
            <a:extLst>
              <a:ext uri="{FF2B5EF4-FFF2-40B4-BE49-F238E27FC236}">
                <a16:creationId xmlns:a16="http://schemas.microsoft.com/office/drawing/2014/main" id="{78891147-4888-B3B6-916F-76B519D1B6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97440" y="4135419"/>
            <a:ext cx="4258121" cy="2645358"/>
          </a:xfrm>
          <a:prstGeom prst="rect">
            <a:avLst/>
          </a:prstGeom>
        </p:spPr>
      </p:pic>
      <p:pic>
        <p:nvPicPr>
          <p:cNvPr id="13" name="Picture 12" descr="Text&#10;&#10;Description automatically generated">
            <a:extLst>
              <a:ext uri="{FF2B5EF4-FFF2-40B4-BE49-F238E27FC236}">
                <a16:creationId xmlns:a16="http://schemas.microsoft.com/office/drawing/2014/main" id="{B10E9F1D-BBBF-F09E-155C-F7D92C3383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4341" y="1836876"/>
            <a:ext cx="3490427" cy="697034"/>
          </a:xfrm>
          <a:prstGeom prst="rect">
            <a:avLst/>
          </a:prstGeom>
        </p:spPr>
      </p:pic>
      <p:pic>
        <p:nvPicPr>
          <p:cNvPr id="15" name="Picture 14" descr="Text&#10;&#10;Description automatically generated">
            <a:extLst>
              <a:ext uri="{FF2B5EF4-FFF2-40B4-BE49-F238E27FC236}">
                <a16:creationId xmlns:a16="http://schemas.microsoft.com/office/drawing/2014/main" id="{7B746CEF-C509-0970-A4AD-9AF3CCE719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35327" y="5170089"/>
            <a:ext cx="3349441" cy="576018"/>
          </a:xfrm>
          <a:prstGeom prst="rect">
            <a:avLst/>
          </a:prstGeom>
        </p:spPr>
      </p:pic>
    </p:spTree>
    <p:extLst>
      <p:ext uri="{BB962C8B-B14F-4D97-AF65-F5344CB8AC3E}">
        <p14:creationId xmlns:p14="http://schemas.microsoft.com/office/powerpoint/2010/main" val="520140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1670F-86C4-2200-959A-42054CB9D2AC}"/>
              </a:ext>
            </a:extLst>
          </p:cNvPr>
          <p:cNvSpPr>
            <a:spLocks noGrp="1"/>
          </p:cNvSpPr>
          <p:nvPr>
            <p:ph type="title"/>
          </p:nvPr>
        </p:nvSpPr>
        <p:spPr>
          <a:xfrm>
            <a:off x="0" y="-184824"/>
            <a:ext cx="12192000" cy="933254"/>
          </a:xfrm>
        </p:spPr>
        <p:txBody>
          <a:bodyPr>
            <a:normAutofit/>
          </a:bodyPr>
          <a:lstStyle/>
          <a:p>
            <a:r>
              <a:rPr lang="en-US" sz="2800" dirty="0"/>
              <a:t>Exploratory Data Analysis Part 2: High Blood Pressure and High Cholesterol</a:t>
            </a:r>
          </a:p>
        </p:txBody>
      </p:sp>
      <p:pic>
        <p:nvPicPr>
          <p:cNvPr id="4" name="Picture 3" descr="Chart, bar chart&#10;&#10;Description automatically generated">
            <a:extLst>
              <a:ext uri="{FF2B5EF4-FFF2-40B4-BE49-F238E27FC236}">
                <a16:creationId xmlns:a16="http://schemas.microsoft.com/office/drawing/2014/main" id="{200B6F6B-8D92-5F3D-DDE6-43210A6D26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36" y="744985"/>
            <a:ext cx="4278554" cy="2425555"/>
          </a:xfrm>
          <a:prstGeom prst="rect">
            <a:avLst/>
          </a:prstGeom>
        </p:spPr>
      </p:pic>
      <p:pic>
        <p:nvPicPr>
          <p:cNvPr id="8" name="Picture 7" descr="Chart, bar chart&#10;&#10;Description automatically generated">
            <a:extLst>
              <a:ext uri="{FF2B5EF4-FFF2-40B4-BE49-F238E27FC236}">
                <a16:creationId xmlns:a16="http://schemas.microsoft.com/office/drawing/2014/main" id="{1F5A48DF-19AE-F1C1-26D4-3C41A25AC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868" y="699169"/>
            <a:ext cx="4015755" cy="2425556"/>
          </a:xfrm>
          <a:prstGeom prst="rect">
            <a:avLst/>
          </a:prstGeom>
        </p:spPr>
      </p:pic>
      <p:pic>
        <p:nvPicPr>
          <p:cNvPr id="12" name="Picture 11" descr="Text&#10;&#10;Description automatically generated">
            <a:extLst>
              <a:ext uri="{FF2B5EF4-FFF2-40B4-BE49-F238E27FC236}">
                <a16:creationId xmlns:a16="http://schemas.microsoft.com/office/drawing/2014/main" id="{56337DA1-D41F-9CC2-7713-2F957FEB93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0678" y="1690260"/>
            <a:ext cx="3658737" cy="535004"/>
          </a:xfrm>
          <a:prstGeom prst="rect">
            <a:avLst/>
          </a:prstGeom>
        </p:spPr>
      </p:pic>
      <p:pic>
        <p:nvPicPr>
          <p:cNvPr id="16" name="Picture 15" descr="Chart&#10;&#10;Description automatically generated with medium confidence">
            <a:extLst>
              <a:ext uri="{FF2B5EF4-FFF2-40B4-BE49-F238E27FC236}">
                <a16:creationId xmlns:a16="http://schemas.microsoft.com/office/drawing/2014/main" id="{6211BFC6-031F-BEA1-69CA-7C18F12D19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936" y="3958830"/>
            <a:ext cx="4111533" cy="2508646"/>
          </a:xfrm>
          <a:prstGeom prst="rect">
            <a:avLst/>
          </a:prstGeom>
        </p:spPr>
      </p:pic>
      <p:pic>
        <p:nvPicPr>
          <p:cNvPr id="18" name="Picture 17" descr="Chart, bar chart&#10;&#10;Description automatically generated">
            <a:extLst>
              <a:ext uri="{FF2B5EF4-FFF2-40B4-BE49-F238E27FC236}">
                <a16:creationId xmlns:a16="http://schemas.microsoft.com/office/drawing/2014/main" id="{924F42B7-B752-10FC-9727-4615243BC3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084" y="3834827"/>
            <a:ext cx="4003594" cy="2508646"/>
          </a:xfrm>
          <a:prstGeom prst="rect">
            <a:avLst/>
          </a:prstGeom>
        </p:spPr>
      </p:pic>
      <p:pic>
        <p:nvPicPr>
          <p:cNvPr id="20" name="Picture 19" descr="Text&#10;&#10;Description automatically generated">
            <a:extLst>
              <a:ext uri="{FF2B5EF4-FFF2-40B4-BE49-F238E27FC236}">
                <a16:creationId xmlns:a16="http://schemas.microsoft.com/office/drawing/2014/main" id="{12BDEBD5-F288-152F-F5FB-DD3EBEC2B7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52756" y="4910547"/>
            <a:ext cx="3486659" cy="605212"/>
          </a:xfrm>
          <a:prstGeom prst="rect">
            <a:avLst/>
          </a:prstGeom>
        </p:spPr>
      </p:pic>
    </p:spTree>
    <p:extLst>
      <p:ext uri="{BB962C8B-B14F-4D97-AF65-F5344CB8AC3E}">
        <p14:creationId xmlns:p14="http://schemas.microsoft.com/office/powerpoint/2010/main" val="2968539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1670F-86C4-2200-959A-42054CB9D2AC}"/>
              </a:ext>
            </a:extLst>
          </p:cNvPr>
          <p:cNvSpPr>
            <a:spLocks noGrp="1"/>
          </p:cNvSpPr>
          <p:nvPr>
            <p:ph type="title"/>
          </p:nvPr>
        </p:nvSpPr>
        <p:spPr>
          <a:xfrm>
            <a:off x="0" y="-184824"/>
            <a:ext cx="12192000" cy="933254"/>
          </a:xfrm>
        </p:spPr>
        <p:txBody>
          <a:bodyPr>
            <a:normAutofit/>
          </a:bodyPr>
          <a:lstStyle/>
          <a:p>
            <a:r>
              <a:rPr lang="en-US" sz="2800" dirty="0"/>
              <a:t>Exploratory Data Analysis Part 3: Heavy Alcohol Consumption and Difficulty Walking</a:t>
            </a:r>
          </a:p>
        </p:txBody>
      </p:sp>
      <p:pic>
        <p:nvPicPr>
          <p:cNvPr id="5" name="Picture 4" descr="Graphical user interface, text, application&#10;&#10;Description automatically generated">
            <a:extLst>
              <a:ext uri="{FF2B5EF4-FFF2-40B4-BE49-F238E27FC236}">
                <a16:creationId xmlns:a16="http://schemas.microsoft.com/office/drawing/2014/main" id="{6CEE3A3F-8F84-158A-F12D-BAA3B8E59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36" y="633959"/>
            <a:ext cx="4227718" cy="2508646"/>
          </a:xfrm>
          <a:prstGeom prst="rect">
            <a:avLst/>
          </a:prstGeom>
        </p:spPr>
      </p:pic>
      <p:pic>
        <p:nvPicPr>
          <p:cNvPr id="7" name="Picture 6" descr="Chart, bar chart&#10;&#10;Description automatically generated">
            <a:extLst>
              <a:ext uri="{FF2B5EF4-FFF2-40B4-BE49-F238E27FC236}">
                <a16:creationId xmlns:a16="http://schemas.microsoft.com/office/drawing/2014/main" id="{6A8EF0C2-5D04-B75B-F729-84D48BB611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5258" y="579223"/>
            <a:ext cx="4044288" cy="2618117"/>
          </a:xfrm>
          <a:prstGeom prst="rect">
            <a:avLst/>
          </a:prstGeom>
        </p:spPr>
      </p:pic>
      <p:pic>
        <p:nvPicPr>
          <p:cNvPr id="10" name="Picture 9" descr="Text&#10;&#10;Description automatically generated">
            <a:extLst>
              <a:ext uri="{FF2B5EF4-FFF2-40B4-BE49-F238E27FC236}">
                <a16:creationId xmlns:a16="http://schemas.microsoft.com/office/drawing/2014/main" id="{49B84999-936E-65FA-0A1A-C67D768A7B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29150" y="1888282"/>
            <a:ext cx="3333870" cy="539227"/>
          </a:xfrm>
          <a:prstGeom prst="rect">
            <a:avLst/>
          </a:prstGeom>
        </p:spPr>
      </p:pic>
      <p:pic>
        <p:nvPicPr>
          <p:cNvPr id="13" name="Picture 12" descr="Chart, bar chart&#10;&#10;Description automatically generated">
            <a:extLst>
              <a:ext uri="{FF2B5EF4-FFF2-40B4-BE49-F238E27FC236}">
                <a16:creationId xmlns:a16="http://schemas.microsoft.com/office/drawing/2014/main" id="{6103C130-2030-2DA5-17C1-5D28A58AB8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4749" y="3836549"/>
            <a:ext cx="4026783" cy="2498332"/>
          </a:xfrm>
          <a:prstGeom prst="rect">
            <a:avLst/>
          </a:prstGeom>
        </p:spPr>
      </p:pic>
      <p:pic>
        <p:nvPicPr>
          <p:cNvPr id="15" name="Picture 14" descr="Chart, bar chart&#10;&#10;Description automatically generated">
            <a:extLst>
              <a:ext uri="{FF2B5EF4-FFF2-40B4-BE49-F238E27FC236}">
                <a16:creationId xmlns:a16="http://schemas.microsoft.com/office/drawing/2014/main" id="{F8CD4456-F65B-6615-6A07-BC52659E7BA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25654" y="3765649"/>
            <a:ext cx="4246586" cy="2618117"/>
          </a:xfrm>
          <a:prstGeom prst="rect">
            <a:avLst/>
          </a:prstGeom>
        </p:spPr>
      </p:pic>
      <p:pic>
        <p:nvPicPr>
          <p:cNvPr id="19" name="Picture 18" descr="Text&#10;&#10;Description automatically generated">
            <a:extLst>
              <a:ext uri="{FF2B5EF4-FFF2-40B4-BE49-F238E27FC236}">
                <a16:creationId xmlns:a16="http://schemas.microsoft.com/office/drawing/2014/main" id="{97A41E81-687B-0F33-DD32-32A9B4E93B8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78285" y="4792230"/>
            <a:ext cx="3184735" cy="564953"/>
          </a:xfrm>
          <a:prstGeom prst="rect">
            <a:avLst/>
          </a:prstGeom>
        </p:spPr>
      </p:pic>
    </p:spTree>
    <p:extLst>
      <p:ext uri="{BB962C8B-B14F-4D97-AF65-F5344CB8AC3E}">
        <p14:creationId xmlns:p14="http://schemas.microsoft.com/office/powerpoint/2010/main" val="4190690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1670F-86C4-2200-959A-42054CB9D2AC}"/>
              </a:ext>
            </a:extLst>
          </p:cNvPr>
          <p:cNvSpPr>
            <a:spLocks noGrp="1"/>
          </p:cNvSpPr>
          <p:nvPr>
            <p:ph type="title"/>
          </p:nvPr>
        </p:nvSpPr>
        <p:spPr>
          <a:xfrm>
            <a:off x="0" y="-184824"/>
            <a:ext cx="12192000" cy="933254"/>
          </a:xfrm>
        </p:spPr>
        <p:txBody>
          <a:bodyPr>
            <a:normAutofit/>
          </a:bodyPr>
          <a:lstStyle/>
          <a:p>
            <a:r>
              <a:rPr lang="en-US" sz="2800" dirty="0"/>
              <a:t>Exploratory Data Analysis Part 4: Income Level and Age Category</a:t>
            </a:r>
          </a:p>
        </p:txBody>
      </p:sp>
      <p:pic>
        <p:nvPicPr>
          <p:cNvPr id="4" name="Picture 3">
            <a:extLst>
              <a:ext uri="{FF2B5EF4-FFF2-40B4-BE49-F238E27FC236}">
                <a16:creationId xmlns:a16="http://schemas.microsoft.com/office/drawing/2014/main" id="{29D41552-0D67-FC64-9B5E-AA2BA402DB0B}"/>
              </a:ext>
            </a:extLst>
          </p:cNvPr>
          <p:cNvPicPr>
            <a:picLocks noChangeAspect="1"/>
          </p:cNvPicPr>
          <p:nvPr/>
        </p:nvPicPr>
        <p:blipFill>
          <a:blip r:embed="rId3"/>
          <a:stretch>
            <a:fillRect/>
          </a:stretch>
        </p:blipFill>
        <p:spPr>
          <a:xfrm>
            <a:off x="3940591" y="800467"/>
            <a:ext cx="4490295" cy="2752478"/>
          </a:xfrm>
          <a:prstGeom prst="rect">
            <a:avLst/>
          </a:prstGeom>
        </p:spPr>
      </p:pic>
      <p:pic>
        <p:nvPicPr>
          <p:cNvPr id="8" name="Picture 7">
            <a:extLst>
              <a:ext uri="{FF2B5EF4-FFF2-40B4-BE49-F238E27FC236}">
                <a16:creationId xmlns:a16="http://schemas.microsoft.com/office/drawing/2014/main" id="{696AC7E1-62AF-EE3F-06BC-F850D7AB8F29}"/>
              </a:ext>
            </a:extLst>
          </p:cNvPr>
          <p:cNvPicPr>
            <a:picLocks noChangeAspect="1"/>
          </p:cNvPicPr>
          <p:nvPr/>
        </p:nvPicPr>
        <p:blipFill>
          <a:blip r:embed="rId4"/>
          <a:stretch>
            <a:fillRect/>
          </a:stretch>
        </p:blipFill>
        <p:spPr>
          <a:xfrm>
            <a:off x="0" y="768562"/>
            <a:ext cx="3852909" cy="2314603"/>
          </a:xfrm>
          <a:prstGeom prst="rect">
            <a:avLst/>
          </a:prstGeom>
        </p:spPr>
      </p:pic>
      <p:pic>
        <p:nvPicPr>
          <p:cNvPr id="14" name="Picture 13">
            <a:extLst>
              <a:ext uri="{FF2B5EF4-FFF2-40B4-BE49-F238E27FC236}">
                <a16:creationId xmlns:a16="http://schemas.microsoft.com/office/drawing/2014/main" id="{1EE12F9A-B12D-3370-5161-18E78C7BBC91}"/>
              </a:ext>
            </a:extLst>
          </p:cNvPr>
          <p:cNvPicPr>
            <a:picLocks noChangeAspect="1"/>
          </p:cNvPicPr>
          <p:nvPr/>
        </p:nvPicPr>
        <p:blipFill>
          <a:blip r:embed="rId5"/>
          <a:stretch>
            <a:fillRect/>
          </a:stretch>
        </p:blipFill>
        <p:spPr>
          <a:xfrm>
            <a:off x="36639" y="3805350"/>
            <a:ext cx="3816269" cy="2313154"/>
          </a:xfrm>
          <a:prstGeom prst="rect">
            <a:avLst/>
          </a:prstGeom>
        </p:spPr>
      </p:pic>
      <p:pic>
        <p:nvPicPr>
          <p:cNvPr id="17" name="Picture 16">
            <a:extLst>
              <a:ext uri="{FF2B5EF4-FFF2-40B4-BE49-F238E27FC236}">
                <a16:creationId xmlns:a16="http://schemas.microsoft.com/office/drawing/2014/main" id="{7A8A62CD-F558-EE31-74EB-606115296E3D}"/>
              </a:ext>
            </a:extLst>
          </p:cNvPr>
          <p:cNvPicPr>
            <a:picLocks noChangeAspect="1"/>
          </p:cNvPicPr>
          <p:nvPr/>
        </p:nvPicPr>
        <p:blipFill>
          <a:blip r:embed="rId6"/>
          <a:stretch>
            <a:fillRect/>
          </a:stretch>
        </p:blipFill>
        <p:spPr>
          <a:xfrm>
            <a:off x="3940591" y="3604982"/>
            <a:ext cx="4490295" cy="2728993"/>
          </a:xfrm>
          <a:prstGeom prst="rect">
            <a:avLst/>
          </a:prstGeom>
        </p:spPr>
      </p:pic>
      <p:pic>
        <p:nvPicPr>
          <p:cNvPr id="20" name="Picture 19">
            <a:extLst>
              <a:ext uri="{FF2B5EF4-FFF2-40B4-BE49-F238E27FC236}">
                <a16:creationId xmlns:a16="http://schemas.microsoft.com/office/drawing/2014/main" id="{1F219568-3A04-B0B0-DDF3-0A01E032CC09}"/>
              </a:ext>
            </a:extLst>
          </p:cNvPr>
          <p:cNvPicPr>
            <a:picLocks noChangeAspect="1"/>
          </p:cNvPicPr>
          <p:nvPr/>
        </p:nvPicPr>
        <p:blipFill rotWithShape="1">
          <a:blip r:embed="rId7"/>
          <a:srcRect r="48699"/>
          <a:stretch/>
        </p:blipFill>
        <p:spPr>
          <a:xfrm>
            <a:off x="8430886" y="3429000"/>
            <a:ext cx="2360085" cy="3245301"/>
          </a:xfrm>
          <a:prstGeom prst="rect">
            <a:avLst/>
          </a:prstGeom>
        </p:spPr>
      </p:pic>
      <p:pic>
        <p:nvPicPr>
          <p:cNvPr id="5" name="Picture 4">
            <a:extLst>
              <a:ext uri="{FF2B5EF4-FFF2-40B4-BE49-F238E27FC236}">
                <a16:creationId xmlns:a16="http://schemas.microsoft.com/office/drawing/2014/main" id="{F9A6B803-034D-5753-DE75-26A3E5560DE6}"/>
              </a:ext>
            </a:extLst>
          </p:cNvPr>
          <p:cNvPicPr>
            <a:picLocks noChangeAspect="1"/>
          </p:cNvPicPr>
          <p:nvPr/>
        </p:nvPicPr>
        <p:blipFill>
          <a:blip r:embed="rId8"/>
          <a:stretch>
            <a:fillRect/>
          </a:stretch>
        </p:blipFill>
        <p:spPr>
          <a:xfrm>
            <a:off x="8360771" y="941496"/>
            <a:ext cx="3421654" cy="2073730"/>
          </a:xfrm>
          <a:prstGeom prst="rect">
            <a:avLst/>
          </a:prstGeom>
        </p:spPr>
      </p:pic>
    </p:spTree>
    <p:extLst>
      <p:ext uri="{BB962C8B-B14F-4D97-AF65-F5344CB8AC3E}">
        <p14:creationId xmlns:p14="http://schemas.microsoft.com/office/powerpoint/2010/main" val="1576909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1670F-86C4-2200-959A-42054CB9D2AC}"/>
              </a:ext>
            </a:extLst>
          </p:cNvPr>
          <p:cNvSpPr>
            <a:spLocks noGrp="1"/>
          </p:cNvSpPr>
          <p:nvPr>
            <p:ph type="title"/>
          </p:nvPr>
        </p:nvSpPr>
        <p:spPr>
          <a:xfrm>
            <a:off x="0" y="-184824"/>
            <a:ext cx="12192000" cy="933254"/>
          </a:xfrm>
        </p:spPr>
        <p:txBody>
          <a:bodyPr>
            <a:normAutofit/>
          </a:bodyPr>
          <a:lstStyle/>
          <a:p>
            <a:r>
              <a:rPr lang="en-US" sz="2800" dirty="0"/>
              <a:t>Exploratory Data Analysis Part 5: General Health and Gender</a:t>
            </a:r>
          </a:p>
        </p:txBody>
      </p:sp>
      <p:pic>
        <p:nvPicPr>
          <p:cNvPr id="5" name="Picture 4">
            <a:extLst>
              <a:ext uri="{FF2B5EF4-FFF2-40B4-BE49-F238E27FC236}">
                <a16:creationId xmlns:a16="http://schemas.microsoft.com/office/drawing/2014/main" id="{EE619926-9F41-A76A-F57D-60CD9978674E}"/>
              </a:ext>
            </a:extLst>
          </p:cNvPr>
          <p:cNvPicPr>
            <a:picLocks noChangeAspect="1"/>
          </p:cNvPicPr>
          <p:nvPr/>
        </p:nvPicPr>
        <p:blipFill>
          <a:blip r:embed="rId3"/>
          <a:stretch>
            <a:fillRect/>
          </a:stretch>
        </p:blipFill>
        <p:spPr>
          <a:xfrm>
            <a:off x="4163628" y="942923"/>
            <a:ext cx="4527611" cy="2790635"/>
          </a:xfrm>
          <a:prstGeom prst="rect">
            <a:avLst/>
          </a:prstGeom>
        </p:spPr>
      </p:pic>
      <p:pic>
        <p:nvPicPr>
          <p:cNvPr id="7" name="Picture 6">
            <a:extLst>
              <a:ext uri="{FF2B5EF4-FFF2-40B4-BE49-F238E27FC236}">
                <a16:creationId xmlns:a16="http://schemas.microsoft.com/office/drawing/2014/main" id="{D7FC6AC4-2D42-09B1-8D22-2885B3BD14E6}"/>
              </a:ext>
            </a:extLst>
          </p:cNvPr>
          <p:cNvPicPr>
            <a:picLocks noChangeAspect="1"/>
          </p:cNvPicPr>
          <p:nvPr/>
        </p:nvPicPr>
        <p:blipFill>
          <a:blip r:embed="rId4"/>
          <a:stretch>
            <a:fillRect/>
          </a:stretch>
        </p:blipFill>
        <p:spPr>
          <a:xfrm>
            <a:off x="120250" y="1095029"/>
            <a:ext cx="4043378" cy="2535999"/>
          </a:xfrm>
          <a:prstGeom prst="rect">
            <a:avLst/>
          </a:prstGeom>
        </p:spPr>
      </p:pic>
      <p:pic>
        <p:nvPicPr>
          <p:cNvPr id="10" name="Picture 9">
            <a:extLst>
              <a:ext uri="{FF2B5EF4-FFF2-40B4-BE49-F238E27FC236}">
                <a16:creationId xmlns:a16="http://schemas.microsoft.com/office/drawing/2014/main" id="{235AAD7A-7C42-75B3-3DFB-C8C26DAD75F6}"/>
              </a:ext>
            </a:extLst>
          </p:cNvPr>
          <p:cNvPicPr>
            <a:picLocks noChangeAspect="1"/>
          </p:cNvPicPr>
          <p:nvPr/>
        </p:nvPicPr>
        <p:blipFill>
          <a:blip r:embed="rId5"/>
          <a:stretch>
            <a:fillRect/>
          </a:stretch>
        </p:blipFill>
        <p:spPr>
          <a:xfrm>
            <a:off x="8691239" y="949592"/>
            <a:ext cx="3284738" cy="2189825"/>
          </a:xfrm>
          <a:prstGeom prst="rect">
            <a:avLst/>
          </a:prstGeom>
        </p:spPr>
      </p:pic>
      <p:pic>
        <p:nvPicPr>
          <p:cNvPr id="13" name="Picture 12">
            <a:extLst>
              <a:ext uri="{FF2B5EF4-FFF2-40B4-BE49-F238E27FC236}">
                <a16:creationId xmlns:a16="http://schemas.microsoft.com/office/drawing/2014/main" id="{F9FD1ABB-BD2A-06B0-8159-C395FD705317}"/>
              </a:ext>
            </a:extLst>
          </p:cNvPr>
          <p:cNvPicPr>
            <a:picLocks noChangeAspect="1"/>
          </p:cNvPicPr>
          <p:nvPr/>
        </p:nvPicPr>
        <p:blipFill>
          <a:blip r:embed="rId6"/>
          <a:stretch>
            <a:fillRect/>
          </a:stretch>
        </p:blipFill>
        <p:spPr>
          <a:xfrm>
            <a:off x="120250" y="3977628"/>
            <a:ext cx="4006522" cy="2375548"/>
          </a:xfrm>
          <a:prstGeom prst="rect">
            <a:avLst/>
          </a:prstGeom>
        </p:spPr>
      </p:pic>
      <p:pic>
        <p:nvPicPr>
          <p:cNvPr id="16" name="Picture 15">
            <a:extLst>
              <a:ext uri="{FF2B5EF4-FFF2-40B4-BE49-F238E27FC236}">
                <a16:creationId xmlns:a16="http://schemas.microsoft.com/office/drawing/2014/main" id="{C33179C8-BB69-4F1C-AE36-DCD2A1368F70}"/>
              </a:ext>
            </a:extLst>
          </p:cNvPr>
          <p:cNvPicPr>
            <a:picLocks noChangeAspect="1"/>
          </p:cNvPicPr>
          <p:nvPr/>
        </p:nvPicPr>
        <p:blipFill>
          <a:blip r:embed="rId7"/>
          <a:stretch>
            <a:fillRect/>
          </a:stretch>
        </p:blipFill>
        <p:spPr>
          <a:xfrm>
            <a:off x="4163628" y="3915156"/>
            <a:ext cx="3709664" cy="2333638"/>
          </a:xfrm>
          <a:prstGeom prst="rect">
            <a:avLst/>
          </a:prstGeom>
        </p:spPr>
      </p:pic>
      <p:pic>
        <p:nvPicPr>
          <p:cNvPr id="19" name="Picture 18">
            <a:extLst>
              <a:ext uri="{FF2B5EF4-FFF2-40B4-BE49-F238E27FC236}">
                <a16:creationId xmlns:a16="http://schemas.microsoft.com/office/drawing/2014/main" id="{3B901BD4-B8A3-D3CF-F121-CE86488B890B}"/>
              </a:ext>
            </a:extLst>
          </p:cNvPr>
          <p:cNvPicPr>
            <a:picLocks noChangeAspect="1"/>
          </p:cNvPicPr>
          <p:nvPr/>
        </p:nvPicPr>
        <p:blipFill>
          <a:blip r:embed="rId8"/>
          <a:stretch>
            <a:fillRect/>
          </a:stretch>
        </p:blipFill>
        <p:spPr>
          <a:xfrm>
            <a:off x="7981994" y="4587228"/>
            <a:ext cx="4089756" cy="765633"/>
          </a:xfrm>
          <a:prstGeom prst="rect">
            <a:avLst/>
          </a:prstGeom>
        </p:spPr>
      </p:pic>
    </p:spTree>
    <p:extLst>
      <p:ext uri="{BB962C8B-B14F-4D97-AF65-F5344CB8AC3E}">
        <p14:creationId xmlns:p14="http://schemas.microsoft.com/office/powerpoint/2010/main" val="3456018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60455-65AB-80D4-2390-76F1213E52D4}"/>
              </a:ext>
            </a:extLst>
          </p:cNvPr>
          <p:cNvSpPr>
            <a:spLocks noGrp="1"/>
          </p:cNvSpPr>
          <p:nvPr>
            <p:ph type="title"/>
          </p:nvPr>
        </p:nvSpPr>
        <p:spPr>
          <a:xfrm>
            <a:off x="0" y="18255"/>
            <a:ext cx="10515600" cy="1325563"/>
          </a:xfrm>
        </p:spPr>
        <p:txBody>
          <a:bodyPr/>
          <a:lstStyle/>
          <a:p>
            <a:r>
              <a:rPr lang="en-US" b="1" dirty="0"/>
              <a:t>We will use Cramer’s V to measure the strength of the between factor variables</a:t>
            </a:r>
          </a:p>
        </p:txBody>
      </p:sp>
      <p:pic>
        <p:nvPicPr>
          <p:cNvPr id="5" name="Picture 4">
            <a:extLst>
              <a:ext uri="{FF2B5EF4-FFF2-40B4-BE49-F238E27FC236}">
                <a16:creationId xmlns:a16="http://schemas.microsoft.com/office/drawing/2014/main" id="{DE412414-69F7-9275-111A-17FFC679E0C4}"/>
              </a:ext>
            </a:extLst>
          </p:cNvPr>
          <p:cNvPicPr>
            <a:picLocks noChangeAspect="1"/>
          </p:cNvPicPr>
          <p:nvPr/>
        </p:nvPicPr>
        <p:blipFill>
          <a:blip r:embed="rId2"/>
          <a:stretch>
            <a:fillRect/>
          </a:stretch>
        </p:blipFill>
        <p:spPr>
          <a:xfrm>
            <a:off x="190500" y="1709737"/>
            <a:ext cx="11811000" cy="3438525"/>
          </a:xfrm>
          <a:prstGeom prst="rect">
            <a:avLst/>
          </a:prstGeom>
        </p:spPr>
      </p:pic>
      <p:sp>
        <p:nvSpPr>
          <p:cNvPr id="6" name="TextBox 5">
            <a:extLst>
              <a:ext uri="{FF2B5EF4-FFF2-40B4-BE49-F238E27FC236}">
                <a16:creationId xmlns:a16="http://schemas.microsoft.com/office/drawing/2014/main" id="{5BC4A0B4-E9B2-3D82-25D5-FA5331C79B04}"/>
              </a:ext>
            </a:extLst>
          </p:cNvPr>
          <p:cNvSpPr txBox="1"/>
          <p:nvPr/>
        </p:nvSpPr>
        <p:spPr>
          <a:xfrm>
            <a:off x="2360258" y="5148262"/>
            <a:ext cx="7239000" cy="646331"/>
          </a:xfrm>
          <a:prstGeom prst="rect">
            <a:avLst/>
          </a:prstGeom>
          <a:noFill/>
        </p:spPr>
        <p:txBody>
          <a:bodyPr wrap="square" rtlCol="0">
            <a:spAutoFit/>
          </a:bodyPr>
          <a:lstStyle/>
          <a:p>
            <a:r>
              <a:rPr lang="en-US" dirty="0"/>
              <a:t>We will use this general guideline to measure strength between factor variables.  Provided by IBM. </a:t>
            </a:r>
            <a:r>
              <a:rPr lang="en-US" dirty="0">
                <a:hlinkClick r:id="rId3"/>
              </a:rPr>
              <a:t>Cramér's V - IBM Documentation</a:t>
            </a:r>
            <a:endParaRPr lang="en-US" dirty="0"/>
          </a:p>
        </p:txBody>
      </p:sp>
    </p:spTree>
    <p:extLst>
      <p:ext uri="{BB962C8B-B14F-4D97-AF65-F5344CB8AC3E}">
        <p14:creationId xmlns:p14="http://schemas.microsoft.com/office/powerpoint/2010/main" val="2445600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EDD3-1C25-D4EC-BD1B-69E44552CD87}"/>
              </a:ext>
            </a:extLst>
          </p:cNvPr>
          <p:cNvSpPr>
            <a:spLocks noGrp="1"/>
          </p:cNvSpPr>
          <p:nvPr>
            <p:ph type="title"/>
          </p:nvPr>
        </p:nvSpPr>
        <p:spPr>
          <a:xfrm>
            <a:off x="0" y="302570"/>
            <a:ext cx="12192000" cy="673562"/>
          </a:xfrm>
        </p:spPr>
        <p:txBody>
          <a:bodyPr>
            <a:noAutofit/>
          </a:bodyPr>
          <a:lstStyle/>
          <a:p>
            <a:r>
              <a:rPr lang="en-US" sz="3600" b="1" dirty="0"/>
              <a:t>Relationships between the Factor Type Predictors and Diabetes.  Also, Multicollinearity Among Factor Type Predictors:</a:t>
            </a:r>
          </a:p>
        </p:txBody>
      </p:sp>
      <p:sp>
        <p:nvSpPr>
          <p:cNvPr id="3" name="Content Placeholder 2">
            <a:extLst>
              <a:ext uri="{FF2B5EF4-FFF2-40B4-BE49-F238E27FC236}">
                <a16:creationId xmlns:a16="http://schemas.microsoft.com/office/drawing/2014/main" id="{06451286-FD15-793D-639D-EFB19C6170B7}"/>
              </a:ext>
            </a:extLst>
          </p:cNvPr>
          <p:cNvSpPr>
            <a:spLocks noGrp="1"/>
          </p:cNvSpPr>
          <p:nvPr>
            <p:ph idx="1"/>
          </p:nvPr>
        </p:nvSpPr>
        <p:spPr>
          <a:xfrm>
            <a:off x="0" y="1258637"/>
            <a:ext cx="10515600" cy="565011"/>
          </a:xfrm>
        </p:spPr>
        <p:txBody>
          <a:bodyPr/>
          <a:lstStyle/>
          <a:p>
            <a:pPr marL="0" indent="0">
              <a:buNone/>
            </a:pPr>
            <a:r>
              <a:rPr lang="en-US" dirty="0"/>
              <a:t>Note: used Cramer’s V to measure how related the factor variables</a:t>
            </a:r>
          </a:p>
        </p:txBody>
      </p:sp>
      <p:pic>
        <p:nvPicPr>
          <p:cNvPr id="7" name="Picture 6">
            <a:extLst>
              <a:ext uri="{FF2B5EF4-FFF2-40B4-BE49-F238E27FC236}">
                <a16:creationId xmlns:a16="http://schemas.microsoft.com/office/drawing/2014/main" id="{5569AE24-BBE7-273D-DF04-5868CCCC2664}"/>
              </a:ext>
            </a:extLst>
          </p:cNvPr>
          <p:cNvPicPr>
            <a:picLocks noChangeAspect="1"/>
          </p:cNvPicPr>
          <p:nvPr/>
        </p:nvPicPr>
        <p:blipFill>
          <a:blip r:embed="rId2"/>
          <a:stretch>
            <a:fillRect/>
          </a:stretch>
        </p:blipFill>
        <p:spPr>
          <a:xfrm>
            <a:off x="0" y="1647825"/>
            <a:ext cx="6566653" cy="4907605"/>
          </a:xfrm>
          <a:prstGeom prst="rect">
            <a:avLst/>
          </a:prstGeom>
        </p:spPr>
      </p:pic>
      <p:sp>
        <p:nvSpPr>
          <p:cNvPr id="8" name="TextBox 7">
            <a:extLst>
              <a:ext uri="{FF2B5EF4-FFF2-40B4-BE49-F238E27FC236}">
                <a16:creationId xmlns:a16="http://schemas.microsoft.com/office/drawing/2014/main" id="{C99A62CD-5A02-82A0-576D-15D89CB817AC}"/>
              </a:ext>
            </a:extLst>
          </p:cNvPr>
          <p:cNvSpPr txBox="1"/>
          <p:nvPr/>
        </p:nvSpPr>
        <p:spPr>
          <a:xfrm>
            <a:off x="5761609" y="1647825"/>
            <a:ext cx="6430392" cy="7171194"/>
          </a:xfrm>
          <a:prstGeom prst="rect">
            <a:avLst/>
          </a:prstGeom>
          <a:noFill/>
        </p:spPr>
        <p:txBody>
          <a:bodyPr wrap="square" rtlCol="0">
            <a:spAutoFit/>
          </a:bodyPr>
          <a:lstStyle/>
          <a:p>
            <a:r>
              <a:rPr lang="en-US" sz="1200" b="1" dirty="0"/>
              <a:t>Analysis - Relationship between Factor Type Predictors and Diabetes:</a:t>
            </a:r>
          </a:p>
          <a:p>
            <a:pPr marL="342900" indent="-342900">
              <a:buFont typeface="Arial" panose="020B0604020202020204" pitchFamily="34" charset="0"/>
              <a:buChar char="•"/>
            </a:pPr>
            <a:r>
              <a:rPr lang="en-US" sz="1200" dirty="0"/>
              <a:t>The factor type predictors that are most strongly related to diabetes with Cramer’s V &gt; 0.2 are </a:t>
            </a:r>
            <a:r>
              <a:rPr lang="en-US" sz="1200" dirty="0" err="1"/>
              <a:t>high_bp</a:t>
            </a:r>
            <a:r>
              <a:rPr lang="en-US" sz="1200" dirty="0"/>
              <a:t> (0.36831274), </a:t>
            </a:r>
            <a:r>
              <a:rPr lang="en-US" sz="1200" dirty="0" err="1"/>
              <a:t>high_chol</a:t>
            </a:r>
            <a:r>
              <a:rPr lang="en-US" sz="1200" dirty="0"/>
              <a:t> (0.28622075), </a:t>
            </a:r>
            <a:r>
              <a:rPr lang="en-US" sz="1200" dirty="0" err="1"/>
              <a:t>heart_disease</a:t>
            </a:r>
            <a:r>
              <a:rPr lang="en-US" sz="1200" dirty="0"/>
              <a:t> (0.20287038), general health (0.40335672), </a:t>
            </a:r>
            <a:r>
              <a:rPr lang="en-US" sz="1200" dirty="0" err="1"/>
              <a:t>age_cat</a:t>
            </a:r>
            <a:r>
              <a:rPr lang="en-US" sz="1200" dirty="0"/>
              <a:t>(0.28755565), </a:t>
            </a:r>
            <a:r>
              <a:rPr lang="en-US" sz="1200" dirty="0" err="1"/>
              <a:t>income_level</a:t>
            </a:r>
            <a:r>
              <a:rPr lang="en-US" sz="1200" dirty="0"/>
              <a:t>(0.23323228)</a:t>
            </a:r>
          </a:p>
          <a:p>
            <a:pPr marL="342900" indent="-342900">
              <a:buFont typeface="Arial" panose="020B0604020202020204" pitchFamily="34" charset="0"/>
              <a:buChar char="•"/>
            </a:pPr>
            <a:endParaRPr lang="en-US" sz="1200" dirty="0"/>
          </a:p>
          <a:p>
            <a:r>
              <a:rPr lang="en-US" sz="1200" b="1" dirty="0"/>
              <a:t>Analysis - Multicollinearity Among Factor Type Predictors :</a:t>
            </a:r>
          </a:p>
          <a:p>
            <a:pPr marL="285750" indent="-285750">
              <a:buFont typeface="Arial" panose="020B0604020202020204" pitchFamily="34" charset="0"/>
              <a:buChar char="•"/>
            </a:pPr>
            <a:r>
              <a:rPr lang="en-US" sz="1200" dirty="0" err="1"/>
              <a:t>High_chol</a:t>
            </a:r>
            <a:r>
              <a:rPr lang="en-US" sz="1200" dirty="0"/>
              <a:t> -&gt; </a:t>
            </a:r>
            <a:r>
              <a:rPr lang="en-US" sz="1200" dirty="0" err="1"/>
              <a:t>high_bp</a:t>
            </a:r>
            <a:r>
              <a:rPr lang="en-US" sz="1200" dirty="0"/>
              <a:t> (0.31360472)</a:t>
            </a:r>
          </a:p>
          <a:p>
            <a:pPr marL="285750" indent="-285750">
              <a:buFont typeface="Arial" panose="020B0604020202020204" pitchFamily="34" charset="0"/>
              <a:buChar char="•"/>
            </a:pPr>
            <a:r>
              <a:rPr lang="en-US" sz="1200" dirty="0" err="1"/>
              <a:t>Heart_disease</a:t>
            </a:r>
            <a:r>
              <a:rPr lang="en-US" sz="1200" dirty="0"/>
              <a:t> -&gt; </a:t>
            </a:r>
            <a:r>
              <a:rPr lang="en-US" sz="1200" dirty="0" err="1"/>
              <a:t>high_bp</a:t>
            </a:r>
            <a:r>
              <a:rPr lang="en-US" sz="1200" dirty="0"/>
              <a:t> (0.20295323), Stroke (0.21907870)</a:t>
            </a:r>
          </a:p>
          <a:p>
            <a:pPr marL="285750" indent="-285750">
              <a:buFont typeface="Arial" panose="020B0604020202020204" pitchFamily="34" charset="0"/>
              <a:buChar char="•"/>
            </a:pPr>
            <a:r>
              <a:rPr lang="en-US" sz="1200" dirty="0"/>
              <a:t>Veggies -&gt;  Fruits (0.245024490)</a:t>
            </a:r>
          </a:p>
          <a:p>
            <a:pPr marL="285750" indent="-285750">
              <a:buFont typeface="Arial" panose="020B0604020202020204" pitchFamily="34" charset="0"/>
              <a:buChar char="•"/>
            </a:pPr>
            <a:r>
              <a:rPr lang="en-US" sz="1200" dirty="0" err="1"/>
              <a:t>NoDocbcCost</a:t>
            </a:r>
            <a:r>
              <a:rPr lang="en-US" sz="1200" dirty="0"/>
              <a:t> -&gt; </a:t>
            </a:r>
            <a:r>
              <a:rPr lang="en-US" sz="1200" dirty="0" err="1"/>
              <a:t>health_coverage</a:t>
            </a:r>
            <a:r>
              <a:rPr lang="en-US" sz="1200" dirty="0"/>
              <a:t> (0.229804631)</a:t>
            </a:r>
          </a:p>
          <a:p>
            <a:pPr marL="285750" indent="-285750">
              <a:buFont typeface="Arial" panose="020B0604020202020204" pitchFamily="34" charset="0"/>
              <a:buChar char="•"/>
            </a:pPr>
            <a:r>
              <a:rPr lang="en-US" sz="1200" dirty="0" err="1"/>
              <a:t>General_health</a:t>
            </a:r>
            <a:r>
              <a:rPr lang="en-US" sz="1200" dirty="0"/>
              <a:t> -&gt; </a:t>
            </a:r>
            <a:r>
              <a:rPr lang="en-US" sz="1200" dirty="0" err="1"/>
              <a:t>high_bp</a:t>
            </a:r>
            <a:r>
              <a:rPr lang="en-US" sz="1200" dirty="0"/>
              <a:t> (0.32292487), </a:t>
            </a:r>
            <a:r>
              <a:rPr lang="en-US" sz="1200" dirty="0" err="1"/>
              <a:t>high_chol</a:t>
            </a:r>
            <a:r>
              <a:rPr lang="en-US" sz="1200" dirty="0"/>
              <a:t> (0.24000009), stroke (0.20108227), </a:t>
            </a:r>
            <a:r>
              <a:rPr lang="en-US" sz="1200" dirty="0" err="1"/>
              <a:t>heart_disease</a:t>
            </a:r>
            <a:r>
              <a:rPr lang="en-US" sz="1200" dirty="0"/>
              <a:t> (0.28431391), </a:t>
            </a:r>
            <a:r>
              <a:rPr lang="en-US" sz="1200" dirty="0" err="1"/>
              <a:t>physical_activity</a:t>
            </a:r>
            <a:r>
              <a:rPr lang="en-US" sz="1200" dirty="0"/>
              <a:t> (0.27886606)</a:t>
            </a:r>
          </a:p>
          <a:p>
            <a:pPr marL="285750" indent="-285750">
              <a:buFont typeface="Arial" panose="020B0604020202020204" pitchFamily="34" charset="0"/>
              <a:buChar char="•"/>
            </a:pPr>
            <a:r>
              <a:rPr lang="en-US" sz="1200" dirty="0" err="1"/>
              <a:t>Diff_walking</a:t>
            </a:r>
            <a:r>
              <a:rPr lang="en-US" sz="1200" dirty="0"/>
              <a:t> -&gt; </a:t>
            </a:r>
            <a:r>
              <a:rPr lang="en-US" sz="1200" dirty="0" err="1"/>
              <a:t>health_coverage</a:t>
            </a:r>
            <a:r>
              <a:rPr lang="en-US" sz="1200" dirty="0"/>
              <a:t> (0.229804631), </a:t>
            </a:r>
            <a:r>
              <a:rPr lang="en-US" sz="1200" dirty="0" err="1"/>
              <a:t>NoDocbcCost</a:t>
            </a:r>
            <a:r>
              <a:rPr lang="en-US" sz="1200" dirty="0"/>
              <a:t> (1.000000000)</a:t>
            </a:r>
          </a:p>
          <a:p>
            <a:r>
              <a:rPr lang="en-US" sz="1200" b="1" dirty="0"/>
              <a:t>Conclusion:</a:t>
            </a:r>
          </a:p>
          <a:p>
            <a:pPr marL="285750" indent="-285750">
              <a:buFont typeface="Arial" panose="020B0604020202020204" pitchFamily="34" charset="0"/>
              <a:buChar char="•"/>
            </a:pPr>
            <a:r>
              <a:rPr lang="en-US" sz="1200" dirty="0"/>
              <a:t>Remove </a:t>
            </a:r>
            <a:r>
              <a:rPr lang="en-US" sz="1200" dirty="0" err="1"/>
              <a:t>high_chol</a:t>
            </a:r>
            <a:r>
              <a:rPr lang="en-US" sz="1200" dirty="0"/>
              <a:t> because </a:t>
            </a:r>
            <a:r>
              <a:rPr lang="en-US" sz="1200" dirty="0" err="1"/>
              <a:t>high_chol</a:t>
            </a:r>
            <a:r>
              <a:rPr lang="en-US" sz="1200" dirty="0"/>
              <a:t> closely related to </a:t>
            </a:r>
            <a:r>
              <a:rPr lang="en-US" sz="1200" dirty="0" err="1"/>
              <a:t>high_bp</a:t>
            </a:r>
            <a:r>
              <a:rPr lang="en-US" sz="1200" dirty="0"/>
              <a:t>, but </a:t>
            </a:r>
            <a:r>
              <a:rPr lang="en-US" sz="1200" dirty="0" err="1"/>
              <a:t>high_bp</a:t>
            </a:r>
            <a:r>
              <a:rPr lang="en-US" sz="1200" dirty="0"/>
              <a:t> has a stronger relationship with diabetes</a:t>
            </a:r>
          </a:p>
          <a:p>
            <a:pPr marL="285750" indent="-285750">
              <a:buFont typeface="Arial" panose="020B0604020202020204" pitchFamily="34" charset="0"/>
              <a:buChar char="•"/>
            </a:pPr>
            <a:r>
              <a:rPr lang="en-US" sz="1200" dirty="0"/>
              <a:t>Remove stroke because stroke is closely related to </a:t>
            </a:r>
            <a:r>
              <a:rPr lang="en-US" sz="1200" dirty="0" err="1"/>
              <a:t>heart_disease</a:t>
            </a:r>
            <a:r>
              <a:rPr lang="en-US" sz="1200" dirty="0"/>
              <a:t> and </a:t>
            </a:r>
            <a:r>
              <a:rPr lang="en-US" sz="1200" dirty="0" err="1"/>
              <a:t>high_bp</a:t>
            </a:r>
            <a:r>
              <a:rPr lang="en-US" sz="1200" dirty="0"/>
              <a:t>, but </a:t>
            </a:r>
            <a:r>
              <a:rPr lang="en-US" sz="1200" dirty="0" err="1"/>
              <a:t>heart_disease</a:t>
            </a:r>
            <a:r>
              <a:rPr lang="en-US" sz="1200" dirty="0"/>
              <a:t> and </a:t>
            </a:r>
            <a:r>
              <a:rPr lang="en-US" sz="1200" dirty="0" err="1"/>
              <a:t>high_bp</a:t>
            </a:r>
            <a:r>
              <a:rPr lang="en-US" sz="1200" dirty="0"/>
              <a:t> have a stronger relationship with diabetes</a:t>
            </a:r>
          </a:p>
          <a:p>
            <a:pPr marL="285750" indent="-285750">
              <a:buFont typeface="Arial" panose="020B0604020202020204" pitchFamily="34" charset="0"/>
              <a:buChar char="•"/>
            </a:pPr>
            <a:r>
              <a:rPr lang="en-US" sz="1200" dirty="0"/>
              <a:t>Remove fruits because fruits are closely related to veggies, but veggies have a stronger relationship with diabetes (0.077739849)</a:t>
            </a:r>
          </a:p>
          <a:p>
            <a:pPr marL="285750" indent="-285750">
              <a:buFont typeface="Arial" panose="020B0604020202020204" pitchFamily="34" charset="0"/>
              <a:buChar char="•"/>
            </a:pPr>
            <a:r>
              <a:rPr lang="en-US" sz="1200" dirty="0"/>
              <a:t>Remove </a:t>
            </a:r>
            <a:r>
              <a:rPr lang="en-US" sz="1200" dirty="0" err="1"/>
              <a:t>health_coverage</a:t>
            </a:r>
            <a:r>
              <a:rPr lang="en-US" sz="1200" dirty="0"/>
              <a:t> and </a:t>
            </a:r>
            <a:r>
              <a:rPr lang="en-US" sz="1200" dirty="0" err="1"/>
              <a:t>NoDocbcCost</a:t>
            </a:r>
            <a:r>
              <a:rPr lang="en-US" sz="1200" dirty="0"/>
              <a:t> because </a:t>
            </a:r>
            <a:r>
              <a:rPr lang="en-US" sz="1200" dirty="0" err="1"/>
              <a:t>health_coverage</a:t>
            </a:r>
            <a:r>
              <a:rPr lang="en-US" sz="1200" dirty="0"/>
              <a:t> and </a:t>
            </a:r>
            <a:r>
              <a:rPr lang="en-US" sz="1200" dirty="0" err="1"/>
              <a:t>NoDocbcCost</a:t>
            </a:r>
            <a:r>
              <a:rPr lang="en-US" sz="1200" dirty="0"/>
              <a:t> are closely related to </a:t>
            </a:r>
            <a:r>
              <a:rPr lang="en-US" sz="1200" dirty="0" err="1"/>
              <a:t>Diff_walking</a:t>
            </a:r>
            <a:r>
              <a:rPr lang="en-US" sz="1200" dirty="0"/>
              <a:t>, but </a:t>
            </a:r>
            <a:r>
              <a:rPr lang="en-US" sz="1200" dirty="0" err="1"/>
              <a:t>Diff_walking</a:t>
            </a:r>
            <a:r>
              <a:rPr lang="en-US" sz="1200" dirty="0"/>
              <a:t> is most closely related to diabetes </a:t>
            </a:r>
          </a:p>
          <a:p>
            <a:pPr marL="285750" indent="-285750">
              <a:buFont typeface="Arial" panose="020B0604020202020204" pitchFamily="34" charset="0"/>
              <a:buChar char="•"/>
            </a:pPr>
            <a:r>
              <a:rPr lang="en-US" sz="1200" dirty="0"/>
              <a:t>Remove general health because it is strongly related to many other variables.  Although, general health is most closely related to diabetes, general health can simply be implied with other variables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800100" lvl="1" indent="-342900">
              <a:buFont typeface="+mj-lt"/>
              <a:buAutoNum type="alphaLcParenR"/>
            </a:pPr>
            <a:endParaRPr lang="en-US" dirty="0"/>
          </a:p>
          <a:p>
            <a:pPr marL="800100" lvl="1" indent="-342900">
              <a:buFont typeface="+mj-lt"/>
              <a:buAutoNum type="alphaLcParenR"/>
            </a:pPr>
            <a:endParaRPr lang="en-US" dirty="0"/>
          </a:p>
          <a:p>
            <a:pPr marL="800100" lvl="1" indent="-342900">
              <a:buFont typeface="+mj-lt"/>
              <a:buAutoNum type="alphaLcParenR"/>
            </a:pPr>
            <a:endParaRPr lang="en-US" dirty="0"/>
          </a:p>
        </p:txBody>
      </p:sp>
    </p:spTree>
    <p:extLst>
      <p:ext uri="{BB962C8B-B14F-4D97-AF65-F5344CB8AC3E}">
        <p14:creationId xmlns:p14="http://schemas.microsoft.com/office/powerpoint/2010/main" val="2875829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ECA8D-BE8F-EAEB-079C-569E23576C94}"/>
              </a:ext>
            </a:extLst>
          </p:cNvPr>
          <p:cNvSpPr>
            <a:spLocks noGrp="1"/>
          </p:cNvSpPr>
          <p:nvPr>
            <p:ph type="title"/>
          </p:nvPr>
        </p:nvSpPr>
        <p:spPr>
          <a:xfrm>
            <a:off x="0" y="-304179"/>
            <a:ext cx="10515600" cy="1325563"/>
          </a:xfrm>
        </p:spPr>
        <p:txBody>
          <a:bodyPr/>
          <a:lstStyle/>
          <a:p>
            <a:r>
              <a:rPr lang="en-US" b="1" dirty="0"/>
              <a:t>Tentative Deadlines and Schedule:</a:t>
            </a:r>
          </a:p>
        </p:txBody>
      </p:sp>
      <p:sp>
        <p:nvSpPr>
          <p:cNvPr id="3" name="Content Placeholder 2">
            <a:extLst>
              <a:ext uri="{FF2B5EF4-FFF2-40B4-BE49-F238E27FC236}">
                <a16:creationId xmlns:a16="http://schemas.microsoft.com/office/drawing/2014/main" id="{4254A55F-43BF-ADD7-2429-3B549B390EC4}"/>
              </a:ext>
            </a:extLst>
          </p:cNvPr>
          <p:cNvSpPr>
            <a:spLocks noGrp="1"/>
          </p:cNvSpPr>
          <p:nvPr>
            <p:ph idx="1"/>
          </p:nvPr>
        </p:nvSpPr>
        <p:spPr>
          <a:xfrm>
            <a:off x="0" y="1137469"/>
            <a:ext cx="12192000" cy="6125884"/>
          </a:xfrm>
        </p:spPr>
        <p:txBody>
          <a:bodyPr>
            <a:normAutofit/>
          </a:bodyPr>
          <a:lstStyle/>
          <a:p>
            <a:r>
              <a:rPr lang="en-US" sz="3600" dirty="0">
                <a:effectLst/>
                <a:ea typeface="Calibri" panose="020F0502020204030204" pitchFamily="34" charset="0"/>
                <a:cs typeface="Times New Roman" panose="02020603050405020304" pitchFamily="18" charset="0"/>
              </a:rPr>
              <a:t>Week 7: all variables selected, data cleaned, visualizations made, and logistic regression trained and analyze</a:t>
            </a:r>
          </a:p>
          <a:p>
            <a:r>
              <a:rPr lang="en-US" sz="3600" dirty="0">
                <a:effectLst/>
                <a:ea typeface="Calibri" panose="020F0502020204030204" pitchFamily="34" charset="0"/>
                <a:cs typeface="Times New Roman" panose="02020603050405020304" pitchFamily="18" charset="0"/>
              </a:rPr>
              <a:t>Week 8 to 9: train and evaluate the rest of the machine learning models (naïve bayes, support vector machines, k-nearest neighbor, and decisions trees).  Also, experiment with clustering and not clustering.</a:t>
            </a:r>
          </a:p>
          <a:p>
            <a:r>
              <a:rPr lang="en-US" sz="3600" dirty="0">
                <a:effectLst/>
                <a:ea typeface="Calibri" panose="020F0502020204030204" pitchFamily="34" charset="0"/>
                <a:cs typeface="Times New Roman" panose="02020603050405020304" pitchFamily="18" charset="0"/>
              </a:rPr>
              <a:t>Week 10 to 11:  create the application and get started on the final deliverables</a:t>
            </a:r>
          </a:p>
          <a:p>
            <a:r>
              <a:rPr lang="en-US" sz="3600" dirty="0">
                <a:ea typeface="Calibri" panose="020F0502020204030204" pitchFamily="34" charset="0"/>
                <a:cs typeface="Times New Roman" panose="02020603050405020304" pitchFamily="18" charset="0"/>
              </a:rPr>
              <a:t>W</a:t>
            </a:r>
            <a:r>
              <a:rPr lang="en-US" sz="3600" dirty="0">
                <a:effectLst/>
                <a:ea typeface="Calibri" panose="020F0502020204030204" pitchFamily="34" charset="0"/>
                <a:cs typeface="Times New Roman" panose="02020603050405020304" pitchFamily="18" charset="0"/>
              </a:rPr>
              <a:t>eek 12 to 15: finish the final deliverables.</a:t>
            </a:r>
          </a:p>
          <a:p>
            <a:endParaRPr lang="en-US" dirty="0"/>
          </a:p>
        </p:txBody>
      </p:sp>
    </p:spTree>
    <p:extLst>
      <p:ext uri="{BB962C8B-B14F-4D97-AF65-F5344CB8AC3E}">
        <p14:creationId xmlns:p14="http://schemas.microsoft.com/office/powerpoint/2010/main" val="103033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47B98-B324-87CB-9B79-271D16512F44}"/>
              </a:ext>
            </a:extLst>
          </p:cNvPr>
          <p:cNvSpPr>
            <a:spLocks noGrp="1"/>
          </p:cNvSpPr>
          <p:nvPr>
            <p:ph type="title"/>
          </p:nvPr>
        </p:nvSpPr>
        <p:spPr>
          <a:xfrm>
            <a:off x="121763" y="-285325"/>
            <a:ext cx="10515600" cy="1325563"/>
          </a:xfrm>
        </p:spPr>
        <p:txBody>
          <a:bodyPr/>
          <a:lstStyle/>
          <a:p>
            <a:r>
              <a:rPr lang="en-US" b="1" dirty="0"/>
              <a:t>References</a:t>
            </a:r>
          </a:p>
        </p:txBody>
      </p:sp>
      <p:sp>
        <p:nvSpPr>
          <p:cNvPr id="3" name="Content Placeholder 2">
            <a:extLst>
              <a:ext uri="{FF2B5EF4-FFF2-40B4-BE49-F238E27FC236}">
                <a16:creationId xmlns:a16="http://schemas.microsoft.com/office/drawing/2014/main" id="{3F60B9D4-96AD-9C76-8975-99F776156817}"/>
              </a:ext>
            </a:extLst>
          </p:cNvPr>
          <p:cNvSpPr>
            <a:spLocks noGrp="1"/>
          </p:cNvSpPr>
          <p:nvPr>
            <p:ph idx="1"/>
          </p:nvPr>
        </p:nvSpPr>
        <p:spPr>
          <a:xfrm>
            <a:off x="121762" y="732116"/>
            <a:ext cx="12070237" cy="6125884"/>
          </a:xfrm>
        </p:spPr>
        <p:txBody>
          <a:bodyPr>
            <a:normAutofit fontScale="92500" lnSpcReduction="20000"/>
          </a:bodyPr>
          <a:lstStyle/>
          <a:p>
            <a:pPr marL="0" indent="-91440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CDC. (2018).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Behavioral Risk Factor Surveillance System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 set].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kaggle</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https://www.kaggle.com/datasets/alexteboul/diabetes-health-indicators-dataset?select=diabetes_binary_5050split_health_indicators_BRFSS2015.csv</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914400">
              <a:buNone/>
            </a:pPr>
            <a:endParaRPr lang="en-US" dirty="0"/>
          </a:p>
          <a:p>
            <a:pPr marL="0" indent="-91440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CDC. (2022, June 29).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National Diabetes Statistics Report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Centers for Disease Control and Prevention. </a:t>
            </a: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https://www.cdc.gov/diabetes/data/statistics-report/index.html</a:t>
            </a:r>
            <a:endPar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914400">
              <a:buNone/>
            </a:pPr>
            <a:endParaRPr lang="en-US" dirty="0"/>
          </a:p>
          <a:p>
            <a:pPr marL="0" indent="-91440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Islam, M.M.,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Ferdousi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 Rahman, S., &amp; Bushra, H. Y. (2019). Likelihood Prediction of Diabetes at Early Stage Using Data Mining Techniques.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In Computer Vision and Machine Intelligence in Medical Image Analysis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(pp. 113–125). Springer Singapore. </a:t>
            </a: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https://doi.org/10.1007/978-981-13-8798-2_12</a:t>
            </a:r>
            <a:endPar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914400">
              <a:buNone/>
            </a:pPr>
            <a:endParaRPr lang="en-US" dirty="0"/>
          </a:p>
          <a:p>
            <a:pPr marL="0" indent="-914400">
              <a:buNone/>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Knowler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 Barrett-Connor, E., Fowler, S. E., Hamman, R. F., Lachin, J. M., Walker, E. A., &amp; Nathan, D. M. (2002). Reduction in the Incidence of Type 2 Diabetes with Lifestyle Intervention or Metformin.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The New England Journal of Medicine, 346</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(6), 393–403. </a:t>
            </a: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https://doi.org/10.1056/NEJMoa012512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914400">
              <a:buNone/>
            </a:pPr>
            <a:endParaRPr lang="en-US" sz="1800" dirty="0">
              <a:solidFill>
                <a:srgbClr val="3A3A3A"/>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914400">
              <a:lnSpc>
                <a:spcPct val="115000"/>
              </a:lnSpc>
              <a:spcBef>
                <a:spcPts val="0"/>
              </a:spcBef>
              <a:spcAft>
                <a:spcPts val="0"/>
              </a:spcAft>
              <a:buNone/>
            </a:pPr>
            <a:r>
              <a:rPr lang="en-US" sz="1800" dirty="0">
                <a:solidFill>
                  <a:srgbClr val="3A3A3A"/>
                </a:solidFill>
                <a:effectLst/>
                <a:latin typeface="Times New Roman" panose="02020603050405020304" pitchFamily="18" charset="0"/>
                <a:ea typeface="Calibri" panose="020F0502020204030204" pitchFamily="34" charset="0"/>
                <a:cs typeface="Times New Roman" panose="02020603050405020304" pitchFamily="18" charset="0"/>
              </a:rPr>
              <a:t>Petersen, M. (2018). Economic Costs of Diabetes in the U.S. in 2017. </a:t>
            </a:r>
            <a:r>
              <a:rPr lang="en-US" sz="1800" i="1" dirty="0">
                <a:solidFill>
                  <a:srgbClr val="3A3A3A"/>
                </a:solidFill>
                <a:effectLst/>
                <a:latin typeface="Times New Roman" panose="02020603050405020304" pitchFamily="18" charset="0"/>
                <a:ea typeface="Calibri" panose="020F0502020204030204" pitchFamily="34" charset="0"/>
                <a:cs typeface="Times New Roman" panose="02020603050405020304" pitchFamily="18" charset="0"/>
              </a:rPr>
              <a:t>Diabetes Care</a:t>
            </a:r>
            <a:r>
              <a:rPr lang="en-US" sz="1800" dirty="0">
                <a:solidFill>
                  <a:srgbClr val="3A3A3A"/>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solidFill>
                  <a:srgbClr val="3A3A3A"/>
                </a:solidFill>
                <a:effectLst/>
                <a:latin typeface="Times New Roman" panose="02020603050405020304" pitchFamily="18" charset="0"/>
                <a:ea typeface="Calibri" panose="020F0502020204030204" pitchFamily="34" charset="0"/>
                <a:cs typeface="Times New Roman" panose="02020603050405020304" pitchFamily="18" charset="0"/>
              </a:rPr>
              <a:t>41</a:t>
            </a:r>
            <a:r>
              <a:rPr lang="en-US" sz="1800" dirty="0">
                <a:solidFill>
                  <a:srgbClr val="3A3A3A"/>
                </a:solidFill>
                <a:effectLst/>
                <a:latin typeface="Times New Roman" panose="02020603050405020304" pitchFamily="18" charset="0"/>
                <a:ea typeface="Calibri" panose="020F0502020204030204" pitchFamily="34" charset="0"/>
                <a:cs typeface="Times New Roman" panose="02020603050405020304" pitchFamily="18" charset="0"/>
              </a:rPr>
              <a:t>(5), 917–928. </a:t>
            </a: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https://doi.org/10.2337/dci18-0007</a:t>
            </a:r>
            <a:r>
              <a:rPr lang="en-US" sz="1800" dirty="0">
                <a:solidFill>
                  <a:srgbClr val="3A3A3A"/>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914400">
              <a:lnSpc>
                <a:spcPct val="115000"/>
              </a:lnSpc>
              <a:spcBef>
                <a:spcPts val="0"/>
              </a:spcBef>
              <a:spcAft>
                <a:spcPts val="0"/>
              </a:spcAft>
              <a:buNone/>
            </a:pPr>
            <a:endParaRPr lang="en-US" sz="1800" dirty="0">
              <a:solidFill>
                <a:srgbClr val="3A3A3A"/>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914400">
              <a:lnSpc>
                <a:spcPct val="115000"/>
              </a:lnSpc>
              <a:spcBef>
                <a:spcPts val="0"/>
              </a:spcBef>
              <a:buNone/>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Teboul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Alex (2019).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Diabetes Health Indicators Dataset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 set].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kaggle</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https://www.kaggle.com/datasets/alexteboul/diabetes-health-indicators-dataset?select=diabetes_binary_5050split_health_indicators_BRFSS2015.csv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914400">
              <a:lnSpc>
                <a:spcPct val="115000"/>
              </a:lnSpc>
              <a:spcBef>
                <a:spcPts val="0"/>
              </a:spcBef>
              <a:spcAft>
                <a:spcPts val="0"/>
              </a:spcAft>
              <a:buNone/>
            </a:pPr>
            <a:endParaRPr lang="en-US" sz="1800" dirty="0">
              <a:solidFill>
                <a:srgbClr val="3A3A3A"/>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914400">
              <a:lnSpc>
                <a:spcPct val="115000"/>
              </a:lnSpc>
              <a:spcBef>
                <a:spcPts val="0"/>
              </a:spcBef>
              <a:spcAft>
                <a:spcPts val="0"/>
              </a:spcAft>
              <a:buNone/>
            </a:pPr>
            <a:endParaRPr lang="en-US" sz="1800" dirty="0">
              <a:solidFill>
                <a:srgbClr val="3A3A3A"/>
              </a:solidFill>
              <a:latin typeface="Times New Roman" panose="02020603050405020304" pitchFamily="18" charset="0"/>
              <a:ea typeface="Calibri" panose="020F0502020204030204" pitchFamily="34" charset="0"/>
              <a:cs typeface="Times New Roman" panose="02020603050405020304" pitchFamily="18" charset="0"/>
            </a:endParaRPr>
          </a:p>
          <a:p>
            <a:pPr marL="0" indent="-914400">
              <a:lnSpc>
                <a:spcPct val="115000"/>
              </a:lnSpc>
              <a:spcBef>
                <a:spcPts val="0"/>
              </a:spcBef>
              <a:buNone/>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Xie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Z., Nikolayeva, O., Luo, J., &amp; Li, D. (2019). Building Risk Prediction Models for Type 2 Diabetes Using Machine Learning Techniques.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Preventing Chronic Disease, 16</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https://doi.org/10.5888/pcd16.190109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914400">
              <a:lnSpc>
                <a:spcPct val="115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65217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E1C9-4096-9BE3-B163-22F7803731AE}"/>
              </a:ext>
            </a:extLst>
          </p:cNvPr>
          <p:cNvSpPr>
            <a:spLocks noGrp="1"/>
          </p:cNvSpPr>
          <p:nvPr>
            <p:ph type="title"/>
          </p:nvPr>
        </p:nvSpPr>
        <p:spPr>
          <a:xfrm>
            <a:off x="248575" y="-149781"/>
            <a:ext cx="6459245" cy="1460501"/>
          </a:xfrm>
        </p:spPr>
        <p:txBody>
          <a:bodyPr>
            <a:normAutofit/>
          </a:bodyPr>
          <a:lstStyle/>
          <a:p>
            <a:r>
              <a:rPr lang="en-US" b="1"/>
              <a:t>Research Questions:</a:t>
            </a:r>
            <a:endParaRPr lang="en-US" b="1" dirty="0"/>
          </a:p>
        </p:txBody>
      </p:sp>
      <p:sp>
        <p:nvSpPr>
          <p:cNvPr id="3" name="Content Placeholder 2">
            <a:extLst>
              <a:ext uri="{FF2B5EF4-FFF2-40B4-BE49-F238E27FC236}">
                <a16:creationId xmlns:a16="http://schemas.microsoft.com/office/drawing/2014/main" id="{71BA9EDA-D710-EF29-112C-325CA4ED92E6}"/>
              </a:ext>
            </a:extLst>
          </p:cNvPr>
          <p:cNvSpPr>
            <a:spLocks noGrp="1"/>
          </p:cNvSpPr>
          <p:nvPr>
            <p:ph idx="1"/>
          </p:nvPr>
        </p:nvSpPr>
        <p:spPr>
          <a:xfrm>
            <a:off x="177552" y="1124289"/>
            <a:ext cx="11496583" cy="5236246"/>
          </a:xfrm>
        </p:spPr>
        <p:txBody>
          <a:bodyPr>
            <a:normAutofit lnSpcReduction="10000"/>
          </a:bodyPr>
          <a:lstStyle/>
          <a:p>
            <a:pPr marL="0" marR="0" lvl="0" indent="0">
              <a:spcBef>
                <a:spcPts val="0"/>
              </a:spcBef>
              <a:spcAft>
                <a:spcPts val="0"/>
              </a:spcAft>
              <a:buSzPts val="1200"/>
              <a:buNone/>
            </a:pPr>
            <a:r>
              <a:rPr lang="en-US" sz="3600" dirty="0">
                <a:effectLst/>
                <a:ea typeface="Calibri" panose="020F0502020204030204" pitchFamily="34" charset="0"/>
              </a:rPr>
              <a:t>1. What behaviors and habits are associated with diabetes risk?</a:t>
            </a:r>
          </a:p>
          <a:p>
            <a:pPr marL="0" marR="0" lvl="0" indent="0">
              <a:spcBef>
                <a:spcPts val="0"/>
              </a:spcBef>
              <a:spcAft>
                <a:spcPts val="0"/>
              </a:spcAft>
              <a:buSzPts val="1200"/>
              <a:buNone/>
            </a:pPr>
            <a:endParaRPr lang="en-US" sz="3600" dirty="0">
              <a:effectLst/>
              <a:ea typeface="Times New Roman" panose="02020603050405020304" pitchFamily="18" charset="0"/>
            </a:endParaRPr>
          </a:p>
          <a:p>
            <a:pPr marL="0" marR="0" lvl="0" indent="0">
              <a:spcBef>
                <a:spcPts val="0"/>
              </a:spcBef>
              <a:spcAft>
                <a:spcPts val="0"/>
              </a:spcAft>
              <a:buSzPts val="1200"/>
              <a:buNone/>
            </a:pPr>
            <a:r>
              <a:rPr lang="en-US" sz="3600" dirty="0">
                <a:effectLst/>
                <a:ea typeface="Calibri" panose="020F0502020204030204" pitchFamily="34" charset="0"/>
              </a:rPr>
              <a:t>2. What machine learning algorithms out of the </a:t>
            </a:r>
            <a:r>
              <a:rPr lang="en-US" sz="3600">
                <a:effectLst/>
                <a:ea typeface="Calibri" panose="020F0502020204030204" pitchFamily="34" charset="0"/>
              </a:rPr>
              <a:t>following </a:t>
            </a:r>
            <a:r>
              <a:rPr lang="en-US" sz="3600">
                <a:ea typeface="Calibri" panose="020F0502020204030204" pitchFamily="34" charset="0"/>
              </a:rPr>
              <a:t>is</a:t>
            </a:r>
            <a:r>
              <a:rPr lang="en-US" sz="3600">
                <a:effectLst/>
                <a:ea typeface="Calibri" panose="020F0502020204030204" pitchFamily="34" charset="0"/>
              </a:rPr>
              <a:t> </a:t>
            </a:r>
            <a:r>
              <a:rPr lang="en-US" sz="3600" dirty="0">
                <a:effectLst/>
                <a:ea typeface="Calibri" panose="020F0502020204030204" pitchFamily="34" charset="0"/>
              </a:rPr>
              <a:t>most effective at predicting diabetes risk: logistic regression, naïve bayes, support vector machines, k-nearest neighbor, and decisions trees</a:t>
            </a:r>
          </a:p>
          <a:p>
            <a:pPr marL="0" marR="0" lvl="0" indent="0">
              <a:spcBef>
                <a:spcPts val="0"/>
              </a:spcBef>
              <a:spcAft>
                <a:spcPts val="0"/>
              </a:spcAft>
              <a:buSzPts val="1200"/>
              <a:buNone/>
            </a:pPr>
            <a:endParaRPr lang="en-US" sz="3600" dirty="0">
              <a:effectLst/>
              <a:ea typeface="Times New Roman" panose="02020603050405020304" pitchFamily="18" charset="0"/>
            </a:endParaRPr>
          </a:p>
          <a:p>
            <a:pPr marL="0" marR="0" lvl="0" indent="0">
              <a:spcBef>
                <a:spcPts val="0"/>
              </a:spcBef>
              <a:spcAft>
                <a:spcPts val="0"/>
              </a:spcAft>
              <a:buSzPts val="1200"/>
              <a:buNone/>
            </a:pPr>
            <a:r>
              <a:rPr lang="en-US" sz="3600" dirty="0">
                <a:effectLst/>
                <a:ea typeface="Calibri" panose="020F0502020204030204" pitchFamily="34" charset="0"/>
              </a:rPr>
              <a:t>3. Will clustering the data using Gower’s distance and the Partition Around Medoids (PAM) clustering algorithm improve model accuracy?</a:t>
            </a:r>
            <a:endParaRPr lang="en-US" dirty="0"/>
          </a:p>
        </p:txBody>
      </p:sp>
    </p:spTree>
    <p:extLst>
      <p:ext uri="{BB962C8B-B14F-4D97-AF65-F5344CB8AC3E}">
        <p14:creationId xmlns:p14="http://schemas.microsoft.com/office/powerpoint/2010/main" val="21086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0042-5E97-7C50-3859-83CC55BFD9B0}"/>
              </a:ext>
            </a:extLst>
          </p:cNvPr>
          <p:cNvSpPr>
            <a:spLocks noGrp="1"/>
          </p:cNvSpPr>
          <p:nvPr>
            <p:ph type="title"/>
          </p:nvPr>
        </p:nvSpPr>
        <p:spPr>
          <a:xfrm>
            <a:off x="-76201" y="-126663"/>
            <a:ext cx="12194218" cy="851116"/>
          </a:xfrm>
        </p:spPr>
        <p:txBody>
          <a:bodyPr>
            <a:normAutofit/>
          </a:bodyPr>
          <a:lstStyle/>
          <a:p>
            <a:r>
              <a:rPr lang="en-US" b="1" dirty="0"/>
              <a:t>Motivation and Importance for Research:</a:t>
            </a:r>
          </a:p>
        </p:txBody>
      </p:sp>
      <p:sp>
        <p:nvSpPr>
          <p:cNvPr id="3" name="Content Placeholder 2">
            <a:extLst>
              <a:ext uri="{FF2B5EF4-FFF2-40B4-BE49-F238E27FC236}">
                <a16:creationId xmlns:a16="http://schemas.microsoft.com/office/drawing/2014/main" id="{F6338F40-B7AF-F24B-0E44-6D1D4B32169B}"/>
              </a:ext>
            </a:extLst>
          </p:cNvPr>
          <p:cNvSpPr>
            <a:spLocks noGrp="1"/>
          </p:cNvSpPr>
          <p:nvPr>
            <p:ph idx="1"/>
          </p:nvPr>
        </p:nvSpPr>
        <p:spPr>
          <a:xfrm>
            <a:off x="0" y="591280"/>
            <a:ext cx="12118019" cy="2160449"/>
          </a:xfrm>
        </p:spPr>
        <p:txBody>
          <a:bodyPr>
            <a:normAutofit/>
          </a:bodyPr>
          <a:lstStyle/>
          <a:p>
            <a:pPr marL="514350" indent="-514350">
              <a:buAutoNum type="arabicPeriod"/>
            </a:pPr>
            <a:r>
              <a:rPr lang="en-US" sz="2000" dirty="0"/>
              <a:t>There still exists a high prevalence of diabetes, and many individuals do not know that they have diabetes.</a:t>
            </a:r>
          </a:p>
          <a:p>
            <a:pPr marL="971550" lvl="1" indent="-514350">
              <a:buFont typeface="+mj-lt"/>
              <a:buAutoNum type="alphaLcParenR"/>
            </a:pPr>
            <a:r>
              <a:rPr lang="en-US" sz="2000" dirty="0"/>
              <a:t>According to the Center for Disease Control and Prevention’s (CDC) National Diabetes Statistics Report, over 37 million Americans have diabetes; however, about 1 in 5 of these individuals do not know that they have it (CDC, 2022).</a:t>
            </a:r>
          </a:p>
        </p:txBody>
      </p:sp>
      <p:sp>
        <p:nvSpPr>
          <p:cNvPr id="6" name="Content Placeholder 2">
            <a:extLst>
              <a:ext uri="{FF2B5EF4-FFF2-40B4-BE49-F238E27FC236}">
                <a16:creationId xmlns:a16="http://schemas.microsoft.com/office/drawing/2014/main" id="{87D41BC9-2B9D-6A79-AA17-225D76E87810}"/>
              </a:ext>
            </a:extLst>
          </p:cNvPr>
          <p:cNvSpPr txBox="1">
            <a:spLocks/>
          </p:cNvSpPr>
          <p:nvPr/>
        </p:nvSpPr>
        <p:spPr>
          <a:xfrm>
            <a:off x="-1" y="5518982"/>
            <a:ext cx="12118018" cy="21604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4.     Living with diabetes comes with financial burden</a:t>
            </a:r>
          </a:p>
          <a:p>
            <a:pPr marL="914400" lvl="1" indent="-457200">
              <a:buFont typeface="+mj-lt"/>
              <a:buAutoNum type="alphaLcParenR"/>
            </a:pPr>
            <a:r>
              <a:rPr lang="en-US" sz="2000" dirty="0">
                <a:effectLst/>
                <a:ea typeface="Calibri" panose="020F0502020204030204" pitchFamily="34" charset="0"/>
              </a:rPr>
              <a:t>According to an academic article published in the </a:t>
            </a:r>
            <a:r>
              <a:rPr lang="en-US" sz="2000" i="1" dirty="0">
                <a:effectLst/>
                <a:ea typeface="Calibri" panose="020F0502020204030204" pitchFamily="34" charset="0"/>
              </a:rPr>
              <a:t>Diabetes Care </a:t>
            </a:r>
            <a:r>
              <a:rPr lang="en-US" sz="2000" dirty="0">
                <a:effectLst/>
                <a:ea typeface="Calibri" panose="020F0502020204030204" pitchFamily="34" charset="0"/>
              </a:rPr>
              <a:t>journal, “People diagnosed with diabetes, on average, have medical expenditures </a:t>
            </a:r>
            <a:r>
              <a:rPr lang="en-US" sz="2000" dirty="0">
                <a:effectLst/>
                <a:ea typeface="Calibri" panose="020F0502020204030204" pitchFamily="34" charset="0"/>
                <a:cs typeface="Cambria Math" panose="02040503050406030204" pitchFamily="18" charset="0"/>
              </a:rPr>
              <a:t>about </a:t>
            </a:r>
            <a:r>
              <a:rPr lang="en-US" sz="2000" dirty="0">
                <a:effectLst/>
                <a:ea typeface="Calibri" panose="020F0502020204030204" pitchFamily="34" charset="0"/>
              </a:rPr>
              <a:t>2.3 times higher than what expenditures would be in the absence of diabetes” (Petersen, 2018)</a:t>
            </a:r>
            <a:endParaRPr lang="en-US" sz="2000" dirty="0"/>
          </a:p>
        </p:txBody>
      </p:sp>
      <p:sp>
        <p:nvSpPr>
          <p:cNvPr id="7" name="Content Placeholder 2">
            <a:extLst>
              <a:ext uri="{FF2B5EF4-FFF2-40B4-BE49-F238E27FC236}">
                <a16:creationId xmlns:a16="http://schemas.microsoft.com/office/drawing/2014/main" id="{11A37638-3447-229F-2BA4-A556D6A5220A}"/>
              </a:ext>
            </a:extLst>
          </p:cNvPr>
          <p:cNvSpPr txBox="1">
            <a:spLocks/>
          </p:cNvSpPr>
          <p:nvPr/>
        </p:nvSpPr>
        <p:spPr>
          <a:xfrm>
            <a:off x="0" y="3491706"/>
            <a:ext cx="11965618" cy="21604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3.     Early intervention for individuals at risk of diabetes can help reduce the chances of becoming diabetic</a:t>
            </a:r>
          </a:p>
          <a:p>
            <a:pPr marL="800100" lvl="1" indent="-342900">
              <a:buFont typeface="+mj-lt"/>
              <a:buAutoNum type="alphaLcParenR"/>
            </a:pPr>
            <a:r>
              <a:rPr lang="en-US" sz="2000" dirty="0">
                <a:ea typeface="Calibri" panose="020F0502020204030204" pitchFamily="34" charset="0"/>
              </a:rPr>
              <a:t>According to a</a:t>
            </a:r>
            <a:r>
              <a:rPr lang="en-US" sz="2000" dirty="0">
                <a:effectLst/>
                <a:ea typeface="Calibri" panose="020F0502020204030204" pitchFamily="34" charset="0"/>
              </a:rPr>
              <a:t> study conducted by the Diabetes Prevention Program Research Group, subjects who were administered into lifestyle early intervention programs to address their risk of diabetes contracted diabetes 58 percent less than subjects who did not participate in these programs (Diabetes Prevention Program Research Group, 2002).</a:t>
            </a:r>
            <a:endParaRPr lang="en-US" sz="2000" dirty="0"/>
          </a:p>
        </p:txBody>
      </p:sp>
      <p:sp>
        <p:nvSpPr>
          <p:cNvPr id="4" name="Content Placeholder 2">
            <a:extLst>
              <a:ext uri="{FF2B5EF4-FFF2-40B4-BE49-F238E27FC236}">
                <a16:creationId xmlns:a16="http://schemas.microsoft.com/office/drawing/2014/main" id="{8CF13D23-6840-CD27-2018-E4A84607D3DD}"/>
              </a:ext>
            </a:extLst>
          </p:cNvPr>
          <p:cNvSpPr txBox="1">
            <a:spLocks/>
          </p:cNvSpPr>
          <p:nvPr/>
        </p:nvSpPr>
        <p:spPr>
          <a:xfrm>
            <a:off x="-76201" y="2041493"/>
            <a:ext cx="12118019" cy="21604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2.   There are dangerous effects of prolonged untreated diabetes.</a:t>
            </a:r>
          </a:p>
          <a:p>
            <a:pPr marL="971550" lvl="1" indent="-514350">
              <a:buFont typeface="+mj-lt"/>
              <a:buAutoNum type="alphaLcParenR"/>
            </a:pPr>
            <a:r>
              <a:rPr lang="en-US" sz="2000" dirty="0"/>
              <a:t>According to the Center for Disease Control and Prevention’s (CDC) National Diabetes Statistics Report, prolonged high blood sugar levels can lead to cardiovascular disease and kidney damage (CDC, 2022).</a:t>
            </a:r>
          </a:p>
          <a:p>
            <a:pPr marL="971550" lvl="1" indent="-514350">
              <a:buFont typeface="+mj-lt"/>
              <a:buAutoNum type="alphaLcParenR"/>
            </a:pPr>
            <a:endParaRPr lang="en-US" sz="2000" dirty="0"/>
          </a:p>
        </p:txBody>
      </p:sp>
    </p:spTree>
    <p:extLst>
      <p:ext uri="{BB962C8B-B14F-4D97-AF65-F5344CB8AC3E}">
        <p14:creationId xmlns:p14="http://schemas.microsoft.com/office/powerpoint/2010/main" val="2703179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52C10-733B-3C49-1973-307F245A715E}"/>
              </a:ext>
            </a:extLst>
          </p:cNvPr>
          <p:cNvSpPr>
            <a:spLocks noGrp="1"/>
          </p:cNvSpPr>
          <p:nvPr>
            <p:ph type="title"/>
          </p:nvPr>
        </p:nvSpPr>
        <p:spPr>
          <a:xfrm>
            <a:off x="1438182" y="825623"/>
            <a:ext cx="9596761" cy="780735"/>
          </a:xfrm>
        </p:spPr>
        <p:txBody>
          <a:bodyPr/>
          <a:lstStyle/>
          <a:p>
            <a:r>
              <a:rPr lang="en-US" b="1" dirty="0"/>
              <a:t>Further Motivation and Literature Review:</a:t>
            </a:r>
          </a:p>
        </p:txBody>
      </p:sp>
      <p:sp>
        <p:nvSpPr>
          <p:cNvPr id="3" name="Content Placeholder 2">
            <a:extLst>
              <a:ext uri="{FF2B5EF4-FFF2-40B4-BE49-F238E27FC236}">
                <a16:creationId xmlns:a16="http://schemas.microsoft.com/office/drawing/2014/main" id="{807E4C7E-991A-F270-F7B4-F2EDE5D3278A}"/>
              </a:ext>
            </a:extLst>
          </p:cNvPr>
          <p:cNvSpPr>
            <a:spLocks noGrp="1"/>
          </p:cNvSpPr>
          <p:nvPr>
            <p:ph idx="1"/>
          </p:nvPr>
        </p:nvSpPr>
        <p:spPr>
          <a:xfrm>
            <a:off x="1162975" y="2445158"/>
            <a:ext cx="9996256" cy="1967684"/>
          </a:xfrm>
        </p:spPr>
        <p:txBody>
          <a:bodyPr>
            <a:noAutofit/>
          </a:bodyPr>
          <a:lstStyle/>
          <a:p>
            <a:r>
              <a:rPr lang="en-US" sz="2400" dirty="0">
                <a:ea typeface="Calibri" panose="020F0502020204030204" pitchFamily="34" charset="0"/>
                <a:cs typeface="Times New Roman" panose="02020603050405020304" pitchFamily="18" charset="0"/>
              </a:rPr>
              <a:t>C</a:t>
            </a:r>
            <a:r>
              <a:rPr lang="en-US" sz="2400" dirty="0">
                <a:effectLst/>
                <a:ea typeface="Calibri" panose="020F0502020204030204" pitchFamily="34" charset="0"/>
                <a:cs typeface="Times New Roman" panose="02020603050405020304" pitchFamily="18" charset="0"/>
              </a:rPr>
              <a:t>reating my digital questionnaire application will give individuals yet another resource to easily be notified if they are at-risk of diabetes.  This will allow them to take appropriate action, such as lifestyle changes or get a full diabetes screening.  </a:t>
            </a:r>
          </a:p>
          <a:p>
            <a:r>
              <a:rPr lang="en-US" sz="2400" dirty="0"/>
              <a:t>However, in addition to wanting to create an application to help individuals take appropriate action, I would also like to fill gaps in past research</a:t>
            </a:r>
          </a:p>
        </p:txBody>
      </p:sp>
    </p:spTree>
    <p:extLst>
      <p:ext uri="{BB962C8B-B14F-4D97-AF65-F5344CB8AC3E}">
        <p14:creationId xmlns:p14="http://schemas.microsoft.com/office/powerpoint/2010/main" val="4012592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6ECD-8CA3-0594-DA3A-FF11B90EB440}"/>
              </a:ext>
            </a:extLst>
          </p:cNvPr>
          <p:cNvSpPr>
            <a:spLocks noGrp="1"/>
          </p:cNvSpPr>
          <p:nvPr>
            <p:ph type="title"/>
          </p:nvPr>
        </p:nvSpPr>
        <p:spPr>
          <a:xfrm>
            <a:off x="172375" y="-167535"/>
            <a:ext cx="10515600" cy="1325563"/>
          </a:xfrm>
        </p:spPr>
        <p:txBody>
          <a:bodyPr/>
          <a:lstStyle/>
          <a:p>
            <a:r>
              <a:rPr lang="en-US" b="1" dirty="0"/>
              <a:t>Academic Literature Review: Source 1</a:t>
            </a:r>
          </a:p>
        </p:txBody>
      </p:sp>
      <p:sp>
        <p:nvSpPr>
          <p:cNvPr id="3" name="Content Placeholder 2">
            <a:extLst>
              <a:ext uri="{FF2B5EF4-FFF2-40B4-BE49-F238E27FC236}">
                <a16:creationId xmlns:a16="http://schemas.microsoft.com/office/drawing/2014/main" id="{39C8CB69-2247-6C5A-8785-FDEB260333B4}"/>
              </a:ext>
            </a:extLst>
          </p:cNvPr>
          <p:cNvSpPr>
            <a:spLocks noGrp="1"/>
          </p:cNvSpPr>
          <p:nvPr>
            <p:ph idx="1"/>
          </p:nvPr>
        </p:nvSpPr>
        <p:spPr>
          <a:xfrm>
            <a:off x="172375" y="781235"/>
            <a:ext cx="11847250" cy="6196613"/>
          </a:xfrm>
        </p:spPr>
        <p:txBody>
          <a:bodyPr>
            <a:normAutofit fontScale="92500" lnSpcReduction="10000"/>
          </a:bodyPr>
          <a:lstStyle/>
          <a:p>
            <a:r>
              <a:rPr lang="en-US" sz="2400" b="1" dirty="0"/>
              <a:t>Title: </a:t>
            </a:r>
            <a:r>
              <a:rPr lang="en-US" sz="2400" dirty="0"/>
              <a:t>“Likelihood Prediction of Diabetes at Early State Using Data Mining Techniques</a:t>
            </a:r>
            <a:r>
              <a:rPr lang="en-US" sz="2400" b="0" i="0" dirty="0">
                <a:effectLst/>
              </a:rPr>
              <a:t>”</a:t>
            </a:r>
          </a:p>
          <a:p>
            <a:r>
              <a:rPr lang="en-US" sz="2400" b="1" dirty="0"/>
              <a:t>Summary: </a:t>
            </a:r>
            <a:r>
              <a:rPr lang="en-US" sz="2400" dirty="0"/>
              <a:t>The book chapter describes the methodology of experimenting with data mining techniques, such as Naïve Bayes, Logistic Regression, and Random Forest, to understand if behavioral risk factors can be used to predict diabetes.  They used a dataset containing diabetes behavioral risk factors, such as experiencing polyuria (excess urination), polydipsia (excessive thirst), episode of sudden weight loss, and muscle weakness.  They discovered with this dataset that Random Forest performed the best.  Also, they proposed the creation of a user-friendly application to assess if a person is at risk of diabetes.  Although the application was proposed, it was never created.</a:t>
            </a:r>
            <a:endParaRPr lang="en-US" sz="2400" b="1" dirty="0"/>
          </a:p>
          <a:p>
            <a:r>
              <a:rPr lang="en-US" sz="2400" b="1" dirty="0"/>
              <a:t>Ways I can see improvement in research</a:t>
            </a:r>
            <a:r>
              <a:rPr lang="en-US" sz="2400" b="1" i="0" dirty="0">
                <a:effectLst/>
              </a:rPr>
              <a:t>: </a:t>
            </a:r>
            <a:r>
              <a:rPr lang="en-US" sz="2400" dirty="0"/>
              <a:t>The data could consist of other predictors that fall more in line with a person’s habits, such as diet, sleep, smoking, etc</a:t>
            </a:r>
            <a:r>
              <a:rPr lang="en-US" sz="2400" i="0" dirty="0">
                <a:effectLst/>
              </a:rPr>
              <a:t>.  They could have checked for multicollinearity and performed more EDA (all columns present in the dataset were used).  They could have removed extraneous collinear predictors.  They could have included experimentation with supper vector machines (SVM) and k-nearest neighbors (KNN) could have been conducted.  They could have experimented with clustering the data to improve model accuracy.  The application to assess diabetes risk could have been created.  </a:t>
            </a:r>
            <a:endParaRPr lang="en-US" sz="2400" dirty="0"/>
          </a:p>
          <a:p>
            <a:r>
              <a:rPr lang="en-US" sz="2400" b="1" dirty="0"/>
              <a:t>Citation: </a:t>
            </a:r>
            <a:r>
              <a:rPr lang="en-US" sz="2400" dirty="0"/>
              <a:t>Islam, M.M., </a:t>
            </a:r>
            <a:r>
              <a:rPr lang="en-US" sz="2400" dirty="0" err="1"/>
              <a:t>Ferdousi</a:t>
            </a:r>
            <a:r>
              <a:rPr lang="en-US" sz="2400" dirty="0"/>
              <a:t>, R., Rahman, S., &amp; Bushra, H. Y. (2019). Likelihood Prediction of Diabetes at Early Stage Using Data Mining Techniques. </a:t>
            </a:r>
            <a:r>
              <a:rPr lang="en-US" sz="2400" i="1" dirty="0"/>
              <a:t>In Computer Vision and Machine Intelligence in Medical Image Analysis</a:t>
            </a:r>
            <a:r>
              <a:rPr lang="en-US" sz="2400" dirty="0"/>
              <a:t> (pp. 113–125). Springer Singapore. https://doi.org/10.1007/978-981-13-8798-2_12</a:t>
            </a:r>
          </a:p>
        </p:txBody>
      </p:sp>
    </p:spTree>
    <p:extLst>
      <p:ext uri="{BB962C8B-B14F-4D97-AF65-F5344CB8AC3E}">
        <p14:creationId xmlns:p14="http://schemas.microsoft.com/office/powerpoint/2010/main" val="492518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9A07-75BB-ACD9-85A9-42CE1F34A181}"/>
              </a:ext>
            </a:extLst>
          </p:cNvPr>
          <p:cNvSpPr>
            <a:spLocks noGrp="1"/>
          </p:cNvSpPr>
          <p:nvPr>
            <p:ph type="title"/>
          </p:nvPr>
        </p:nvSpPr>
        <p:spPr>
          <a:xfrm>
            <a:off x="122547" y="0"/>
            <a:ext cx="9170633" cy="762980"/>
          </a:xfrm>
        </p:spPr>
        <p:txBody>
          <a:bodyPr>
            <a:normAutofit/>
          </a:bodyPr>
          <a:lstStyle/>
          <a:p>
            <a:r>
              <a:rPr lang="en-US" b="1" dirty="0"/>
              <a:t>Academic Literature Review: Source 2</a:t>
            </a:r>
          </a:p>
        </p:txBody>
      </p:sp>
      <p:sp>
        <p:nvSpPr>
          <p:cNvPr id="3" name="Content Placeholder 2">
            <a:extLst>
              <a:ext uri="{FF2B5EF4-FFF2-40B4-BE49-F238E27FC236}">
                <a16:creationId xmlns:a16="http://schemas.microsoft.com/office/drawing/2014/main" id="{BF83B8AC-1F59-1B43-D88D-FAFC9EBAF465}"/>
              </a:ext>
            </a:extLst>
          </p:cNvPr>
          <p:cNvSpPr>
            <a:spLocks noGrp="1"/>
          </p:cNvSpPr>
          <p:nvPr>
            <p:ph idx="1"/>
          </p:nvPr>
        </p:nvSpPr>
        <p:spPr>
          <a:xfrm>
            <a:off x="0" y="762980"/>
            <a:ext cx="12192000" cy="6095020"/>
          </a:xfrm>
        </p:spPr>
        <p:txBody>
          <a:bodyPr>
            <a:normAutofit fontScale="92500" lnSpcReduction="10000"/>
          </a:bodyPr>
          <a:lstStyle/>
          <a:p>
            <a:r>
              <a:rPr lang="en-US" sz="2400" b="1" dirty="0"/>
              <a:t>Title: </a:t>
            </a:r>
            <a:r>
              <a:rPr lang="en-US" sz="2400" dirty="0"/>
              <a:t>"Building Risk Prediction Models for Type 2 Diabetes Using Machine Learning Techniques“</a:t>
            </a:r>
            <a:endParaRPr lang="en-US" sz="2400" b="1" dirty="0"/>
          </a:p>
          <a:p>
            <a:r>
              <a:rPr lang="en-US" sz="2400" b="1" dirty="0"/>
              <a:t>Summary: </a:t>
            </a:r>
            <a:r>
              <a:rPr lang="en-US" sz="2400" dirty="0"/>
              <a:t>The academic article describes using multiple machine learning algorithms, such as support vector machine, decision tree, logistic regression, random forest, neural network, and Gaussian Naive Bayes classifiers, to predict the risk of type 2 diabetes.  They used a dataset that consisted of predictors describing behavioral and habitual risk factors associated with diabetes, such as difficulty seeing, depression, exercise, smoking, vaccines (flu), and history of heart disease.  The dataset was sourced from the CDC’s 2014 Behavioral Risk Factor Surveillance System (BRFSS), which is the system responsible for conducting health-related telephone surveys asking about risky behaviors, chronic diseases, and the use of preventative services.  They discovered that neural networks performed the best with highest the AUC.  </a:t>
            </a:r>
            <a:endParaRPr lang="en-US" sz="2400" b="1" dirty="0"/>
          </a:p>
          <a:p>
            <a:r>
              <a:rPr lang="en-US" sz="2400" b="1" dirty="0"/>
              <a:t>Ways I can see improvement: </a:t>
            </a:r>
            <a:r>
              <a:rPr lang="en-US" sz="2400" dirty="0"/>
              <a:t>The research could experiment with k-nearest neighbors (KNN).  Also, they could experiment and analyze predictors describing diet, high blood pressure, high cholesterol, and difficulty walking. </a:t>
            </a:r>
            <a:r>
              <a:rPr lang="en-US" sz="2400" i="0" dirty="0">
                <a:effectLst/>
              </a:rPr>
              <a:t>They could have checked for multicollinearity and performed more EDA. They could have removed extraneous collinear predictors.  They could have experimented with clustering the data to improve model accuracy.  </a:t>
            </a:r>
            <a:r>
              <a:rPr lang="en-US" sz="2400" dirty="0"/>
              <a:t>Furthermore, an application that can deploy their research was not proposed or created.</a:t>
            </a:r>
            <a:endParaRPr lang="en-US" sz="2400" b="1" dirty="0"/>
          </a:p>
          <a:p>
            <a:r>
              <a:rPr lang="en-US" sz="2400" b="1" dirty="0"/>
              <a:t>Citation: </a:t>
            </a:r>
            <a:r>
              <a:rPr lang="en-US" sz="2400" dirty="0" err="1"/>
              <a:t>Xie</a:t>
            </a:r>
            <a:r>
              <a:rPr lang="en-US" sz="2400" dirty="0"/>
              <a:t>, Z., Nikolayeva, O., Luo, J., &amp; Li, D. (2019). Building Risk Prediction Models for Type 2 Diabetes Using Machine Learning Techniques. </a:t>
            </a:r>
            <a:r>
              <a:rPr lang="en-US" sz="2400" i="1" dirty="0"/>
              <a:t>Preventing Chronic Disease, 16</a:t>
            </a:r>
            <a:r>
              <a:rPr lang="en-US" sz="2400" dirty="0"/>
              <a:t>. https://doi.org/10.5888/pcd16.190109</a:t>
            </a:r>
            <a:endParaRPr lang="en-US" dirty="0"/>
          </a:p>
        </p:txBody>
      </p:sp>
    </p:spTree>
    <p:extLst>
      <p:ext uri="{BB962C8B-B14F-4D97-AF65-F5344CB8AC3E}">
        <p14:creationId xmlns:p14="http://schemas.microsoft.com/office/powerpoint/2010/main" val="904849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75F01-7AAD-22B7-6D1E-2193EFBE704D}"/>
              </a:ext>
            </a:extLst>
          </p:cNvPr>
          <p:cNvSpPr>
            <a:spLocks noGrp="1"/>
          </p:cNvSpPr>
          <p:nvPr>
            <p:ph type="title"/>
          </p:nvPr>
        </p:nvSpPr>
        <p:spPr>
          <a:xfrm>
            <a:off x="372139" y="145845"/>
            <a:ext cx="12759071" cy="1325563"/>
          </a:xfrm>
        </p:spPr>
        <p:txBody>
          <a:bodyPr>
            <a:normAutofit/>
          </a:bodyPr>
          <a:lstStyle/>
          <a:p>
            <a:r>
              <a:rPr lang="en-US" sz="4000" b="1" dirty="0"/>
              <a:t>Why Researching These Questions are Important to Me:</a:t>
            </a:r>
          </a:p>
        </p:txBody>
      </p:sp>
      <p:sp>
        <p:nvSpPr>
          <p:cNvPr id="3" name="Content Placeholder 2">
            <a:extLst>
              <a:ext uri="{FF2B5EF4-FFF2-40B4-BE49-F238E27FC236}">
                <a16:creationId xmlns:a16="http://schemas.microsoft.com/office/drawing/2014/main" id="{F66ADD53-8409-4DE5-61E8-8EE76DEDAC9B}"/>
              </a:ext>
            </a:extLst>
          </p:cNvPr>
          <p:cNvSpPr>
            <a:spLocks noGrp="1"/>
          </p:cNvSpPr>
          <p:nvPr>
            <p:ph idx="1"/>
          </p:nvPr>
        </p:nvSpPr>
        <p:spPr>
          <a:xfrm>
            <a:off x="783453" y="1601271"/>
            <a:ext cx="10515600" cy="4351338"/>
          </a:xfrm>
        </p:spPr>
        <p:txBody>
          <a:bodyPr/>
          <a:lstStyle/>
          <a:p>
            <a:pPr marL="514350" indent="-514350">
              <a:buAutoNum type="arabicPeriod"/>
            </a:pPr>
            <a:r>
              <a:rPr lang="en-US" dirty="0"/>
              <a:t>Add to the conversation and contribute to the use of data science concepts within the medical field</a:t>
            </a:r>
          </a:p>
          <a:p>
            <a:pPr marL="514350" indent="-514350">
              <a:buAutoNum type="arabicPeriod"/>
            </a:pPr>
            <a:r>
              <a:rPr lang="en-US" dirty="0"/>
              <a:t>Use the concepts I learned through my previous courses to make a useful resource that can help individuals make data-driven decisions on the actions they need to take (i.e. make lifestyle changes or get a full diabetes screening)</a:t>
            </a:r>
          </a:p>
          <a:p>
            <a:pPr marL="514350" indent="-514350">
              <a:buAutoNum type="arabicPeriod"/>
            </a:pPr>
            <a:r>
              <a:rPr lang="en-US" dirty="0"/>
              <a:t>By sharing this project on GitHub, I hope to get others involved in the use of data science in medicine.  (They can improve on my methods or use the project as inspiration for their own methods)</a:t>
            </a:r>
          </a:p>
          <a:p>
            <a:pPr marL="514350" indent="-514350">
              <a:buAutoNum type="arabicPeriod"/>
            </a:pPr>
            <a:endParaRPr lang="en-US" dirty="0"/>
          </a:p>
        </p:txBody>
      </p:sp>
    </p:spTree>
    <p:extLst>
      <p:ext uri="{BB962C8B-B14F-4D97-AF65-F5344CB8AC3E}">
        <p14:creationId xmlns:p14="http://schemas.microsoft.com/office/powerpoint/2010/main" val="2007151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04D5-B79E-0C83-9F30-374ED675199E}"/>
              </a:ext>
            </a:extLst>
          </p:cNvPr>
          <p:cNvSpPr>
            <a:spLocks noGrp="1"/>
          </p:cNvSpPr>
          <p:nvPr>
            <p:ph type="title"/>
          </p:nvPr>
        </p:nvSpPr>
        <p:spPr>
          <a:xfrm>
            <a:off x="0" y="1"/>
            <a:ext cx="10515600" cy="870012"/>
          </a:xfrm>
        </p:spPr>
        <p:txBody>
          <a:bodyPr>
            <a:normAutofit fontScale="90000"/>
          </a:bodyPr>
          <a:lstStyle/>
          <a:p>
            <a:r>
              <a:rPr lang="en-US" b="1" dirty="0"/>
              <a:t>Things I Hope to Review and Learn:</a:t>
            </a:r>
            <a:br>
              <a:rPr lang="en-US" b="1" dirty="0"/>
            </a:br>
            <a:r>
              <a:rPr lang="en-US" sz="2000" b="1" dirty="0">
                <a:solidFill>
                  <a:schemeClr val="bg1">
                    <a:lumMod val="50000"/>
                  </a:schemeClr>
                </a:solidFill>
              </a:rPr>
              <a:t>(other than answering the research questions)</a:t>
            </a:r>
            <a:endParaRPr lang="en-US" b="1" dirty="0">
              <a:solidFill>
                <a:schemeClr val="bg1">
                  <a:lumMod val="50000"/>
                </a:schemeClr>
              </a:solidFill>
            </a:endParaRPr>
          </a:p>
        </p:txBody>
      </p:sp>
      <p:sp>
        <p:nvSpPr>
          <p:cNvPr id="3" name="Content Placeholder 2">
            <a:extLst>
              <a:ext uri="{FF2B5EF4-FFF2-40B4-BE49-F238E27FC236}">
                <a16:creationId xmlns:a16="http://schemas.microsoft.com/office/drawing/2014/main" id="{6CE752C5-9869-980E-D877-C5CA9C0EC9B3}"/>
              </a:ext>
            </a:extLst>
          </p:cNvPr>
          <p:cNvSpPr>
            <a:spLocks noGrp="1"/>
          </p:cNvSpPr>
          <p:nvPr>
            <p:ph idx="1"/>
          </p:nvPr>
        </p:nvSpPr>
        <p:spPr>
          <a:xfrm>
            <a:off x="0" y="1112561"/>
            <a:ext cx="10664456" cy="3618927"/>
          </a:xfrm>
        </p:spPr>
        <p:txBody>
          <a:bodyPr>
            <a:normAutofit lnSpcReduction="10000"/>
          </a:bodyPr>
          <a:lstStyle/>
          <a:p>
            <a:pPr marL="514350" indent="-514350">
              <a:buAutoNum type="arabicPeriod"/>
            </a:pPr>
            <a:r>
              <a:rPr lang="en-US" dirty="0"/>
              <a:t>Things I hope to review from previous courses:</a:t>
            </a:r>
          </a:p>
          <a:p>
            <a:pPr lvl="1">
              <a:buFont typeface="Wingdings" panose="05000000000000000000" pitchFamily="2" charset="2"/>
              <a:buChar char="§"/>
            </a:pPr>
            <a:r>
              <a:rPr lang="en-US" dirty="0"/>
              <a:t>Data cleaning</a:t>
            </a:r>
          </a:p>
          <a:p>
            <a:pPr lvl="1">
              <a:buFont typeface="Wingdings" panose="05000000000000000000" pitchFamily="2" charset="2"/>
              <a:buChar char="§"/>
            </a:pPr>
            <a:r>
              <a:rPr lang="en-US" dirty="0"/>
              <a:t>Data Preparation</a:t>
            </a:r>
          </a:p>
          <a:p>
            <a:pPr lvl="1">
              <a:buFont typeface="Wingdings" panose="05000000000000000000" pitchFamily="2" charset="2"/>
              <a:buChar char="§"/>
            </a:pPr>
            <a:r>
              <a:rPr lang="en-US" dirty="0"/>
              <a:t>Exploratory Data Analysis (i.e. univariate data exploration, multivariate data exploration, chi-square hypothesis testing, ANOVA hypothesis testing, Cramer’s V metric of association, Variance Inflation Factor (VIF) to measure multicollinearity)</a:t>
            </a:r>
          </a:p>
          <a:p>
            <a:pPr lvl="1">
              <a:buFont typeface="Wingdings" panose="05000000000000000000" pitchFamily="2" charset="2"/>
              <a:buChar char="§"/>
            </a:pPr>
            <a:r>
              <a:rPr lang="en-US" dirty="0"/>
              <a:t>Checking for multicollinearity</a:t>
            </a:r>
          </a:p>
          <a:p>
            <a:pPr lvl="1">
              <a:buFont typeface="Wingdings" panose="05000000000000000000" pitchFamily="2" charset="2"/>
              <a:buChar char="§"/>
            </a:pPr>
            <a:r>
              <a:rPr lang="en-US" dirty="0"/>
              <a:t>Supervised ML algorithms (i.e. </a:t>
            </a:r>
            <a:r>
              <a:rPr lang="en-US" sz="2400" dirty="0">
                <a:effectLst/>
                <a:ea typeface="Calibri" panose="020F0502020204030204" pitchFamily="34" charset="0"/>
              </a:rPr>
              <a:t>logistic regression, naïve bayes, support vector machines, k-nearest neighbor, and decisions trees)</a:t>
            </a:r>
            <a:endParaRPr lang="en-US" dirty="0">
              <a:ea typeface="Calibri" panose="020F0502020204030204" pitchFamily="34" charset="0"/>
            </a:endParaRPr>
          </a:p>
          <a:p>
            <a:pPr marL="971550" lvl="1" indent="-514350">
              <a:buFont typeface="+mj-lt"/>
              <a:buAutoNum type="alphaLcPeriod"/>
            </a:pPr>
            <a:endParaRPr lang="en-US" sz="2400" dirty="0">
              <a:effectLst/>
              <a:ea typeface="Calibri" panose="020F0502020204030204" pitchFamily="34" charset="0"/>
            </a:endParaRPr>
          </a:p>
        </p:txBody>
      </p:sp>
      <p:sp>
        <p:nvSpPr>
          <p:cNvPr id="4" name="TextBox 3">
            <a:extLst>
              <a:ext uri="{FF2B5EF4-FFF2-40B4-BE49-F238E27FC236}">
                <a16:creationId xmlns:a16="http://schemas.microsoft.com/office/drawing/2014/main" id="{E8CB6FFB-28F9-7709-3F2A-776CF076990F}"/>
              </a:ext>
            </a:extLst>
          </p:cNvPr>
          <p:cNvSpPr txBox="1"/>
          <p:nvPr/>
        </p:nvSpPr>
        <p:spPr>
          <a:xfrm>
            <a:off x="0" y="4829453"/>
            <a:ext cx="10298097" cy="1261884"/>
          </a:xfrm>
          <a:prstGeom prst="rect">
            <a:avLst/>
          </a:prstGeom>
          <a:noFill/>
        </p:spPr>
        <p:txBody>
          <a:bodyPr wrap="square" rtlCol="0">
            <a:spAutoFit/>
          </a:bodyPr>
          <a:lstStyle/>
          <a:p>
            <a:pPr marL="514350" indent="-514350">
              <a:buAutoNum type="arabicPeriod" startAt="2"/>
            </a:pPr>
            <a:r>
              <a:rPr lang="en-US" sz="2800" dirty="0"/>
              <a:t>Things I hope to learn more about through experience:</a:t>
            </a:r>
          </a:p>
          <a:p>
            <a:pPr marL="971550" lvl="1" indent="-514350">
              <a:buFont typeface="Wingdings" panose="05000000000000000000" pitchFamily="2" charset="2"/>
              <a:buChar char="§"/>
            </a:pPr>
            <a:r>
              <a:rPr lang="en-US" sz="2400" dirty="0"/>
              <a:t>The concept of clustering data observations to improve model accuracy</a:t>
            </a:r>
          </a:p>
          <a:p>
            <a:pPr marL="971550" lvl="1" indent="-514350">
              <a:buFont typeface="Wingdings" panose="05000000000000000000" pitchFamily="2" charset="2"/>
              <a:buChar char="§"/>
            </a:pPr>
            <a:r>
              <a:rPr lang="en-US" sz="2400" dirty="0"/>
              <a:t>Gower’s distance and Partition Around Medoids (PAM) clustering </a:t>
            </a:r>
          </a:p>
        </p:txBody>
      </p:sp>
    </p:spTree>
    <p:extLst>
      <p:ext uri="{BB962C8B-B14F-4D97-AF65-F5344CB8AC3E}">
        <p14:creationId xmlns:p14="http://schemas.microsoft.com/office/powerpoint/2010/main" val="3066517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940</TotalTime>
  <Words>4757</Words>
  <Application>Microsoft Office PowerPoint</Application>
  <PresentationFormat>Widescreen</PresentationFormat>
  <Paragraphs>348</Paragraphs>
  <Slides>28</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Cambria Math</vt:lpstr>
      <vt:lpstr>Inter</vt:lpstr>
      <vt:lpstr>Open Sans Medium</vt:lpstr>
      <vt:lpstr>Times New Roman</vt:lpstr>
      <vt:lpstr>Wingdings</vt:lpstr>
      <vt:lpstr>Office Theme</vt:lpstr>
      <vt:lpstr>Project Proposal: Experimentation of Machine Learning Techniques to Create a Diabetes Risk Prediction Application </vt:lpstr>
      <vt:lpstr>Overall Project Topic and Objective:</vt:lpstr>
      <vt:lpstr>Research Questions:</vt:lpstr>
      <vt:lpstr>Motivation and Importance for Research:</vt:lpstr>
      <vt:lpstr>Further Motivation and Literature Review:</vt:lpstr>
      <vt:lpstr>Academic Literature Review: Source 1</vt:lpstr>
      <vt:lpstr>Academic Literature Review: Source 2</vt:lpstr>
      <vt:lpstr>Why Researching These Questions are Important to Me:</vt:lpstr>
      <vt:lpstr>Things I Hope to Review and Learn: (other than answering the research questions)</vt:lpstr>
      <vt:lpstr>Data Part 1: Metadata</vt:lpstr>
      <vt:lpstr>Data Part 2: Data Dictionary of the BFRSS Heath Survey Dataset</vt:lpstr>
      <vt:lpstr>Data Part 3: Initial Cleaned and More Manageable Dataset</vt:lpstr>
      <vt:lpstr>Data Part 4: Cleaned Data Structure and Summary</vt:lpstr>
      <vt:lpstr>Methods of Analysis:</vt:lpstr>
      <vt:lpstr>Software and Packages:</vt:lpstr>
      <vt:lpstr>PowerPoint Presentation</vt:lpstr>
      <vt:lpstr>Progress to Date On the next few slides…</vt:lpstr>
      <vt:lpstr>Cleaned Data Structure and Summary</vt:lpstr>
      <vt:lpstr>Hypothesis Testing for the Relationship between Factor Type Predictors and Diabetes</vt:lpstr>
      <vt:lpstr>Exploratory Data Analysis Part 1: Diet</vt:lpstr>
      <vt:lpstr>Exploratory Data Analysis Part 2: High Blood Pressure and High Cholesterol</vt:lpstr>
      <vt:lpstr>Exploratory Data Analysis Part 3: Heavy Alcohol Consumption and Difficulty Walking</vt:lpstr>
      <vt:lpstr>Exploratory Data Analysis Part 4: Income Level and Age Category</vt:lpstr>
      <vt:lpstr>Exploratory Data Analysis Part 5: General Health and Gender</vt:lpstr>
      <vt:lpstr>We will use Cramer’s V to measure the strength of the between factor variables</vt:lpstr>
      <vt:lpstr>Relationships between the Factor Type Predictors and Diabetes.  Also, Multicollinearity Among Factor Type Predictors:</vt:lpstr>
      <vt:lpstr>Tentative Deadlines and Schedule: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 Vu</dc:creator>
  <cp:lastModifiedBy>Matthew L Vu</cp:lastModifiedBy>
  <cp:revision>66</cp:revision>
  <dcterms:created xsi:type="dcterms:W3CDTF">2023-03-01T04:23:44Z</dcterms:created>
  <dcterms:modified xsi:type="dcterms:W3CDTF">2023-03-02T03:50:45Z</dcterms:modified>
</cp:coreProperties>
</file>