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12192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590" y="-6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874C8-5B68-4F42-B4B0-8A6B3FA49DD7}" type="datetimeFigureOut">
              <a:rPr lang="en-IE" smtClean="0"/>
              <a:t>25/04/2024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21125" y="857250"/>
            <a:ext cx="130175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3F0D4-3279-4E3B-9C91-21EFE1EB3F3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4679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1" dirty="0"/>
              <a:t>FOR CODE UPDATES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3F0D4-3279-4E3B-9C91-21EFE1EB3F33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6937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1" dirty="0"/>
              <a:t>FOR DOCUMENTATION UPDATES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3F0D4-3279-4E3B-9C91-21EFE1EB3F33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8030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25/04/2024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784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25/04/2024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59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25/04/2024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213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25/04/2024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069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25/04/2024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3123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25/04/2024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104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25/04/2024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509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25/04/2024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864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25/04/2024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422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25/04/2024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464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25/04/2024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95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0CD887-AF68-4398-A476-48B9E197C2EB}" type="datetimeFigureOut">
              <a:rPr lang="en-IE" smtClean="0"/>
              <a:t>25/04/2024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257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C03F58-6BFA-2CC8-5014-D23BE4C57427}"/>
              </a:ext>
            </a:extLst>
          </p:cNvPr>
          <p:cNvSpPr/>
          <p:nvPr/>
        </p:nvSpPr>
        <p:spPr>
          <a:xfrm>
            <a:off x="268061" y="78922"/>
            <a:ext cx="1080230" cy="399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>
                <a:solidFill>
                  <a:sysClr val="windowText" lastClr="000000"/>
                </a:solidFill>
              </a:rPr>
              <a:t>New Entropy Function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3A0D07-6910-2E60-D961-15557D364843}"/>
              </a:ext>
            </a:extLst>
          </p:cNvPr>
          <p:cNvSpPr/>
          <p:nvPr/>
        </p:nvSpPr>
        <p:spPr>
          <a:xfrm>
            <a:off x="2366909" y="84753"/>
            <a:ext cx="1160879" cy="38033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>
                <a:solidFill>
                  <a:sysClr val="windowText" lastClr="000000"/>
                </a:solidFill>
              </a:rPr>
              <a:t>Update  Entropy Method?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41D2A5-FFAC-897F-FC0D-086F15B83AF3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808176" y="477970"/>
            <a:ext cx="351" cy="201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B66AC1-7C99-4CAE-5D18-E999497C3472}"/>
              </a:ext>
            </a:extLst>
          </p:cNvPr>
          <p:cNvSpPr txBox="1"/>
          <p:nvPr/>
        </p:nvSpPr>
        <p:spPr>
          <a:xfrm>
            <a:off x="564537" y="679289"/>
            <a:ext cx="48798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E3109-7CFF-5758-080C-BB0D67F708E8}"/>
              </a:ext>
            </a:extLst>
          </p:cNvPr>
          <p:cNvSpPr txBox="1"/>
          <p:nvPr/>
        </p:nvSpPr>
        <p:spPr>
          <a:xfrm>
            <a:off x="1625543" y="136423"/>
            <a:ext cx="487980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CD95EB-0170-C1DF-FCD2-FDB15A60FBC7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1348291" y="274923"/>
            <a:ext cx="277252" cy="3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580BCE-7C74-E0C8-77DF-FED5FE8D01BE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2113523" y="274922"/>
            <a:ext cx="25338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5D5603-BF35-1FEC-CCEB-383FE3E10381}"/>
              </a:ext>
            </a:extLst>
          </p:cNvPr>
          <p:cNvCxnSpPr>
            <a:cxnSpLocks/>
            <a:stCxn id="9" idx="2"/>
            <a:endCxn id="29" idx="0"/>
          </p:cNvCxnSpPr>
          <p:nvPr/>
        </p:nvCxnSpPr>
        <p:spPr>
          <a:xfrm flipH="1">
            <a:off x="808176" y="956288"/>
            <a:ext cx="351" cy="248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49A343E3-7504-5DF0-20C4-AA84F833D1F3}"/>
              </a:ext>
            </a:extLst>
          </p:cNvPr>
          <p:cNvSpPr/>
          <p:nvPr/>
        </p:nvSpPr>
        <p:spPr>
          <a:xfrm>
            <a:off x="331222" y="5009724"/>
            <a:ext cx="953903" cy="347739"/>
          </a:xfrm>
          <a:prstGeom prst="flowChartTerminator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err="1">
                <a:solidFill>
                  <a:sysClr val="windowText" lastClr="000000"/>
                </a:solidFill>
              </a:rPr>
              <a:t>MatLab</a:t>
            </a:r>
            <a:endParaRPr lang="en-IE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E388707-3771-F0CB-EEE0-942A476F7928}"/>
              </a:ext>
            </a:extLst>
          </p:cNvPr>
          <p:cNvSpPr/>
          <p:nvPr/>
        </p:nvSpPr>
        <p:spPr>
          <a:xfrm>
            <a:off x="95234" y="1204430"/>
            <a:ext cx="1425883" cy="38033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Write Code in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MatLab</a:t>
            </a:r>
            <a:r>
              <a:rPr lang="en-IE" sz="900" b="1" dirty="0">
                <a:solidFill>
                  <a:sysClr val="windowText" lastClr="000000"/>
                </a:solidFill>
              </a:rPr>
              <a:t>, Python, Julia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BA2781-EA79-AEB4-EE51-88161F1A5B50}"/>
              </a:ext>
            </a:extLst>
          </p:cNvPr>
          <p:cNvCxnSpPr>
            <a:cxnSpLocks/>
            <a:stCxn id="29" idx="2"/>
            <a:endCxn id="108" idx="0"/>
          </p:cNvCxnSpPr>
          <p:nvPr/>
        </p:nvCxnSpPr>
        <p:spPr>
          <a:xfrm>
            <a:off x="808176" y="1584767"/>
            <a:ext cx="0" cy="230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C71A2B6-76C8-E855-7580-FC5020B03A0B}"/>
              </a:ext>
            </a:extLst>
          </p:cNvPr>
          <p:cNvSpPr txBox="1"/>
          <p:nvPr/>
        </p:nvSpPr>
        <p:spPr>
          <a:xfrm>
            <a:off x="564361" y="2923918"/>
            <a:ext cx="487980" cy="2616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050" b="1" dirty="0"/>
              <a:t>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C87329-8769-1B25-4171-6914EAEEF068}"/>
              </a:ext>
            </a:extLst>
          </p:cNvPr>
          <p:cNvCxnSpPr>
            <a:cxnSpLocks/>
            <a:stCxn id="44" idx="2"/>
            <a:endCxn id="42" idx="0"/>
          </p:cNvCxnSpPr>
          <p:nvPr/>
        </p:nvCxnSpPr>
        <p:spPr>
          <a:xfrm>
            <a:off x="808175" y="2759111"/>
            <a:ext cx="176" cy="16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E8EE75C-24AB-7AC6-C3ED-C5E8E082C5AB}"/>
              </a:ext>
            </a:extLst>
          </p:cNvPr>
          <p:cNvSpPr/>
          <p:nvPr/>
        </p:nvSpPr>
        <p:spPr>
          <a:xfrm>
            <a:off x="19339" y="2378774"/>
            <a:ext cx="1577671" cy="38033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Is Base // Cross // Multivariate Function??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444B1F-E109-8B10-9768-8ACBF2E80CB1}"/>
              </a:ext>
            </a:extLst>
          </p:cNvPr>
          <p:cNvSpPr txBox="1"/>
          <p:nvPr/>
        </p:nvSpPr>
        <p:spPr>
          <a:xfrm>
            <a:off x="2087777" y="2430159"/>
            <a:ext cx="550813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6AFC36F-A4DA-1EC2-B8B3-8C1A2DD427CE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 flipV="1">
            <a:off x="1597010" y="2568659"/>
            <a:ext cx="490767" cy="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DCA5EB7-317A-61A5-4B59-D65AA2923E43}"/>
              </a:ext>
            </a:extLst>
          </p:cNvPr>
          <p:cNvCxnSpPr>
            <a:cxnSpLocks/>
            <a:stCxn id="42" idx="2"/>
            <a:endCxn id="126" idx="0"/>
          </p:cNvCxnSpPr>
          <p:nvPr/>
        </p:nvCxnSpPr>
        <p:spPr>
          <a:xfrm>
            <a:off x="808351" y="3185528"/>
            <a:ext cx="5849" cy="199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FB9CFEC6-40C0-71A9-D295-630B834329AD}"/>
              </a:ext>
            </a:extLst>
          </p:cNvPr>
          <p:cNvSpPr/>
          <p:nvPr/>
        </p:nvSpPr>
        <p:spPr>
          <a:xfrm>
            <a:off x="95234" y="1814803"/>
            <a:ext cx="1425883" cy="38033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Stress test function across all languages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45B3C77-136D-ACC5-C9DA-2D0173B61921}"/>
              </a:ext>
            </a:extLst>
          </p:cNvPr>
          <p:cNvCxnSpPr>
            <a:cxnSpLocks/>
            <a:stCxn id="108" idx="2"/>
            <a:endCxn id="44" idx="0"/>
          </p:cNvCxnSpPr>
          <p:nvPr/>
        </p:nvCxnSpPr>
        <p:spPr>
          <a:xfrm flipH="1">
            <a:off x="808175" y="2195140"/>
            <a:ext cx="1" cy="18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01779A8-4F67-E0ED-1846-D1EBC2B5D7D3}"/>
              </a:ext>
            </a:extLst>
          </p:cNvPr>
          <p:cNvCxnSpPr>
            <a:cxnSpLocks/>
            <a:stCxn id="108" idx="3"/>
            <a:endCxn id="123" idx="2"/>
          </p:cNvCxnSpPr>
          <p:nvPr/>
        </p:nvCxnSpPr>
        <p:spPr>
          <a:xfrm flipV="1">
            <a:off x="1521117" y="2004971"/>
            <a:ext cx="50637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Rectangle: Diagonal Corners Rounded 122">
            <a:extLst>
              <a:ext uri="{FF2B5EF4-FFF2-40B4-BE49-F238E27FC236}">
                <a16:creationId xmlns:a16="http://schemas.microsoft.com/office/drawing/2014/main" id="{726FB26E-D531-3493-7BD1-D1D84726DE14}"/>
              </a:ext>
            </a:extLst>
          </p:cNvPr>
          <p:cNvSpPr/>
          <p:nvPr/>
        </p:nvSpPr>
        <p:spPr>
          <a:xfrm>
            <a:off x="2027491" y="1757421"/>
            <a:ext cx="886861" cy="495100"/>
          </a:xfrm>
          <a:prstGeom prst="round2Diag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/>
              <a:t>Apply fixes + update docstrings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8EE6AB97-DCAB-451C-FFB4-34CF1DD1DDD5}"/>
              </a:ext>
            </a:extLst>
          </p:cNvPr>
          <p:cNvSpPr/>
          <p:nvPr/>
        </p:nvSpPr>
        <p:spPr>
          <a:xfrm>
            <a:off x="95233" y="3384752"/>
            <a:ext cx="1437934" cy="5919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Multiscale Entropy Functions +  Update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MSobject</a:t>
            </a:r>
            <a:endParaRPr lang="en-IE" sz="9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927DF49-595A-9B51-A59A-4483E3725C5D}"/>
              </a:ext>
            </a:extLst>
          </p:cNvPr>
          <p:cNvCxnSpPr>
            <a:cxnSpLocks/>
            <a:stCxn id="140" idx="3"/>
            <a:endCxn id="128" idx="2"/>
          </p:cNvCxnSpPr>
          <p:nvPr/>
        </p:nvCxnSpPr>
        <p:spPr>
          <a:xfrm>
            <a:off x="1473383" y="4414132"/>
            <a:ext cx="276067" cy="4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: Diagonal Corners Rounded 127">
            <a:extLst>
              <a:ext uri="{FF2B5EF4-FFF2-40B4-BE49-F238E27FC236}">
                <a16:creationId xmlns:a16="http://schemas.microsoft.com/office/drawing/2014/main" id="{96CDBE30-5EA0-52DA-B357-66254D19285F}"/>
              </a:ext>
            </a:extLst>
          </p:cNvPr>
          <p:cNvSpPr/>
          <p:nvPr/>
        </p:nvSpPr>
        <p:spPr>
          <a:xfrm>
            <a:off x="1749450" y="4121469"/>
            <a:ext cx="827570" cy="594822"/>
          </a:xfrm>
          <a:prstGeom prst="round2Diag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/>
              <a:t>Apply fixes + update docstrings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DA04FA4-CBEB-205A-3A59-337D3BE9D7BE}"/>
              </a:ext>
            </a:extLst>
          </p:cNvPr>
          <p:cNvCxnSpPr>
            <a:cxnSpLocks/>
            <a:stCxn id="126" idx="2"/>
            <a:endCxn id="140" idx="0"/>
          </p:cNvCxnSpPr>
          <p:nvPr/>
        </p:nvCxnSpPr>
        <p:spPr>
          <a:xfrm flipH="1">
            <a:off x="811915" y="3976679"/>
            <a:ext cx="2285" cy="181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F5CC9A5B-5B42-3179-92B0-7C378575DE5F}"/>
              </a:ext>
            </a:extLst>
          </p:cNvPr>
          <p:cNvSpPr/>
          <p:nvPr/>
        </p:nvSpPr>
        <p:spPr>
          <a:xfrm>
            <a:off x="150446" y="4158428"/>
            <a:ext cx="1322937" cy="51140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Stress test function across all languages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C5489A95-240F-A1BF-BA95-42DFF1BB1073}"/>
              </a:ext>
            </a:extLst>
          </p:cNvPr>
          <p:cNvSpPr/>
          <p:nvPr/>
        </p:nvSpPr>
        <p:spPr>
          <a:xfrm>
            <a:off x="3076795" y="2378774"/>
            <a:ext cx="980932" cy="38033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Is Multiscale</a:t>
            </a:r>
          </a:p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 Function??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828268C-0A9B-0119-383A-2620C20B13BA}"/>
              </a:ext>
            </a:extLst>
          </p:cNvPr>
          <p:cNvCxnSpPr>
            <a:cxnSpLocks/>
            <a:stCxn id="47" idx="3"/>
            <a:endCxn id="151" idx="1"/>
          </p:cNvCxnSpPr>
          <p:nvPr/>
        </p:nvCxnSpPr>
        <p:spPr>
          <a:xfrm>
            <a:off x="2638590" y="2568659"/>
            <a:ext cx="438205" cy="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5C8E2FC9-B96F-B15F-1DC1-95F0E74AABCB}"/>
              </a:ext>
            </a:extLst>
          </p:cNvPr>
          <p:cNvSpPr txBox="1"/>
          <p:nvPr/>
        </p:nvSpPr>
        <p:spPr>
          <a:xfrm>
            <a:off x="3323272" y="2971926"/>
            <a:ext cx="487980" cy="2462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000" b="1" dirty="0"/>
              <a:t>Y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96D64F0B-6769-8631-11C2-98C145EAA1A7}"/>
              </a:ext>
            </a:extLst>
          </p:cNvPr>
          <p:cNvCxnSpPr>
            <a:cxnSpLocks/>
            <a:stCxn id="151" idx="2"/>
            <a:endCxn id="164" idx="0"/>
          </p:cNvCxnSpPr>
          <p:nvPr/>
        </p:nvCxnSpPr>
        <p:spPr>
          <a:xfrm>
            <a:off x="3567261" y="2759111"/>
            <a:ext cx="1" cy="2128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9257EE7-7343-3BF9-3094-C24193C6849C}"/>
              </a:ext>
            </a:extLst>
          </p:cNvPr>
          <p:cNvCxnSpPr>
            <a:cxnSpLocks/>
            <a:stCxn id="164" idx="2"/>
            <a:endCxn id="170" idx="0"/>
          </p:cNvCxnSpPr>
          <p:nvPr/>
        </p:nvCxnSpPr>
        <p:spPr>
          <a:xfrm>
            <a:off x="3567262" y="3218147"/>
            <a:ext cx="2807" cy="175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2EFC8D8E-25C3-B985-15D9-F630242592B2}"/>
              </a:ext>
            </a:extLst>
          </p:cNvPr>
          <p:cNvSpPr/>
          <p:nvPr/>
        </p:nvSpPr>
        <p:spPr>
          <a:xfrm>
            <a:off x="2733675" y="3393815"/>
            <a:ext cx="1672787" cy="496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Check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compat</a:t>
            </a:r>
            <a:r>
              <a:rPr lang="en-IE" sz="900" b="1" dirty="0">
                <a:solidFill>
                  <a:sysClr val="windowText" lastClr="000000"/>
                </a:solidFill>
              </a:rPr>
              <a:t> with all base/cross/MV methods</a:t>
            </a: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2F3869EB-E6BC-1BA4-E72E-41E175B2CF87}"/>
              </a:ext>
            </a:extLst>
          </p:cNvPr>
          <p:cNvSpPr/>
          <p:nvPr/>
        </p:nvSpPr>
        <p:spPr>
          <a:xfrm>
            <a:off x="2904827" y="4188145"/>
            <a:ext cx="1322936" cy="4554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Stress test function across all languages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13848620-3A1D-FE15-700B-4C776F60AD95}"/>
              </a:ext>
            </a:extLst>
          </p:cNvPr>
          <p:cNvCxnSpPr>
            <a:cxnSpLocks/>
            <a:stCxn id="170" idx="2"/>
            <a:endCxn id="171" idx="0"/>
          </p:cNvCxnSpPr>
          <p:nvPr/>
        </p:nvCxnSpPr>
        <p:spPr>
          <a:xfrm flipH="1">
            <a:off x="3566295" y="3890615"/>
            <a:ext cx="3774" cy="297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7BD4A11-562C-8AEE-63ED-C56EF9F20C68}"/>
              </a:ext>
            </a:extLst>
          </p:cNvPr>
          <p:cNvCxnSpPr>
            <a:cxnSpLocks/>
            <a:stCxn id="171" idx="1"/>
            <a:endCxn id="128" idx="0"/>
          </p:cNvCxnSpPr>
          <p:nvPr/>
        </p:nvCxnSpPr>
        <p:spPr>
          <a:xfrm flipH="1">
            <a:off x="2577020" y="4415875"/>
            <a:ext cx="327807" cy="3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8" name="Flowchart: Terminator 297">
            <a:extLst>
              <a:ext uri="{FF2B5EF4-FFF2-40B4-BE49-F238E27FC236}">
                <a16:creationId xmlns:a16="http://schemas.microsoft.com/office/drawing/2014/main" id="{350D3080-FBE5-6360-13E9-5CE4AD8B7D8A}"/>
              </a:ext>
            </a:extLst>
          </p:cNvPr>
          <p:cNvSpPr/>
          <p:nvPr/>
        </p:nvSpPr>
        <p:spPr>
          <a:xfrm>
            <a:off x="2310412" y="5013003"/>
            <a:ext cx="953903" cy="347739"/>
          </a:xfrm>
          <a:prstGeom prst="flowChartTerminator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300" name="Flowchart: Terminator 299">
            <a:extLst>
              <a:ext uri="{FF2B5EF4-FFF2-40B4-BE49-F238E27FC236}">
                <a16:creationId xmlns:a16="http://schemas.microsoft.com/office/drawing/2014/main" id="{7C2AB4AC-31C9-1F56-0535-1952278A2109}"/>
              </a:ext>
            </a:extLst>
          </p:cNvPr>
          <p:cNvSpPr/>
          <p:nvPr/>
        </p:nvSpPr>
        <p:spPr>
          <a:xfrm>
            <a:off x="4177967" y="5013003"/>
            <a:ext cx="953903" cy="347739"/>
          </a:xfrm>
          <a:prstGeom prst="flowChartTerminator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>
                <a:solidFill>
                  <a:sysClr val="windowText" lastClr="000000"/>
                </a:solidFill>
              </a:rPr>
              <a:t>Julia</a:t>
            </a:r>
          </a:p>
        </p:txBody>
      </p:sp>
      <p:sp>
        <p:nvSpPr>
          <p:cNvPr id="316" name="Rectangle: Rounded Corners 315">
            <a:extLst>
              <a:ext uri="{FF2B5EF4-FFF2-40B4-BE49-F238E27FC236}">
                <a16:creationId xmlns:a16="http://schemas.microsoft.com/office/drawing/2014/main" id="{837EE3BA-58FE-9B0B-7966-0489F9A89655}"/>
              </a:ext>
            </a:extLst>
          </p:cNvPr>
          <p:cNvSpPr/>
          <p:nvPr/>
        </p:nvSpPr>
        <p:spPr>
          <a:xfrm>
            <a:off x="245497" y="5554417"/>
            <a:ext cx="1128377" cy="3477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</a:t>
            </a:r>
            <a:r>
              <a:rPr lang="en-IE" sz="900" b="1" dirty="0">
                <a:solidFill>
                  <a:sysClr val="windowText" lastClr="000000"/>
                </a:solidFill>
              </a:rPr>
              <a:t> File</a:t>
            </a:r>
          </a:p>
        </p:txBody>
      </p: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506F4329-0522-F8C0-4A04-34EDBC5622B6}"/>
              </a:ext>
            </a:extLst>
          </p:cNvPr>
          <p:cNvCxnSpPr>
            <a:cxnSpLocks/>
            <a:stCxn id="26" idx="2"/>
            <a:endCxn id="316" idx="0"/>
          </p:cNvCxnSpPr>
          <p:nvPr/>
        </p:nvCxnSpPr>
        <p:spPr>
          <a:xfrm>
            <a:off x="808174" y="5357463"/>
            <a:ext cx="1512" cy="196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2" name="Rectangle: Rounded Corners 321">
            <a:extLst>
              <a:ext uri="{FF2B5EF4-FFF2-40B4-BE49-F238E27FC236}">
                <a16:creationId xmlns:a16="http://schemas.microsoft.com/office/drawing/2014/main" id="{57E78145-68F9-A382-ABCE-1DF4FAECB449}"/>
              </a:ext>
            </a:extLst>
          </p:cNvPr>
          <p:cNvSpPr/>
          <p:nvPr/>
        </p:nvSpPr>
        <p:spPr>
          <a:xfrm>
            <a:off x="90972" y="6075309"/>
            <a:ext cx="1425775" cy="5114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Create Example .mlx file and export to HTML </a:t>
            </a: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B75C1017-4431-4A9F-ABF1-1AD65AD8BC1E}"/>
              </a:ext>
            </a:extLst>
          </p:cNvPr>
          <p:cNvCxnSpPr>
            <a:cxnSpLocks/>
            <a:stCxn id="316" idx="2"/>
            <a:endCxn id="322" idx="0"/>
          </p:cNvCxnSpPr>
          <p:nvPr/>
        </p:nvCxnSpPr>
        <p:spPr>
          <a:xfrm flipH="1">
            <a:off x="803860" y="5902156"/>
            <a:ext cx="5826" cy="173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C540A458-1500-FDE4-007A-ED5286B9659E}"/>
              </a:ext>
            </a:extLst>
          </p:cNvPr>
          <p:cNvCxnSpPr>
            <a:cxnSpLocks/>
            <a:stCxn id="322" idx="2"/>
            <a:endCxn id="331" idx="0"/>
          </p:cNvCxnSpPr>
          <p:nvPr/>
        </p:nvCxnSpPr>
        <p:spPr>
          <a:xfrm>
            <a:off x="803860" y="6586715"/>
            <a:ext cx="4261" cy="180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1" name="Rectangle: Rounded Corners 330">
            <a:extLst>
              <a:ext uri="{FF2B5EF4-FFF2-40B4-BE49-F238E27FC236}">
                <a16:creationId xmlns:a16="http://schemas.microsoft.com/office/drawing/2014/main" id="{B05DA958-B961-02E4-81B9-4DBB88A0E6CD}"/>
              </a:ext>
            </a:extLst>
          </p:cNvPr>
          <p:cNvSpPr/>
          <p:nvPr/>
        </p:nvSpPr>
        <p:spPr>
          <a:xfrm>
            <a:off x="95233" y="6767675"/>
            <a:ext cx="1425776" cy="7018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Update: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Home.mlx</a:t>
            </a:r>
            <a:endParaRPr lang="en-IE" sz="9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+ Base/Cross/ Multivariate .mlx and export all to HTML</a:t>
            </a:r>
          </a:p>
        </p:txBody>
      </p:sp>
      <p:sp>
        <p:nvSpPr>
          <p:cNvPr id="337" name="Rectangle: Rounded Corners 336">
            <a:extLst>
              <a:ext uri="{FF2B5EF4-FFF2-40B4-BE49-F238E27FC236}">
                <a16:creationId xmlns:a16="http://schemas.microsoft.com/office/drawing/2014/main" id="{A06CD35C-0302-7EE4-5F54-9054EF22F85B}"/>
              </a:ext>
            </a:extLst>
          </p:cNvPr>
          <p:cNvSpPr/>
          <p:nvPr/>
        </p:nvSpPr>
        <p:spPr>
          <a:xfrm>
            <a:off x="95233" y="7625691"/>
            <a:ext cx="1425776" cy="4409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Ex_MSobject</a:t>
            </a:r>
            <a:r>
              <a:rPr lang="en-IE" sz="900" b="1" dirty="0">
                <a:solidFill>
                  <a:sysClr val="windowText" lastClr="000000"/>
                </a:solidFill>
              </a:rPr>
              <a:t> .mlx + export to HTML</a:t>
            </a: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5B2772F6-8C84-E365-3508-F2B5DED27715}"/>
              </a:ext>
            </a:extLst>
          </p:cNvPr>
          <p:cNvCxnSpPr>
            <a:cxnSpLocks/>
            <a:stCxn id="331" idx="2"/>
            <a:endCxn id="337" idx="0"/>
          </p:cNvCxnSpPr>
          <p:nvPr/>
        </p:nvCxnSpPr>
        <p:spPr>
          <a:xfrm>
            <a:off x="808121" y="7469557"/>
            <a:ext cx="0" cy="156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4" name="Rectangle: Rounded Corners 343">
            <a:extLst>
              <a:ext uri="{FF2B5EF4-FFF2-40B4-BE49-F238E27FC236}">
                <a16:creationId xmlns:a16="http://schemas.microsoft.com/office/drawing/2014/main" id="{D7E39C4B-A621-70CE-C4B7-5FD21D3EABD6}"/>
              </a:ext>
            </a:extLst>
          </p:cNvPr>
          <p:cNvSpPr/>
          <p:nvPr/>
        </p:nvSpPr>
        <p:spPr>
          <a:xfrm>
            <a:off x="100498" y="8239152"/>
            <a:ext cx="1425776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Helptoc.xml and rebuild contents</a:t>
            </a:r>
          </a:p>
          <a:p>
            <a:pPr algn="ctr"/>
            <a:r>
              <a:rPr lang="en-IE" sz="900" b="1" dirty="0" err="1">
                <a:solidFill>
                  <a:sysClr val="windowText" lastClr="000000"/>
                </a:solidFill>
              </a:rPr>
              <a:t>Builddocsearchdb</a:t>
            </a:r>
            <a:r>
              <a:rPr lang="en-IE" sz="900" b="1" dirty="0">
                <a:solidFill>
                  <a:sysClr val="windowText" lastClr="000000"/>
                </a:solidFill>
              </a:rPr>
              <a:t>() </a:t>
            </a:r>
          </a:p>
        </p:txBody>
      </p: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D806F67B-A2AC-2814-C515-78AE9DC175A7}"/>
              </a:ext>
            </a:extLst>
          </p:cNvPr>
          <p:cNvCxnSpPr>
            <a:cxnSpLocks/>
            <a:stCxn id="337" idx="2"/>
            <a:endCxn id="344" idx="0"/>
          </p:cNvCxnSpPr>
          <p:nvPr/>
        </p:nvCxnSpPr>
        <p:spPr>
          <a:xfrm>
            <a:off x="808121" y="8066642"/>
            <a:ext cx="5265" cy="172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8" name="Rectangle: Rounded Corners 377">
            <a:extLst>
              <a:ext uri="{FF2B5EF4-FFF2-40B4-BE49-F238E27FC236}">
                <a16:creationId xmlns:a16="http://schemas.microsoft.com/office/drawing/2014/main" id="{8A7E9848-8E95-23D5-BA5F-093789EC1A8E}"/>
              </a:ext>
            </a:extLst>
          </p:cNvPr>
          <p:cNvSpPr/>
          <p:nvPr/>
        </p:nvSpPr>
        <p:spPr>
          <a:xfrm>
            <a:off x="100496" y="9506745"/>
            <a:ext cx="1425776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EntropyHub.prj</a:t>
            </a:r>
            <a:r>
              <a:rPr lang="en-IE" sz="900" b="1" dirty="0">
                <a:solidFill>
                  <a:sysClr val="windowText" lastClr="000000"/>
                </a:solidFill>
              </a:rPr>
              <a:t> and package new version</a:t>
            </a:r>
          </a:p>
        </p:txBody>
      </p:sp>
      <p:sp>
        <p:nvSpPr>
          <p:cNvPr id="379" name="Rectangle: Rounded Corners 378">
            <a:extLst>
              <a:ext uri="{FF2B5EF4-FFF2-40B4-BE49-F238E27FC236}">
                <a16:creationId xmlns:a16="http://schemas.microsoft.com/office/drawing/2014/main" id="{10C1A2FA-E5AC-6766-7D3B-6F4CCD94E25B}"/>
              </a:ext>
            </a:extLst>
          </p:cNvPr>
          <p:cNvSpPr/>
          <p:nvPr/>
        </p:nvSpPr>
        <p:spPr>
          <a:xfrm>
            <a:off x="97865" y="10207311"/>
            <a:ext cx="1425776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Rename new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mltbx</a:t>
            </a:r>
            <a:r>
              <a:rPr lang="en-IE" sz="900" b="1" dirty="0">
                <a:solidFill>
                  <a:sysClr val="windowText" lastClr="000000"/>
                </a:solidFill>
              </a:rPr>
              <a:t> file and copy to folder “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EntropyHub-Matlab</a:t>
            </a:r>
            <a:r>
              <a:rPr lang="en-IE" sz="900" b="1" dirty="0">
                <a:solidFill>
                  <a:sysClr val="windowText" lastClr="000000"/>
                </a:solidFill>
              </a:rPr>
              <a:t>” </a:t>
            </a:r>
          </a:p>
        </p:txBody>
      </p:sp>
      <p:sp>
        <p:nvSpPr>
          <p:cNvPr id="380" name="Rectangle: Rounded Corners 379">
            <a:extLst>
              <a:ext uri="{FF2B5EF4-FFF2-40B4-BE49-F238E27FC236}">
                <a16:creationId xmlns:a16="http://schemas.microsoft.com/office/drawing/2014/main" id="{679D0337-729A-DAC3-5C76-86328E379B5F}"/>
              </a:ext>
            </a:extLst>
          </p:cNvPr>
          <p:cNvSpPr/>
          <p:nvPr/>
        </p:nvSpPr>
        <p:spPr>
          <a:xfrm>
            <a:off x="97865" y="11631610"/>
            <a:ext cx="1425776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Upload new package to file Exchange + include version info</a:t>
            </a:r>
          </a:p>
        </p:txBody>
      </p: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26CDE89E-E97C-EFCC-4AC8-EA20822229F6}"/>
              </a:ext>
            </a:extLst>
          </p:cNvPr>
          <p:cNvCxnSpPr>
            <a:cxnSpLocks/>
            <a:stCxn id="457" idx="2"/>
            <a:endCxn id="378" idx="0"/>
          </p:cNvCxnSpPr>
          <p:nvPr/>
        </p:nvCxnSpPr>
        <p:spPr>
          <a:xfrm flipH="1">
            <a:off x="813384" y="9232020"/>
            <a:ext cx="1501" cy="274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D3A263FA-FC6B-D144-E3C2-8F9E5E116072}"/>
              </a:ext>
            </a:extLst>
          </p:cNvPr>
          <p:cNvCxnSpPr>
            <a:cxnSpLocks/>
            <a:stCxn id="378" idx="2"/>
            <a:endCxn id="379" idx="0"/>
          </p:cNvCxnSpPr>
          <p:nvPr/>
        </p:nvCxnSpPr>
        <p:spPr>
          <a:xfrm flipH="1">
            <a:off x="810753" y="10013251"/>
            <a:ext cx="2631" cy="194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BC7F77C1-ED59-1E14-0FAE-51BCE9578605}"/>
              </a:ext>
            </a:extLst>
          </p:cNvPr>
          <p:cNvCxnSpPr>
            <a:cxnSpLocks/>
            <a:stCxn id="402" idx="2"/>
            <a:endCxn id="380" idx="0"/>
          </p:cNvCxnSpPr>
          <p:nvPr/>
        </p:nvCxnSpPr>
        <p:spPr>
          <a:xfrm flipH="1">
            <a:off x="810753" y="11432053"/>
            <a:ext cx="2631" cy="199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0" name="Rectangle: Rounded Corners 389">
            <a:extLst>
              <a:ext uri="{FF2B5EF4-FFF2-40B4-BE49-F238E27FC236}">
                <a16:creationId xmlns:a16="http://schemas.microsoft.com/office/drawing/2014/main" id="{FF302FFA-1795-8748-7991-D00AE0E9CF23}"/>
              </a:ext>
            </a:extLst>
          </p:cNvPr>
          <p:cNvSpPr/>
          <p:nvPr/>
        </p:nvSpPr>
        <p:spPr>
          <a:xfrm>
            <a:off x="2197043" y="6268904"/>
            <a:ext cx="1180355" cy="3477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__init__.py</a:t>
            </a:r>
          </a:p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 and setup.py</a:t>
            </a:r>
          </a:p>
        </p:txBody>
      </p: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62729F74-4E08-B79F-5E82-51E2775F1B66}"/>
              </a:ext>
            </a:extLst>
          </p:cNvPr>
          <p:cNvCxnSpPr>
            <a:cxnSpLocks/>
            <a:stCxn id="2" idx="2"/>
            <a:endCxn id="390" idx="0"/>
          </p:cNvCxnSpPr>
          <p:nvPr/>
        </p:nvCxnSpPr>
        <p:spPr>
          <a:xfrm flipH="1">
            <a:off x="2787221" y="6062344"/>
            <a:ext cx="729" cy="206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9" name="Rectangle: Rounded Corners 398">
            <a:extLst>
              <a:ext uri="{FF2B5EF4-FFF2-40B4-BE49-F238E27FC236}">
                <a16:creationId xmlns:a16="http://schemas.microsoft.com/office/drawing/2014/main" id="{5138CB29-148F-47E6-CF10-7CA4DDF68CA3}"/>
              </a:ext>
            </a:extLst>
          </p:cNvPr>
          <p:cNvSpPr/>
          <p:nvPr/>
        </p:nvSpPr>
        <p:spPr>
          <a:xfrm>
            <a:off x="1808328" y="7843275"/>
            <a:ext cx="1957784" cy="13489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Run this from outside code folder in anaconda prompt:</a:t>
            </a:r>
          </a:p>
          <a:p>
            <a:pPr algn="ctr"/>
            <a:r>
              <a:rPr lang="en-IE" sz="900" dirty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Python –m build --</a:t>
            </a:r>
            <a:r>
              <a:rPr lang="en-IE" sz="900" dirty="0" err="1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sdist</a:t>
            </a:r>
            <a:r>
              <a:rPr lang="en-IE" sz="90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   --wheel</a:t>
            </a:r>
            <a:endParaRPr lang="en-IE" sz="900" dirty="0">
              <a:solidFill>
                <a:sysClr val="windowText" lastClr="000000"/>
              </a:solidFill>
              <a:latin typeface="OCR A Extended" panose="02010509020102010303" pitchFamily="50" charset="0"/>
            </a:endParaRPr>
          </a:p>
          <a:p>
            <a:pPr algn="ctr"/>
            <a:endParaRPr lang="en-IE" sz="900" dirty="0">
              <a:solidFill>
                <a:sysClr val="windowText" lastClr="000000"/>
              </a:solidFill>
              <a:latin typeface="OCR A Extended" panose="02010509020102010303" pitchFamily="50" charset="0"/>
            </a:endParaRPr>
          </a:p>
          <a:p>
            <a:pPr algn="ctr"/>
            <a:r>
              <a:rPr lang="en-IE" sz="900" dirty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python -m twine upload --repository </a:t>
            </a:r>
            <a:r>
              <a:rPr lang="en-IE" sz="900" dirty="0" err="1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pypi</a:t>
            </a:r>
            <a:r>
              <a:rPr lang="en-IE" sz="900" dirty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 --skip-existing </a:t>
            </a:r>
            <a:r>
              <a:rPr lang="en-IE" sz="900" dirty="0" err="1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dist</a:t>
            </a:r>
            <a:r>
              <a:rPr lang="en-IE" sz="900" dirty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/*</a:t>
            </a:r>
          </a:p>
        </p:txBody>
      </p:sp>
      <p:sp>
        <p:nvSpPr>
          <p:cNvPr id="402" name="Rectangle: Rounded Corners 401">
            <a:extLst>
              <a:ext uri="{FF2B5EF4-FFF2-40B4-BE49-F238E27FC236}">
                <a16:creationId xmlns:a16="http://schemas.microsoft.com/office/drawing/2014/main" id="{759F49ED-7A43-FFCE-12D8-412DEEECB706}"/>
              </a:ext>
            </a:extLst>
          </p:cNvPr>
          <p:cNvSpPr/>
          <p:nvPr/>
        </p:nvSpPr>
        <p:spPr>
          <a:xfrm>
            <a:off x="100496" y="10925547"/>
            <a:ext cx="1425776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README in GitHub folder + push new package to Git</a:t>
            </a:r>
          </a:p>
        </p:txBody>
      </p: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11583721-F874-B2CA-31BD-90B0FE96399F}"/>
              </a:ext>
            </a:extLst>
          </p:cNvPr>
          <p:cNvCxnSpPr>
            <a:cxnSpLocks/>
            <a:stCxn id="379" idx="2"/>
            <a:endCxn id="402" idx="0"/>
          </p:cNvCxnSpPr>
          <p:nvPr/>
        </p:nvCxnSpPr>
        <p:spPr>
          <a:xfrm>
            <a:off x="810753" y="10713817"/>
            <a:ext cx="2631" cy="211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6" name="Rectangle: Rounded Corners 405">
            <a:extLst>
              <a:ext uri="{FF2B5EF4-FFF2-40B4-BE49-F238E27FC236}">
                <a16:creationId xmlns:a16="http://schemas.microsoft.com/office/drawing/2014/main" id="{659C779B-163C-F6A1-2791-C7FC7AC65EC4}"/>
              </a:ext>
            </a:extLst>
          </p:cNvPr>
          <p:cNvSpPr/>
          <p:nvPr/>
        </p:nvSpPr>
        <p:spPr>
          <a:xfrm>
            <a:off x="2075062" y="6800985"/>
            <a:ext cx="1425776" cy="7802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README (in </a:t>
            </a:r>
            <a:r>
              <a:rPr lang="en-IE" sz="900" b="1" u="sng" dirty="0" err="1">
                <a:solidFill>
                  <a:sysClr val="windowText" lastClr="000000"/>
                </a:solidFill>
              </a:rPr>
              <a:t>EntropyHubPy</a:t>
            </a:r>
            <a:r>
              <a:rPr lang="en-IE" sz="900" b="1" dirty="0">
                <a:solidFill>
                  <a:sysClr val="windowText" lastClr="000000"/>
                </a:solidFill>
              </a:rPr>
              <a:t>) with version changes and copy to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</a:t>
            </a:r>
            <a:r>
              <a:rPr lang="en-IE" sz="900" b="1" dirty="0">
                <a:solidFill>
                  <a:sysClr val="windowText" lastClr="000000"/>
                </a:solidFill>
              </a:rPr>
              <a:t> – Python folder</a:t>
            </a:r>
          </a:p>
        </p:txBody>
      </p:sp>
      <p:sp>
        <p:nvSpPr>
          <p:cNvPr id="407" name="Rectangle: Rounded Corners 406">
            <a:extLst>
              <a:ext uri="{FF2B5EF4-FFF2-40B4-BE49-F238E27FC236}">
                <a16:creationId xmlns:a16="http://schemas.microsoft.com/office/drawing/2014/main" id="{46B04F2B-E02A-F93C-19D6-256827A45E72}"/>
              </a:ext>
            </a:extLst>
          </p:cNvPr>
          <p:cNvSpPr/>
          <p:nvPr/>
        </p:nvSpPr>
        <p:spPr>
          <a:xfrm>
            <a:off x="1846428" y="9402543"/>
            <a:ext cx="1882459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Copy latest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dist</a:t>
            </a:r>
            <a:r>
              <a:rPr lang="en-IE" sz="900" b="1" dirty="0">
                <a:solidFill>
                  <a:sysClr val="windowText" lastClr="000000"/>
                </a:solidFill>
              </a:rPr>
              <a:t> .tar + .zip files to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</a:t>
            </a:r>
            <a:r>
              <a:rPr lang="en-IE" sz="900" b="1" dirty="0">
                <a:solidFill>
                  <a:sysClr val="windowText" lastClr="000000"/>
                </a:solidFill>
              </a:rPr>
              <a:t> – Python folder</a:t>
            </a:r>
          </a:p>
        </p:txBody>
      </p:sp>
      <p:sp>
        <p:nvSpPr>
          <p:cNvPr id="410" name="Rectangle: Rounded Corners 409">
            <a:extLst>
              <a:ext uri="{FF2B5EF4-FFF2-40B4-BE49-F238E27FC236}">
                <a16:creationId xmlns:a16="http://schemas.microsoft.com/office/drawing/2014/main" id="{70DCAE54-C992-9511-6A0C-78F4AB6D6DE5}"/>
              </a:ext>
            </a:extLst>
          </p:cNvPr>
          <p:cNvSpPr/>
          <p:nvPr/>
        </p:nvSpPr>
        <p:spPr>
          <a:xfrm>
            <a:off x="1890145" y="10130544"/>
            <a:ext cx="1794149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Push changes in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</a:t>
            </a:r>
            <a:r>
              <a:rPr lang="en-IE" sz="900" b="1" dirty="0">
                <a:solidFill>
                  <a:sysClr val="windowText" lastClr="000000"/>
                </a:solidFill>
              </a:rPr>
              <a:t>–Python to Git</a:t>
            </a:r>
          </a:p>
        </p:txBody>
      </p:sp>
      <p:sp>
        <p:nvSpPr>
          <p:cNvPr id="411" name="Rectangle: Rounded Corners 410">
            <a:extLst>
              <a:ext uri="{FF2B5EF4-FFF2-40B4-BE49-F238E27FC236}">
                <a16:creationId xmlns:a16="http://schemas.microsoft.com/office/drawing/2014/main" id="{AE3CC3EE-0B59-B43B-F296-7818D9957015}"/>
              </a:ext>
            </a:extLst>
          </p:cNvPr>
          <p:cNvSpPr/>
          <p:nvPr/>
        </p:nvSpPr>
        <p:spPr>
          <a:xfrm>
            <a:off x="1887113" y="10858545"/>
            <a:ext cx="1794149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Use __token__ as username and token code in Documents</a:t>
            </a:r>
          </a:p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And upload to </a:t>
            </a:r>
            <a:r>
              <a:rPr lang="en-US" sz="900" b="1" dirty="0" err="1">
                <a:solidFill>
                  <a:sysClr val="windowText" lastClr="000000"/>
                </a:solidFill>
              </a:rPr>
              <a:t>PyPi</a:t>
            </a:r>
            <a:endParaRPr lang="en-US" sz="9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7DD07C2E-348E-6431-21B0-4D82C6B8B94F}"/>
              </a:ext>
            </a:extLst>
          </p:cNvPr>
          <p:cNvCxnSpPr>
            <a:cxnSpLocks/>
            <a:stCxn id="390" idx="2"/>
            <a:endCxn id="406" idx="0"/>
          </p:cNvCxnSpPr>
          <p:nvPr/>
        </p:nvCxnSpPr>
        <p:spPr>
          <a:xfrm>
            <a:off x="2787221" y="6616643"/>
            <a:ext cx="729" cy="184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568F0DD4-B15F-C94C-F94B-3214943D5AF3}"/>
              </a:ext>
            </a:extLst>
          </p:cNvPr>
          <p:cNvCxnSpPr>
            <a:cxnSpLocks/>
            <a:stCxn id="406" idx="2"/>
            <a:endCxn id="399" idx="0"/>
          </p:cNvCxnSpPr>
          <p:nvPr/>
        </p:nvCxnSpPr>
        <p:spPr>
          <a:xfrm flipH="1">
            <a:off x="2787220" y="7581189"/>
            <a:ext cx="730" cy="262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00014EED-DBE3-4493-72F2-9299B216C309}"/>
              </a:ext>
            </a:extLst>
          </p:cNvPr>
          <p:cNvCxnSpPr>
            <a:cxnSpLocks/>
            <a:stCxn id="399" idx="2"/>
            <a:endCxn id="407" idx="0"/>
          </p:cNvCxnSpPr>
          <p:nvPr/>
        </p:nvCxnSpPr>
        <p:spPr>
          <a:xfrm>
            <a:off x="2787220" y="9192201"/>
            <a:ext cx="438" cy="210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16791067-0CAA-62F0-EF3D-53F1604D66EA}"/>
              </a:ext>
            </a:extLst>
          </p:cNvPr>
          <p:cNvCxnSpPr>
            <a:cxnSpLocks/>
            <a:stCxn id="407" idx="2"/>
            <a:endCxn id="410" idx="0"/>
          </p:cNvCxnSpPr>
          <p:nvPr/>
        </p:nvCxnSpPr>
        <p:spPr>
          <a:xfrm flipH="1">
            <a:off x="2787220" y="9909049"/>
            <a:ext cx="438" cy="221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9C369643-8E06-1139-5283-F68A0008EF8E}"/>
              </a:ext>
            </a:extLst>
          </p:cNvPr>
          <p:cNvCxnSpPr>
            <a:cxnSpLocks/>
            <a:stCxn id="410" idx="2"/>
            <a:endCxn id="411" idx="0"/>
          </p:cNvCxnSpPr>
          <p:nvPr/>
        </p:nvCxnSpPr>
        <p:spPr>
          <a:xfrm flipH="1">
            <a:off x="2784188" y="10637050"/>
            <a:ext cx="3032" cy="221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9" name="Rectangle: Rounded Corners 438">
            <a:extLst>
              <a:ext uri="{FF2B5EF4-FFF2-40B4-BE49-F238E27FC236}">
                <a16:creationId xmlns:a16="http://schemas.microsoft.com/office/drawing/2014/main" id="{F3C9B636-AEBD-4CF1-3FF0-F55F68F77A4E}"/>
              </a:ext>
            </a:extLst>
          </p:cNvPr>
          <p:cNvSpPr/>
          <p:nvPr/>
        </p:nvSpPr>
        <p:spPr>
          <a:xfrm>
            <a:off x="4057005" y="5533488"/>
            <a:ext cx="1180355" cy="3477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EntropyHub.jl</a:t>
            </a:r>
            <a:endParaRPr lang="en-IE" sz="9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C9C008DE-D40E-94D6-C45D-D763178C0A50}"/>
              </a:ext>
            </a:extLst>
          </p:cNvPr>
          <p:cNvCxnSpPr>
            <a:cxnSpLocks/>
            <a:stCxn id="300" idx="2"/>
            <a:endCxn id="439" idx="0"/>
          </p:cNvCxnSpPr>
          <p:nvPr/>
        </p:nvCxnSpPr>
        <p:spPr>
          <a:xfrm flipH="1">
            <a:off x="4647183" y="5360742"/>
            <a:ext cx="7736" cy="172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9" name="Rectangle: Rounded Corners 448">
            <a:extLst>
              <a:ext uri="{FF2B5EF4-FFF2-40B4-BE49-F238E27FC236}">
                <a16:creationId xmlns:a16="http://schemas.microsoft.com/office/drawing/2014/main" id="{E1981C73-741F-7B44-CE84-E9614B8C4784}"/>
              </a:ext>
            </a:extLst>
          </p:cNvPr>
          <p:cNvSpPr/>
          <p:nvPr/>
        </p:nvSpPr>
        <p:spPr>
          <a:xfrm>
            <a:off x="3971926" y="6140512"/>
            <a:ext cx="1349370" cy="471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version in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Project.toml</a:t>
            </a:r>
            <a:endParaRPr lang="en-IE" sz="9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220377B1-6FB1-EA31-7906-6F71418E0CDF}"/>
              </a:ext>
            </a:extLst>
          </p:cNvPr>
          <p:cNvCxnSpPr>
            <a:cxnSpLocks/>
            <a:stCxn id="439" idx="2"/>
            <a:endCxn id="449" idx="0"/>
          </p:cNvCxnSpPr>
          <p:nvPr/>
        </p:nvCxnSpPr>
        <p:spPr>
          <a:xfrm flipH="1">
            <a:off x="4646611" y="5881227"/>
            <a:ext cx="572" cy="259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7" name="Rectangle: Rounded Corners 456">
            <a:extLst>
              <a:ext uri="{FF2B5EF4-FFF2-40B4-BE49-F238E27FC236}">
                <a16:creationId xmlns:a16="http://schemas.microsoft.com/office/drawing/2014/main" id="{CB277886-88E7-DACD-37EC-4C702C25878C}"/>
              </a:ext>
            </a:extLst>
          </p:cNvPr>
          <p:cNvSpPr/>
          <p:nvPr/>
        </p:nvSpPr>
        <p:spPr>
          <a:xfrm>
            <a:off x="101997" y="8936258"/>
            <a:ext cx="1425776" cy="29576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Check for new deps</a:t>
            </a:r>
          </a:p>
        </p:txBody>
      </p: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23C9D652-294A-597D-B623-2993A8D0F4F6}"/>
              </a:ext>
            </a:extLst>
          </p:cNvPr>
          <p:cNvCxnSpPr>
            <a:cxnSpLocks/>
            <a:stCxn id="344" idx="2"/>
            <a:endCxn id="457" idx="0"/>
          </p:cNvCxnSpPr>
          <p:nvPr/>
        </p:nvCxnSpPr>
        <p:spPr>
          <a:xfrm>
            <a:off x="813386" y="8745658"/>
            <a:ext cx="1499" cy="190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6" name="Rectangle: Rounded Corners 465">
            <a:extLst>
              <a:ext uri="{FF2B5EF4-FFF2-40B4-BE49-F238E27FC236}">
                <a16:creationId xmlns:a16="http://schemas.microsoft.com/office/drawing/2014/main" id="{B35B597F-E837-6BA5-A77C-6423620CDAE7}"/>
              </a:ext>
            </a:extLst>
          </p:cNvPr>
          <p:cNvSpPr/>
          <p:nvPr/>
        </p:nvSpPr>
        <p:spPr>
          <a:xfrm>
            <a:off x="3932505" y="7616258"/>
            <a:ext cx="1425776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README with version changes  + push changes to Git</a:t>
            </a:r>
          </a:p>
        </p:txBody>
      </p: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452B2A71-A4A7-727B-CFBC-A02D6FC5F0F0}"/>
              </a:ext>
            </a:extLst>
          </p:cNvPr>
          <p:cNvCxnSpPr>
            <a:cxnSpLocks/>
            <a:stCxn id="449" idx="2"/>
            <a:endCxn id="485" idx="0"/>
          </p:cNvCxnSpPr>
          <p:nvPr/>
        </p:nvCxnSpPr>
        <p:spPr>
          <a:xfrm flipH="1">
            <a:off x="4642223" y="6611540"/>
            <a:ext cx="4388" cy="271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Connector: Elbow 477">
            <a:extLst>
              <a:ext uri="{FF2B5EF4-FFF2-40B4-BE49-F238E27FC236}">
                <a16:creationId xmlns:a16="http://schemas.microsoft.com/office/drawing/2014/main" id="{5C6BF32D-CF4C-2CB6-B2CD-C56BA45BD8AF}"/>
              </a:ext>
            </a:extLst>
          </p:cNvPr>
          <p:cNvCxnSpPr>
            <a:stCxn id="128" idx="1"/>
            <a:endCxn id="26" idx="0"/>
          </p:cNvCxnSpPr>
          <p:nvPr/>
        </p:nvCxnSpPr>
        <p:spPr>
          <a:xfrm rot="5400000">
            <a:off x="1338989" y="4185477"/>
            <a:ext cx="293433" cy="13550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Connector: Elbow 478">
            <a:extLst>
              <a:ext uri="{FF2B5EF4-FFF2-40B4-BE49-F238E27FC236}">
                <a16:creationId xmlns:a16="http://schemas.microsoft.com/office/drawing/2014/main" id="{038A3246-4336-3671-41B3-4136B8BC9CDB}"/>
              </a:ext>
            </a:extLst>
          </p:cNvPr>
          <p:cNvCxnSpPr>
            <a:cxnSpLocks/>
            <a:stCxn id="128" idx="1"/>
            <a:endCxn id="300" idx="0"/>
          </p:cNvCxnSpPr>
          <p:nvPr/>
        </p:nvCxnSpPr>
        <p:spPr>
          <a:xfrm rot="16200000" flipH="1">
            <a:off x="3260721" y="3618805"/>
            <a:ext cx="296712" cy="24916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2" name="Connector: Elbow 481">
            <a:extLst>
              <a:ext uri="{FF2B5EF4-FFF2-40B4-BE49-F238E27FC236}">
                <a16:creationId xmlns:a16="http://schemas.microsoft.com/office/drawing/2014/main" id="{8796CFAB-CDEC-F991-C7B8-25909486520F}"/>
              </a:ext>
            </a:extLst>
          </p:cNvPr>
          <p:cNvCxnSpPr>
            <a:cxnSpLocks/>
            <a:stCxn id="128" idx="1"/>
            <a:endCxn id="298" idx="0"/>
          </p:cNvCxnSpPr>
          <p:nvPr/>
        </p:nvCxnSpPr>
        <p:spPr>
          <a:xfrm rot="16200000" flipH="1">
            <a:off x="2326943" y="4552582"/>
            <a:ext cx="296712" cy="6241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5" name="Rectangle: Rounded Corners 484">
            <a:extLst>
              <a:ext uri="{FF2B5EF4-FFF2-40B4-BE49-F238E27FC236}">
                <a16:creationId xmlns:a16="http://schemas.microsoft.com/office/drawing/2014/main" id="{964FB970-EC02-6970-0A2C-14878D5A5985}"/>
              </a:ext>
            </a:extLst>
          </p:cNvPr>
          <p:cNvSpPr/>
          <p:nvPr/>
        </p:nvSpPr>
        <p:spPr>
          <a:xfrm>
            <a:off x="3967538" y="6883102"/>
            <a:ext cx="1349370" cy="471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Check for new deps + resolve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Project.toml</a:t>
            </a:r>
            <a:endParaRPr lang="en-IE" sz="9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89" name="Straight Arrow Connector 488">
            <a:extLst>
              <a:ext uri="{FF2B5EF4-FFF2-40B4-BE49-F238E27FC236}">
                <a16:creationId xmlns:a16="http://schemas.microsoft.com/office/drawing/2014/main" id="{9A4E42BE-385C-6FE5-045A-A9B8EF7DB2B2}"/>
              </a:ext>
            </a:extLst>
          </p:cNvPr>
          <p:cNvCxnSpPr>
            <a:cxnSpLocks/>
            <a:stCxn id="485" idx="2"/>
            <a:endCxn id="466" idx="0"/>
          </p:cNvCxnSpPr>
          <p:nvPr/>
        </p:nvCxnSpPr>
        <p:spPr>
          <a:xfrm>
            <a:off x="4642223" y="7354130"/>
            <a:ext cx="3170" cy="262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5" name="Rectangle: Rounded Corners 494">
            <a:extLst>
              <a:ext uri="{FF2B5EF4-FFF2-40B4-BE49-F238E27FC236}">
                <a16:creationId xmlns:a16="http://schemas.microsoft.com/office/drawing/2014/main" id="{1C6DFEEA-FB37-F968-8DCD-13F085C671AA}"/>
              </a:ext>
            </a:extLst>
          </p:cNvPr>
          <p:cNvSpPr/>
          <p:nvPr/>
        </p:nvSpPr>
        <p:spPr>
          <a:xfrm>
            <a:off x="3900063" y="8577633"/>
            <a:ext cx="1490210" cy="9291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In issues tab, under “register” issue, run:</a:t>
            </a:r>
          </a:p>
          <a:p>
            <a:pPr algn="ctr"/>
            <a:r>
              <a:rPr lang="en-IE" sz="900" dirty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@JuliaRegistrator Register </a:t>
            </a:r>
            <a:r>
              <a:rPr lang="en-IE" sz="900" b="1" dirty="0">
                <a:solidFill>
                  <a:sysClr val="windowText" lastClr="000000"/>
                </a:solidFill>
              </a:rPr>
              <a:t>+ </a:t>
            </a:r>
          </a:p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 include release notes</a:t>
            </a:r>
          </a:p>
        </p:txBody>
      </p: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47136641-9CDF-F0AC-80FD-E9C2BF0E7683}"/>
              </a:ext>
            </a:extLst>
          </p:cNvPr>
          <p:cNvCxnSpPr>
            <a:cxnSpLocks/>
            <a:stCxn id="466" idx="2"/>
            <a:endCxn id="495" idx="0"/>
          </p:cNvCxnSpPr>
          <p:nvPr/>
        </p:nvCxnSpPr>
        <p:spPr>
          <a:xfrm flipH="1">
            <a:off x="4645168" y="8122764"/>
            <a:ext cx="225" cy="454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4" name="Rectangle: Rounded Corners 503">
            <a:extLst>
              <a:ext uri="{FF2B5EF4-FFF2-40B4-BE49-F238E27FC236}">
                <a16:creationId xmlns:a16="http://schemas.microsoft.com/office/drawing/2014/main" id="{F45E0811-7FFC-369A-7C05-17E48AA79623}"/>
              </a:ext>
            </a:extLst>
          </p:cNvPr>
          <p:cNvSpPr/>
          <p:nvPr/>
        </p:nvSpPr>
        <p:spPr>
          <a:xfrm>
            <a:off x="1887113" y="11586319"/>
            <a:ext cx="1788888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Upload new package to anaconda</a:t>
            </a:r>
          </a:p>
        </p:txBody>
      </p: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14C60DBF-A097-6317-440E-65C150311244}"/>
              </a:ext>
            </a:extLst>
          </p:cNvPr>
          <p:cNvCxnSpPr>
            <a:cxnSpLocks/>
            <a:stCxn id="411" idx="2"/>
            <a:endCxn id="504" idx="0"/>
          </p:cNvCxnSpPr>
          <p:nvPr/>
        </p:nvCxnSpPr>
        <p:spPr>
          <a:xfrm flipH="1">
            <a:off x="2781557" y="11365051"/>
            <a:ext cx="2631" cy="221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56CCF3-0BD0-466B-2E23-46E370013C7E}"/>
              </a:ext>
            </a:extLst>
          </p:cNvPr>
          <p:cNvSpPr/>
          <p:nvPr/>
        </p:nvSpPr>
        <p:spPr>
          <a:xfrm>
            <a:off x="2197772" y="5576660"/>
            <a:ext cx="1180355" cy="4856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Double check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Msobject</a:t>
            </a:r>
            <a:r>
              <a:rPr lang="en-IE" sz="900" b="1" dirty="0">
                <a:solidFill>
                  <a:sysClr val="windowText" lastClr="000000"/>
                </a:solidFill>
              </a:rPr>
              <a:t> imports right after editing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62BAC7-52EE-4AFE-8A87-957B9B327C4E}"/>
              </a:ext>
            </a:extLst>
          </p:cNvPr>
          <p:cNvCxnSpPr>
            <a:cxnSpLocks/>
            <a:stCxn id="298" idx="2"/>
            <a:endCxn id="2" idx="0"/>
          </p:cNvCxnSpPr>
          <p:nvPr/>
        </p:nvCxnSpPr>
        <p:spPr>
          <a:xfrm>
            <a:off x="2787364" y="5360742"/>
            <a:ext cx="586" cy="215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1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C03F58-6BFA-2CC8-5014-D23BE4C57427}"/>
              </a:ext>
            </a:extLst>
          </p:cNvPr>
          <p:cNvSpPr/>
          <p:nvPr/>
        </p:nvSpPr>
        <p:spPr>
          <a:xfrm>
            <a:off x="268061" y="78922"/>
            <a:ext cx="1080230" cy="399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>
                <a:solidFill>
                  <a:sysClr val="windowText" lastClr="000000"/>
                </a:solidFill>
              </a:rPr>
              <a:t>New Entropy Function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3A0D07-6910-2E60-D961-15557D364843}"/>
              </a:ext>
            </a:extLst>
          </p:cNvPr>
          <p:cNvSpPr/>
          <p:nvPr/>
        </p:nvSpPr>
        <p:spPr>
          <a:xfrm>
            <a:off x="3128909" y="84753"/>
            <a:ext cx="1160879" cy="38033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>
                <a:solidFill>
                  <a:sysClr val="windowText" lastClr="000000"/>
                </a:solidFill>
              </a:rPr>
              <a:t>Update  Entropy Method?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41D2A5-FFAC-897F-FC0D-086F15B83AF3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808176" y="477970"/>
            <a:ext cx="351" cy="201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B66AC1-7C99-4CAE-5D18-E999497C3472}"/>
              </a:ext>
            </a:extLst>
          </p:cNvPr>
          <p:cNvSpPr txBox="1"/>
          <p:nvPr/>
        </p:nvSpPr>
        <p:spPr>
          <a:xfrm>
            <a:off x="564537" y="679289"/>
            <a:ext cx="48798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E3109-7CFF-5758-080C-BB0D67F708E8}"/>
              </a:ext>
            </a:extLst>
          </p:cNvPr>
          <p:cNvSpPr txBox="1"/>
          <p:nvPr/>
        </p:nvSpPr>
        <p:spPr>
          <a:xfrm>
            <a:off x="2139893" y="136423"/>
            <a:ext cx="487980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CD95EB-0170-C1DF-FCD2-FDB15A60FBC7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1348291" y="274923"/>
            <a:ext cx="791602" cy="3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580BCE-7C74-E0C8-77DF-FED5FE8D01BE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2627873" y="274922"/>
            <a:ext cx="50103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5D5603-BF35-1FEC-CCEB-383FE3E10381}"/>
              </a:ext>
            </a:extLst>
          </p:cNvPr>
          <p:cNvCxnSpPr>
            <a:cxnSpLocks/>
            <a:stCxn id="9" idx="2"/>
            <a:endCxn id="29" idx="0"/>
          </p:cNvCxnSpPr>
          <p:nvPr/>
        </p:nvCxnSpPr>
        <p:spPr>
          <a:xfrm flipH="1">
            <a:off x="808176" y="956288"/>
            <a:ext cx="351" cy="248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49A343E3-7504-5DF0-20C4-AA84F833D1F3}"/>
              </a:ext>
            </a:extLst>
          </p:cNvPr>
          <p:cNvSpPr/>
          <p:nvPr/>
        </p:nvSpPr>
        <p:spPr>
          <a:xfrm>
            <a:off x="527507" y="3276785"/>
            <a:ext cx="953903" cy="347739"/>
          </a:xfrm>
          <a:prstGeom prst="flowChartTerminator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err="1">
                <a:solidFill>
                  <a:sysClr val="windowText" lastClr="000000"/>
                </a:solidFill>
              </a:rPr>
              <a:t>LaTex</a:t>
            </a:r>
            <a:endParaRPr lang="en-IE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E388707-3771-F0CB-EEE0-942A476F7928}"/>
              </a:ext>
            </a:extLst>
          </p:cNvPr>
          <p:cNvSpPr/>
          <p:nvPr/>
        </p:nvSpPr>
        <p:spPr>
          <a:xfrm>
            <a:off x="95234" y="1204430"/>
            <a:ext cx="1425883" cy="38033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Write Code in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MatLab</a:t>
            </a:r>
            <a:r>
              <a:rPr lang="en-IE" sz="900" b="1" dirty="0">
                <a:solidFill>
                  <a:sysClr val="windowText" lastClr="000000"/>
                </a:solidFill>
              </a:rPr>
              <a:t>, Python, Julia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BA2781-EA79-AEB4-EE51-88161F1A5B50}"/>
              </a:ext>
            </a:extLst>
          </p:cNvPr>
          <p:cNvCxnSpPr>
            <a:cxnSpLocks/>
            <a:stCxn id="29" idx="2"/>
            <a:endCxn id="108" idx="0"/>
          </p:cNvCxnSpPr>
          <p:nvPr/>
        </p:nvCxnSpPr>
        <p:spPr>
          <a:xfrm>
            <a:off x="808176" y="1584767"/>
            <a:ext cx="0" cy="230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FB9CFEC6-40C0-71A9-D295-630B834329AD}"/>
              </a:ext>
            </a:extLst>
          </p:cNvPr>
          <p:cNvSpPr/>
          <p:nvPr/>
        </p:nvSpPr>
        <p:spPr>
          <a:xfrm>
            <a:off x="95234" y="1814803"/>
            <a:ext cx="1425883" cy="38033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Stress test function across all languages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45B3C77-136D-ACC5-C9DA-2D0173B61921}"/>
              </a:ext>
            </a:extLst>
          </p:cNvPr>
          <p:cNvCxnSpPr>
            <a:cxnSpLocks/>
            <a:stCxn id="108" idx="2"/>
            <a:endCxn id="140" idx="0"/>
          </p:cNvCxnSpPr>
          <p:nvPr/>
        </p:nvCxnSpPr>
        <p:spPr>
          <a:xfrm flipH="1">
            <a:off x="808175" y="2195140"/>
            <a:ext cx="1" cy="230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01779A8-4F67-E0ED-1846-D1EBC2B5D7D3}"/>
              </a:ext>
            </a:extLst>
          </p:cNvPr>
          <p:cNvCxnSpPr>
            <a:cxnSpLocks/>
            <a:stCxn id="108" idx="3"/>
            <a:endCxn id="123" idx="2"/>
          </p:cNvCxnSpPr>
          <p:nvPr/>
        </p:nvCxnSpPr>
        <p:spPr>
          <a:xfrm flipV="1">
            <a:off x="1521117" y="2004971"/>
            <a:ext cx="50637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Rectangle: Diagonal Corners Rounded 122">
            <a:extLst>
              <a:ext uri="{FF2B5EF4-FFF2-40B4-BE49-F238E27FC236}">
                <a16:creationId xmlns:a16="http://schemas.microsoft.com/office/drawing/2014/main" id="{726FB26E-D531-3493-7BD1-D1D84726DE14}"/>
              </a:ext>
            </a:extLst>
          </p:cNvPr>
          <p:cNvSpPr/>
          <p:nvPr/>
        </p:nvSpPr>
        <p:spPr>
          <a:xfrm>
            <a:off x="2027491" y="1757421"/>
            <a:ext cx="886861" cy="495100"/>
          </a:xfrm>
          <a:prstGeom prst="round2Diag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/>
              <a:t>Apply fixes + update docstrings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F5CC9A5B-5B42-3179-92B0-7C378575DE5F}"/>
              </a:ext>
            </a:extLst>
          </p:cNvPr>
          <p:cNvSpPr/>
          <p:nvPr/>
        </p:nvSpPr>
        <p:spPr>
          <a:xfrm>
            <a:off x="146706" y="2425489"/>
            <a:ext cx="1322937" cy="51140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Stress test function across all languages</a:t>
            </a:r>
          </a:p>
        </p:txBody>
      </p:sp>
      <p:sp>
        <p:nvSpPr>
          <p:cNvPr id="298" name="Flowchart: Terminator 297">
            <a:extLst>
              <a:ext uri="{FF2B5EF4-FFF2-40B4-BE49-F238E27FC236}">
                <a16:creationId xmlns:a16="http://schemas.microsoft.com/office/drawing/2014/main" id="{350D3080-FBE5-6360-13E9-5CE4AD8B7D8A}"/>
              </a:ext>
            </a:extLst>
          </p:cNvPr>
          <p:cNvSpPr/>
          <p:nvPr/>
        </p:nvSpPr>
        <p:spPr>
          <a:xfrm>
            <a:off x="2922622" y="3280064"/>
            <a:ext cx="953903" cy="347739"/>
          </a:xfrm>
          <a:prstGeom prst="flowChartTerminator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>
                <a:solidFill>
                  <a:sysClr val="windowText" lastClr="000000"/>
                </a:solidFill>
              </a:rPr>
              <a:t>Sphinx</a:t>
            </a:r>
          </a:p>
        </p:txBody>
      </p:sp>
      <p:sp>
        <p:nvSpPr>
          <p:cNvPr id="300" name="Flowchart: Terminator 299">
            <a:extLst>
              <a:ext uri="{FF2B5EF4-FFF2-40B4-BE49-F238E27FC236}">
                <a16:creationId xmlns:a16="http://schemas.microsoft.com/office/drawing/2014/main" id="{7C2AB4AC-31C9-1F56-0535-1952278A2109}"/>
              </a:ext>
            </a:extLst>
          </p:cNvPr>
          <p:cNvSpPr/>
          <p:nvPr/>
        </p:nvSpPr>
        <p:spPr>
          <a:xfrm>
            <a:off x="5136252" y="3280064"/>
            <a:ext cx="953903" cy="347739"/>
          </a:xfrm>
          <a:prstGeom prst="flowChartTerminator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err="1">
                <a:solidFill>
                  <a:sysClr val="windowText" lastClr="000000"/>
                </a:solidFill>
              </a:rPr>
              <a:t>JuliaDocs</a:t>
            </a:r>
            <a:endParaRPr lang="en-IE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506F4329-0522-F8C0-4A04-34EDBC5622B6}"/>
              </a:ext>
            </a:extLst>
          </p:cNvPr>
          <p:cNvCxnSpPr>
            <a:cxnSpLocks/>
            <a:stCxn id="26" idx="2"/>
            <a:endCxn id="19" idx="0"/>
          </p:cNvCxnSpPr>
          <p:nvPr/>
        </p:nvCxnSpPr>
        <p:spPr>
          <a:xfrm flipH="1">
            <a:off x="1003603" y="3624524"/>
            <a:ext cx="856" cy="328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62729F74-4E08-B79F-5E82-51E2775F1B66}"/>
              </a:ext>
            </a:extLst>
          </p:cNvPr>
          <p:cNvCxnSpPr>
            <a:cxnSpLocks/>
            <a:stCxn id="298" idx="2"/>
            <a:endCxn id="453" idx="0"/>
          </p:cNvCxnSpPr>
          <p:nvPr/>
        </p:nvCxnSpPr>
        <p:spPr>
          <a:xfrm>
            <a:off x="3399574" y="3627803"/>
            <a:ext cx="3117" cy="337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C9C008DE-D40E-94D6-C45D-D763178C0A50}"/>
              </a:ext>
            </a:extLst>
          </p:cNvPr>
          <p:cNvCxnSpPr>
            <a:cxnSpLocks/>
            <a:stCxn id="300" idx="2"/>
            <a:endCxn id="74" idx="0"/>
          </p:cNvCxnSpPr>
          <p:nvPr/>
        </p:nvCxnSpPr>
        <p:spPr>
          <a:xfrm flipH="1">
            <a:off x="5612619" y="3627803"/>
            <a:ext cx="585" cy="314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Connector: Elbow 477">
            <a:extLst>
              <a:ext uri="{FF2B5EF4-FFF2-40B4-BE49-F238E27FC236}">
                <a16:creationId xmlns:a16="http://schemas.microsoft.com/office/drawing/2014/main" id="{5C6BF32D-CF4C-2CB6-B2CD-C56BA45BD8AF}"/>
              </a:ext>
            </a:extLst>
          </p:cNvPr>
          <p:cNvCxnSpPr>
            <a:cxnSpLocks/>
            <a:stCxn id="140" idx="3"/>
            <a:endCxn id="26" idx="0"/>
          </p:cNvCxnSpPr>
          <p:nvPr/>
        </p:nvCxnSpPr>
        <p:spPr>
          <a:xfrm flipH="1">
            <a:off x="1004459" y="2681193"/>
            <a:ext cx="465184" cy="595592"/>
          </a:xfrm>
          <a:prstGeom prst="bentConnector4">
            <a:avLst>
              <a:gd name="adj1" fmla="val -49142"/>
              <a:gd name="adj2" fmla="val 714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Connector: Elbow 478">
            <a:extLst>
              <a:ext uri="{FF2B5EF4-FFF2-40B4-BE49-F238E27FC236}">
                <a16:creationId xmlns:a16="http://schemas.microsoft.com/office/drawing/2014/main" id="{038A3246-4336-3671-41B3-4136B8BC9CDB}"/>
              </a:ext>
            </a:extLst>
          </p:cNvPr>
          <p:cNvCxnSpPr>
            <a:cxnSpLocks/>
            <a:stCxn id="140" idx="3"/>
            <a:endCxn id="300" idx="0"/>
          </p:cNvCxnSpPr>
          <p:nvPr/>
        </p:nvCxnSpPr>
        <p:spPr>
          <a:xfrm>
            <a:off x="1469643" y="2681193"/>
            <a:ext cx="4143561" cy="5988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2" name="Connector: Elbow 481">
            <a:extLst>
              <a:ext uri="{FF2B5EF4-FFF2-40B4-BE49-F238E27FC236}">
                <a16:creationId xmlns:a16="http://schemas.microsoft.com/office/drawing/2014/main" id="{8796CFAB-CDEC-F991-C7B8-25909486520F}"/>
              </a:ext>
            </a:extLst>
          </p:cNvPr>
          <p:cNvCxnSpPr>
            <a:cxnSpLocks/>
            <a:stCxn id="140" idx="3"/>
            <a:endCxn id="298" idx="0"/>
          </p:cNvCxnSpPr>
          <p:nvPr/>
        </p:nvCxnSpPr>
        <p:spPr>
          <a:xfrm>
            <a:off x="1469643" y="2681193"/>
            <a:ext cx="1929931" cy="5988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97158F8-E092-1F3D-706F-2C0A26F39CE0}"/>
              </a:ext>
            </a:extLst>
          </p:cNvPr>
          <p:cNvSpPr/>
          <p:nvPr/>
        </p:nvSpPr>
        <p:spPr>
          <a:xfrm>
            <a:off x="135556" y="7501531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Add any new refs and double check cite links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ECC335A-2ED8-F4A6-0A9C-B58D8BC8B9AA}"/>
              </a:ext>
            </a:extLst>
          </p:cNvPr>
          <p:cNvSpPr/>
          <p:nvPr/>
        </p:nvSpPr>
        <p:spPr>
          <a:xfrm>
            <a:off x="135556" y="3953006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Change version and data on title page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93CF45F-DD8D-89BA-9604-C7B968353CC3}"/>
              </a:ext>
            </a:extLst>
          </p:cNvPr>
          <p:cNvSpPr/>
          <p:nvPr/>
        </p:nvSpPr>
        <p:spPr>
          <a:xfrm>
            <a:off x="210910" y="4660726"/>
            <a:ext cx="1583573" cy="28720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Table 1.1 at Start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FD4EB66-42B8-8A81-717E-E7379394C2D7}"/>
              </a:ext>
            </a:extLst>
          </p:cNvPr>
          <p:cNvSpPr/>
          <p:nvPr/>
        </p:nvSpPr>
        <p:spPr>
          <a:xfrm>
            <a:off x="135556" y="5235882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Add version release notes at the start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E21791F-E113-67E2-D534-84F5A397F9B2}"/>
              </a:ext>
            </a:extLst>
          </p:cNvPr>
          <p:cNvSpPr/>
          <p:nvPr/>
        </p:nvSpPr>
        <p:spPr>
          <a:xfrm>
            <a:off x="137181" y="5954993"/>
            <a:ext cx="1736094" cy="4103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dependency lists in Ch. 2 Installation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CDB3403-4A1E-439B-0742-34692B18023C}"/>
              </a:ext>
            </a:extLst>
          </p:cNvPr>
          <p:cNvSpPr/>
          <p:nvPr/>
        </p:nvSpPr>
        <p:spPr>
          <a:xfrm>
            <a:off x="137181" y="6665357"/>
            <a:ext cx="1736094" cy="58966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Write new page for new function // update previous page for updates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7BF9D30-2CB1-B06F-D836-73FD2B7D01E7}"/>
              </a:ext>
            </a:extLst>
          </p:cNvPr>
          <p:cNvSpPr/>
          <p:nvPr/>
        </p:nvSpPr>
        <p:spPr>
          <a:xfrm>
            <a:off x="135556" y="8292745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If a bug fix – check that examples are still correct!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B7F0C0F-4F91-7A17-21C2-4A31F8F2E15F}"/>
              </a:ext>
            </a:extLst>
          </p:cNvPr>
          <p:cNvSpPr/>
          <p:nvPr/>
        </p:nvSpPr>
        <p:spPr>
          <a:xfrm>
            <a:off x="134590" y="8996491"/>
            <a:ext cx="1736094" cy="2140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glossary if needed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4D81C88-7806-E612-65E3-37A2ED9914E7}"/>
              </a:ext>
            </a:extLst>
          </p:cNvPr>
          <p:cNvSpPr/>
          <p:nvPr/>
        </p:nvSpPr>
        <p:spPr>
          <a:xfrm>
            <a:off x="134590" y="9501046"/>
            <a:ext cx="1736094" cy="2352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Copy new pdf to main folder 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932D797-F793-04D1-8775-B9F87416DCC0}"/>
              </a:ext>
            </a:extLst>
          </p:cNvPr>
          <p:cNvSpPr/>
          <p:nvPr/>
        </p:nvSpPr>
        <p:spPr>
          <a:xfrm>
            <a:off x="134283" y="9999199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Rename new pdf to add to sphinx static folder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8A0656D-5E2D-E866-4193-FF5968208FD4}"/>
              </a:ext>
            </a:extLst>
          </p:cNvPr>
          <p:cNvSpPr/>
          <p:nvPr/>
        </p:nvSpPr>
        <p:spPr>
          <a:xfrm>
            <a:off x="294625" y="10672627"/>
            <a:ext cx="1415409" cy="23660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Push to GitHub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44EEA9-BCC2-4284-0334-96BB5094AAA2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1002697" y="4377174"/>
            <a:ext cx="906" cy="283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AB32ABA-6928-46FF-EC81-E2B25DE356FC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1002637" y="8716913"/>
            <a:ext cx="966" cy="279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1312202-B55F-E51C-41D1-B4A3F9430656}"/>
              </a:ext>
            </a:extLst>
          </p:cNvPr>
          <p:cNvCxnSpPr>
            <a:cxnSpLocks/>
            <a:stCxn id="17" idx="2"/>
            <a:endCxn id="25" idx="0"/>
          </p:cNvCxnSpPr>
          <p:nvPr/>
        </p:nvCxnSpPr>
        <p:spPr>
          <a:xfrm>
            <a:off x="1003603" y="7925699"/>
            <a:ext cx="0" cy="367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C27B59-7ECF-D582-645C-50648A4F9D6D}"/>
              </a:ext>
            </a:extLst>
          </p:cNvPr>
          <p:cNvCxnSpPr>
            <a:cxnSpLocks/>
            <a:stCxn id="24" idx="2"/>
            <a:endCxn id="17" idx="0"/>
          </p:cNvCxnSpPr>
          <p:nvPr/>
        </p:nvCxnSpPr>
        <p:spPr>
          <a:xfrm flipH="1">
            <a:off x="1003603" y="7255018"/>
            <a:ext cx="1625" cy="246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3033E4A-B043-B3BE-7015-FEC109CF9E61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1005228" y="6365353"/>
            <a:ext cx="0" cy="300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AD2D803-31DD-E860-4520-6525FFEEAC22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1003603" y="5660050"/>
            <a:ext cx="1625" cy="294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E90D9B6-C3C7-8615-7185-91E54D5BC15C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1002697" y="4947935"/>
            <a:ext cx="906" cy="287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31E4260-BD63-FC96-2B30-EC4153728388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002637" y="9210567"/>
            <a:ext cx="0" cy="290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D68F6625-7986-E263-2DDF-75E93C7071F3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1002330" y="9736322"/>
            <a:ext cx="307" cy="262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3" name="Rectangle: Rounded Corners 452">
            <a:extLst>
              <a:ext uri="{FF2B5EF4-FFF2-40B4-BE49-F238E27FC236}">
                <a16:creationId xmlns:a16="http://schemas.microsoft.com/office/drawing/2014/main" id="{06627C44-14F4-C693-DF66-EBB220DBFA33}"/>
              </a:ext>
            </a:extLst>
          </p:cNvPr>
          <p:cNvSpPr/>
          <p:nvPr/>
        </p:nvSpPr>
        <p:spPr>
          <a:xfrm>
            <a:off x="2534644" y="3965576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Add version release notes to “updates” section</a:t>
            </a:r>
          </a:p>
        </p:txBody>
      </p:sp>
      <p:sp>
        <p:nvSpPr>
          <p:cNvPr id="455" name="Rectangle: Rounded Corners 454">
            <a:extLst>
              <a:ext uri="{FF2B5EF4-FFF2-40B4-BE49-F238E27FC236}">
                <a16:creationId xmlns:a16="http://schemas.microsoft.com/office/drawing/2014/main" id="{A0527445-6E24-4F99-486E-19F764C3A6E7}"/>
              </a:ext>
            </a:extLst>
          </p:cNvPr>
          <p:cNvSpPr/>
          <p:nvPr/>
        </p:nvSpPr>
        <p:spPr>
          <a:xfrm>
            <a:off x="2534644" y="4667427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dependency lists in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Ehmatlab.rst</a:t>
            </a:r>
            <a:r>
              <a:rPr lang="en-IE" sz="900" b="1" dirty="0">
                <a:solidFill>
                  <a:sysClr val="windowText" lastClr="000000"/>
                </a:solidFill>
              </a:rPr>
              <a:t> +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Ehpython.rst</a:t>
            </a:r>
            <a:endParaRPr lang="en-IE" sz="900" b="1" dirty="0">
              <a:solidFill>
                <a:sysClr val="windowText" lastClr="000000"/>
              </a:solidFill>
            </a:endParaRPr>
          </a:p>
        </p:txBody>
      </p:sp>
      <p:sp>
        <p:nvSpPr>
          <p:cNvPr id="456" name="Rectangle: Rounded Corners 455">
            <a:extLst>
              <a:ext uri="{FF2B5EF4-FFF2-40B4-BE49-F238E27FC236}">
                <a16:creationId xmlns:a16="http://schemas.microsoft.com/office/drawing/2014/main" id="{8F79B1C9-6B2E-85B0-CA4B-A36891D67401}"/>
              </a:ext>
            </a:extLst>
          </p:cNvPr>
          <p:cNvSpPr/>
          <p:nvPr/>
        </p:nvSpPr>
        <p:spPr>
          <a:xfrm>
            <a:off x="2536269" y="5348438"/>
            <a:ext cx="1736094" cy="4103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Function Lists in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MatLab</a:t>
            </a:r>
            <a:r>
              <a:rPr lang="en-IE" sz="900" b="1" dirty="0">
                <a:solidFill>
                  <a:sysClr val="windowText" lastClr="000000"/>
                </a:solidFill>
              </a:rPr>
              <a:t> +  Python API </a:t>
            </a:r>
          </a:p>
        </p:txBody>
      </p:sp>
      <p:sp>
        <p:nvSpPr>
          <p:cNvPr id="457" name="Rectangle: Rounded Corners 456">
            <a:extLst>
              <a:ext uri="{FF2B5EF4-FFF2-40B4-BE49-F238E27FC236}">
                <a16:creationId xmlns:a16="http://schemas.microsoft.com/office/drawing/2014/main" id="{346F69EA-F1F0-C8B7-46FF-41151346E6EB}"/>
              </a:ext>
            </a:extLst>
          </p:cNvPr>
          <p:cNvSpPr/>
          <p:nvPr/>
        </p:nvSpPr>
        <p:spPr>
          <a:xfrm>
            <a:off x="2531526" y="6785499"/>
            <a:ext cx="1736094" cy="58966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Check that new function docstrings register properly in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MatLab</a:t>
            </a:r>
            <a:r>
              <a:rPr lang="en-IE" sz="900" b="1" dirty="0">
                <a:solidFill>
                  <a:sysClr val="windowText" lastClr="000000"/>
                </a:solidFill>
              </a:rPr>
              <a:t> and Python API</a:t>
            </a:r>
          </a:p>
        </p:txBody>
      </p:sp>
      <p:sp>
        <p:nvSpPr>
          <p:cNvPr id="458" name="Rectangle: Rounded Corners 457">
            <a:extLst>
              <a:ext uri="{FF2B5EF4-FFF2-40B4-BE49-F238E27FC236}">
                <a16:creationId xmlns:a16="http://schemas.microsoft.com/office/drawing/2014/main" id="{35DF3D0A-BD61-4BEF-DE28-0D2027BDA248}"/>
              </a:ext>
            </a:extLst>
          </p:cNvPr>
          <p:cNvSpPr/>
          <p:nvPr/>
        </p:nvSpPr>
        <p:spPr>
          <a:xfrm>
            <a:off x="2531526" y="7579802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If a bug fix – check that examples are still correct!</a:t>
            </a:r>
          </a:p>
        </p:txBody>
      </p: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2291FDB4-D924-188C-BBA7-2E6B4EC70526}"/>
              </a:ext>
            </a:extLst>
          </p:cNvPr>
          <p:cNvCxnSpPr>
            <a:cxnSpLocks/>
            <a:stCxn id="453" idx="2"/>
            <a:endCxn id="455" idx="0"/>
          </p:cNvCxnSpPr>
          <p:nvPr/>
        </p:nvCxnSpPr>
        <p:spPr>
          <a:xfrm>
            <a:off x="3402691" y="4389744"/>
            <a:ext cx="0" cy="277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F32C3974-5B46-37FD-3787-5954147AEF9D}"/>
              </a:ext>
            </a:extLst>
          </p:cNvPr>
          <p:cNvCxnSpPr>
            <a:cxnSpLocks/>
            <a:stCxn id="457" idx="2"/>
            <a:endCxn id="458" idx="0"/>
          </p:cNvCxnSpPr>
          <p:nvPr/>
        </p:nvCxnSpPr>
        <p:spPr>
          <a:xfrm>
            <a:off x="3399573" y="7375160"/>
            <a:ext cx="0" cy="20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A4325E30-9462-4232-F6BA-6CEC5CE50E00}"/>
              </a:ext>
            </a:extLst>
          </p:cNvPr>
          <p:cNvCxnSpPr>
            <a:cxnSpLocks/>
            <a:stCxn id="455" idx="2"/>
            <a:endCxn id="456" idx="0"/>
          </p:cNvCxnSpPr>
          <p:nvPr/>
        </p:nvCxnSpPr>
        <p:spPr>
          <a:xfrm>
            <a:off x="3402691" y="5091595"/>
            <a:ext cx="1625" cy="256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7" name="Rectangle: Rounded Corners 476">
            <a:extLst>
              <a:ext uri="{FF2B5EF4-FFF2-40B4-BE49-F238E27FC236}">
                <a16:creationId xmlns:a16="http://schemas.microsoft.com/office/drawing/2014/main" id="{81F87534-A2B4-3805-6C80-3696B5539FF1}"/>
              </a:ext>
            </a:extLst>
          </p:cNvPr>
          <p:cNvSpPr/>
          <p:nvPr/>
        </p:nvSpPr>
        <p:spPr>
          <a:xfrm>
            <a:off x="2531526" y="6055073"/>
            <a:ext cx="1736094" cy="4103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Add links to new function files in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MatLab</a:t>
            </a:r>
            <a:r>
              <a:rPr lang="en-IE" sz="900" b="1" dirty="0">
                <a:solidFill>
                  <a:sysClr val="windowText" lastClr="000000"/>
                </a:solidFill>
              </a:rPr>
              <a:t> + Python</a:t>
            </a:r>
          </a:p>
        </p:txBody>
      </p: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6DC85958-AAFF-8F3F-A2CF-17F46B95A771}"/>
              </a:ext>
            </a:extLst>
          </p:cNvPr>
          <p:cNvCxnSpPr>
            <a:cxnSpLocks/>
            <a:stCxn id="477" idx="2"/>
            <a:endCxn id="457" idx="0"/>
          </p:cNvCxnSpPr>
          <p:nvPr/>
        </p:nvCxnSpPr>
        <p:spPr>
          <a:xfrm>
            <a:off x="3399573" y="6465433"/>
            <a:ext cx="0" cy="320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1C715CB7-51BF-256E-E67E-6FDC3ABCF5B6}"/>
              </a:ext>
            </a:extLst>
          </p:cNvPr>
          <p:cNvCxnSpPr>
            <a:cxnSpLocks/>
            <a:stCxn id="456" idx="2"/>
            <a:endCxn id="477" idx="0"/>
          </p:cNvCxnSpPr>
          <p:nvPr/>
        </p:nvCxnSpPr>
        <p:spPr>
          <a:xfrm flipH="1">
            <a:off x="3399573" y="5758798"/>
            <a:ext cx="4743" cy="296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2" name="Rectangle: Rounded Corners 491">
            <a:extLst>
              <a:ext uri="{FF2B5EF4-FFF2-40B4-BE49-F238E27FC236}">
                <a16:creationId xmlns:a16="http://schemas.microsoft.com/office/drawing/2014/main" id="{4203327A-67DC-6C21-AE83-64B57A7E6D3F}"/>
              </a:ext>
            </a:extLst>
          </p:cNvPr>
          <p:cNvSpPr/>
          <p:nvPr/>
        </p:nvSpPr>
        <p:spPr>
          <a:xfrm>
            <a:off x="2531526" y="10066978"/>
            <a:ext cx="1736094" cy="23660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If OK, Push to GitHub</a:t>
            </a:r>
          </a:p>
        </p:txBody>
      </p: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82A61C44-07D2-6774-BAC6-1C36EA91091E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1002330" y="10423367"/>
            <a:ext cx="0" cy="249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9" name="Rectangle: Rounded Corners 498">
            <a:extLst>
              <a:ext uri="{FF2B5EF4-FFF2-40B4-BE49-F238E27FC236}">
                <a16:creationId xmlns:a16="http://schemas.microsoft.com/office/drawing/2014/main" id="{57B3410D-EDDE-25AE-8B92-00A55077A4F0}"/>
              </a:ext>
            </a:extLst>
          </p:cNvPr>
          <p:cNvSpPr/>
          <p:nvPr/>
        </p:nvSpPr>
        <p:spPr>
          <a:xfrm>
            <a:off x="2531526" y="8321723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version info in conf.py file</a:t>
            </a:r>
          </a:p>
        </p:txBody>
      </p: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64331ECE-E866-C041-6460-5A888D9EC7C3}"/>
              </a:ext>
            </a:extLst>
          </p:cNvPr>
          <p:cNvCxnSpPr>
            <a:cxnSpLocks/>
            <a:stCxn id="458" idx="2"/>
            <a:endCxn id="499" idx="0"/>
          </p:cNvCxnSpPr>
          <p:nvPr/>
        </p:nvCxnSpPr>
        <p:spPr>
          <a:xfrm>
            <a:off x="3399573" y="8003970"/>
            <a:ext cx="0" cy="317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3" name="Rectangle: Rounded Corners 502">
            <a:extLst>
              <a:ext uri="{FF2B5EF4-FFF2-40B4-BE49-F238E27FC236}">
                <a16:creationId xmlns:a16="http://schemas.microsoft.com/office/drawing/2014/main" id="{0FC5BECD-6BB5-DE4E-7729-DD9039910CE6}"/>
              </a:ext>
            </a:extLst>
          </p:cNvPr>
          <p:cNvSpPr/>
          <p:nvPr/>
        </p:nvSpPr>
        <p:spPr>
          <a:xfrm>
            <a:off x="2779812" y="9003835"/>
            <a:ext cx="1239522" cy="23660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Build docs</a:t>
            </a:r>
          </a:p>
        </p:txBody>
      </p: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E99FB9B0-A2D2-B51D-EC10-C6DEBDE8B273}"/>
              </a:ext>
            </a:extLst>
          </p:cNvPr>
          <p:cNvCxnSpPr>
            <a:cxnSpLocks/>
            <a:stCxn id="499" idx="2"/>
            <a:endCxn id="503" idx="0"/>
          </p:cNvCxnSpPr>
          <p:nvPr/>
        </p:nvCxnSpPr>
        <p:spPr>
          <a:xfrm>
            <a:off x="3399573" y="8745891"/>
            <a:ext cx="0" cy="257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7" name="Rectangle: Rounded Corners 506">
            <a:extLst>
              <a:ext uri="{FF2B5EF4-FFF2-40B4-BE49-F238E27FC236}">
                <a16:creationId xmlns:a16="http://schemas.microsoft.com/office/drawing/2014/main" id="{645D2916-065D-F8C2-9F8A-134098B7C545}"/>
              </a:ext>
            </a:extLst>
          </p:cNvPr>
          <p:cNvSpPr/>
          <p:nvPr/>
        </p:nvSpPr>
        <p:spPr>
          <a:xfrm>
            <a:off x="2741940" y="9523495"/>
            <a:ext cx="1315265" cy="23660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Preview built docs</a:t>
            </a:r>
          </a:p>
        </p:txBody>
      </p: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77A64767-2919-2A23-D772-32A14D48C2CD}"/>
              </a:ext>
            </a:extLst>
          </p:cNvPr>
          <p:cNvCxnSpPr>
            <a:cxnSpLocks/>
            <a:stCxn id="503" idx="2"/>
            <a:endCxn id="507" idx="0"/>
          </p:cNvCxnSpPr>
          <p:nvPr/>
        </p:nvCxnSpPr>
        <p:spPr>
          <a:xfrm>
            <a:off x="3399573" y="9240442"/>
            <a:ext cx="0" cy="283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9095BF55-43D3-D44A-038E-817CBA8EC258}"/>
              </a:ext>
            </a:extLst>
          </p:cNvPr>
          <p:cNvCxnSpPr>
            <a:cxnSpLocks/>
            <a:stCxn id="507" idx="2"/>
            <a:endCxn id="492" idx="0"/>
          </p:cNvCxnSpPr>
          <p:nvPr/>
        </p:nvCxnSpPr>
        <p:spPr>
          <a:xfrm>
            <a:off x="3399573" y="9760102"/>
            <a:ext cx="0" cy="306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DCBBA3B-8502-AF0C-195A-50AA025A1F2D}"/>
              </a:ext>
            </a:extLst>
          </p:cNvPr>
          <p:cNvSpPr/>
          <p:nvPr/>
        </p:nvSpPr>
        <p:spPr>
          <a:xfrm>
            <a:off x="4650419" y="3941921"/>
            <a:ext cx="1924399" cy="96347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If Base//2D//</a:t>
            </a:r>
          </a:p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Cross//Multivariate, add function name link in relevant API doc and in list at top of multiscale API docs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CFBD5FF-4F38-EFD8-3D6F-53C7CE80481B}"/>
              </a:ext>
            </a:extLst>
          </p:cNvPr>
          <p:cNvSpPr/>
          <p:nvPr/>
        </p:nvSpPr>
        <p:spPr>
          <a:xfrm>
            <a:off x="4744572" y="5123830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If multiscale entropy, update relevant API doc 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A146BA2-7AE9-33FC-A351-FB167192D1A6}"/>
              </a:ext>
            </a:extLst>
          </p:cNvPr>
          <p:cNvSpPr/>
          <p:nvPr/>
        </p:nvSpPr>
        <p:spPr>
          <a:xfrm>
            <a:off x="4746197" y="5795316"/>
            <a:ext cx="1736094" cy="4103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If a bug fix – check that examples are still correct!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7CDAA421-2ED6-6640-4565-1953AB46A475}"/>
              </a:ext>
            </a:extLst>
          </p:cNvPr>
          <p:cNvSpPr/>
          <p:nvPr/>
        </p:nvSpPr>
        <p:spPr>
          <a:xfrm>
            <a:off x="4741454" y="7108552"/>
            <a:ext cx="1736094" cy="4344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Build docs with Julia Documenter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094769BF-DE9F-C751-000F-0E5383C5B0DF}"/>
              </a:ext>
            </a:extLst>
          </p:cNvPr>
          <p:cNvSpPr/>
          <p:nvPr/>
        </p:nvSpPr>
        <p:spPr>
          <a:xfrm>
            <a:off x="4610101" y="7806986"/>
            <a:ext cx="2012342" cy="42415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Check that new function docstrings register properly in API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253A832-9247-BCF4-75F4-2E89D6D8C9D4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>
            <a:off x="5612619" y="4905399"/>
            <a:ext cx="0" cy="218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FFA07D1-0E78-975F-6943-ABF8776E2B44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5609501" y="7542983"/>
            <a:ext cx="6771" cy="264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2A7BC4-0E36-C370-8BDF-9B3733034FC7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>
            <a:off x="5612619" y="5547998"/>
            <a:ext cx="1625" cy="247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1BA20C2D-B9A1-1E23-8589-B51B4B40BA57}"/>
              </a:ext>
            </a:extLst>
          </p:cNvPr>
          <p:cNvSpPr/>
          <p:nvPr/>
        </p:nvSpPr>
        <p:spPr>
          <a:xfrm>
            <a:off x="4610099" y="6463851"/>
            <a:ext cx="2012343" cy="4103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 err="1">
                <a:solidFill>
                  <a:sysClr val="windowText" lastClr="000000"/>
                </a:solidFill>
              </a:rPr>
              <a:t>Make.jl</a:t>
            </a:r>
            <a:r>
              <a:rPr lang="en-IE" sz="900" b="1" dirty="0">
                <a:solidFill>
                  <a:sysClr val="windowText" lastClr="000000"/>
                </a:solidFill>
              </a:rPr>
              <a:t> – add pages if necessary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AEA3891-97A2-5891-A39B-06A47938E727}"/>
              </a:ext>
            </a:extLst>
          </p:cNvPr>
          <p:cNvCxnSpPr>
            <a:cxnSpLocks/>
            <a:stCxn id="82" idx="2"/>
            <a:endCxn id="77" idx="0"/>
          </p:cNvCxnSpPr>
          <p:nvPr/>
        </p:nvCxnSpPr>
        <p:spPr>
          <a:xfrm flipH="1">
            <a:off x="5609501" y="6874211"/>
            <a:ext cx="6770" cy="234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3FE35A1-A990-742E-0C9B-5152ADB54ED9}"/>
              </a:ext>
            </a:extLst>
          </p:cNvPr>
          <p:cNvCxnSpPr>
            <a:cxnSpLocks/>
            <a:stCxn id="76" idx="2"/>
            <a:endCxn id="82" idx="0"/>
          </p:cNvCxnSpPr>
          <p:nvPr/>
        </p:nvCxnSpPr>
        <p:spPr>
          <a:xfrm>
            <a:off x="5614244" y="6205676"/>
            <a:ext cx="2027" cy="258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45BD0BA2-5F3F-0157-BAED-63945B48B92B}"/>
              </a:ext>
            </a:extLst>
          </p:cNvPr>
          <p:cNvSpPr/>
          <p:nvPr/>
        </p:nvSpPr>
        <p:spPr>
          <a:xfrm>
            <a:off x="4741454" y="8446499"/>
            <a:ext cx="1736094" cy="5659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Check that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</a:t>
            </a:r>
            <a:r>
              <a:rPr lang="en-IE" sz="900" b="1">
                <a:solidFill>
                  <a:sysClr val="windowText" lastClr="000000"/>
                </a:solidFill>
              </a:rPr>
              <a:t> package </a:t>
            </a:r>
            <a:r>
              <a:rPr lang="en-IE" sz="900" b="1" dirty="0">
                <a:solidFill>
                  <a:sysClr val="windowText" lastClr="000000"/>
                </a:solidFill>
              </a:rPr>
              <a:t>in Project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toml</a:t>
            </a:r>
            <a:r>
              <a:rPr lang="en-IE" sz="900" b="1" dirty="0">
                <a:solidFill>
                  <a:sysClr val="windowText" lastClr="000000"/>
                </a:solidFill>
              </a:rPr>
              <a:t> is latest from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github</a:t>
            </a:r>
            <a:endParaRPr lang="en-IE" sz="9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6FE356-6EE1-EEFE-EFC2-20A75D191E84}"/>
              </a:ext>
            </a:extLst>
          </p:cNvPr>
          <p:cNvCxnSpPr>
            <a:cxnSpLocks/>
            <a:stCxn id="78" idx="2"/>
            <a:endCxn id="86" idx="0"/>
          </p:cNvCxnSpPr>
          <p:nvPr/>
        </p:nvCxnSpPr>
        <p:spPr>
          <a:xfrm flipH="1">
            <a:off x="5609501" y="8231144"/>
            <a:ext cx="6771" cy="215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BB07175-B75C-0B8A-800E-BA026AA09E17}"/>
              </a:ext>
            </a:extLst>
          </p:cNvPr>
          <p:cNvSpPr/>
          <p:nvPr/>
        </p:nvSpPr>
        <p:spPr>
          <a:xfrm>
            <a:off x="4989740" y="9268062"/>
            <a:ext cx="1239522" cy="23660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Push to GitHub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1D7CA60-0BFE-A15C-1559-78256FBE9BCB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>
            <a:off x="5609501" y="9012413"/>
            <a:ext cx="0" cy="255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A6299A5-BF3B-5AE9-B8F4-6C8293956EC1}"/>
              </a:ext>
            </a:extLst>
          </p:cNvPr>
          <p:cNvSpPr/>
          <p:nvPr/>
        </p:nvSpPr>
        <p:spPr>
          <a:xfrm>
            <a:off x="4705464" y="9692148"/>
            <a:ext cx="1808073" cy="3658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Check that all is deployed correctly + version is correct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19EEF58-D5ED-10EC-273C-A1FB3CBCB19F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>
            <a:off x="5609501" y="9504669"/>
            <a:ext cx="0" cy="187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FEF94C2-F996-11DD-542A-CDFF2720A7EE}"/>
              </a:ext>
            </a:extLst>
          </p:cNvPr>
          <p:cNvCxnSpPr>
            <a:cxnSpLocks/>
            <a:stCxn id="146" idx="2"/>
            <a:endCxn id="93" idx="0"/>
          </p:cNvCxnSpPr>
          <p:nvPr/>
        </p:nvCxnSpPr>
        <p:spPr>
          <a:xfrm>
            <a:off x="5609501" y="10729066"/>
            <a:ext cx="0" cy="243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5F682E5-2F0D-8654-53F6-991C9BE1E2EA}"/>
              </a:ext>
            </a:extLst>
          </p:cNvPr>
          <p:cNvSpPr/>
          <p:nvPr/>
        </p:nvSpPr>
        <p:spPr>
          <a:xfrm>
            <a:off x="4741454" y="10972305"/>
            <a:ext cx="1736094" cy="41035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Pull fast-forward to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</a:t>
            </a:r>
            <a:r>
              <a:rPr lang="en-IE" sz="900" b="1" dirty="0">
                <a:solidFill>
                  <a:sysClr val="windowText" lastClr="000000"/>
                </a:solidFill>
              </a:rPr>
              <a:t> - Julia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A4F64F75-C663-34DA-383D-01D02FCFF663}"/>
              </a:ext>
            </a:extLst>
          </p:cNvPr>
          <p:cNvSpPr/>
          <p:nvPr/>
        </p:nvSpPr>
        <p:spPr>
          <a:xfrm>
            <a:off x="4741448" y="11625904"/>
            <a:ext cx="1736094" cy="37129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Push new submodule update on main GitHub repo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D06CFE94-3D55-34EA-2E30-3A2F3C5075F9}"/>
              </a:ext>
            </a:extLst>
          </p:cNvPr>
          <p:cNvSpPr/>
          <p:nvPr/>
        </p:nvSpPr>
        <p:spPr>
          <a:xfrm>
            <a:off x="4741454" y="10318707"/>
            <a:ext cx="1736094" cy="41035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If new release docs not tagged, run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tagbot</a:t>
            </a:r>
            <a:endParaRPr lang="en-IE" sz="9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63D1548-455F-2B74-4B4D-85F75765034D}"/>
              </a:ext>
            </a:extLst>
          </p:cNvPr>
          <p:cNvCxnSpPr>
            <a:cxnSpLocks/>
            <a:stCxn id="90" idx="2"/>
            <a:endCxn id="146" idx="0"/>
          </p:cNvCxnSpPr>
          <p:nvPr/>
        </p:nvCxnSpPr>
        <p:spPr>
          <a:xfrm>
            <a:off x="5609501" y="10057998"/>
            <a:ext cx="0" cy="260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0CA115E-18B2-F730-BD04-2963C35EBC16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 flipH="1">
            <a:off x="5609495" y="11382664"/>
            <a:ext cx="6" cy="243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755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1375</TotalTime>
  <Words>651</Words>
  <Application>Microsoft Office PowerPoint</Application>
  <PresentationFormat>Widescreen</PresentationFormat>
  <Paragraphs>102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OCR A Extended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Flood</dc:creator>
  <cp:lastModifiedBy>Matt Flood</cp:lastModifiedBy>
  <cp:revision>32</cp:revision>
  <dcterms:created xsi:type="dcterms:W3CDTF">2024-04-04T19:25:40Z</dcterms:created>
  <dcterms:modified xsi:type="dcterms:W3CDTF">2024-04-24T22:56:24Z</dcterms:modified>
</cp:coreProperties>
</file>