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41a7f4bc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41a7f4bc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We first tried logistic regression and created a binary output for rating so it could be more interpretable. Looking at the logistic output, all the emotions are once again significant at the 5% level but all of the values are negative.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The odds ratio can be calculated by exponentiating the </a:t>
            </a:r>
            <a:r>
              <a:rPr lang="en" sz="1050">
                <a:solidFill>
                  <a:srgbClr val="333333"/>
                </a:solidFill>
                <a:highlight>
                  <a:srgbClr val="FFFFFF"/>
                </a:highlight>
              </a:rPr>
              <a:t>coefficient</a:t>
            </a:r>
            <a:r>
              <a:rPr lang="en" sz="1050">
                <a:solidFill>
                  <a:srgbClr val="333333"/>
                </a:solidFill>
                <a:highlight>
                  <a:srgbClr val="FFFFFF"/>
                </a:highlight>
              </a:rPr>
              <a:t> values to get </a:t>
            </a:r>
            <a:r>
              <a:rPr b="1" lang="en" sz="1050">
                <a:solidFill>
                  <a:srgbClr val="333333"/>
                </a:solidFill>
                <a:highlight>
                  <a:srgbClr val="FFFFFF"/>
                </a:highlight>
              </a:rPr>
              <a:t>basically 0 for all of them</a:t>
            </a:r>
            <a:r>
              <a:rPr lang="en" sz="1050">
                <a:solidFill>
                  <a:srgbClr val="333333"/>
                </a:solidFill>
                <a:highlight>
                  <a:srgbClr val="FFFFFF"/>
                </a:highlight>
              </a:rPr>
              <a:t> which means </a:t>
            </a:r>
            <a:r>
              <a:rPr b="1" lang="en" sz="1050">
                <a:solidFill>
                  <a:srgbClr val="333333"/>
                </a:solidFill>
                <a:highlight>
                  <a:srgbClr val="FFFFFF"/>
                </a:highlight>
              </a:rPr>
              <a:t>we expect to see almost not change in the odds of being in a good rating, for a one-unit increase in happy score. </a:t>
            </a:r>
            <a:r>
              <a:rPr lang="en" sz="1050">
                <a:solidFill>
                  <a:srgbClr val="333333"/>
                </a:solidFill>
                <a:highlight>
                  <a:srgbClr val="FFFFFF"/>
                </a:highlight>
              </a:rPr>
              <a:t>This is a troubling output and looking at the multi-logit accuracy it barely imporved from our baseline of 44%. Lets try some other models. </a:t>
            </a:r>
            <a:endParaRPr sz="1050">
              <a:solidFill>
                <a:srgbClr val="333333"/>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1a7f4bc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1a7f4bc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went on to try an ensemble method which included Random forest classifier, Support Vector Classifier, and logistics regression and it did not </a:t>
            </a:r>
            <a:r>
              <a:rPr lang="en"/>
              <a:t>improve</a:t>
            </a:r>
            <a:r>
              <a:rPr lang="en"/>
              <a:t> our accuracy. We tried a whole host of models and our best one was using LDA, linear discriminant analysis with an accuracy of 49%. LDA like while running MLR warned us of collinearity problems. The plot shown is the first 2 LDA components from the dataset. LDA is like a </a:t>
            </a:r>
            <a:r>
              <a:rPr lang="en"/>
              <a:t>supervised</a:t>
            </a:r>
            <a:r>
              <a:rPr lang="en"/>
              <a:t> version of PCA. As you may see there is almost no separation between the 5 ratings which further hurts our hopes of the emotional scored yelp reviews dataset being a good predictor of ratings.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41a7f4bc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41a7f4bc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is the emotions dataset may have been created inaccurately. Another possible </a:t>
            </a:r>
            <a:r>
              <a:rPr lang="en"/>
              <a:t>answer</a:t>
            </a:r>
            <a:r>
              <a:rPr lang="en"/>
              <a:t> is that emotions just </a:t>
            </a:r>
            <a:r>
              <a:rPr lang="en"/>
              <a:t>don't</a:t>
            </a:r>
            <a:r>
              <a:rPr lang="en"/>
              <a:t> </a:t>
            </a:r>
            <a:r>
              <a:rPr lang="en"/>
              <a:t>solely</a:t>
            </a:r>
            <a:r>
              <a:rPr lang="en"/>
              <a:t> explain a lot about rating as shown in the previous slide with the LDA plot.  It might be that it is much harder than we think to predict rating but we did not give up! So ill hand it over to thomas who will show a new approach to the problem.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41a7f4bc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41a7f4bc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scrap the emotions dataset and try a new approach with a bag of words model.  The idea behind this is that rather than performing a sentiment analysis on the reviews, we use the words themselves to try to predict ratings.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41a7f4bc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41a7f4bc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41a7f4bc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1a7f4bc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that most coefficients are close to (or equal to) zero, meaning that a lot of words have no predictive power.  Negative coefficients seem to be bigger, meaning there are words that strongly predict negative reviews.  We will figure out what words these are in a minute.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41a7f4bcc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41a7f4bcc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with the best accuracy (about 61%) used unigrams (single words) and bigrams (two-word phrases).  Single words had the highest coefficients (most of the </a:t>
            </a:r>
            <a:r>
              <a:rPr lang="en"/>
              <a:t>coefficients</a:t>
            </a:r>
            <a:r>
              <a:rPr lang="en"/>
              <a:t> with a large magnitude on the previous slide were unigrams).  However, as we’ll discuss later, coefficients of trigrams can give good business insights, even if the model doesn’t have as good predictive accuracy.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1a7f4bc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1a7f4bc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coefficients of unigrams were larger than the coefficient for bigrams (trigram coef magnitudes are irrelevant since they came from a different and less accurate model).  Disappointment shows up in both good and bad reviews (depending on the phrasing), so this suggests that customer expectations play a very large role in how the review the business.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439ff947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439ff947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439ff947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439ff947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41a7f4bc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1a7f4bc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439ff9479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439ff947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Eddie mentioned, the predictive power of the random forest model we trained using XGBoost and having the LDA outputs as inputs was not effective in creating a regression model to predict the stars of a review. However, we identified some possible methods which could have been more effective. One possible alternative would be to create TF-IDF vectors out of the reviews instead of Bag-of-words vectors. This might have allowed us to isolate the more descriptive words like “service, food, chicken, or price” and give less importance to the more frequently occurring words such as “time, would, and recommend”. Another approach we could have employed would have been to change our idea of the LDA problem from regression to classification. Using 1, 2, and 3 as a negative classification, and 4 and 5 as positive would allow us to employ logistic regression and other classification techniques, which could have improved the accuracy of our model. Finally, given the diversity of the data in our Yelp Reviews data set, we could have approached pre-processing in many different ways, including trying to separate restaurants from services or translating all text to English.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41a7f4bc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41a7f4bc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were ultimately unsuccessful in predicting ratings through our methods, there are still marketing insights to be gleaned from this analysis. Firstly, and not to be undervalued, predicting based off emotions is difficult as Emotional scoring itself is an intensive and difficult process. Just because a review says “I hate how often I go here”, doesn’t mean that its a bad review. Secondly, our Latent Dirichlet Allocation did reveal that the most frequently occurring topics in the reviews were customer-staff interactions. As such, employing a well-trained and friendly work force should be prioritized in trying to please customers. Additionally, many of the negative reviews mention the consumer’s disappointment with the establishment. Our key takeaway from this is that businesses should carefully monitor positive reviews on their Yelps and ensure that they are familiar with expectations on their goods or services. If customers all say that the fried chicken is amazing, the restaurant should ensure that their fried chicken is made consistently well, as not to disappoint individual patrons. Also, though it may come as no surprise, the vast majority of topics in our Latent Dirichlet Allocation concerned those topics listed. One major omission from this list is ambience, which seemingly creates less positive or negative reviews than these other topics.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439ff947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439ff94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identified a few ways our analysis could be extended to possibly increase predictive power and insights, including acquiring and conducting A/B tests on sales data. One of the key issues with our analysis is that the stars of a yelp review are often extremely subjective, and sales data could help remedy this subjectivity.  In line with our thoughts on preprocessing for LDA, we could limit the scope to a single sector/business/geographic region and see if consumers of a particular area of interest exhibit different/more easily identifiable patterns than the greater data set as a whole. Finally, one complex analysis we contemplated using was stacking our emotions/emotional scoring with our Latent Dirichlet Allocation to create a topic/emotion combined scoring and see if this could be more predictive. As our emotional scoring was extremely computationally costly, this analysis was out of the reasonable scope of this project. Any questions?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41a7f4bc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41a7f4bc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439ff94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439ff94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normalized happiness score in reviews that our model failed to correctly classify was 32% higher than in reviews it correctly classified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1a7f4bc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1a7f4bc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41a7f4bc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1a7f4bc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41a7f4b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41a7f4b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41a7f4bc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41a7f4bc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1a7f4bc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1a7f4bc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41a7f4bc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41a7f4bc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create our emotionally scored yelp reviews dataset, we had to loop through the each word of the review, check if it was in the emotions dictionary dataset and then add up all the emotional scores for said review. So we would have a score for each emotion for each review. This was </a:t>
            </a:r>
            <a:r>
              <a:rPr lang="en"/>
              <a:t>extremely</a:t>
            </a:r>
            <a:r>
              <a:rPr lang="en"/>
              <a:t> </a:t>
            </a:r>
            <a:r>
              <a:rPr lang="en"/>
              <a:t>computationally expensive and took us hours to just score a 1000 reviews. We then normalized the scores so to put all the emotions on the same scale since emotions like nuetral were much more common than surpise. </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439ff94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439ff94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output when we ran linear regression on emotional scores trying to predict rating. All of the coefficients are significant at the 5% level and just through intuition the </a:t>
            </a:r>
            <a:r>
              <a:rPr lang="en"/>
              <a:t>coefficients</a:t>
            </a:r>
            <a:r>
              <a:rPr lang="en"/>
              <a:t> seem reasonable. For example, Happy has a </a:t>
            </a:r>
            <a:r>
              <a:rPr lang="en"/>
              <a:t>positive</a:t>
            </a:r>
            <a:r>
              <a:rPr lang="en"/>
              <a:t> effect on ratings and and and disgust have a negative effect. But interestingly sad has only a slightly negative </a:t>
            </a:r>
            <a:r>
              <a:rPr lang="en"/>
              <a:t>coefficient</a:t>
            </a:r>
            <a:r>
              <a:rPr lang="en"/>
              <a:t>. Looking at the R squared is not </a:t>
            </a:r>
            <a:r>
              <a:rPr lang="en"/>
              <a:t>promising. The emotions only explain 21% of the variance in ratings and the RMSE is quite large. Plus MLR warned us that there might be collinearity between variables. But MLR is not the best model to use for multi-classification problems so let's move on to some more applicable models.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kaggle.com/yelp-dataset/yelp-dataset" TargetMode="External"/><Relationship Id="rId4" Type="http://schemas.openxmlformats.org/officeDocument/2006/relationships/hyperlink" Target="https://github.com/tsbloxsom/Marketing-Analytics/tree/master/Yelp%20Emotions%20Projec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Sentiment Analysis of Yelp Reviews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Truett Bloxsom, Kevin Brill, Thomas Bruce, Eddie Eustachon, and Matthew Zlotnik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Rating Based on Emotional Score</a:t>
            </a:r>
            <a:endParaRPr/>
          </a:p>
        </p:txBody>
      </p:sp>
      <p:sp>
        <p:nvSpPr>
          <p:cNvPr id="147" name="Google Shape;147;p22"/>
          <p:cNvSpPr txBox="1"/>
          <p:nvPr>
            <p:ph idx="1" type="body"/>
          </p:nvPr>
        </p:nvSpPr>
        <p:spPr>
          <a:xfrm>
            <a:off x="311700" y="1229875"/>
            <a:ext cx="4954200" cy="3339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Logit Regression</a:t>
            </a:r>
            <a:endParaRPr sz="2000"/>
          </a:p>
          <a:p>
            <a:pPr indent="-355600" lvl="0" marL="457200" rtl="0" algn="l">
              <a:lnSpc>
                <a:spcPct val="150000"/>
              </a:lnSpc>
              <a:spcBef>
                <a:spcPts val="0"/>
              </a:spcBef>
              <a:spcAft>
                <a:spcPts val="0"/>
              </a:spcAft>
              <a:buSzPts val="2000"/>
              <a:buChar char="●"/>
            </a:pPr>
            <a:r>
              <a:rPr lang="en" sz="2000"/>
              <a:t>Binary Output:</a:t>
            </a:r>
            <a:endParaRPr sz="2000"/>
          </a:p>
          <a:p>
            <a:pPr indent="-342900" lvl="1" marL="914400" rtl="0" algn="l">
              <a:lnSpc>
                <a:spcPct val="150000"/>
              </a:lnSpc>
              <a:spcBef>
                <a:spcPts val="0"/>
              </a:spcBef>
              <a:spcAft>
                <a:spcPts val="0"/>
              </a:spcAft>
              <a:buSzPts val="1800"/>
              <a:buChar char="○"/>
            </a:pPr>
            <a:r>
              <a:rPr lang="en" sz="1800"/>
              <a:t>1, 2, and 3 stars = 0</a:t>
            </a:r>
            <a:endParaRPr sz="1800"/>
          </a:p>
          <a:p>
            <a:pPr indent="-342900" lvl="1" marL="914400" rtl="0" algn="l">
              <a:lnSpc>
                <a:spcPct val="150000"/>
              </a:lnSpc>
              <a:spcBef>
                <a:spcPts val="0"/>
              </a:spcBef>
              <a:spcAft>
                <a:spcPts val="0"/>
              </a:spcAft>
              <a:buSzPts val="1800"/>
              <a:buChar char="○"/>
            </a:pPr>
            <a:r>
              <a:rPr lang="en" sz="1800"/>
              <a:t>4 and 5 stars = 1</a:t>
            </a:r>
            <a:endParaRPr sz="1800"/>
          </a:p>
          <a:p>
            <a:pPr indent="-355600" lvl="0" marL="457200" rtl="0" algn="l">
              <a:lnSpc>
                <a:spcPct val="150000"/>
              </a:lnSpc>
              <a:spcBef>
                <a:spcPts val="0"/>
              </a:spcBef>
              <a:spcAft>
                <a:spcPts val="0"/>
              </a:spcAft>
              <a:buSzPts val="2000"/>
              <a:buChar char="●"/>
            </a:pPr>
            <a:r>
              <a:rPr lang="en" sz="2000"/>
              <a:t>Multi</a:t>
            </a:r>
            <a:r>
              <a:rPr lang="en" sz="2000"/>
              <a:t>-logit Regression Accuracy: </a:t>
            </a:r>
            <a:r>
              <a:rPr b="1" lang="en" sz="2000"/>
              <a:t>45.33%</a:t>
            </a:r>
            <a:endParaRPr b="1" sz="2000"/>
          </a:p>
          <a:p>
            <a:pPr indent="0" lvl="0" marL="457200" rtl="0" algn="l">
              <a:lnSpc>
                <a:spcPct val="150000"/>
              </a:lnSpc>
              <a:spcBef>
                <a:spcPts val="1600"/>
              </a:spcBef>
              <a:spcAft>
                <a:spcPts val="1600"/>
              </a:spcAft>
              <a:buNone/>
            </a:pPr>
            <a:r>
              <a:t/>
            </a:r>
            <a:endParaRPr/>
          </a:p>
        </p:txBody>
      </p:sp>
      <p:pic>
        <p:nvPicPr>
          <p:cNvPr id="148" name="Google Shape;148;p22"/>
          <p:cNvPicPr preferRelativeResize="0"/>
          <p:nvPr/>
        </p:nvPicPr>
        <p:blipFill>
          <a:blip r:embed="rId3">
            <a:alphaModFix/>
          </a:blip>
          <a:stretch>
            <a:fillRect/>
          </a:stretch>
        </p:blipFill>
        <p:spPr>
          <a:xfrm>
            <a:off x="5418300" y="1170200"/>
            <a:ext cx="2790825" cy="223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Methods and Linear Discriminant Analysis</a:t>
            </a:r>
            <a:endParaRPr/>
          </a:p>
        </p:txBody>
      </p:sp>
      <p:sp>
        <p:nvSpPr>
          <p:cNvPr id="154" name="Google Shape;154;p23"/>
          <p:cNvSpPr txBox="1"/>
          <p:nvPr>
            <p:ph idx="1" type="body"/>
          </p:nvPr>
        </p:nvSpPr>
        <p:spPr>
          <a:xfrm>
            <a:off x="311700" y="1610875"/>
            <a:ext cx="4524600" cy="2739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Random Forest Classifier, SVC, and Logistics Regression </a:t>
            </a:r>
            <a:endParaRPr sz="2000"/>
          </a:p>
          <a:p>
            <a:pPr indent="-355600" lvl="0" marL="457200" rtl="0" algn="l">
              <a:lnSpc>
                <a:spcPct val="150000"/>
              </a:lnSpc>
              <a:spcBef>
                <a:spcPts val="0"/>
              </a:spcBef>
              <a:spcAft>
                <a:spcPts val="0"/>
              </a:spcAft>
              <a:buSzPts val="2000"/>
              <a:buChar char="●"/>
            </a:pPr>
            <a:r>
              <a:rPr lang="en" sz="2000"/>
              <a:t>Ensemble Method Accuracy: </a:t>
            </a:r>
            <a:r>
              <a:rPr b="1" lang="en" sz="2000"/>
              <a:t>46.33%</a:t>
            </a:r>
            <a:endParaRPr b="1" sz="2000"/>
          </a:p>
          <a:p>
            <a:pPr indent="-355600" lvl="0" marL="457200" rtl="0" algn="l">
              <a:lnSpc>
                <a:spcPct val="150000"/>
              </a:lnSpc>
              <a:spcBef>
                <a:spcPts val="0"/>
              </a:spcBef>
              <a:spcAft>
                <a:spcPts val="0"/>
              </a:spcAft>
              <a:buSzPts val="2000"/>
              <a:buChar char="●"/>
            </a:pPr>
            <a:r>
              <a:rPr lang="en" sz="2000"/>
              <a:t>Linear Discriminant Analysis Accuracy: </a:t>
            </a:r>
            <a:r>
              <a:rPr b="1" lang="en" sz="2000"/>
              <a:t>49% </a:t>
            </a:r>
            <a:endParaRPr b="1" sz="2000"/>
          </a:p>
        </p:txBody>
      </p:sp>
      <p:pic>
        <p:nvPicPr>
          <p:cNvPr id="155" name="Google Shape;155;p23"/>
          <p:cNvPicPr preferRelativeResize="0"/>
          <p:nvPr/>
        </p:nvPicPr>
        <p:blipFill>
          <a:blip r:embed="rId3">
            <a:alphaModFix/>
          </a:blip>
          <a:stretch>
            <a:fillRect/>
          </a:stretch>
        </p:blipFill>
        <p:spPr>
          <a:xfrm>
            <a:off x="5276525" y="1107050"/>
            <a:ext cx="3555771" cy="255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Why was prediction accuracy so low?</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Approach</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Sample of 10,000 reviews</a:t>
            </a:r>
            <a:endParaRPr sz="2000"/>
          </a:p>
          <a:p>
            <a:pPr indent="-355600" lvl="0" marL="457200" rtl="0" algn="l">
              <a:spcBef>
                <a:spcPts val="0"/>
              </a:spcBef>
              <a:spcAft>
                <a:spcPts val="0"/>
              </a:spcAft>
              <a:buSzPts val="2000"/>
              <a:buChar char="●"/>
            </a:pPr>
            <a:r>
              <a:rPr lang="en" sz="2000"/>
              <a:t>Bag of Words:</a:t>
            </a:r>
            <a:endParaRPr sz="2000"/>
          </a:p>
          <a:p>
            <a:pPr indent="-342900" lvl="1" marL="914400" rtl="0" algn="l">
              <a:spcBef>
                <a:spcPts val="0"/>
              </a:spcBef>
              <a:spcAft>
                <a:spcPts val="0"/>
              </a:spcAft>
              <a:buSzPts val="1800"/>
              <a:buChar char="○"/>
            </a:pPr>
            <a:r>
              <a:rPr lang="en" sz="1800"/>
              <a:t>T</a:t>
            </a:r>
            <a:r>
              <a:rPr lang="en" sz="1800"/>
              <a:t>okenize</a:t>
            </a:r>
            <a:endParaRPr sz="1800"/>
          </a:p>
          <a:p>
            <a:pPr indent="-342900" lvl="1" marL="914400" rtl="0" algn="l">
              <a:spcBef>
                <a:spcPts val="0"/>
              </a:spcBef>
              <a:spcAft>
                <a:spcPts val="0"/>
              </a:spcAft>
              <a:buSzPts val="1800"/>
              <a:buChar char="○"/>
            </a:pPr>
            <a:r>
              <a:rPr lang="en" sz="1800"/>
              <a:t>Lemmatize</a:t>
            </a:r>
            <a:endParaRPr sz="1800"/>
          </a:p>
          <a:p>
            <a:pPr indent="-342900" lvl="1" marL="914400" rtl="0" algn="l">
              <a:spcBef>
                <a:spcPts val="0"/>
              </a:spcBef>
              <a:spcAft>
                <a:spcPts val="0"/>
              </a:spcAft>
              <a:buSzPts val="1800"/>
              <a:buChar char="○"/>
            </a:pPr>
            <a:r>
              <a:rPr lang="en" sz="1800"/>
              <a:t>Remove stop words</a:t>
            </a:r>
            <a:endParaRPr sz="1800"/>
          </a:p>
          <a:p>
            <a:pPr indent="-355600" lvl="0" marL="457200" rtl="0" algn="l">
              <a:spcBef>
                <a:spcPts val="0"/>
              </a:spcBef>
              <a:spcAft>
                <a:spcPts val="0"/>
              </a:spcAft>
              <a:buSzPts val="2000"/>
              <a:buChar char="●"/>
            </a:pPr>
            <a:r>
              <a:rPr lang="en" sz="2000"/>
              <a:t>Models to try:</a:t>
            </a:r>
            <a:endParaRPr sz="2000"/>
          </a:p>
          <a:p>
            <a:pPr indent="-342900" lvl="1" marL="914400" rtl="0" algn="l">
              <a:spcBef>
                <a:spcPts val="0"/>
              </a:spcBef>
              <a:spcAft>
                <a:spcPts val="0"/>
              </a:spcAft>
              <a:buSzPts val="1800"/>
              <a:buChar char="○"/>
            </a:pPr>
            <a:r>
              <a:rPr lang="en" sz="1800"/>
              <a:t>SVM</a:t>
            </a:r>
            <a:endParaRPr sz="1800"/>
          </a:p>
          <a:p>
            <a:pPr indent="-342900" lvl="1" marL="914400" rtl="0" algn="l">
              <a:spcBef>
                <a:spcPts val="0"/>
              </a:spcBef>
              <a:spcAft>
                <a:spcPts val="0"/>
              </a:spcAft>
              <a:buSzPts val="1800"/>
              <a:buChar char="○"/>
            </a:pPr>
            <a:r>
              <a:rPr lang="en" sz="1800"/>
              <a:t>Lasso</a:t>
            </a:r>
            <a:endParaRPr sz="1800"/>
          </a:p>
          <a:p>
            <a:pPr indent="-342900" lvl="1" marL="914400" rtl="0" algn="l">
              <a:spcBef>
                <a:spcPts val="0"/>
              </a:spcBef>
              <a:spcAft>
                <a:spcPts val="0"/>
              </a:spcAft>
              <a:buSzPts val="1800"/>
              <a:buChar char="○"/>
            </a:pPr>
            <a:r>
              <a:rPr lang="en" sz="1800"/>
              <a:t>Topic Modeling</a:t>
            </a:r>
            <a:endParaRPr sz="1800"/>
          </a:p>
          <a:p>
            <a:pPr indent="0" lvl="0" marL="0" rtl="0" algn="l">
              <a:spcBef>
                <a:spcPts val="1600"/>
              </a:spcBef>
              <a:spcAft>
                <a:spcPts val="160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172" name="Google Shape;172;p26"/>
          <p:cNvSpPr txBox="1"/>
          <p:nvPr>
            <p:ph idx="1" type="body"/>
          </p:nvPr>
        </p:nvSpPr>
        <p:spPr>
          <a:xfrm>
            <a:off x="311700" y="11536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Accuracy of </a:t>
            </a:r>
            <a:r>
              <a:rPr b="1" lang="en" sz="2400"/>
              <a:t>53.3%</a:t>
            </a:r>
            <a:endParaRPr sz="2400"/>
          </a:p>
          <a:p>
            <a:pPr indent="-381000" lvl="0" marL="457200" rtl="0" algn="l">
              <a:spcBef>
                <a:spcPts val="0"/>
              </a:spcBef>
              <a:spcAft>
                <a:spcPts val="0"/>
              </a:spcAft>
              <a:buSzPts val="2400"/>
              <a:buChar char="●"/>
            </a:pPr>
            <a:r>
              <a:rPr lang="en" sz="2400"/>
              <a:t>Optimal parameters:</a:t>
            </a:r>
            <a:endParaRPr sz="2400"/>
          </a:p>
          <a:p>
            <a:pPr indent="-342900" lvl="1" marL="914400" rtl="0" algn="l">
              <a:spcBef>
                <a:spcPts val="0"/>
              </a:spcBef>
              <a:spcAft>
                <a:spcPts val="0"/>
              </a:spcAft>
              <a:buSzPts val="1800"/>
              <a:buChar char="○"/>
            </a:pPr>
            <a:r>
              <a:rPr lang="en" sz="1800"/>
              <a:t>N_components = 150</a:t>
            </a:r>
            <a:endParaRPr sz="1800"/>
          </a:p>
          <a:p>
            <a:pPr indent="-342900" lvl="1" marL="914400" rtl="0" algn="l">
              <a:spcBef>
                <a:spcPts val="0"/>
              </a:spcBef>
              <a:spcAft>
                <a:spcPts val="0"/>
              </a:spcAft>
              <a:buSzPts val="1800"/>
              <a:buChar char="○"/>
            </a:pPr>
            <a:r>
              <a:rPr lang="en" sz="1800"/>
              <a:t>Max_df = 0.75</a:t>
            </a:r>
            <a:endParaRPr sz="1800"/>
          </a:p>
          <a:p>
            <a:pPr indent="-342900" lvl="1" marL="914400" rtl="0" algn="l">
              <a:spcBef>
                <a:spcPts val="0"/>
              </a:spcBef>
              <a:spcAft>
                <a:spcPts val="0"/>
              </a:spcAft>
              <a:buSzPts val="1800"/>
              <a:buChar char="○"/>
            </a:pPr>
            <a:r>
              <a:rPr lang="en" sz="1800"/>
              <a:t>Cost = 50</a:t>
            </a:r>
            <a:endParaRPr b="1" sz="2400"/>
          </a:p>
          <a:p>
            <a:pPr indent="-381000" lvl="0" marL="457200" rtl="0" algn="l">
              <a:spcBef>
                <a:spcPts val="0"/>
              </a:spcBef>
              <a:spcAft>
                <a:spcPts val="0"/>
              </a:spcAft>
              <a:buSzPts val="2400"/>
              <a:buChar char="●"/>
            </a:pPr>
            <a:r>
              <a:rPr lang="en" sz="2400"/>
              <a:t>Positive takeaway:</a:t>
            </a:r>
            <a:endParaRPr sz="2400"/>
          </a:p>
          <a:p>
            <a:pPr indent="-381000" lvl="1" marL="914400" rtl="0" algn="l">
              <a:spcBef>
                <a:spcPts val="0"/>
              </a:spcBef>
              <a:spcAft>
                <a:spcPts val="0"/>
              </a:spcAft>
              <a:buSzPts val="2400"/>
              <a:buChar char="○"/>
            </a:pPr>
            <a:r>
              <a:rPr lang="en" sz="1800"/>
              <a:t>Improvement over emotional scores</a:t>
            </a:r>
            <a:endParaRPr sz="1800"/>
          </a:p>
          <a:p>
            <a:pPr indent="-381000" lvl="0" marL="457200" rtl="0" algn="l">
              <a:spcBef>
                <a:spcPts val="0"/>
              </a:spcBef>
              <a:spcAft>
                <a:spcPts val="0"/>
              </a:spcAft>
              <a:buSzPts val="2400"/>
              <a:buChar char="●"/>
            </a:pPr>
            <a:r>
              <a:rPr lang="en" sz="2400"/>
              <a:t>B</a:t>
            </a:r>
            <a:r>
              <a:rPr lang="en" sz="2400"/>
              <a:t>usiness downside:</a:t>
            </a:r>
            <a:endParaRPr sz="2400"/>
          </a:p>
          <a:p>
            <a:pPr indent="-342900" lvl="1" marL="914400" rtl="0" algn="l">
              <a:spcBef>
                <a:spcPts val="0"/>
              </a:spcBef>
              <a:spcAft>
                <a:spcPts val="0"/>
              </a:spcAft>
              <a:buSzPts val="1800"/>
              <a:buChar char="○"/>
            </a:pPr>
            <a:r>
              <a:rPr lang="en" sz="1800"/>
              <a:t>SVM is not very interpretable for text analysis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a:t>
            </a:r>
            <a:endParaRPr/>
          </a:p>
        </p:txBody>
      </p:sp>
      <p:sp>
        <p:nvSpPr>
          <p:cNvPr id="178" name="Google Shape;178;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61.2%</a:t>
            </a:r>
            <a:r>
              <a:rPr lang="en" sz="2000"/>
              <a:t> accuracy predicting ratings with single words and bigrams</a:t>
            </a:r>
            <a:endParaRPr sz="2000"/>
          </a:p>
          <a:p>
            <a:pPr indent="-355600" lvl="0" marL="457200" rtl="0" algn="l">
              <a:spcBef>
                <a:spcPts val="0"/>
              </a:spcBef>
              <a:spcAft>
                <a:spcPts val="0"/>
              </a:spcAft>
              <a:buSzPts val="2000"/>
              <a:buChar char="●"/>
            </a:pPr>
            <a:r>
              <a:rPr lang="en" sz="2000"/>
              <a:t>Optimal parameters:</a:t>
            </a:r>
            <a:endParaRPr sz="2000"/>
          </a:p>
          <a:p>
            <a:pPr indent="-330200" lvl="1" marL="914400" rtl="0" algn="l">
              <a:spcBef>
                <a:spcPts val="0"/>
              </a:spcBef>
              <a:spcAft>
                <a:spcPts val="0"/>
              </a:spcAft>
              <a:buSzPts val="1600"/>
              <a:buChar char="○"/>
            </a:pPr>
            <a:r>
              <a:rPr lang="en" sz="1600"/>
              <a:t>λ = 0.0001</a:t>
            </a:r>
            <a:endParaRPr sz="1600"/>
          </a:p>
          <a:p>
            <a:pPr indent="-330200" lvl="1" marL="914400" rtl="0" algn="l">
              <a:spcBef>
                <a:spcPts val="0"/>
              </a:spcBef>
              <a:spcAft>
                <a:spcPts val="0"/>
              </a:spcAft>
              <a:buSzPts val="1600"/>
              <a:buChar char="○"/>
            </a:pPr>
            <a:r>
              <a:rPr lang="en" sz="1600"/>
              <a:t>Max_df = 0.75</a:t>
            </a:r>
            <a:endParaRPr sz="1600"/>
          </a:p>
        </p:txBody>
      </p:sp>
      <p:pic>
        <p:nvPicPr>
          <p:cNvPr id="179" name="Google Shape;179;p27"/>
          <p:cNvPicPr preferRelativeResize="0"/>
          <p:nvPr/>
        </p:nvPicPr>
        <p:blipFill>
          <a:blip r:embed="rId3">
            <a:alphaModFix/>
          </a:blip>
          <a:stretch>
            <a:fillRect/>
          </a:stretch>
        </p:blipFill>
        <p:spPr>
          <a:xfrm>
            <a:off x="2733675" y="2587675"/>
            <a:ext cx="3676650" cy="2362200"/>
          </a:xfrm>
          <a:prstGeom prst="rect">
            <a:avLst/>
          </a:prstGeom>
          <a:noFill/>
          <a:ln>
            <a:noFill/>
          </a:ln>
        </p:spPr>
      </p:pic>
      <p:sp>
        <p:nvSpPr>
          <p:cNvPr id="180" name="Google Shape;180;p27"/>
          <p:cNvSpPr txBox="1"/>
          <p:nvPr/>
        </p:nvSpPr>
        <p:spPr>
          <a:xfrm>
            <a:off x="3236250" y="2318575"/>
            <a:ext cx="2671500" cy="2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Lasso Coefficients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a:t>
            </a:r>
            <a:endParaRPr/>
          </a:p>
        </p:txBody>
      </p:sp>
      <p:sp>
        <p:nvSpPr>
          <p:cNvPr id="186" name="Google Shape;186;p28"/>
          <p:cNvSpPr txBox="1"/>
          <p:nvPr>
            <p:ph idx="1" type="body"/>
          </p:nvPr>
        </p:nvSpPr>
        <p:spPr>
          <a:xfrm>
            <a:off x="311700" y="1324025"/>
            <a:ext cx="8520600" cy="3339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Unigrams and bigrams have most predictive power</a:t>
            </a:r>
            <a:endParaRPr sz="2400"/>
          </a:p>
          <a:p>
            <a:pPr indent="-381000" lvl="0" marL="457200" rtl="0" algn="l">
              <a:lnSpc>
                <a:spcPct val="150000"/>
              </a:lnSpc>
              <a:spcBef>
                <a:spcPts val="0"/>
              </a:spcBef>
              <a:spcAft>
                <a:spcPts val="0"/>
              </a:spcAft>
              <a:buSzPts val="2400"/>
              <a:buChar char="●"/>
            </a:pPr>
            <a:r>
              <a:rPr lang="en" sz="2400"/>
              <a:t>Unigrams have highest coefficients in model</a:t>
            </a:r>
            <a:endParaRPr sz="2400"/>
          </a:p>
          <a:p>
            <a:pPr indent="-381000" lvl="0" marL="457200" rtl="0" algn="l">
              <a:lnSpc>
                <a:spcPct val="150000"/>
              </a:lnSpc>
              <a:spcBef>
                <a:spcPts val="0"/>
              </a:spcBef>
              <a:spcAft>
                <a:spcPts val="0"/>
              </a:spcAft>
              <a:buSzPts val="2400"/>
              <a:buChar char="●"/>
            </a:pPr>
            <a:r>
              <a:rPr lang="en" sz="2400"/>
              <a:t>Trigrams give better business insights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Lasso</a:t>
            </a:r>
            <a:endParaRPr/>
          </a:p>
        </p:txBody>
      </p:sp>
      <p:pic>
        <p:nvPicPr>
          <p:cNvPr id="192" name="Google Shape;192;p29"/>
          <p:cNvPicPr preferRelativeResize="0"/>
          <p:nvPr/>
        </p:nvPicPr>
        <p:blipFill>
          <a:blip r:embed="rId3">
            <a:alphaModFix/>
          </a:blip>
          <a:stretch>
            <a:fillRect/>
          </a:stretch>
        </p:blipFill>
        <p:spPr>
          <a:xfrm>
            <a:off x="2409825" y="1494675"/>
            <a:ext cx="3352800" cy="3648825"/>
          </a:xfrm>
          <a:prstGeom prst="rect">
            <a:avLst/>
          </a:prstGeom>
          <a:noFill/>
          <a:ln>
            <a:noFill/>
          </a:ln>
        </p:spPr>
      </p:pic>
      <p:pic>
        <p:nvPicPr>
          <p:cNvPr id="193" name="Google Shape;193;p29"/>
          <p:cNvPicPr preferRelativeResize="0"/>
          <p:nvPr/>
        </p:nvPicPr>
        <p:blipFill>
          <a:blip r:embed="rId4">
            <a:alphaModFix/>
          </a:blip>
          <a:stretch>
            <a:fillRect/>
          </a:stretch>
        </p:blipFill>
        <p:spPr>
          <a:xfrm>
            <a:off x="0" y="1494650"/>
            <a:ext cx="2511000" cy="3648850"/>
          </a:xfrm>
          <a:prstGeom prst="rect">
            <a:avLst/>
          </a:prstGeom>
          <a:noFill/>
          <a:ln>
            <a:noFill/>
          </a:ln>
        </p:spPr>
      </p:pic>
      <p:pic>
        <p:nvPicPr>
          <p:cNvPr id="194" name="Google Shape;194;p29"/>
          <p:cNvPicPr preferRelativeResize="0"/>
          <p:nvPr/>
        </p:nvPicPr>
        <p:blipFill>
          <a:blip r:embed="rId5">
            <a:alphaModFix/>
          </a:blip>
          <a:stretch>
            <a:fillRect/>
          </a:stretch>
        </p:blipFill>
        <p:spPr>
          <a:xfrm>
            <a:off x="5692175" y="1494675"/>
            <a:ext cx="3451825" cy="3648825"/>
          </a:xfrm>
          <a:prstGeom prst="rect">
            <a:avLst/>
          </a:prstGeom>
          <a:noFill/>
          <a:ln>
            <a:noFill/>
          </a:ln>
        </p:spPr>
      </p:pic>
      <p:sp>
        <p:nvSpPr>
          <p:cNvPr id="195" name="Google Shape;195;p29"/>
          <p:cNvSpPr txBox="1"/>
          <p:nvPr/>
        </p:nvSpPr>
        <p:spPr>
          <a:xfrm>
            <a:off x="298650" y="1082525"/>
            <a:ext cx="19137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Unigrams</a:t>
            </a:r>
            <a:endParaRPr>
              <a:latin typeface="Roboto"/>
              <a:ea typeface="Roboto"/>
              <a:cs typeface="Roboto"/>
              <a:sym typeface="Roboto"/>
            </a:endParaRPr>
          </a:p>
        </p:txBody>
      </p:sp>
      <p:sp>
        <p:nvSpPr>
          <p:cNvPr id="196" name="Google Shape;196;p29"/>
          <p:cNvSpPr txBox="1"/>
          <p:nvPr/>
        </p:nvSpPr>
        <p:spPr>
          <a:xfrm>
            <a:off x="3129375" y="1082538"/>
            <a:ext cx="19137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r>
              <a:rPr lang="en">
                <a:latin typeface="Roboto"/>
                <a:ea typeface="Roboto"/>
                <a:cs typeface="Roboto"/>
                <a:sym typeface="Roboto"/>
              </a:rPr>
              <a:t>igrams</a:t>
            </a:r>
            <a:endParaRPr>
              <a:latin typeface="Roboto"/>
              <a:ea typeface="Roboto"/>
              <a:cs typeface="Roboto"/>
              <a:sym typeface="Roboto"/>
            </a:endParaRPr>
          </a:p>
        </p:txBody>
      </p:sp>
      <p:sp>
        <p:nvSpPr>
          <p:cNvPr id="197" name="Google Shape;197;p29"/>
          <p:cNvSpPr txBox="1"/>
          <p:nvPr/>
        </p:nvSpPr>
        <p:spPr>
          <a:xfrm>
            <a:off x="6461238" y="1082538"/>
            <a:ext cx="19137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Tr</a:t>
            </a:r>
            <a:r>
              <a:rPr lang="en">
                <a:latin typeface="Roboto"/>
                <a:ea typeface="Roboto"/>
                <a:cs typeface="Roboto"/>
                <a:sym typeface="Roboto"/>
              </a:rPr>
              <a:t>igrams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a:t>
            </a:r>
            <a:endParaRPr/>
          </a:p>
        </p:txBody>
      </p:sp>
      <p:sp>
        <p:nvSpPr>
          <p:cNvPr id="203" name="Google Shape;203;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Latent Dirichlet Allocation to create topics out of our bag-of-words</a:t>
            </a:r>
            <a:endParaRPr sz="2000"/>
          </a:p>
          <a:p>
            <a:pPr indent="-355600" lvl="0" marL="457200" rtl="0" algn="l">
              <a:lnSpc>
                <a:spcPct val="150000"/>
              </a:lnSpc>
              <a:spcBef>
                <a:spcPts val="0"/>
              </a:spcBef>
              <a:spcAft>
                <a:spcPts val="0"/>
              </a:spcAft>
              <a:buSzPts val="2000"/>
              <a:buChar char="●"/>
            </a:pPr>
            <a:r>
              <a:rPr lang="en" sz="2000"/>
              <a:t>Topics used as features in a Random Forest</a:t>
            </a:r>
            <a:endParaRPr sz="2000"/>
          </a:p>
          <a:p>
            <a:pPr indent="-342900" lvl="1" marL="914400" rtl="0" algn="l">
              <a:lnSpc>
                <a:spcPct val="150000"/>
              </a:lnSpc>
              <a:spcBef>
                <a:spcPts val="0"/>
              </a:spcBef>
              <a:spcAft>
                <a:spcPts val="0"/>
              </a:spcAft>
              <a:buSzPts val="1800"/>
              <a:buChar char="○"/>
            </a:pPr>
            <a:r>
              <a:rPr lang="en" sz="1800"/>
              <a:t>Optimal parameters</a:t>
            </a:r>
            <a:endParaRPr sz="1800"/>
          </a:p>
          <a:p>
            <a:pPr indent="-317500" lvl="2" marL="1371600" rtl="0" algn="l">
              <a:lnSpc>
                <a:spcPct val="150000"/>
              </a:lnSpc>
              <a:spcBef>
                <a:spcPts val="0"/>
              </a:spcBef>
              <a:spcAft>
                <a:spcPts val="0"/>
              </a:spcAft>
              <a:buSzPts val="1400"/>
              <a:buChar char="■"/>
            </a:pPr>
            <a:r>
              <a:rPr lang="en"/>
              <a:t>Max_depth = 10</a:t>
            </a:r>
            <a:endParaRPr/>
          </a:p>
          <a:p>
            <a:pPr indent="-317500" lvl="2" marL="1371600" rtl="0" algn="l">
              <a:lnSpc>
                <a:spcPct val="150000"/>
              </a:lnSpc>
              <a:spcBef>
                <a:spcPts val="0"/>
              </a:spcBef>
              <a:spcAft>
                <a:spcPts val="0"/>
              </a:spcAft>
              <a:buSzPts val="1400"/>
              <a:buChar char="■"/>
            </a:pPr>
            <a:r>
              <a:rPr lang="en"/>
              <a:t>Min_samples_split = 50</a:t>
            </a:r>
            <a:endParaRPr/>
          </a:p>
          <a:p>
            <a:pPr indent="-317500" lvl="2" marL="1371600" rtl="0" algn="l">
              <a:lnSpc>
                <a:spcPct val="150000"/>
              </a:lnSpc>
              <a:spcBef>
                <a:spcPts val="0"/>
              </a:spcBef>
              <a:spcAft>
                <a:spcPts val="0"/>
              </a:spcAft>
              <a:buSzPts val="1400"/>
              <a:buChar char="■"/>
            </a:pPr>
            <a:r>
              <a:rPr lang="en"/>
              <a:t>N_estimators (trees) = 90</a:t>
            </a:r>
            <a:endParaRPr/>
          </a:p>
          <a:p>
            <a:pPr indent="-317500" lvl="2" marL="1371600" rtl="0" algn="l">
              <a:lnSpc>
                <a:spcPct val="150000"/>
              </a:lnSpc>
              <a:spcBef>
                <a:spcPts val="0"/>
              </a:spcBef>
              <a:spcAft>
                <a:spcPts val="0"/>
              </a:spcAft>
              <a:buSzPts val="1400"/>
              <a:buChar char="■"/>
            </a:pPr>
            <a:r>
              <a:rPr lang="en"/>
              <a:t>N_topics = 10</a:t>
            </a:r>
            <a:endParaRPr/>
          </a:p>
          <a:p>
            <a:pPr indent="-355600" lvl="0" marL="457200" rtl="0" algn="l">
              <a:lnSpc>
                <a:spcPct val="150000"/>
              </a:lnSpc>
              <a:spcBef>
                <a:spcPts val="0"/>
              </a:spcBef>
              <a:spcAft>
                <a:spcPts val="0"/>
              </a:spcAft>
              <a:buSzPts val="2000"/>
              <a:buChar char="●"/>
            </a:pPr>
            <a:r>
              <a:rPr lang="en" sz="2000"/>
              <a:t>Best </a:t>
            </a:r>
            <a:r>
              <a:rPr lang="en" sz="2000"/>
              <a:t>accuracy: </a:t>
            </a:r>
            <a:r>
              <a:rPr b="1" lang="en" sz="2000"/>
              <a:t>42.3%</a:t>
            </a:r>
            <a:endParaRPr b="1"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Found</a:t>
            </a:r>
            <a:endParaRPr/>
          </a:p>
        </p:txBody>
      </p:sp>
      <p:pic>
        <p:nvPicPr>
          <p:cNvPr id="209" name="Google Shape;209;p31"/>
          <p:cNvPicPr preferRelativeResize="0"/>
          <p:nvPr/>
        </p:nvPicPr>
        <p:blipFill>
          <a:blip r:embed="rId3">
            <a:alphaModFix/>
          </a:blip>
          <a:stretch>
            <a:fillRect/>
          </a:stretch>
        </p:blipFill>
        <p:spPr>
          <a:xfrm>
            <a:off x="311700" y="1229875"/>
            <a:ext cx="8520599" cy="25417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to come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Goals of project </a:t>
            </a:r>
            <a:endParaRPr/>
          </a:p>
          <a:p>
            <a:pPr indent="-342900" lvl="0" marL="457200" rtl="0" algn="l">
              <a:lnSpc>
                <a:spcPct val="150000"/>
              </a:lnSpc>
              <a:spcBef>
                <a:spcPts val="0"/>
              </a:spcBef>
              <a:spcAft>
                <a:spcPts val="0"/>
              </a:spcAft>
              <a:buSzPts val="1800"/>
              <a:buAutoNum type="arabicPeriod"/>
            </a:pPr>
            <a:r>
              <a:rPr lang="en"/>
              <a:t>Data sets used in analysis </a:t>
            </a:r>
            <a:endParaRPr/>
          </a:p>
          <a:p>
            <a:pPr indent="-342900" lvl="0" marL="457200" rtl="0" algn="l">
              <a:lnSpc>
                <a:spcPct val="150000"/>
              </a:lnSpc>
              <a:spcBef>
                <a:spcPts val="0"/>
              </a:spcBef>
              <a:spcAft>
                <a:spcPts val="0"/>
              </a:spcAft>
              <a:buSzPts val="1800"/>
              <a:buAutoNum type="arabicPeriod"/>
            </a:pPr>
            <a:r>
              <a:rPr lang="en"/>
              <a:t>Predicting review ratings (number of stars)</a:t>
            </a:r>
            <a:endParaRPr/>
          </a:p>
          <a:p>
            <a:pPr indent="-342900" lvl="0" marL="457200" rtl="0" algn="l">
              <a:lnSpc>
                <a:spcPct val="150000"/>
              </a:lnSpc>
              <a:spcBef>
                <a:spcPts val="0"/>
              </a:spcBef>
              <a:spcAft>
                <a:spcPts val="0"/>
              </a:spcAft>
              <a:buSzPts val="1800"/>
              <a:buAutoNum type="arabicPeriod"/>
            </a:pPr>
            <a:r>
              <a:rPr lang="en"/>
              <a:t>Business outcomes</a:t>
            </a:r>
            <a:endParaRPr/>
          </a:p>
          <a:p>
            <a:pPr indent="-342900" lvl="0" marL="457200" rtl="0" algn="l">
              <a:lnSpc>
                <a:spcPct val="150000"/>
              </a:lnSpc>
              <a:spcBef>
                <a:spcPts val="0"/>
              </a:spcBef>
              <a:spcAft>
                <a:spcPts val="0"/>
              </a:spcAft>
              <a:buSzPts val="1800"/>
              <a:buAutoNum type="arabicPeriod"/>
            </a:pPr>
            <a:r>
              <a:rPr lang="en"/>
              <a:t>Conclusion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Topic Modeling Approaches</a:t>
            </a:r>
            <a:endParaRPr/>
          </a:p>
        </p:txBody>
      </p:sp>
      <p:sp>
        <p:nvSpPr>
          <p:cNvPr id="215" name="Google Shape;215;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Create TF-IDF vector out of the bag of words</a:t>
            </a:r>
            <a:endParaRPr sz="2400"/>
          </a:p>
          <a:p>
            <a:pPr indent="-342900" lvl="1" marL="914400" rtl="0" algn="l">
              <a:lnSpc>
                <a:spcPct val="150000"/>
              </a:lnSpc>
              <a:spcBef>
                <a:spcPts val="0"/>
              </a:spcBef>
              <a:spcAft>
                <a:spcPts val="0"/>
              </a:spcAft>
              <a:buSzPts val="1800"/>
              <a:buChar char="○"/>
            </a:pPr>
            <a:r>
              <a:rPr lang="en" sz="1800"/>
              <a:t>TF-IDF accounts for frequent and infrequent words</a:t>
            </a:r>
            <a:endParaRPr sz="1800"/>
          </a:p>
          <a:p>
            <a:pPr indent="-381000" lvl="0" marL="457200" rtl="0" algn="l">
              <a:lnSpc>
                <a:spcPct val="150000"/>
              </a:lnSpc>
              <a:spcBef>
                <a:spcPts val="0"/>
              </a:spcBef>
              <a:spcAft>
                <a:spcPts val="0"/>
              </a:spcAft>
              <a:buSzPts val="2400"/>
              <a:buChar char="●"/>
            </a:pPr>
            <a:r>
              <a:rPr lang="en" sz="2400"/>
              <a:t>Try other models with either LDA approach</a:t>
            </a:r>
            <a:endParaRPr sz="2400"/>
          </a:p>
          <a:p>
            <a:pPr indent="-381000" lvl="0" marL="457200" rtl="0" algn="l">
              <a:lnSpc>
                <a:spcPct val="150000"/>
              </a:lnSpc>
              <a:spcBef>
                <a:spcPts val="0"/>
              </a:spcBef>
              <a:spcAft>
                <a:spcPts val="0"/>
              </a:spcAft>
              <a:buSzPts val="2400"/>
              <a:buChar char="●"/>
            </a:pPr>
            <a:r>
              <a:rPr lang="en" sz="2400"/>
              <a:t>Pre-process the text differently</a:t>
            </a:r>
            <a:endParaRPr sz="2400"/>
          </a:p>
          <a:p>
            <a:pPr indent="-342900" lvl="1" marL="914400" rtl="0" algn="l">
              <a:lnSpc>
                <a:spcPct val="150000"/>
              </a:lnSpc>
              <a:spcBef>
                <a:spcPts val="0"/>
              </a:spcBef>
              <a:spcAft>
                <a:spcPts val="0"/>
              </a:spcAft>
              <a:buSzPts val="1800"/>
              <a:buChar char="○"/>
            </a:pPr>
            <a:r>
              <a:rPr lang="en" sz="1800"/>
              <a:t>Some reviews were about services; some reviews weren’t English</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Insights</a:t>
            </a:r>
            <a:endParaRPr/>
          </a:p>
        </p:txBody>
      </p:sp>
      <p:sp>
        <p:nvSpPr>
          <p:cNvPr id="221" name="Google Shape;221;p33"/>
          <p:cNvSpPr txBox="1"/>
          <p:nvPr>
            <p:ph idx="1" type="body"/>
          </p:nvPr>
        </p:nvSpPr>
        <p:spPr>
          <a:xfrm>
            <a:off x="311700" y="1247825"/>
            <a:ext cx="8520600" cy="3339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Predicting based off emotion is difficult</a:t>
            </a:r>
            <a:endParaRPr sz="2000"/>
          </a:p>
          <a:p>
            <a:pPr indent="-355600" lvl="0" marL="457200" rtl="0" algn="l">
              <a:lnSpc>
                <a:spcPct val="115000"/>
              </a:lnSpc>
              <a:spcBef>
                <a:spcPts val="0"/>
              </a:spcBef>
              <a:spcAft>
                <a:spcPts val="0"/>
              </a:spcAft>
              <a:buSzPts val="2000"/>
              <a:buChar char="●"/>
            </a:pPr>
            <a:r>
              <a:rPr lang="en" sz="2000"/>
              <a:t>Customer-Staff interactions are important predictors of ratings</a:t>
            </a:r>
            <a:endParaRPr sz="2000"/>
          </a:p>
          <a:p>
            <a:pPr indent="-355600" lvl="0" marL="457200" rtl="0" algn="l">
              <a:lnSpc>
                <a:spcPct val="115000"/>
              </a:lnSpc>
              <a:spcBef>
                <a:spcPts val="0"/>
              </a:spcBef>
              <a:spcAft>
                <a:spcPts val="0"/>
              </a:spcAft>
              <a:buSzPts val="2000"/>
              <a:buChar char="●"/>
            </a:pPr>
            <a:r>
              <a:rPr lang="en" sz="2000"/>
              <a:t>Understand customer expectations</a:t>
            </a:r>
            <a:endParaRPr sz="2000"/>
          </a:p>
          <a:p>
            <a:pPr indent="-330200" lvl="1" marL="914400" rtl="0" algn="l">
              <a:lnSpc>
                <a:spcPct val="115000"/>
              </a:lnSpc>
              <a:spcBef>
                <a:spcPts val="0"/>
              </a:spcBef>
              <a:spcAft>
                <a:spcPts val="0"/>
              </a:spcAft>
              <a:buSzPts val="1600"/>
              <a:buChar char="○"/>
            </a:pPr>
            <a:r>
              <a:rPr lang="en" sz="1600"/>
              <a:t>Many negative reviews mention “disappointment”</a:t>
            </a:r>
            <a:endParaRPr sz="1600"/>
          </a:p>
          <a:p>
            <a:pPr indent="-355600" lvl="0" marL="457200" rtl="0" algn="l">
              <a:lnSpc>
                <a:spcPct val="115000"/>
              </a:lnSpc>
              <a:spcBef>
                <a:spcPts val="0"/>
              </a:spcBef>
              <a:spcAft>
                <a:spcPts val="0"/>
              </a:spcAft>
              <a:buSzPts val="2000"/>
              <a:buChar char="●"/>
            </a:pPr>
            <a:r>
              <a:rPr lang="en" sz="2000"/>
              <a:t>Major topics that customers write about are:</a:t>
            </a:r>
            <a:endParaRPr sz="2000"/>
          </a:p>
          <a:p>
            <a:pPr indent="-330200" lvl="1" marL="914400" rtl="0" algn="l">
              <a:lnSpc>
                <a:spcPct val="115000"/>
              </a:lnSpc>
              <a:spcBef>
                <a:spcPts val="0"/>
              </a:spcBef>
              <a:spcAft>
                <a:spcPts val="0"/>
              </a:spcAft>
              <a:buSzPts val="1600"/>
              <a:buChar char="○"/>
            </a:pPr>
            <a:r>
              <a:rPr lang="en" sz="1600"/>
              <a:t>Quality of service</a:t>
            </a:r>
            <a:endParaRPr sz="1600"/>
          </a:p>
          <a:p>
            <a:pPr indent="-330200" lvl="1" marL="914400" rtl="0" algn="l">
              <a:lnSpc>
                <a:spcPct val="115000"/>
              </a:lnSpc>
              <a:spcBef>
                <a:spcPts val="0"/>
              </a:spcBef>
              <a:spcAft>
                <a:spcPts val="0"/>
              </a:spcAft>
              <a:buSzPts val="1600"/>
              <a:buChar char="○"/>
            </a:pPr>
            <a:r>
              <a:rPr lang="en" sz="1600"/>
              <a:t>Speed of service</a:t>
            </a:r>
            <a:endParaRPr sz="1600"/>
          </a:p>
          <a:p>
            <a:pPr indent="-330200" lvl="1" marL="914400" rtl="0" algn="l">
              <a:lnSpc>
                <a:spcPct val="115000"/>
              </a:lnSpc>
              <a:spcBef>
                <a:spcPts val="0"/>
              </a:spcBef>
              <a:spcAft>
                <a:spcPts val="0"/>
              </a:spcAft>
              <a:buSzPts val="1600"/>
              <a:buChar char="○"/>
            </a:pPr>
            <a:r>
              <a:rPr lang="en" sz="1600"/>
              <a:t>Quality of food</a:t>
            </a:r>
            <a:endParaRPr sz="1600"/>
          </a:p>
          <a:p>
            <a:pPr indent="-330200" lvl="1" marL="914400" rtl="0" algn="l">
              <a:lnSpc>
                <a:spcPct val="115000"/>
              </a:lnSpc>
              <a:spcBef>
                <a:spcPts val="0"/>
              </a:spcBef>
              <a:spcAft>
                <a:spcPts val="0"/>
              </a:spcAft>
              <a:buSzPts val="1600"/>
              <a:buChar char="○"/>
            </a:pPr>
            <a:r>
              <a:rPr lang="en" sz="1600"/>
              <a:t>Pricing</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more could be done with this analysis?</a:t>
            </a:r>
            <a:endParaRPr/>
          </a:p>
        </p:txBody>
      </p:sp>
      <p:sp>
        <p:nvSpPr>
          <p:cNvPr id="227" name="Google Shape;227;p34"/>
          <p:cNvSpPr txBox="1"/>
          <p:nvPr>
            <p:ph idx="1" type="body"/>
          </p:nvPr>
        </p:nvSpPr>
        <p:spPr>
          <a:xfrm>
            <a:off x="311700" y="1247825"/>
            <a:ext cx="8520600" cy="3339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A/B testing with sales data</a:t>
            </a:r>
            <a:endParaRPr sz="2400"/>
          </a:p>
          <a:p>
            <a:pPr indent="-381000" lvl="0" marL="457200" rtl="0" algn="l">
              <a:lnSpc>
                <a:spcPct val="150000"/>
              </a:lnSpc>
              <a:spcBef>
                <a:spcPts val="0"/>
              </a:spcBef>
              <a:spcAft>
                <a:spcPts val="0"/>
              </a:spcAft>
              <a:buSzPts val="2400"/>
              <a:buChar char="●"/>
            </a:pPr>
            <a:r>
              <a:rPr lang="en" sz="2400"/>
              <a:t>Limit scope to a single sector/business</a:t>
            </a:r>
            <a:endParaRPr sz="2400"/>
          </a:p>
          <a:p>
            <a:pPr indent="-381000" lvl="0" marL="457200" rtl="0" algn="l">
              <a:lnSpc>
                <a:spcPct val="150000"/>
              </a:lnSpc>
              <a:spcBef>
                <a:spcPts val="0"/>
              </a:spcBef>
              <a:spcAft>
                <a:spcPts val="0"/>
              </a:spcAft>
              <a:buSzPts val="2400"/>
              <a:buChar char="●"/>
            </a:pPr>
            <a:r>
              <a:rPr lang="en" sz="2400"/>
              <a:t>Combine emotions dataset with Latent Dirichlet Allocation.</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33" name="Google Shape;233;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Yelp dataset : </a:t>
            </a:r>
            <a:r>
              <a:rPr lang="en" sz="1100" u="sng">
                <a:solidFill>
                  <a:schemeClr val="hlink"/>
                </a:solidFill>
                <a:latin typeface="Arial"/>
                <a:ea typeface="Arial"/>
                <a:cs typeface="Arial"/>
                <a:sym typeface="Arial"/>
                <a:hlinkClick r:id="rId3"/>
              </a:rPr>
              <a:t>https://www.kaggle.com/yelp-dataset/yelp-dataset</a:t>
            </a:r>
            <a:endParaRPr/>
          </a:p>
          <a:p>
            <a:pPr indent="-342900" lvl="0" marL="457200" rtl="0" algn="l">
              <a:spcBef>
                <a:spcPts val="0"/>
              </a:spcBef>
              <a:spcAft>
                <a:spcPts val="0"/>
              </a:spcAft>
              <a:buSzPts val="1800"/>
              <a:buChar char="-"/>
            </a:pPr>
            <a:r>
              <a:rPr lang="en"/>
              <a:t>Github with other datasets and code: </a:t>
            </a:r>
            <a:r>
              <a:rPr lang="en" sz="1100" u="sng">
                <a:solidFill>
                  <a:schemeClr val="hlink"/>
                </a:solidFill>
                <a:latin typeface="Arial"/>
                <a:ea typeface="Arial"/>
                <a:cs typeface="Arial"/>
                <a:sym typeface="Arial"/>
                <a:hlinkClick r:id="rId4"/>
              </a:rPr>
              <a:t>https://github.com/tsbloxsom/Marketing-Analytics/tree/master/Yelp%20Emotions%20Project</a:t>
            </a:r>
            <a:endParaRPr/>
          </a:p>
          <a:p>
            <a:pPr indent="0" lvl="0" marL="4572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Emotional Score in Correctly v Incorrectly Classified Ratings</a:t>
            </a:r>
            <a:endParaRPr/>
          </a:p>
        </p:txBody>
      </p:sp>
      <p:pic>
        <p:nvPicPr>
          <p:cNvPr id="239" name="Google Shape;239;p36"/>
          <p:cNvPicPr preferRelativeResize="0"/>
          <p:nvPr/>
        </p:nvPicPr>
        <p:blipFill>
          <a:blip r:embed="rId3">
            <a:alphaModFix/>
          </a:blip>
          <a:stretch>
            <a:fillRect/>
          </a:stretch>
        </p:blipFill>
        <p:spPr>
          <a:xfrm>
            <a:off x="2343150" y="1657575"/>
            <a:ext cx="4457700"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Goals:</a:t>
            </a:r>
            <a:endParaRPr sz="3600"/>
          </a:p>
          <a:p>
            <a:pPr indent="-419100" lvl="0" marL="457200" rtl="0" algn="l">
              <a:spcBef>
                <a:spcPts val="0"/>
              </a:spcBef>
              <a:spcAft>
                <a:spcPts val="0"/>
              </a:spcAft>
              <a:buSzPts val="3000"/>
              <a:buAutoNum type="arabicParenR"/>
            </a:pPr>
            <a:r>
              <a:rPr lang="en" sz="3000"/>
              <a:t>Do the emotions of a review predict the rating?</a:t>
            </a:r>
            <a:endParaRPr sz="3000"/>
          </a:p>
          <a:p>
            <a:pPr indent="-419100" lvl="0" marL="457200" rtl="0" algn="l">
              <a:spcBef>
                <a:spcPts val="0"/>
              </a:spcBef>
              <a:spcAft>
                <a:spcPts val="0"/>
              </a:spcAft>
              <a:buSzPts val="3000"/>
              <a:buAutoNum type="arabicParenR"/>
            </a:pPr>
            <a:r>
              <a:rPr lang="en" sz="3000"/>
              <a:t>Can these emotional scores help companies with customer service?</a:t>
            </a:r>
            <a:endParaRPr sz="3000"/>
          </a:p>
          <a:p>
            <a:pPr indent="-419100" lvl="0" marL="457200" rtl="0" algn="l">
              <a:spcBef>
                <a:spcPts val="0"/>
              </a:spcBef>
              <a:spcAft>
                <a:spcPts val="0"/>
              </a:spcAft>
              <a:buSzPts val="3000"/>
              <a:buAutoNum type="arabicParenR"/>
            </a:pPr>
            <a:r>
              <a:rPr lang="en" sz="3000"/>
              <a:t>What can businesses learn from reviews?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Used</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arenR"/>
            </a:pPr>
            <a:r>
              <a:rPr lang="en" sz="2400"/>
              <a:t>Subset of the Yelp reviews </a:t>
            </a:r>
            <a:r>
              <a:rPr lang="en" sz="2400"/>
              <a:t>dataset</a:t>
            </a:r>
            <a:r>
              <a:rPr lang="en" sz="2400"/>
              <a:t> on Kaggle (6.7 million reviews)</a:t>
            </a:r>
            <a:endParaRPr sz="2400"/>
          </a:p>
          <a:p>
            <a:pPr indent="-381000" lvl="0" marL="457200" rtl="0" algn="l">
              <a:lnSpc>
                <a:spcPct val="150000"/>
              </a:lnSpc>
              <a:spcBef>
                <a:spcPts val="0"/>
              </a:spcBef>
              <a:spcAft>
                <a:spcPts val="0"/>
              </a:spcAft>
              <a:buSzPts val="2400"/>
              <a:buAutoNum type="arabicParenR"/>
            </a:pPr>
            <a:r>
              <a:rPr lang="en" sz="2400"/>
              <a:t>E</a:t>
            </a:r>
            <a:r>
              <a:rPr lang="en" sz="2400"/>
              <a:t>motions dictionary dataset (with scores for fear, happy, sad, anger, neutral, surprise, disgust)</a:t>
            </a:r>
            <a:endParaRPr sz="2400"/>
          </a:p>
          <a:p>
            <a:pPr indent="-381000" lvl="0" marL="457200" rtl="0" algn="l">
              <a:lnSpc>
                <a:spcPct val="150000"/>
              </a:lnSpc>
              <a:spcBef>
                <a:spcPts val="0"/>
              </a:spcBef>
              <a:spcAft>
                <a:spcPts val="0"/>
              </a:spcAft>
              <a:buSzPts val="2400"/>
              <a:buAutoNum type="arabicParenR"/>
            </a:pPr>
            <a:r>
              <a:rPr lang="en" sz="2400"/>
              <a:t>Emotionally scored Yelp reviews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Yelp Reviews </a:t>
            </a:r>
            <a:endParaRPr/>
          </a:p>
        </p:txBody>
      </p:sp>
      <p:sp>
        <p:nvSpPr>
          <p:cNvPr id="109" name="Google Shape;109;p17"/>
          <p:cNvSpPr txBox="1"/>
          <p:nvPr>
            <p:ph idx="1" type="body"/>
          </p:nvPr>
        </p:nvSpPr>
        <p:spPr>
          <a:xfrm>
            <a:off x="311700" y="1229875"/>
            <a:ext cx="4697400" cy="33390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Original size 5GB </a:t>
            </a:r>
            <a:endParaRPr sz="2000"/>
          </a:p>
          <a:p>
            <a:pPr indent="-355600" lvl="0" marL="457200" rtl="0" algn="l">
              <a:lnSpc>
                <a:spcPct val="150000"/>
              </a:lnSpc>
              <a:spcBef>
                <a:spcPts val="0"/>
              </a:spcBef>
              <a:spcAft>
                <a:spcPts val="0"/>
              </a:spcAft>
              <a:buSzPts val="2000"/>
              <a:buChar char="●"/>
            </a:pPr>
            <a:r>
              <a:rPr lang="en" sz="2000"/>
              <a:t>Randomly selected 100,000 reviews</a:t>
            </a:r>
            <a:endParaRPr sz="2000"/>
          </a:p>
          <a:p>
            <a:pPr indent="-355600" lvl="0" marL="457200" rtl="0" algn="l">
              <a:lnSpc>
                <a:spcPct val="150000"/>
              </a:lnSpc>
              <a:spcBef>
                <a:spcPts val="0"/>
              </a:spcBef>
              <a:spcAft>
                <a:spcPts val="0"/>
              </a:spcAft>
              <a:buSzPts val="2000"/>
              <a:buChar char="●"/>
            </a:pPr>
            <a:r>
              <a:rPr lang="en" sz="2000"/>
              <a:t>Has the review, rating of review (1 to 5 stars), and tags (funny, cool, useful)</a:t>
            </a:r>
            <a:endParaRPr sz="2000"/>
          </a:p>
          <a:p>
            <a:pPr indent="-355600" lvl="0" marL="457200" rtl="0" algn="l">
              <a:lnSpc>
                <a:spcPct val="150000"/>
              </a:lnSpc>
              <a:spcBef>
                <a:spcPts val="0"/>
              </a:spcBef>
              <a:spcAft>
                <a:spcPts val="0"/>
              </a:spcAft>
              <a:buSzPts val="2000"/>
              <a:buChar char="●"/>
            </a:pPr>
            <a:r>
              <a:rPr b="1" lang="en" sz="2000"/>
              <a:t>44%</a:t>
            </a:r>
            <a:r>
              <a:rPr lang="en" sz="2000"/>
              <a:t> are 5-star reviews</a:t>
            </a:r>
            <a:endParaRPr sz="2000"/>
          </a:p>
        </p:txBody>
      </p:sp>
      <p:pic>
        <p:nvPicPr>
          <p:cNvPr id="110" name="Google Shape;110;p17"/>
          <p:cNvPicPr preferRelativeResize="0"/>
          <p:nvPr/>
        </p:nvPicPr>
        <p:blipFill>
          <a:blip r:embed="rId3">
            <a:alphaModFix/>
          </a:blip>
          <a:stretch>
            <a:fillRect/>
          </a:stretch>
        </p:blipFill>
        <p:spPr>
          <a:xfrm>
            <a:off x="5009150" y="767325"/>
            <a:ext cx="3681050" cy="254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a:t>
            </a:r>
            <a:r>
              <a:rPr lang="en"/>
              <a:t>Emotions Dictionary</a:t>
            </a:r>
            <a:endParaRPr/>
          </a:p>
          <a:p>
            <a:pPr indent="0" lvl="0" marL="0" rtl="0" algn="l">
              <a:spcBef>
                <a:spcPts val="0"/>
              </a:spcBef>
              <a:spcAft>
                <a:spcPts val="0"/>
              </a:spcAft>
              <a:buNone/>
            </a:pPr>
            <a:r>
              <a:t/>
            </a:r>
            <a:endParaRPr/>
          </a:p>
        </p:txBody>
      </p:sp>
      <p:pic>
        <p:nvPicPr>
          <p:cNvPr id="116" name="Google Shape;116;p18"/>
          <p:cNvPicPr preferRelativeResize="0"/>
          <p:nvPr/>
        </p:nvPicPr>
        <p:blipFill>
          <a:blip r:embed="rId3">
            <a:alphaModFix/>
          </a:blip>
          <a:stretch>
            <a:fillRect/>
          </a:stretch>
        </p:blipFill>
        <p:spPr>
          <a:xfrm>
            <a:off x="247550" y="1240600"/>
            <a:ext cx="1891443" cy="1331175"/>
          </a:xfrm>
          <a:prstGeom prst="rect">
            <a:avLst/>
          </a:prstGeom>
          <a:noFill/>
          <a:ln>
            <a:noFill/>
          </a:ln>
        </p:spPr>
      </p:pic>
      <p:pic>
        <p:nvPicPr>
          <p:cNvPr id="117" name="Google Shape;117;p18"/>
          <p:cNvPicPr preferRelativeResize="0"/>
          <p:nvPr/>
        </p:nvPicPr>
        <p:blipFill>
          <a:blip r:embed="rId4">
            <a:alphaModFix/>
          </a:blip>
          <a:stretch>
            <a:fillRect/>
          </a:stretch>
        </p:blipFill>
        <p:spPr>
          <a:xfrm>
            <a:off x="2445302" y="1240600"/>
            <a:ext cx="1891450" cy="1331201"/>
          </a:xfrm>
          <a:prstGeom prst="rect">
            <a:avLst/>
          </a:prstGeom>
          <a:noFill/>
          <a:ln>
            <a:noFill/>
          </a:ln>
        </p:spPr>
      </p:pic>
      <p:pic>
        <p:nvPicPr>
          <p:cNvPr id="118" name="Google Shape;118;p18"/>
          <p:cNvPicPr preferRelativeResize="0"/>
          <p:nvPr/>
        </p:nvPicPr>
        <p:blipFill>
          <a:blip r:embed="rId5">
            <a:alphaModFix/>
          </a:blip>
          <a:stretch>
            <a:fillRect/>
          </a:stretch>
        </p:blipFill>
        <p:spPr>
          <a:xfrm>
            <a:off x="4643050" y="1240575"/>
            <a:ext cx="1891450" cy="1331203"/>
          </a:xfrm>
          <a:prstGeom prst="rect">
            <a:avLst/>
          </a:prstGeom>
          <a:noFill/>
          <a:ln>
            <a:noFill/>
          </a:ln>
        </p:spPr>
      </p:pic>
      <p:pic>
        <p:nvPicPr>
          <p:cNvPr id="119" name="Google Shape;119;p18"/>
          <p:cNvPicPr preferRelativeResize="0"/>
          <p:nvPr/>
        </p:nvPicPr>
        <p:blipFill>
          <a:blip r:embed="rId6">
            <a:alphaModFix/>
          </a:blip>
          <a:stretch>
            <a:fillRect/>
          </a:stretch>
        </p:blipFill>
        <p:spPr>
          <a:xfrm>
            <a:off x="6840800" y="1240588"/>
            <a:ext cx="1891450" cy="1331198"/>
          </a:xfrm>
          <a:prstGeom prst="rect">
            <a:avLst/>
          </a:prstGeom>
          <a:noFill/>
          <a:ln>
            <a:noFill/>
          </a:ln>
        </p:spPr>
      </p:pic>
      <p:pic>
        <p:nvPicPr>
          <p:cNvPr id="120" name="Google Shape;120;p18"/>
          <p:cNvPicPr preferRelativeResize="0"/>
          <p:nvPr/>
        </p:nvPicPr>
        <p:blipFill>
          <a:blip r:embed="rId7">
            <a:alphaModFix/>
          </a:blip>
          <a:stretch>
            <a:fillRect/>
          </a:stretch>
        </p:blipFill>
        <p:spPr>
          <a:xfrm>
            <a:off x="311700" y="2794575"/>
            <a:ext cx="1891450" cy="1311281"/>
          </a:xfrm>
          <a:prstGeom prst="rect">
            <a:avLst/>
          </a:prstGeom>
          <a:noFill/>
          <a:ln>
            <a:noFill/>
          </a:ln>
        </p:spPr>
      </p:pic>
      <p:pic>
        <p:nvPicPr>
          <p:cNvPr id="121" name="Google Shape;121;p18"/>
          <p:cNvPicPr preferRelativeResize="0"/>
          <p:nvPr/>
        </p:nvPicPr>
        <p:blipFill>
          <a:blip r:embed="rId8">
            <a:alphaModFix/>
          </a:blip>
          <a:stretch>
            <a:fillRect/>
          </a:stretch>
        </p:blipFill>
        <p:spPr>
          <a:xfrm>
            <a:off x="2445296" y="2784613"/>
            <a:ext cx="1891450" cy="1331194"/>
          </a:xfrm>
          <a:prstGeom prst="rect">
            <a:avLst/>
          </a:prstGeom>
          <a:noFill/>
          <a:ln>
            <a:noFill/>
          </a:ln>
        </p:spPr>
      </p:pic>
      <p:pic>
        <p:nvPicPr>
          <p:cNvPr id="122" name="Google Shape;122;p18"/>
          <p:cNvPicPr preferRelativeResize="0"/>
          <p:nvPr/>
        </p:nvPicPr>
        <p:blipFill>
          <a:blip r:embed="rId9">
            <a:alphaModFix/>
          </a:blip>
          <a:stretch>
            <a:fillRect/>
          </a:stretch>
        </p:blipFill>
        <p:spPr>
          <a:xfrm>
            <a:off x="4643046" y="2784613"/>
            <a:ext cx="1891450" cy="13311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Emotions Dictionary</a:t>
            </a:r>
            <a:endParaRPr/>
          </a:p>
        </p:txBody>
      </p:sp>
      <p:pic>
        <p:nvPicPr>
          <p:cNvPr id="128" name="Google Shape;128;p19"/>
          <p:cNvPicPr preferRelativeResize="0"/>
          <p:nvPr/>
        </p:nvPicPr>
        <p:blipFill>
          <a:blip r:embed="rId3">
            <a:alphaModFix/>
          </a:blip>
          <a:stretch>
            <a:fillRect/>
          </a:stretch>
        </p:blipFill>
        <p:spPr>
          <a:xfrm>
            <a:off x="1959575" y="1170225"/>
            <a:ext cx="4221425" cy="3404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 Emotionally Scored Yelp Reviews</a:t>
            </a:r>
            <a:endParaRPr/>
          </a:p>
        </p:txBody>
      </p:sp>
      <p:sp>
        <p:nvSpPr>
          <p:cNvPr id="134" name="Google Shape;134;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Aggregated emotional scores of each word in review</a:t>
            </a:r>
            <a:endParaRPr sz="2400"/>
          </a:p>
          <a:p>
            <a:pPr indent="-381000" lvl="0" marL="457200" rtl="0" algn="l">
              <a:spcBef>
                <a:spcPts val="0"/>
              </a:spcBef>
              <a:spcAft>
                <a:spcPts val="0"/>
              </a:spcAft>
              <a:buSzPts val="2400"/>
              <a:buChar char="●"/>
            </a:pPr>
            <a:r>
              <a:rPr lang="en" sz="2400"/>
              <a:t>Normalized scores based on total scores</a:t>
            </a:r>
            <a:endParaRPr sz="2400"/>
          </a:p>
          <a:p>
            <a:pPr indent="-381000" lvl="0" marL="457200" rtl="0" algn="l">
              <a:spcBef>
                <a:spcPts val="0"/>
              </a:spcBef>
              <a:spcAft>
                <a:spcPts val="0"/>
              </a:spcAft>
              <a:buSzPts val="2400"/>
              <a:buChar char="●"/>
            </a:pPr>
            <a:r>
              <a:rPr b="1" lang="en" sz="2400"/>
              <a:t>Computationally expensive!</a:t>
            </a:r>
            <a:endParaRPr b="1" sz="2400"/>
          </a:p>
          <a:p>
            <a:pPr indent="-342900" lvl="1" marL="914400" rtl="0" algn="l">
              <a:spcBef>
                <a:spcPts val="0"/>
              </a:spcBef>
              <a:spcAft>
                <a:spcPts val="0"/>
              </a:spcAft>
              <a:buSzPts val="1800"/>
              <a:buChar char="○"/>
            </a:pPr>
            <a:r>
              <a:rPr lang="en" sz="1800"/>
              <a:t>O(knm)</a:t>
            </a:r>
            <a:endParaRPr sz="1800"/>
          </a:p>
          <a:p>
            <a:pPr indent="-342900" lvl="1" marL="914400" rtl="0" algn="l">
              <a:spcBef>
                <a:spcPts val="0"/>
              </a:spcBef>
              <a:spcAft>
                <a:spcPts val="0"/>
              </a:spcAft>
              <a:buSzPts val="1800"/>
              <a:buChar char="○"/>
            </a:pPr>
            <a:r>
              <a:rPr lang="en" sz="1800"/>
              <a:t>k = number of words in emotions dataset</a:t>
            </a:r>
            <a:endParaRPr sz="1800"/>
          </a:p>
          <a:p>
            <a:pPr indent="-342900" lvl="1" marL="914400" rtl="0" algn="l">
              <a:spcBef>
                <a:spcPts val="0"/>
              </a:spcBef>
              <a:spcAft>
                <a:spcPts val="0"/>
              </a:spcAft>
              <a:buSzPts val="1800"/>
              <a:buChar char="○"/>
            </a:pPr>
            <a:r>
              <a:rPr lang="en" sz="1800"/>
              <a:t>n = number of reviews</a:t>
            </a:r>
            <a:endParaRPr sz="1800"/>
          </a:p>
          <a:p>
            <a:pPr indent="-342900" lvl="1" marL="914400" rtl="0" algn="l">
              <a:spcBef>
                <a:spcPts val="0"/>
              </a:spcBef>
              <a:spcAft>
                <a:spcPts val="0"/>
              </a:spcAft>
              <a:buSzPts val="1800"/>
              <a:buChar char="○"/>
            </a:pPr>
            <a:r>
              <a:rPr lang="en" sz="1800"/>
              <a:t>m = number of words in reviews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on Emotion Scores</a:t>
            </a:r>
            <a:endParaRPr/>
          </a:p>
        </p:txBody>
      </p:sp>
      <p:sp>
        <p:nvSpPr>
          <p:cNvPr id="140" name="Google Shape;140;p21"/>
          <p:cNvSpPr txBox="1"/>
          <p:nvPr>
            <p:ph idx="1" type="body"/>
          </p:nvPr>
        </p:nvSpPr>
        <p:spPr>
          <a:xfrm>
            <a:off x="311700" y="1229875"/>
            <a:ext cx="4954200" cy="3339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R-squared: </a:t>
            </a:r>
            <a:r>
              <a:rPr b="1" lang="en" sz="2400"/>
              <a:t>0.218</a:t>
            </a:r>
            <a:endParaRPr b="1" sz="2400"/>
          </a:p>
          <a:p>
            <a:pPr indent="-381000" lvl="0" marL="457200" rtl="0" algn="l">
              <a:lnSpc>
                <a:spcPct val="150000"/>
              </a:lnSpc>
              <a:spcBef>
                <a:spcPts val="0"/>
              </a:spcBef>
              <a:spcAft>
                <a:spcPts val="0"/>
              </a:spcAft>
              <a:buSzPts val="2400"/>
              <a:buChar char="●"/>
            </a:pPr>
            <a:r>
              <a:rPr lang="en" sz="2400"/>
              <a:t>RMSE: </a:t>
            </a:r>
            <a:r>
              <a:rPr b="1" lang="en" sz="2400"/>
              <a:t>1.217</a:t>
            </a:r>
            <a:r>
              <a:rPr lang="en" sz="2400"/>
              <a:t> stars</a:t>
            </a:r>
            <a:endParaRPr sz="2400"/>
          </a:p>
          <a:p>
            <a:pPr indent="0" lvl="0" marL="457200" rtl="0" algn="l">
              <a:lnSpc>
                <a:spcPct val="150000"/>
              </a:lnSpc>
              <a:spcBef>
                <a:spcPts val="1600"/>
              </a:spcBef>
              <a:spcAft>
                <a:spcPts val="1600"/>
              </a:spcAft>
              <a:buNone/>
            </a:pPr>
            <a:r>
              <a:t/>
            </a:r>
            <a:endParaRPr/>
          </a:p>
        </p:txBody>
      </p:sp>
      <p:pic>
        <p:nvPicPr>
          <p:cNvPr id="141" name="Google Shape;141;p21"/>
          <p:cNvPicPr preferRelativeResize="0"/>
          <p:nvPr/>
        </p:nvPicPr>
        <p:blipFill>
          <a:blip r:embed="rId3">
            <a:alphaModFix/>
          </a:blip>
          <a:stretch>
            <a:fillRect/>
          </a:stretch>
        </p:blipFill>
        <p:spPr>
          <a:xfrm>
            <a:off x="2152650" y="2376138"/>
            <a:ext cx="4838700" cy="153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