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88825"/>
  <p:notesSz cx="6858000" cy="9144000"/>
  <p:embeddedFontLs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2D26641-3B78-42C3-97BD-6EE2964EAF79}">
  <a:tblStyle styleId="{22D26641-3B78-42C3-97BD-6EE2964EAF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SourceSansPr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Great_Recession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Pooshan</a:t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e49e220c8_0_2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e49e220c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</a:pPr>
            <a:r>
              <a:rPr lang="en-US"/>
              <a:t>Joey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Why: because we have a classification problem, we tried a logistic regression</a:t>
            </a:r>
            <a:endParaRPr/>
          </a:p>
        </p:txBody>
      </p:sp>
      <p:sp>
        <p:nvSpPr>
          <p:cNvPr id="162" name="Google Shape;162;g3e49e220c8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e49e220c8_0_109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e49e220c8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</a:pPr>
            <a:r>
              <a:rPr lang="en-US"/>
              <a:t>Matt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g3e49e220c8_0_10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</a:t>
            </a:r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4" name="Google Shape;184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Akhil, Joey, Matt, Pooshan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KNN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Random forest: having more trees/iterations started creating worse models due to possible overfitting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Curating the code: customizing modules to our data and understanding why things worked/didn’t work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Using ROC over cross-validation in logistic regression</a:t>
            </a:r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476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Source Sans Pro"/>
              <a:buChar char="-"/>
            </a:pPr>
            <a:r>
              <a:rPr lang="en-US" sz="2400">
                <a:solidFill>
                  <a:srgbClr val="073763"/>
                </a:solidFill>
              </a:rPr>
              <a:t>seed</a:t>
            </a:r>
            <a:endParaRPr sz="2400">
              <a:solidFill>
                <a:srgbClr val="0737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e4568b8f4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Pooshan</a:t>
            </a:r>
            <a:endParaRPr/>
          </a:p>
        </p:txBody>
      </p:sp>
      <p:sp>
        <p:nvSpPr>
          <p:cNvPr id="215" name="Google Shape;215;g3e4568b8f4_0_62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Pooshan</a:t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Pooshan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 </a:t>
            </a:r>
            <a:r>
              <a:rPr b="0" i="0" lang="en-US" sz="1200" u="sng" cap="none" strike="noStrik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2"/>
              </a:rPr>
              <a:t>Great Recession</a:t>
            </a:r>
            <a:r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started to hit Portugal in 2008; that year the Portuguese economy did not grow (0.0%) and fell almost 3% in 2009.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Google Shape;97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Pooshan</a:t>
            </a:r>
            <a:r>
              <a:rPr lang="en-US"/>
              <a:t> - by predicting if a client will say yes/no to a term deposit</a:t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Pooshan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" name="Google Shape;11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Akhil</a:t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e49e220c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Akhil</a:t>
            </a:r>
            <a:endParaRPr/>
          </a:p>
        </p:txBody>
      </p:sp>
      <p:sp>
        <p:nvSpPr>
          <p:cNvPr id="127" name="Google Shape;127;g3e49e220c8_0_2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Akhil</a:t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</a:pPr>
            <a:r>
              <a:rPr lang="en-US"/>
              <a:t>Joey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Why: because we have a classification problem, we tried a logistic regression</a:t>
            </a:r>
            <a:endParaRPr/>
          </a:p>
        </p:txBody>
      </p:sp>
      <p:sp>
        <p:nvSpPr>
          <p:cNvPr id="147" name="Google Shape;147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065214" y="533400"/>
            <a:ext cx="50292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5400"/>
              <a:buFont typeface="Source Sans Pro"/>
              <a:buNone/>
              <a:defRPr b="1" i="0" sz="54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065212" y="3403600"/>
            <a:ext cx="5029201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  <a:defRPr b="1" i="0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3313113" y="-419101"/>
            <a:ext cx="4191000" cy="868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004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988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9719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972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199313" y="2095499"/>
            <a:ext cx="5486400" cy="23622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  <a:defRPr b="1" i="0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055812" y="-457200"/>
            <a:ext cx="5486400" cy="7467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004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988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9719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972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  <a:defRPr b="1" i="0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004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988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9719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972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  <a:defRPr b="1" i="0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065213" y="1828799"/>
            <a:ext cx="4251960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1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None/>
              <a:defRPr b="1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1065213" y="2590800"/>
            <a:ext cx="425196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004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988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9719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972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3" type="body"/>
          </p:nvPr>
        </p:nvSpPr>
        <p:spPr>
          <a:xfrm>
            <a:off x="5500053" y="1828799"/>
            <a:ext cx="4251960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1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None/>
              <a:defRPr b="1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4" type="body"/>
          </p:nvPr>
        </p:nvSpPr>
        <p:spPr>
          <a:xfrm>
            <a:off x="5500053" y="2590800"/>
            <a:ext cx="425196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004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988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9719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972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065214" y="533400"/>
            <a:ext cx="8686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5400"/>
              <a:buFont typeface="Source Sans Pro"/>
              <a:buNone/>
              <a:defRPr b="1" i="0" sz="54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065214" y="3124200"/>
            <a:ext cx="8686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  <a:defRPr b="1" i="0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065212" y="1828800"/>
            <a:ext cx="425196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004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988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9719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972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5464598" y="1828800"/>
            <a:ext cx="425196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004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988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9719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972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065213" y="533400"/>
            <a:ext cx="4114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  <a:defRPr b="1" i="0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5865813" y="533400"/>
            <a:ext cx="5867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004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988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9719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972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1065213" y="2209800"/>
            <a:ext cx="411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96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72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72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72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72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72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72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065213" y="533400"/>
            <a:ext cx="4114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  <a:defRPr b="1" i="0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descr="An empty placeholder to add an image. Click on the placeholder and select the image that you wish to add" id="62" name="Google Shape;62;p9"/>
          <p:cNvSpPr/>
          <p:nvPr>
            <p:ph idx="2" type="pic"/>
          </p:nvPr>
        </p:nvSpPr>
        <p:spPr>
          <a:xfrm>
            <a:off x="5865812" y="533400"/>
            <a:ext cx="5780173" cy="5791200"/>
          </a:xfrm>
          <a:prstGeom prst="rect">
            <a:avLst/>
          </a:prstGeom>
          <a:noFill/>
          <a:ln cap="flat" cmpd="sng" w="508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24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1065213" y="2209800"/>
            <a:ext cx="411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96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72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72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72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72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72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72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  <a:defRPr b="1" i="0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  <a:defRPr b="1" i="0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004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988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9719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972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065214" y="533400"/>
            <a:ext cx="6476998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5400"/>
              <a:buFont typeface="Source Sans Pro"/>
              <a:buNone/>
            </a:pPr>
            <a:r>
              <a:rPr b="1" i="0" lang="en-US" sz="54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Bank Telemarketing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065213" y="3202875"/>
            <a:ext cx="31242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 MSBA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Predictive Modeling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065225" y="4365675"/>
            <a:ext cx="6285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Team: Akhil, Joey</a:t>
            </a:r>
            <a:r>
              <a:rPr lang="en-US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Matt, Pooshan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1065212" y="533400"/>
            <a:ext cx="8686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</a:pPr>
            <a:r>
              <a:rPr b="1" i="0" lang="en-US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Fitting: Logistic Regression</a:t>
            </a:r>
            <a:endParaRPr/>
          </a:p>
        </p:txBody>
      </p:sp>
      <p:graphicFrame>
        <p:nvGraphicFramePr>
          <p:cNvPr id="165" name="Google Shape;165;p22"/>
          <p:cNvGraphicFramePr/>
          <p:nvPr/>
        </p:nvGraphicFramePr>
        <p:xfrm>
          <a:off x="1065188" y="2253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{22D26641-3B78-42C3-97BD-6EE2964EAF79}</a:tableStyleId>
              </a:tblPr>
              <a:tblGrid>
                <a:gridCol w="2711400"/>
                <a:gridCol w="1954825"/>
                <a:gridCol w="2004700"/>
              </a:tblGrid>
              <a:tr h="52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Predicted No</a:t>
                      </a:r>
                      <a:endParaRPr b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Predicted Yes</a:t>
                      </a:r>
                      <a:endParaRPr b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6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Actual No</a:t>
                      </a:r>
                      <a:endParaRPr b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7114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194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6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Actual Yes</a:t>
                      </a:r>
                      <a:endParaRPr b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530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398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6" name="Google Shape;166;p22"/>
          <p:cNvGraphicFramePr/>
          <p:nvPr/>
        </p:nvGraphicFramePr>
        <p:xfrm>
          <a:off x="1065188" y="413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{22D26641-3B78-42C3-97BD-6EE2964EAF79}</a:tableStyleId>
              </a:tblPr>
              <a:tblGrid>
                <a:gridCol w="2711400"/>
                <a:gridCol w="3959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Misclassification Rate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0.09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Recall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0.43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False Positive Rate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0.03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Specificity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Precision</a:t>
                      </a:r>
                      <a:endParaRPr b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0.67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7" name="Google Shape;167;p22"/>
          <p:cNvGraphicFramePr/>
          <p:nvPr/>
        </p:nvGraphicFramePr>
        <p:xfrm>
          <a:off x="7736113" y="2253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{22D26641-3B78-42C3-97BD-6EE2964EAF79}</a:tableStyleId>
              </a:tblPr>
              <a:tblGrid>
                <a:gridCol w="1894650"/>
                <a:gridCol w="1811050"/>
              </a:tblGrid>
              <a:tr h="52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Predicted No</a:t>
                      </a:r>
                      <a:endParaRPr b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Predicted Yes</a:t>
                      </a:r>
                      <a:endParaRPr b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6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6938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370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6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371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557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Google Shape;168;p22"/>
          <p:cNvGraphicFramePr/>
          <p:nvPr/>
        </p:nvGraphicFramePr>
        <p:xfrm>
          <a:off x="3776588" y="1725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{22D26641-3B78-42C3-97BD-6EE2964EAF79}</a:tableStyleId>
              </a:tblPr>
              <a:tblGrid>
                <a:gridCol w="1670475"/>
                <a:gridCol w="2289050"/>
                <a:gridCol w="2718825"/>
              </a:tblGrid>
              <a:tr h="5278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0.5 Threshold</a:t>
                      </a:r>
                      <a:endParaRPr b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Google Shape;169;p22"/>
          <p:cNvGraphicFramePr/>
          <p:nvPr/>
        </p:nvGraphicFramePr>
        <p:xfrm>
          <a:off x="7736113" y="1725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{22D26641-3B78-42C3-97BD-6EE2964EAF79}</a:tableStyleId>
              </a:tblPr>
              <a:tblGrid>
                <a:gridCol w="3705700"/>
              </a:tblGrid>
              <a:tr h="52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0.3 Threshold</a:t>
                      </a:r>
                      <a:endParaRPr b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70" name="Google Shape;170;p22"/>
          <p:cNvCxnSpPr/>
          <p:nvPr/>
        </p:nvCxnSpPr>
        <p:spPr>
          <a:xfrm>
            <a:off x="7736125" y="1725275"/>
            <a:ext cx="0" cy="217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71" name="Google Shape;171;p22"/>
          <p:cNvGraphicFramePr/>
          <p:nvPr/>
        </p:nvGraphicFramePr>
        <p:xfrm>
          <a:off x="7736113" y="413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{22D26641-3B78-42C3-97BD-6EE2964EAF79}</a:tableStyleId>
              </a:tblPr>
              <a:tblGrid>
                <a:gridCol w="3705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0.09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0.60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0.05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0.60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72" name="Google Shape;172;p22"/>
          <p:cNvCxnSpPr/>
          <p:nvPr/>
        </p:nvCxnSpPr>
        <p:spPr>
          <a:xfrm flipH="1">
            <a:off x="7723525" y="4142025"/>
            <a:ext cx="25200" cy="2425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1065212" y="533400"/>
            <a:ext cx="8686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</a:pPr>
            <a:r>
              <a:rPr b="1" i="0" lang="en-US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Fitting: Random Forest</a:t>
            </a:r>
            <a:endParaRPr/>
          </a:p>
        </p:txBody>
      </p:sp>
      <p:graphicFrame>
        <p:nvGraphicFramePr>
          <p:cNvPr id="179" name="Google Shape;179;p23"/>
          <p:cNvGraphicFramePr/>
          <p:nvPr/>
        </p:nvGraphicFramePr>
        <p:xfrm>
          <a:off x="1065188" y="1989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{22D26641-3B78-42C3-97BD-6EE2964EAF79}</a:tableStyleId>
              </a:tblPr>
              <a:tblGrid>
                <a:gridCol w="1877950"/>
                <a:gridCol w="1877950"/>
                <a:gridCol w="1877950"/>
              </a:tblGrid>
              <a:tr h="52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Predicted No</a:t>
                      </a:r>
                      <a:endParaRPr b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Predicted Yes</a:t>
                      </a:r>
                      <a:endParaRPr b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6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Actual No</a:t>
                      </a:r>
                      <a:endParaRPr b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6940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368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6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Actual Yes</a:t>
                      </a:r>
                      <a:endParaRPr b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445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483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0" name="Google Shape;180;p23"/>
          <p:cNvGraphicFramePr/>
          <p:nvPr/>
        </p:nvGraphicFramePr>
        <p:xfrm>
          <a:off x="4214238" y="403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{22D26641-3B78-42C3-97BD-6EE2964EAF79}</a:tableStyleId>
              </a:tblPr>
              <a:tblGrid>
                <a:gridCol w="2711400"/>
                <a:gridCol w="2554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Misclassification Rate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0.1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Recall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0.52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False Positive Rate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0.05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Specificity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Precision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0.58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</a:pPr>
            <a:r>
              <a:rPr b="1" i="0" lang="en-US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Recommendations</a:t>
            </a:r>
            <a:endParaRPr/>
          </a:p>
        </p:txBody>
      </p:sp>
      <p:graphicFrame>
        <p:nvGraphicFramePr>
          <p:cNvPr id="187" name="Google Shape;187;p24"/>
          <p:cNvGraphicFramePr/>
          <p:nvPr/>
        </p:nvGraphicFramePr>
        <p:xfrm>
          <a:off x="2027263" y="190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{22D26641-3B78-42C3-97BD-6EE2964EAF79}</a:tableStyleId>
              </a:tblPr>
              <a:tblGrid>
                <a:gridCol w="1520400"/>
                <a:gridCol w="6739500"/>
              </a:tblGrid>
              <a:tr h="122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9B7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Logistic Regression</a:t>
                      </a:r>
                      <a:r>
                        <a:rPr lang="en-US" sz="3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Model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9B7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More Information</a:t>
                      </a:r>
                      <a:endParaRPr sz="3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419100" lvl="1" marL="91440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Char char="•"/>
                      </a:pPr>
                      <a:r>
                        <a:rPr lang="en-US" sz="24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Income</a:t>
                      </a:r>
                      <a:endParaRPr sz="24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419100" lvl="1" marL="91440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Char char="•"/>
                      </a:pPr>
                      <a:r>
                        <a:rPr lang="en-US" sz="24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Year of Contact </a:t>
                      </a:r>
                      <a:endParaRPr sz="24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419100" lvl="1" marL="91440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Char char="•"/>
                      </a:pPr>
                      <a:r>
                        <a:rPr lang="en-US" sz="24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Children</a:t>
                      </a:r>
                      <a:endParaRPr sz="24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9B7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Be Persistent on Call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24"/>
          <p:cNvSpPr/>
          <p:nvPr/>
        </p:nvSpPr>
        <p:spPr>
          <a:xfrm rot="-2700000">
            <a:off x="2308825" y="2297559"/>
            <a:ext cx="898591" cy="343230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 rot="-2700000">
            <a:off x="2308825" y="3881034"/>
            <a:ext cx="898591" cy="343230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 rot="-2700000">
            <a:off x="2308825" y="5689409"/>
            <a:ext cx="898591" cy="343230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1065212" y="533400"/>
            <a:ext cx="8686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</a:pPr>
            <a:r>
              <a:rPr lang="en-US"/>
              <a:t>Lessons</a:t>
            </a:r>
            <a:endParaRPr/>
          </a:p>
        </p:txBody>
      </p:sp>
      <p:grpSp>
        <p:nvGrpSpPr>
          <p:cNvPr id="197" name="Google Shape;197;p25"/>
          <p:cNvGrpSpPr/>
          <p:nvPr/>
        </p:nvGrpSpPr>
        <p:grpSpPr>
          <a:xfrm>
            <a:off x="2640436" y="4177800"/>
            <a:ext cx="6907974" cy="1101929"/>
            <a:chOff x="3259719" y="2322564"/>
            <a:chExt cx="4291200" cy="643500"/>
          </a:xfrm>
        </p:grpSpPr>
        <p:sp>
          <p:nvSpPr>
            <p:cNvPr id="198" name="Google Shape;198;p25"/>
            <p:cNvSpPr/>
            <p:nvPr/>
          </p:nvSpPr>
          <p:spPr>
            <a:xfrm>
              <a:off x="3259719" y="2322564"/>
              <a:ext cx="42912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9" name="Google Shape;199;p25"/>
            <p:cNvSpPr/>
            <p:nvPr/>
          </p:nvSpPr>
          <p:spPr>
            <a:xfrm rot="-5400000">
              <a:off x="3239363" y="2363802"/>
              <a:ext cx="643366" cy="561095"/>
            </a:xfrm>
            <a:prstGeom prst="flowChartOffpageConnector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3841594" y="2323747"/>
              <a:ext cx="3709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-45720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Source Sans Pro"/>
                <a:buChar char="●"/>
              </a:pPr>
              <a:r>
                <a:rPr lang="en-US" sz="2400">
                  <a:solidFill>
                    <a:srgbClr val="073763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Random Forest: more trees/iterations does not mean better output</a:t>
              </a:r>
              <a:endParaRPr sz="2400">
                <a:solidFill>
                  <a:srgbClr val="073763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01" name="Google Shape;201;p25"/>
          <p:cNvGrpSpPr/>
          <p:nvPr/>
        </p:nvGrpSpPr>
        <p:grpSpPr>
          <a:xfrm>
            <a:off x="2640436" y="3075875"/>
            <a:ext cx="6907974" cy="1101929"/>
            <a:chOff x="3259719" y="2322564"/>
            <a:chExt cx="4291200" cy="643500"/>
          </a:xfrm>
        </p:grpSpPr>
        <p:sp>
          <p:nvSpPr>
            <p:cNvPr id="202" name="Google Shape;202;p25"/>
            <p:cNvSpPr/>
            <p:nvPr/>
          </p:nvSpPr>
          <p:spPr>
            <a:xfrm>
              <a:off x="3259719" y="2322564"/>
              <a:ext cx="42912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 rot="-5400000">
              <a:off x="3239363" y="2363802"/>
              <a:ext cx="643366" cy="561095"/>
            </a:xfrm>
            <a:prstGeom prst="flowChartOffpageConnector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3841594" y="2323747"/>
              <a:ext cx="3709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-45720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Source Sans Pro"/>
                <a:buChar char="●"/>
              </a:pPr>
              <a:r>
                <a:rPr lang="en-US" sz="2400">
                  <a:solidFill>
                    <a:srgbClr val="073763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Using ROC over </a:t>
              </a:r>
              <a:r>
                <a:rPr lang="en-US" sz="2400">
                  <a:solidFill>
                    <a:srgbClr val="073763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misclassification</a:t>
              </a:r>
              <a:r>
                <a:rPr lang="en-US" sz="2400">
                  <a:solidFill>
                    <a:srgbClr val="073763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rate  in logistic regression</a:t>
              </a:r>
              <a:endParaRPr sz="2400">
                <a:solidFill>
                  <a:srgbClr val="073763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05" name="Google Shape;205;p25"/>
          <p:cNvGrpSpPr/>
          <p:nvPr/>
        </p:nvGrpSpPr>
        <p:grpSpPr>
          <a:xfrm>
            <a:off x="2640436" y="1973950"/>
            <a:ext cx="6907974" cy="1101929"/>
            <a:chOff x="3259719" y="2322564"/>
            <a:chExt cx="4291200" cy="643500"/>
          </a:xfrm>
        </p:grpSpPr>
        <p:sp>
          <p:nvSpPr>
            <p:cNvPr id="206" name="Google Shape;206;p25"/>
            <p:cNvSpPr/>
            <p:nvPr/>
          </p:nvSpPr>
          <p:spPr>
            <a:xfrm>
              <a:off x="3259719" y="2322564"/>
              <a:ext cx="42912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3841594" y="2323747"/>
              <a:ext cx="3709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-45720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Source Sans Pro"/>
                <a:buChar char="●"/>
              </a:pPr>
              <a:r>
                <a:rPr lang="en-US" sz="2400">
                  <a:solidFill>
                    <a:srgbClr val="073763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Curating the code: setting seeds</a:t>
              </a:r>
              <a:endParaRPr sz="2400">
                <a:solidFill>
                  <a:srgbClr val="073763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 rot="-5400000">
              <a:off x="3239363" y="2363802"/>
              <a:ext cx="643366" cy="561095"/>
            </a:xfrm>
            <a:prstGeom prst="flowChartOffpageConnector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09" name="Google Shape;209;p25"/>
          <p:cNvGrpSpPr/>
          <p:nvPr/>
        </p:nvGrpSpPr>
        <p:grpSpPr>
          <a:xfrm>
            <a:off x="2640436" y="5279725"/>
            <a:ext cx="6907974" cy="1101929"/>
            <a:chOff x="3259719" y="2322564"/>
            <a:chExt cx="4291200" cy="643500"/>
          </a:xfrm>
        </p:grpSpPr>
        <p:sp>
          <p:nvSpPr>
            <p:cNvPr id="210" name="Google Shape;210;p25"/>
            <p:cNvSpPr/>
            <p:nvPr/>
          </p:nvSpPr>
          <p:spPr>
            <a:xfrm>
              <a:off x="3259719" y="2322564"/>
              <a:ext cx="42912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 rot="-5400000">
              <a:off x="3239363" y="2363802"/>
              <a:ext cx="643366" cy="561095"/>
            </a:xfrm>
            <a:prstGeom prst="flowChartOffpageConnector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3841594" y="2323747"/>
              <a:ext cx="3709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-45720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Source Sans Pro"/>
                <a:buChar char="●"/>
              </a:pPr>
              <a:r>
                <a:rPr lang="en-US" sz="2400">
                  <a:solidFill>
                    <a:srgbClr val="073763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KNN: dealing with both categorical and numerical data in models</a:t>
              </a:r>
              <a:endParaRPr sz="2400">
                <a:solidFill>
                  <a:srgbClr val="073763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065214" y="533400"/>
            <a:ext cx="8686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5400"/>
              <a:buFont typeface="Source Sans Pro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065214" y="3124200"/>
            <a:ext cx="8686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065214" y="533400"/>
            <a:ext cx="8686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5400"/>
              <a:buFont typeface="Source Sans Pro"/>
              <a:buNone/>
            </a:pPr>
            <a:r>
              <a:rPr b="1" i="0" lang="en-US" sz="54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Appendix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065214" y="3124200"/>
            <a:ext cx="8686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</a:pPr>
            <a:r>
              <a:rPr b="1" i="0" lang="en-US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Treatments</a:t>
            </a:r>
            <a:endParaRPr/>
          </a:p>
        </p:txBody>
      </p:sp>
      <p:sp>
        <p:nvSpPr>
          <p:cNvPr id="230" name="Google Shape;230;p28"/>
          <p:cNvSpPr txBox="1"/>
          <p:nvPr>
            <p:ph idx="2" type="body"/>
          </p:nvPr>
        </p:nvSpPr>
        <p:spPr>
          <a:xfrm>
            <a:off x="1065213" y="1787900"/>
            <a:ext cx="9004500" cy="44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Duration = 0 has to be removed to remove customers that are not contacted</a:t>
            </a:r>
            <a:endParaRPr sz="3000"/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Create bins for age</a:t>
            </a:r>
            <a:endParaRPr sz="3000"/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Checking the missing values</a:t>
            </a:r>
            <a:endParaRPr sz="3000"/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mismap() plot to check the missing values visually</a:t>
            </a:r>
            <a:endParaRPr sz="3000"/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Checking if the categorical variables are classified as factor variables</a:t>
            </a:r>
            <a:endParaRPr sz="3000"/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Changing the yes and no values to 1 and 0 in the y variable</a:t>
            </a:r>
            <a:endParaRPr sz="3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</a:pPr>
            <a:r>
              <a:rPr b="1" i="0" lang="en-US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Variable Importance Plot: Random Forest</a:t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1065213" y="1828799"/>
            <a:ext cx="4251960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7" name="Google Shape;237;p29"/>
          <p:cNvSpPr txBox="1"/>
          <p:nvPr>
            <p:ph idx="2" type="body"/>
          </p:nvPr>
        </p:nvSpPr>
        <p:spPr>
          <a:xfrm>
            <a:off x="1065213" y="2590800"/>
            <a:ext cx="425196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8" name="Google Shape;238;p29"/>
          <p:cNvSpPr txBox="1"/>
          <p:nvPr>
            <p:ph idx="3" type="body"/>
          </p:nvPr>
        </p:nvSpPr>
        <p:spPr>
          <a:xfrm>
            <a:off x="5500053" y="1828799"/>
            <a:ext cx="4251960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9" name="Google Shape;239;p29"/>
          <p:cNvSpPr txBox="1"/>
          <p:nvPr>
            <p:ph idx="4" type="body"/>
          </p:nvPr>
        </p:nvSpPr>
        <p:spPr>
          <a:xfrm>
            <a:off x="5500053" y="2590800"/>
            <a:ext cx="425196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</a:pPr>
            <a:r>
              <a:rPr b="1" i="0" lang="en-US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Outline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lang="en-US" sz="3400"/>
              <a:t>Overview/Problem Statement</a:t>
            </a:r>
            <a:endParaRPr sz="3400"/>
          </a:p>
          <a:p>
            <a:pPr indent="-31750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lang="en-US" sz="3400"/>
              <a:t>Hypothesis/EDA</a:t>
            </a:r>
            <a:endParaRPr sz="3400"/>
          </a:p>
          <a:p>
            <a:pPr indent="-31750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lang="en-US" sz="3400"/>
              <a:t>Feature Selection</a:t>
            </a:r>
            <a:endParaRPr sz="3400"/>
          </a:p>
          <a:p>
            <a:pPr indent="-31750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lang="en-US" sz="3400"/>
              <a:t>Model Fitting</a:t>
            </a:r>
            <a:endParaRPr sz="3400"/>
          </a:p>
          <a:p>
            <a:pPr indent="-31750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lang="en-US" sz="3400"/>
              <a:t>Conclusions</a:t>
            </a:r>
            <a:endParaRPr sz="3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</a:pPr>
            <a:r>
              <a:rPr lang="en-US"/>
              <a:t>Data Set </a:t>
            </a:r>
            <a:r>
              <a:rPr b="1" i="0" lang="en-US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Overview</a:t>
            </a:r>
            <a:endParaRPr/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1065214" y="1828800"/>
            <a:ext cx="8368800" cy="4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766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Portuguese </a:t>
            </a:r>
            <a:r>
              <a:rPr lang="en-US" sz="3000"/>
              <a:t>b</a:t>
            </a:r>
            <a:r>
              <a:rPr b="0" i="0" lang="en-US" sz="3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anking </a:t>
            </a:r>
            <a:r>
              <a:rPr lang="en-US" sz="3000"/>
              <a:t>c</a:t>
            </a:r>
            <a:r>
              <a:rPr b="0" i="0" lang="en-US" sz="3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ompany</a:t>
            </a:r>
            <a:endParaRPr b="0" i="0" sz="30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9560" lvl="1" marL="5943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n-US" sz="2400"/>
              <a:t>Term Deposit</a:t>
            </a:r>
            <a:endParaRPr sz="2400"/>
          </a:p>
          <a:p>
            <a:pPr indent="-32766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Telemarketing </a:t>
            </a:r>
            <a:r>
              <a:rPr lang="en-US" sz="3000"/>
              <a:t>c</a:t>
            </a:r>
            <a:r>
              <a:rPr b="0" i="0" lang="en-US" sz="3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ampaign</a:t>
            </a:r>
            <a:endParaRPr sz="3000"/>
          </a:p>
          <a:p>
            <a:pPr indent="-289560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</a:t>
            </a:r>
            <a:r>
              <a:rPr lang="en-US" sz="2400"/>
              <a:t>rch</a:t>
            </a: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2008 – Nov. 2010</a:t>
            </a:r>
            <a:endParaRPr sz="2400"/>
          </a:p>
          <a:p>
            <a:pPr indent="-32766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 40,000 </a:t>
            </a:r>
            <a:r>
              <a:rPr lang="en-US" sz="3000"/>
              <a:t>d</a:t>
            </a:r>
            <a:r>
              <a:rPr b="0" i="0" lang="en-US" sz="3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ata points</a:t>
            </a:r>
            <a:endParaRPr sz="3000"/>
          </a:p>
          <a:p>
            <a:pPr indent="-32766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 </a:t>
            </a:r>
            <a:r>
              <a:rPr lang="en-US" sz="3000"/>
              <a:t>i</a:t>
            </a:r>
            <a:r>
              <a:rPr b="0" i="0" lang="en-US" sz="3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nputs</a:t>
            </a:r>
            <a:endParaRPr sz="3000"/>
          </a:p>
          <a:p>
            <a:pPr indent="-299719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n-US" sz="2400"/>
              <a:t>C</a:t>
            </a: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ategorical and numerical</a:t>
            </a:r>
            <a:endParaRPr sz="2400"/>
          </a:p>
          <a:p>
            <a:pPr indent="-299719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Age, marital status, loans, call duration, etc.</a:t>
            </a:r>
            <a:endParaRPr b="0" i="0" sz="24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/>
              <a:t>Source : UCI Machine learning repository</a:t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</a:pPr>
            <a:r>
              <a:rPr b="1" i="0" lang="en-US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 Statement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065212" y="1828799"/>
            <a:ext cx="8534400" cy="2667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None/>
            </a:pPr>
            <a:r>
              <a:rPr b="1" i="0" lang="en-US" sz="3000" u="none" cap="none" strike="noStrike">
                <a:solidFill>
                  <a:srgbClr val="595959"/>
                </a:solidFill>
              </a:rPr>
              <a:t>The goal is to maximize the </a:t>
            </a:r>
            <a:r>
              <a:rPr b="1" lang="en-US" sz="3000"/>
              <a:t>subscription rate</a:t>
            </a:r>
            <a:r>
              <a:rPr b="1" lang="en-US" sz="3000"/>
              <a:t> for term deposits</a:t>
            </a:r>
            <a:br>
              <a:rPr b="0" i="0" lang="en-US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b="0" i="0" sz="20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</a:pPr>
            <a:r>
              <a:rPr b="1" i="0" lang="en-US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Hypothesis</a:t>
            </a:r>
            <a:endParaRPr/>
          </a:p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1065200" y="1873400"/>
            <a:ext cx="7638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/>
              <a:t>Data Variables</a:t>
            </a:r>
            <a:endParaRPr sz="3000" u="sng"/>
          </a:p>
          <a:p>
            <a:pPr indent="-327660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Month</a:t>
            </a:r>
            <a:endParaRPr sz="3000"/>
          </a:p>
          <a:p>
            <a:pPr indent="-327660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Duration</a:t>
            </a:r>
            <a:endParaRPr sz="3000"/>
          </a:p>
          <a:p>
            <a:pPr indent="-327660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Number of Contacts</a:t>
            </a:r>
            <a:endParaRPr sz="3000"/>
          </a:p>
          <a:p>
            <a:pPr indent="-327660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Previous Loans</a:t>
            </a:r>
            <a:endParaRPr sz="3000"/>
          </a:p>
          <a:p>
            <a:pPr indent="-327660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Education</a:t>
            </a:r>
            <a:endParaRPr b="0" i="0" sz="30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7660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lang="en-US" sz="3000"/>
              <a:t>Day of the week</a:t>
            </a:r>
            <a:endParaRPr sz="3000"/>
          </a:p>
          <a:p>
            <a:pPr indent="-327660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lang="en-US" sz="3000"/>
              <a:t>Response during previous campaign</a:t>
            </a:r>
            <a:endParaRPr sz="3000"/>
          </a:p>
          <a:p>
            <a:pPr indent="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6475763" y="1873400"/>
            <a:ext cx="4251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/>
              <a:t>External Factors</a:t>
            </a:r>
            <a:endParaRPr sz="3000" u="sng"/>
          </a:p>
          <a:p>
            <a:pPr indent="-327660" lvl="1" marL="59436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lang="en-US" sz="3000"/>
              <a:t>Economic Recession</a:t>
            </a:r>
            <a:endParaRPr sz="3000"/>
          </a:p>
          <a:p>
            <a:pPr indent="-292100" lvl="2" marL="777240" rtl="0" algn="l">
              <a:spcBef>
                <a:spcPts val="6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2008 – 2009</a:t>
            </a:r>
            <a:endParaRPr sz="30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</a:pPr>
            <a:r>
              <a:rPr b="1" i="0" lang="en-US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Exploratory Data Analysis</a:t>
            </a:r>
            <a:endParaRPr/>
          </a:p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468350" y="1806050"/>
            <a:ext cx="45498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n-US" sz="2400"/>
              <a:t>Term Deposits Distribution</a:t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Y</a:t>
            </a:r>
            <a:r>
              <a:rPr lang="en-US" sz="2400"/>
              <a:t>es: 11.26% </a:t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No: 88.74%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n-US" sz="2400"/>
              <a:t>Missing Values: 0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n-US" sz="2400"/>
              <a:t>Categorical Variables: 10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n-US" sz="2400"/>
              <a:t>Numeric Variables: 10</a:t>
            </a:r>
            <a:endParaRPr sz="2400"/>
          </a:p>
        </p:txBody>
      </p:sp>
      <p:sp>
        <p:nvSpPr>
          <p:cNvPr id="121" name="Google Shape;121;p18"/>
          <p:cNvSpPr txBox="1"/>
          <p:nvPr/>
        </p:nvSpPr>
        <p:spPr>
          <a:xfrm>
            <a:off x="821225" y="496050"/>
            <a:ext cx="97833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p18"/>
          <p:cNvGrpSpPr/>
          <p:nvPr/>
        </p:nvGrpSpPr>
        <p:grpSpPr>
          <a:xfrm>
            <a:off x="3654789" y="2159766"/>
            <a:ext cx="8336756" cy="4224919"/>
            <a:chOff x="1808175" y="1856525"/>
            <a:chExt cx="8572500" cy="4295800"/>
          </a:xfrm>
        </p:grpSpPr>
        <p:pic>
          <p:nvPicPr>
            <p:cNvPr id="123" name="Google Shape;12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08175" y="1856525"/>
              <a:ext cx="8572500" cy="429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8"/>
            <p:cNvSpPr/>
            <p:nvPr/>
          </p:nvSpPr>
          <p:spPr>
            <a:xfrm>
              <a:off x="5606175" y="5900625"/>
              <a:ext cx="976500" cy="251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1065212" y="533400"/>
            <a:ext cx="8686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</a:pPr>
            <a:r>
              <a:rPr b="1" i="0" lang="en-US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Exploratory Data Analysis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821225" y="496050"/>
            <a:ext cx="97833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600" y="1637550"/>
            <a:ext cx="9599600" cy="4810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1079287" y="185925"/>
            <a:ext cx="8686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</a:pPr>
            <a:r>
              <a:rPr i="0" lang="en-US" sz="3600" u="none" cap="none" strike="noStrike">
                <a:solidFill>
                  <a:srgbClr val="0082B3"/>
                </a:solidFill>
              </a:rPr>
              <a:t>Feature Selection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4400975" y="1471950"/>
            <a:ext cx="6919200" cy="693000"/>
          </a:xfrm>
          <a:prstGeom prst="rect">
            <a:avLst/>
          </a:prstGeom>
          <a:solidFill>
            <a:srgbClr val="07376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Method </a:t>
            </a:r>
            <a:r>
              <a:rPr lang="en-US" sz="2400">
                <a:solidFill>
                  <a:schemeClr val="lt1"/>
                </a:solidFill>
              </a:rPr>
              <a:t>: Lasso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681875" y="1471950"/>
            <a:ext cx="2590800" cy="614100"/>
          </a:xfrm>
          <a:prstGeom prst="rect">
            <a:avLst/>
          </a:prstGeom>
          <a:solidFill>
            <a:srgbClr val="07376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Hypothesis Check</a:t>
            </a:r>
            <a:endParaRPr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681850" y="2086300"/>
            <a:ext cx="2590800" cy="2709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40" name="Google Shape;140;p20"/>
          <p:cNvGraphicFramePr/>
          <p:nvPr/>
        </p:nvGraphicFramePr>
        <p:xfrm>
          <a:off x="681850" y="208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{22D26641-3B78-42C3-97BD-6EE2964EAF79}</a:tableStyleId>
              </a:tblPr>
              <a:tblGrid>
                <a:gridCol w="2590800"/>
              </a:tblGrid>
              <a:tr h="54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Month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solidFill>
                      <a:srgbClr val="B0FF94"/>
                    </a:solidFill>
                  </a:tcPr>
                </a:tc>
              </a:tr>
              <a:tr h="54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Duration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solidFill>
                      <a:srgbClr val="B0FF94"/>
                    </a:solidFill>
                  </a:tcPr>
                </a:tc>
              </a:tr>
              <a:tr h="54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Number of Contacts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solidFill>
                      <a:srgbClr val="FFBCB7"/>
                    </a:solidFill>
                  </a:tcPr>
                </a:tc>
              </a:tr>
              <a:tr h="54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Previous Loans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solidFill>
                      <a:srgbClr val="FFBCB7"/>
                    </a:solidFill>
                  </a:tcPr>
                </a:tc>
              </a:tr>
              <a:tr h="54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Education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solidFill>
                      <a:srgbClr val="B0FF94"/>
                    </a:solidFill>
                  </a:tcPr>
                </a:tc>
              </a:tr>
            </a:tbl>
          </a:graphicData>
        </a:graphic>
      </p:graphicFrame>
      <p:sp>
        <p:nvSpPr>
          <p:cNvPr id="141" name="Google Shape;141;p20"/>
          <p:cNvSpPr txBox="1"/>
          <p:nvPr>
            <p:ph idx="4" type="body"/>
          </p:nvPr>
        </p:nvSpPr>
        <p:spPr>
          <a:xfrm>
            <a:off x="681850" y="5524225"/>
            <a:ext cx="2590800" cy="1066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Informational Value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Chi-Squared</a:t>
            </a:r>
            <a:endParaRPr>
              <a:solidFill>
                <a:srgbClr val="000000"/>
              </a:solidFill>
            </a:endParaRPr>
          </a:p>
          <a:p>
            <a:pPr indent="0" lvl="0" marL="5943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681850" y="5024525"/>
            <a:ext cx="2590800" cy="614100"/>
          </a:xfrm>
          <a:prstGeom prst="rect">
            <a:avLst/>
          </a:prstGeom>
          <a:solidFill>
            <a:srgbClr val="07376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Other Methods</a:t>
            </a:r>
            <a:endParaRPr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43" name="Google Shape;143;p20"/>
          <p:cNvGraphicFramePr/>
          <p:nvPr/>
        </p:nvGraphicFramePr>
        <p:xfrm>
          <a:off x="4400963" y="2164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{22D26641-3B78-42C3-97BD-6EE2964EAF79}</a:tableStyleId>
              </a:tblPr>
              <a:tblGrid>
                <a:gridCol w="3359225"/>
                <a:gridCol w="3559975"/>
              </a:tblGrid>
              <a:tr h="4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Age Bins: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60-80, 80-100</a:t>
                      </a:r>
                      <a:endParaRPr i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Jobs: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 Collar, Student</a:t>
                      </a:r>
                      <a:endParaRPr i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Month: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Mar, May, Jun, Jul, Nov.</a:t>
                      </a:r>
                      <a:endParaRPr i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Day of Week: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Monday</a:t>
                      </a:r>
                      <a:endParaRPr i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Education: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University Degree</a:t>
                      </a:r>
                      <a:endParaRPr i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Previous Campaign Outcome: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Success, Non-existent</a:t>
                      </a:r>
                      <a:endParaRPr i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959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Number of Employees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</a:tr>
              <a:tr h="4959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Duration of Call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</a:tr>
              <a:tr h="5156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Number of Days since Last Contact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1065212" y="97675"/>
            <a:ext cx="8686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</a:pPr>
            <a:r>
              <a:rPr b="1" i="0" lang="en-US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Fitting: Logistic Regression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27442" l="4068" r="58780" t="31956"/>
          <a:stretch/>
        </p:blipFill>
        <p:spPr>
          <a:xfrm>
            <a:off x="3854500" y="1327525"/>
            <a:ext cx="7805952" cy="448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865625" y="1839025"/>
            <a:ext cx="4105800" cy="4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3902625" y="2008150"/>
            <a:ext cx="7615800" cy="18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3902700" y="2216525"/>
            <a:ext cx="7615800" cy="41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3902700" y="3685275"/>
            <a:ext cx="7615800" cy="18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3902625" y="4051350"/>
            <a:ext cx="7615800" cy="18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3854500" y="5077625"/>
            <a:ext cx="7615800" cy="18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>
            <p:ph idx="4" type="body"/>
          </p:nvPr>
        </p:nvSpPr>
        <p:spPr>
          <a:xfrm>
            <a:off x="430950" y="2191988"/>
            <a:ext cx="3115200" cy="32583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Weekday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Duration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Employment 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5943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430950" y="1692288"/>
            <a:ext cx="3115200" cy="614100"/>
          </a:xfrm>
          <a:prstGeom prst="rect">
            <a:avLst/>
          </a:prstGeom>
          <a:solidFill>
            <a:srgbClr val="07376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Finding</a:t>
            </a:r>
            <a:r>
              <a:rPr lang="en-US" sz="3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endParaRPr sz="3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usiness Contrast 16x9">
  <a:themeElements>
    <a:clrScheme name="BusinessContrast">
      <a:dk1>
        <a:srgbClr val="000000"/>
      </a:dk1>
      <a:lt1>
        <a:srgbClr val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usinessContrast">
      <a:dk1>
        <a:srgbClr val="000000"/>
      </a:dk1>
      <a:lt1>
        <a:srgbClr val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