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76" autoAdjust="0"/>
    <p:restoredTop sz="94660"/>
  </p:normalViewPr>
  <p:slideViewPr>
    <p:cSldViewPr snapToGrid="0">
      <p:cViewPr varScale="1">
        <p:scale>
          <a:sx n="70" d="100"/>
          <a:sy n="70" d="100"/>
        </p:scale>
        <p:origin x="208" y="2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4FE5-5697-C65A-A9D7-B3941028F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14F27D-15B6-BC10-53DF-D6BD8A60F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0B2875-B1B3-D3E5-1E3D-8FDF145F95FE}"/>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5" name="Footer Placeholder 4">
            <a:extLst>
              <a:ext uri="{FF2B5EF4-FFF2-40B4-BE49-F238E27FC236}">
                <a16:creationId xmlns:a16="http://schemas.microsoft.com/office/drawing/2014/main" id="{36E0C7D5-081E-E370-F54D-D8BF9F886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04A55-228E-2143-CCD6-B7346351F3A2}"/>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418909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2C92-DE6F-9DC0-A0EC-54776DA3D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638632-525C-B9EF-CB4C-197654FF6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2D15C-F6CC-4763-8225-4D025B295204}"/>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5" name="Footer Placeholder 4">
            <a:extLst>
              <a:ext uri="{FF2B5EF4-FFF2-40B4-BE49-F238E27FC236}">
                <a16:creationId xmlns:a16="http://schemas.microsoft.com/office/drawing/2014/main" id="{F3020BFC-D566-B877-07C8-863A648D4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DAFDC-4F01-9A49-16E8-4C59AE05EE15}"/>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303042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8C44E-9980-F44F-DD32-349EE77D76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69B6DD-82A7-E431-5A29-C86AB5EEE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0213F-23CA-61A9-A895-91D37760CD89}"/>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5" name="Footer Placeholder 4">
            <a:extLst>
              <a:ext uri="{FF2B5EF4-FFF2-40B4-BE49-F238E27FC236}">
                <a16:creationId xmlns:a16="http://schemas.microsoft.com/office/drawing/2014/main" id="{C1A3C6DE-EDDE-A3F4-6502-D77A93DC0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6110D-E102-23B9-6FCD-61E951E1424D}"/>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96058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8D57-3DDE-73DC-E4B4-1C453712E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152D2A-DFCC-AA20-49BD-1735E4FFD3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37187-A1F6-BE44-B02D-A898A347B0C8}"/>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5" name="Footer Placeholder 4">
            <a:extLst>
              <a:ext uri="{FF2B5EF4-FFF2-40B4-BE49-F238E27FC236}">
                <a16:creationId xmlns:a16="http://schemas.microsoft.com/office/drawing/2014/main" id="{F50BB3E7-C7B4-BCAB-BBE4-F928BE3D9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DE502-EA91-4716-A136-6E21C5C74037}"/>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396206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58F3-94BB-E705-216E-0A147C1C85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DDF114-967E-4FF7-60F6-DCC23E619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DF600-37BB-75ED-3AFE-A6910196D9F3}"/>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5" name="Footer Placeholder 4">
            <a:extLst>
              <a:ext uri="{FF2B5EF4-FFF2-40B4-BE49-F238E27FC236}">
                <a16:creationId xmlns:a16="http://schemas.microsoft.com/office/drawing/2014/main" id="{59B3F20A-0BF5-A246-2C82-3BD545B17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4F659-5B2D-2523-0D71-7895C688B8F4}"/>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212401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6BE9-F093-B3B9-B2BD-9C84EB0400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9EAC95-D024-2EE3-799C-4E66FB831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FA5ACE-9C11-B08B-CB17-B90ED2A6E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51630-CCCC-801E-074D-3FD4E72951D5}"/>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6" name="Footer Placeholder 5">
            <a:extLst>
              <a:ext uri="{FF2B5EF4-FFF2-40B4-BE49-F238E27FC236}">
                <a16:creationId xmlns:a16="http://schemas.microsoft.com/office/drawing/2014/main" id="{1BE6ECB7-2A4F-B264-7A1B-DBCCCCBA7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244DC6-0DFB-E133-CBF4-A4E1F13D360A}"/>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251405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1B40-3ACC-20C5-A7F1-1E93C0750B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DD46BB-7F05-F5AA-AD6F-2C6EF5523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A1513D-9E39-57D7-98B3-DB75D3601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116646-BC55-520E-DEA0-2456B2FB3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733FF7-F6EE-38D9-0324-58D3F1FF6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93F70D-7714-166E-E819-0ACF47BE0BB9}"/>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8" name="Footer Placeholder 7">
            <a:extLst>
              <a:ext uri="{FF2B5EF4-FFF2-40B4-BE49-F238E27FC236}">
                <a16:creationId xmlns:a16="http://schemas.microsoft.com/office/drawing/2014/main" id="{5A635DA1-87E7-50C5-59A2-FA56059815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76C7D6-92F7-7488-4E11-FBC4D85385B1}"/>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81541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0306-7F44-9C7F-B1F3-D06B85C731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5BFF77-5307-739E-9524-8DC8CB0BDC8E}"/>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4" name="Footer Placeholder 3">
            <a:extLst>
              <a:ext uri="{FF2B5EF4-FFF2-40B4-BE49-F238E27FC236}">
                <a16:creationId xmlns:a16="http://schemas.microsoft.com/office/drawing/2014/main" id="{C15C9CC3-D81B-53E0-52FF-65E55C5F9D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A42F52-5C7D-9E69-D1C7-F1DBE39A7F76}"/>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68753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92246-027E-E03A-07FD-53B0D1F74992}"/>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3" name="Footer Placeholder 2">
            <a:extLst>
              <a:ext uri="{FF2B5EF4-FFF2-40B4-BE49-F238E27FC236}">
                <a16:creationId xmlns:a16="http://schemas.microsoft.com/office/drawing/2014/main" id="{29B336CE-23F6-2266-AAD3-0BBE0928FC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A9DA1C-E4A0-CC3F-33D9-B9970BA3071B}"/>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55180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22D0-1BC2-6A60-C276-DD5B07DFF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686E7E-97CD-2FA1-E5AC-5F444EE45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3874A-C3E1-B56A-CA8D-373D8F7AF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E42E9-4F5C-D4F8-5F7A-5C0FF4B37DB1}"/>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6" name="Footer Placeholder 5">
            <a:extLst>
              <a:ext uri="{FF2B5EF4-FFF2-40B4-BE49-F238E27FC236}">
                <a16:creationId xmlns:a16="http://schemas.microsoft.com/office/drawing/2014/main" id="{69BB75C0-6F35-E946-E8DD-F816B0CB0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640CD-CD45-0F49-1BEB-D00FF26841F5}"/>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48220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0C60-0A03-4470-9FC2-4F1B68954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81598C-1476-CC19-93D4-D0B84A79F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11A892-BFEF-620A-842A-A63618460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572B0-4376-CE92-3DB1-714FB29B8099}"/>
              </a:ext>
            </a:extLst>
          </p:cNvPr>
          <p:cNvSpPr>
            <a:spLocks noGrp="1"/>
          </p:cNvSpPr>
          <p:nvPr>
            <p:ph type="dt" sz="half" idx="10"/>
          </p:nvPr>
        </p:nvSpPr>
        <p:spPr/>
        <p:txBody>
          <a:bodyPr/>
          <a:lstStyle/>
          <a:p>
            <a:fld id="{761DD2AE-2A1A-481F-BB66-3DA9A4F5136D}" type="datetimeFigureOut">
              <a:rPr lang="en-IN" smtClean="0"/>
              <a:t>08/07/23</a:t>
            </a:fld>
            <a:endParaRPr lang="en-IN"/>
          </a:p>
        </p:txBody>
      </p:sp>
      <p:sp>
        <p:nvSpPr>
          <p:cNvPr id="6" name="Footer Placeholder 5">
            <a:extLst>
              <a:ext uri="{FF2B5EF4-FFF2-40B4-BE49-F238E27FC236}">
                <a16:creationId xmlns:a16="http://schemas.microsoft.com/office/drawing/2014/main" id="{DD3BB5EC-4F70-F51D-C571-DCFFAB824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FFE5E-9AA0-1C2C-E463-BD5AE96DA8AC}"/>
              </a:ext>
            </a:extLst>
          </p:cNvPr>
          <p:cNvSpPr>
            <a:spLocks noGrp="1"/>
          </p:cNvSpPr>
          <p:nvPr>
            <p:ph type="sldNum" sz="quarter" idx="12"/>
          </p:nvPr>
        </p:nvSpPr>
        <p:spPr/>
        <p:txBody>
          <a:bodyPr/>
          <a:lstStyle/>
          <a:p>
            <a:fld id="{F3BF6D46-D8AF-4CD1-B097-303D7F350C93}" type="slidenum">
              <a:rPr lang="en-IN" smtClean="0"/>
              <a:t>‹#›</a:t>
            </a:fld>
            <a:endParaRPr lang="en-IN"/>
          </a:p>
        </p:txBody>
      </p:sp>
    </p:spTree>
    <p:extLst>
      <p:ext uri="{BB962C8B-B14F-4D97-AF65-F5344CB8AC3E}">
        <p14:creationId xmlns:p14="http://schemas.microsoft.com/office/powerpoint/2010/main" val="167242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3A558-39FD-8EC7-7F5E-3D983A01E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0495D4-CA25-39C3-98A1-C544B2BB02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03C9-2029-B215-32F0-2AF13AA5E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DD2AE-2A1A-481F-BB66-3DA9A4F5136D}" type="datetimeFigureOut">
              <a:rPr lang="en-IN" smtClean="0"/>
              <a:t>08/07/23</a:t>
            </a:fld>
            <a:endParaRPr lang="en-IN"/>
          </a:p>
        </p:txBody>
      </p:sp>
      <p:sp>
        <p:nvSpPr>
          <p:cNvPr id="5" name="Footer Placeholder 4">
            <a:extLst>
              <a:ext uri="{FF2B5EF4-FFF2-40B4-BE49-F238E27FC236}">
                <a16:creationId xmlns:a16="http://schemas.microsoft.com/office/drawing/2014/main" id="{BF16E483-ED6B-AD6F-B56F-5DF31979B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5BAA36-9295-FE36-0F20-7C1E85187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F6D46-D8AF-4CD1-B097-303D7F350C93}" type="slidenum">
              <a:rPr lang="en-IN" smtClean="0"/>
              <a:t>‹#›</a:t>
            </a:fld>
            <a:endParaRPr lang="en-IN"/>
          </a:p>
        </p:txBody>
      </p:sp>
    </p:spTree>
    <p:extLst>
      <p:ext uri="{BB962C8B-B14F-4D97-AF65-F5344CB8AC3E}">
        <p14:creationId xmlns:p14="http://schemas.microsoft.com/office/powerpoint/2010/main" val="414129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644ECBAB-F365-8712-CF67-D305EC01C5A9}"/>
              </a:ext>
            </a:extLst>
          </p:cNvPr>
          <p:cNvSpPr txBox="1">
            <a:spLocks/>
          </p:cNvSpPr>
          <p:nvPr/>
        </p:nvSpPr>
        <p:spPr>
          <a:xfrm>
            <a:off x="534232" y="1075734"/>
            <a:ext cx="9144000" cy="6452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rgbClr val="00FFFF"/>
                </a:solidFill>
              </a:rPr>
              <a:t>Team </a:t>
            </a:r>
            <a:r>
              <a:rPr lang="en-IN" b="1" dirty="0" err="1">
                <a:solidFill>
                  <a:srgbClr val="00FFFF"/>
                </a:solidFill>
              </a:rPr>
              <a:t>Homi</a:t>
            </a:r>
            <a:r>
              <a:rPr lang="en-IN" b="1" dirty="0">
                <a:solidFill>
                  <a:srgbClr val="00FFFF"/>
                </a:solidFill>
              </a:rPr>
              <a:t>	</a:t>
            </a:r>
          </a:p>
        </p:txBody>
      </p:sp>
      <p:sp>
        <p:nvSpPr>
          <p:cNvPr id="9" name="Subtitle 2">
            <a:extLst>
              <a:ext uri="{FF2B5EF4-FFF2-40B4-BE49-F238E27FC236}">
                <a16:creationId xmlns:a16="http://schemas.microsoft.com/office/drawing/2014/main" id="{FCC0FF21-ACCD-D960-F461-2C8E6CCB455E}"/>
              </a:ext>
            </a:extLst>
          </p:cNvPr>
          <p:cNvSpPr txBox="1">
            <a:spLocks/>
          </p:cNvSpPr>
          <p:nvPr/>
        </p:nvSpPr>
        <p:spPr>
          <a:xfrm>
            <a:off x="533946" y="2314500"/>
            <a:ext cx="10073093" cy="34677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solidFill>
                  <a:schemeClr val="bg1"/>
                </a:solidFill>
                <a:cs typeface="Calibri"/>
              </a:rPr>
              <a:t>Matta </a:t>
            </a:r>
            <a:r>
              <a:rPr lang="en-IN" dirty="0" err="1">
                <a:solidFill>
                  <a:schemeClr val="bg1"/>
                </a:solidFill>
                <a:cs typeface="Calibri"/>
              </a:rPr>
              <a:t>Rithik</a:t>
            </a:r>
            <a:r>
              <a:rPr lang="en-IN" dirty="0">
                <a:solidFill>
                  <a:schemeClr val="bg1"/>
                </a:solidFill>
                <a:cs typeface="Calibri"/>
              </a:rPr>
              <a:t> Reddy                          2024.    Mahindra University</a:t>
            </a:r>
          </a:p>
          <a:p>
            <a:pPr marL="0" indent="0">
              <a:buNone/>
            </a:pPr>
            <a:r>
              <a:rPr lang="en-IN" dirty="0">
                <a:solidFill>
                  <a:schemeClr val="bg1"/>
                </a:solidFill>
                <a:cs typeface="Calibri"/>
              </a:rPr>
              <a:t>Nalin </a:t>
            </a:r>
            <a:r>
              <a:rPr lang="en-IN" dirty="0" err="1">
                <a:solidFill>
                  <a:schemeClr val="bg1"/>
                </a:solidFill>
                <a:cs typeface="Calibri"/>
              </a:rPr>
              <a:t>Koundinya</a:t>
            </a:r>
            <a:r>
              <a:rPr lang="en-IN" dirty="0">
                <a:solidFill>
                  <a:schemeClr val="bg1"/>
                </a:solidFill>
                <a:cs typeface="Calibri"/>
              </a:rPr>
              <a:t> </a:t>
            </a:r>
            <a:r>
              <a:rPr lang="en-IN" dirty="0" err="1">
                <a:solidFill>
                  <a:schemeClr val="bg1"/>
                </a:solidFill>
                <a:cs typeface="Calibri"/>
              </a:rPr>
              <a:t>Aitharaju</a:t>
            </a:r>
            <a:r>
              <a:rPr lang="en-IN" dirty="0">
                <a:solidFill>
                  <a:schemeClr val="bg1"/>
                </a:solidFill>
                <a:cs typeface="Calibri"/>
              </a:rPr>
              <a:t>.             2024     Mahindra University</a:t>
            </a:r>
          </a:p>
          <a:p>
            <a:pPr marL="0" indent="0">
              <a:buNone/>
            </a:pPr>
            <a:r>
              <a:rPr lang="en-IN" dirty="0" err="1">
                <a:solidFill>
                  <a:schemeClr val="bg1"/>
                </a:solidFill>
                <a:cs typeface="Calibri"/>
              </a:rPr>
              <a:t>SriLakshmi</a:t>
            </a:r>
            <a:r>
              <a:rPr lang="en-IN" dirty="0">
                <a:solidFill>
                  <a:schemeClr val="bg1"/>
                </a:solidFill>
                <a:cs typeface="Calibri"/>
              </a:rPr>
              <a:t> Sai </a:t>
            </a:r>
            <a:r>
              <a:rPr lang="en-IN" dirty="0" err="1">
                <a:solidFill>
                  <a:schemeClr val="bg1"/>
                </a:solidFill>
                <a:cs typeface="Calibri"/>
              </a:rPr>
              <a:t>Snigdha</a:t>
            </a:r>
            <a:r>
              <a:rPr lang="en-IN" dirty="0">
                <a:solidFill>
                  <a:schemeClr val="bg1"/>
                </a:solidFill>
                <a:cs typeface="Calibri"/>
              </a:rPr>
              <a:t> </a:t>
            </a:r>
            <a:r>
              <a:rPr lang="en-IN" dirty="0" err="1">
                <a:solidFill>
                  <a:schemeClr val="bg1"/>
                </a:solidFill>
                <a:cs typeface="Calibri"/>
              </a:rPr>
              <a:t>Rupakula</a:t>
            </a:r>
            <a:r>
              <a:rPr lang="en-IN" dirty="0">
                <a:solidFill>
                  <a:schemeClr val="bg1"/>
                </a:solidFill>
                <a:cs typeface="Calibri"/>
              </a:rPr>
              <a:t>   2024     Mahindra University</a:t>
            </a:r>
          </a:p>
          <a:p>
            <a:pPr marL="0" indent="0">
              <a:buNone/>
            </a:pPr>
            <a:r>
              <a:rPr lang="en-IN" dirty="0" err="1">
                <a:solidFill>
                  <a:schemeClr val="bg1"/>
                </a:solidFill>
                <a:cs typeface="Calibri"/>
              </a:rPr>
              <a:t>Sathvik</a:t>
            </a:r>
            <a:r>
              <a:rPr lang="en-IN" dirty="0">
                <a:solidFill>
                  <a:schemeClr val="bg1"/>
                </a:solidFill>
                <a:cs typeface="Calibri"/>
              </a:rPr>
              <a:t> Reddy </a:t>
            </a:r>
            <a:r>
              <a:rPr lang="en-IN" dirty="0" err="1">
                <a:solidFill>
                  <a:schemeClr val="bg1"/>
                </a:solidFill>
                <a:cs typeface="Calibri"/>
              </a:rPr>
              <a:t>Chandupatla</a:t>
            </a:r>
            <a:r>
              <a:rPr lang="en-IN" dirty="0">
                <a:solidFill>
                  <a:schemeClr val="bg1"/>
                </a:solidFill>
                <a:cs typeface="Calibri"/>
              </a:rPr>
              <a:t>             2024     Mahindra University</a:t>
            </a:r>
          </a:p>
          <a:p>
            <a:pPr marL="0" indent="0">
              <a:buNone/>
            </a:pPr>
            <a:endParaRPr lang="en-IN" dirty="0">
              <a:solidFill>
                <a:schemeClr val="bg1"/>
              </a:solidFill>
              <a:cs typeface="Calibri"/>
            </a:endParaRPr>
          </a:p>
        </p:txBody>
      </p:sp>
    </p:spTree>
    <p:extLst>
      <p:ext uri="{BB962C8B-B14F-4D97-AF65-F5344CB8AC3E}">
        <p14:creationId xmlns:p14="http://schemas.microsoft.com/office/powerpoint/2010/main" val="1186111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ACC90B-A18D-4087-61DD-7B399A0A60F7}"/>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Acceptance Criteria Coverage</a:t>
            </a:r>
          </a:p>
        </p:txBody>
      </p:sp>
      <p:sp>
        <p:nvSpPr>
          <p:cNvPr id="3" name="Content Placeholder 2">
            <a:extLst>
              <a:ext uri="{FF2B5EF4-FFF2-40B4-BE49-F238E27FC236}">
                <a16:creationId xmlns:a16="http://schemas.microsoft.com/office/drawing/2014/main" id="{4D9D0ECA-08D3-F1F0-A659-C1F129C501E8}"/>
              </a:ext>
            </a:extLst>
          </p:cNvPr>
          <p:cNvSpPr txBox="1">
            <a:spLocks/>
          </p:cNvSpPr>
          <p:nvPr/>
        </p:nvSpPr>
        <p:spPr>
          <a:xfrm>
            <a:off x="540407" y="1850528"/>
            <a:ext cx="10515600" cy="431252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sz="2000" dirty="0">
              <a:solidFill>
                <a:schemeClr val="bg1"/>
              </a:solidFill>
              <a:cs typeface="Calibri" panose="020F0502020204030204"/>
            </a:endParaRPr>
          </a:p>
          <a:p>
            <a:pPr marL="342900" indent="-342900" algn="l">
              <a:buChar char="•"/>
            </a:pPr>
            <a:r>
              <a:rPr lang="en-IN" sz="2000" dirty="0">
                <a:solidFill>
                  <a:schemeClr val="bg1"/>
                </a:solidFill>
                <a:cs typeface="Calibri" panose="020F0502020204030204"/>
              </a:rPr>
              <a:t>How many aspects of the problem statement have been covered?</a:t>
            </a:r>
          </a:p>
          <a:p>
            <a:pPr marL="800100" lvl="1" indent="-342900" algn="l">
              <a:buChar char="•"/>
            </a:pPr>
            <a:r>
              <a:rPr lang="en-IN" dirty="0">
                <a:solidFill>
                  <a:schemeClr val="bg1"/>
                </a:solidFill>
                <a:cs typeface="Calibri" panose="020F0502020204030204"/>
              </a:rPr>
              <a:t>We have Covered the following Aspects:</a:t>
            </a:r>
          </a:p>
          <a:p>
            <a:pPr marL="1257300" lvl="2" indent="-342900" algn="l">
              <a:buChar char="•"/>
            </a:pPr>
            <a:r>
              <a:rPr lang="en-IN" sz="2000" dirty="0">
                <a:solidFill>
                  <a:schemeClr val="bg1"/>
                </a:solidFill>
                <a:cs typeface="Calibri" panose="020F0502020204030204"/>
              </a:rPr>
              <a:t>Risk Profile Calculation &amp; Handling </a:t>
            </a:r>
          </a:p>
          <a:p>
            <a:pPr marL="1257300" lvl="2" indent="-342900" algn="l">
              <a:buChar char="•"/>
            </a:pPr>
            <a:r>
              <a:rPr lang="en-IN" sz="2000" dirty="0">
                <a:solidFill>
                  <a:schemeClr val="bg1"/>
                </a:solidFill>
                <a:cs typeface="Calibri" panose="020F0502020204030204"/>
              </a:rPr>
              <a:t>Holding</a:t>
            </a:r>
          </a:p>
          <a:p>
            <a:pPr marL="1257300" lvl="2" indent="-342900" algn="l">
              <a:buChar char="•"/>
            </a:pPr>
            <a:r>
              <a:rPr lang="en-IN" sz="2000" dirty="0">
                <a:solidFill>
                  <a:schemeClr val="bg1"/>
                </a:solidFill>
                <a:cs typeface="Calibri" panose="020F0502020204030204"/>
              </a:rPr>
              <a:t>Stock Search patterns</a:t>
            </a:r>
          </a:p>
          <a:p>
            <a:pPr marL="1257300" lvl="2" indent="-342900" algn="l">
              <a:buChar char="•"/>
            </a:pPr>
            <a:r>
              <a:rPr lang="en-IN" sz="2000" dirty="0">
                <a:solidFill>
                  <a:schemeClr val="bg1"/>
                </a:solidFill>
                <a:cs typeface="Calibri" panose="020F0502020204030204"/>
              </a:rPr>
              <a:t>Watchlist</a:t>
            </a:r>
          </a:p>
          <a:p>
            <a:pPr marL="1257300" lvl="2" indent="-342900" algn="l">
              <a:buChar char="•"/>
            </a:pPr>
            <a:r>
              <a:rPr lang="en-IN" sz="2000" dirty="0">
                <a:solidFill>
                  <a:schemeClr val="bg1"/>
                </a:solidFill>
                <a:cs typeface="Calibri" panose="020F0502020204030204"/>
              </a:rPr>
              <a:t>Pre-processing the Suggestions for 3 days with/without Customization of the User</a:t>
            </a:r>
          </a:p>
          <a:p>
            <a:pPr marL="1257300" lvl="2" indent="-342900" algn="l">
              <a:buChar char="•"/>
            </a:pPr>
            <a:r>
              <a:rPr lang="en-IN" sz="2000" dirty="0">
                <a:solidFill>
                  <a:schemeClr val="bg1"/>
                </a:solidFill>
                <a:cs typeface="Calibri" panose="020F0502020204030204"/>
              </a:rPr>
              <a:t>We even want to make a Advanced Analytics based on Fundamental Analysis principles and Technical Analysis Principles </a:t>
            </a:r>
          </a:p>
          <a:p>
            <a:pPr marL="1257300" lvl="2" indent="-342900" algn="l">
              <a:buChar char="•"/>
            </a:pPr>
            <a:endParaRPr lang="en-IN" sz="2000" dirty="0">
              <a:solidFill>
                <a:schemeClr val="bg1"/>
              </a:solidFill>
              <a:cs typeface="Calibri" panose="020F0502020204030204"/>
            </a:endParaRPr>
          </a:p>
        </p:txBody>
      </p:sp>
    </p:spTree>
    <p:extLst>
      <p:ext uri="{BB962C8B-B14F-4D97-AF65-F5344CB8AC3E}">
        <p14:creationId xmlns:p14="http://schemas.microsoft.com/office/powerpoint/2010/main" val="410904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1005BF-7743-B4B8-96AC-C42652C5608F}"/>
              </a:ext>
            </a:extLst>
          </p:cNvPr>
          <p:cNvSpPr txBox="1">
            <a:spLocks/>
          </p:cNvSpPr>
          <p:nvPr/>
        </p:nvSpPr>
        <p:spPr>
          <a:xfrm>
            <a:off x="540407" y="39675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Anything Else ?</a:t>
            </a:r>
          </a:p>
        </p:txBody>
      </p:sp>
      <p:sp>
        <p:nvSpPr>
          <p:cNvPr id="3" name="Content Placeholder 2">
            <a:extLst>
              <a:ext uri="{FF2B5EF4-FFF2-40B4-BE49-F238E27FC236}">
                <a16:creationId xmlns:a16="http://schemas.microsoft.com/office/drawing/2014/main" id="{478F075C-6D98-3328-E90B-FA8B54558AA8}"/>
              </a:ext>
            </a:extLst>
          </p:cNvPr>
          <p:cNvSpPr txBox="1">
            <a:spLocks/>
          </p:cNvSpPr>
          <p:nvPr/>
        </p:nvSpPr>
        <p:spPr>
          <a:xfrm>
            <a:off x="566683" y="1841769"/>
            <a:ext cx="10515600" cy="929932"/>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bg1"/>
                </a:solidFill>
                <a:cs typeface="Calibri"/>
              </a:rPr>
              <a:t>We Would Like to do this problem at the best and could implement all the things which we thought of implementing and we will sort it out with the mentor or the resources we could use. To make the prototype as good as possible and to a level that we promised.</a:t>
            </a:r>
          </a:p>
        </p:txBody>
      </p:sp>
    </p:spTree>
    <p:extLst>
      <p:ext uri="{BB962C8B-B14F-4D97-AF65-F5344CB8AC3E}">
        <p14:creationId xmlns:p14="http://schemas.microsoft.com/office/powerpoint/2010/main" val="335885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DD36DE-7F87-21B3-AADA-2F7F5874C9CD}"/>
              </a:ext>
            </a:extLst>
          </p:cNvPr>
          <p:cNvSpPr txBox="1">
            <a:spLocks/>
          </p:cNvSpPr>
          <p:nvPr/>
        </p:nvSpPr>
        <p:spPr>
          <a:xfrm>
            <a:off x="536319" y="1012869"/>
            <a:ext cx="10515600" cy="7021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Tell us a bit about yourself </a:t>
            </a:r>
            <a:endParaRPr lang="en-US" dirty="0">
              <a:solidFill>
                <a:srgbClr val="00FFFF"/>
              </a:solidFill>
              <a:cs typeface="Calibri Light" panose="020F0302020204030204"/>
            </a:endParaRPr>
          </a:p>
        </p:txBody>
      </p:sp>
      <p:sp>
        <p:nvSpPr>
          <p:cNvPr id="3" name="Content Placeholder 2">
            <a:extLst>
              <a:ext uri="{FF2B5EF4-FFF2-40B4-BE49-F238E27FC236}">
                <a16:creationId xmlns:a16="http://schemas.microsoft.com/office/drawing/2014/main" id="{29E7411A-86D3-FFAD-2808-61B404B82508}"/>
              </a:ext>
            </a:extLst>
          </p:cNvPr>
          <p:cNvSpPr txBox="1">
            <a:spLocks/>
          </p:cNvSpPr>
          <p:nvPr/>
        </p:nvSpPr>
        <p:spPr>
          <a:xfrm>
            <a:off x="537589" y="2305350"/>
            <a:ext cx="10515600" cy="1866312"/>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dirty="0">
                <a:solidFill>
                  <a:schemeClr val="bg1"/>
                </a:solidFill>
                <a:cs typeface="Calibri"/>
              </a:rPr>
              <a:t>Our team has prior experience in abstractive text summarization and a keen interest in finance. We have been actively exploring opportunities to apply our machine learning, big data, and DBMS skills in the finance and market domain. This project aligns perfectly with our expertise and interests, allowing us to leverage our knowledge gained through both academic curriculum and continuous self-learning. It presents an exciting opportunity to showcase our capabilities and contribute to the field of finance with cutting-edge technologies.</a:t>
            </a:r>
          </a:p>
        </p:txBody>
      </p:sp>
    </p:spTree>
    <p:extLst>
      <p:ext uri="{BB962C8B-B14F-4D97-AF65-F5344CB8AC3E}">
        <p14:creationId xmlns:p14="http://schemas.microsoft.com/office/powerpoint/2010/main" val="294301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2D3E96-205C-30CC-93D7-21B646DF3748}"/>
              </a:ext>
            </a:extLst>
          </p:cNvPr>
          <p:cNvSpPr txBox="1">
            <a:spLocks/>
          </p:cNvSpPr>
          <p:nvPr/>
        </p:nvSpPr>
        <p:spPr>
          <a:xfrm>
            <a:off x="531648" y="1052217"/>
            <a:ext cx="10515600" cy="6836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Problem Statement : Suggest me a Stock </a:t>
            </a:r>
          </a:p>
        </p:txBody>
      </p:sp>
      <p:sp>
        <p:nvSpPr>
          <p:cNvPr id="3" name="Content Placeholder 2">
            <a:extLst>
              <a:ext uri="{FF2B5EF4-FFF2-40B4-BE49-F238E27FC236}">
                <a16:creationId xmlns:a16="http://schemas.microsoft.com/office/drawing/2014/main" id="{361EB81A-5D1C-2724-871B-F0F4C953BF85}"/>
              </a:ext>
            </a:extLst>
          </p:cNvPr>
          <p:cNvSpPr txBox="1">
            <a:spLocks/>
          </p:cNvSpPr>
          <p:nvPr/>
        </p:nvSpPr>
        <p:spPr>
          <a:xfrm>
            <a:off x="531648" y="1850497"/>
            <a:ext cx="10515600" cy="152200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endParaRPr lang="en-IN" dirty="0">
              <a:solidFill>
                <a:schemeClr val="bg1"/>
              </a:solidFill>
              <a:cs typeface="Calibri" panose="020F0502020204030204"/>
            </a:endParaRPr>
          </a:p>
          <a:p>
            <a:pPr marL="342900" indent="-342900" algn="l">
              <a:buChar char="•"/>
            </a:pPr>
            <a:r>
              <a:rPr lang="en-IN" dirty="0">
                <a:solidFill>
                  <a:schemeClr val="bg1"/>
                </a:solidFill>
                <a:cs typeface="Calibri" panose="020F0502020204030204"/>
              </a:rPr>
              <a:t>We would like to maintain some flags for knowing the risk profile of the client by prompting them some questions and based on his previous investments . Also by creating an algorithm which calculates the fundamentally strong stocks and technically strong stocks in the time frame we keep the data . Also considering the sectors he is invested in also seeing the sectors which are highly in boom and keeping the macro and micro economic changes that effect the market we set some flags and if based on the client profile we customize the recommendations and suggest them. We can even suggest the stock selling suggestion if he holds  if any sudden bad news is going on in the market by using sentiment analysis. </a:t>
            </a:r>
          </a:p>
          <a:p>
            <a:pPr algn="l"/>
            <a:endParaRPr lang="en-IN" dirty="0">
              <a:solidFill>
                <a:schemeClr val="bg1"/>
              </a:solidFill>
              <a:cs typeface="Calibri" panose="020F0502020204030204"/>
            </a:endParaRPr>
          </a:p>
        </p:txBody>
      </p:sp>
    </p:spTree>
    <p:extLst>
      <p:ext uri="{BB962C8B-B14F-4D97-AF65-F5344CB8AC3E}">
        <p14:creationId xmlns:p14="http://schemas.microsoft.com/office/powerpoint/2010/main" val="408900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5FDC0A-3C70-A06B-24A9-EC944019780A}"/>
              </a:ext>
            </a:extLst>
          </p:cNvPr>
          <p:cNvSpPr txBox="1">
            <a:spLocks/>
          </p:cNvSpPr>
          <p:nvPr/>
        </p:nvSpPr>
        <p:spPr>
          <a:xfrm>
            <a:off x="540407" y="391046"/>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Tech Stack</a:t>
            </a:r>
          </a:p>
        </p:txBody>
      </p:sp>
      <p:sp>
        <p:nvSpPr>
          <p:cNvPr id="3" name="Content Placeholder 2">
            <a:extLst>
              <a:ext uri="{FF2B5EF4-FFF2-40B4-BE49-F238E27FC236}">
                <a16:creationId xmlns:a16="http://schemas.microsoft.com/office/drawing/2014/main" id="{B4E30A20-8C5F-3654-32CA-F4E9D9485758}"/>
              </a:ext>
            </a:extLst>
          </p:cNvPr>
          <p:cNvSpPr txBox="1">
            <a:spLocks/>
          </p:cNvSpPr>
          <p:nvPr/>
        </p:nvSpPr>
        <p:spPr>
          <a:xfrm>
            <a:off x="540407" y="2311296"/>
            <a:ext cx="10515600" cy="321494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solidFill>
                  <a:schemeClr val="bg1"/>
                </a:solidFill>
              </a:rPr>
              <a:t>Please mention your Tech Stack (wherever applicable)</a:t>
            </a:r>
            <a:endParaRPr lang="en-IN" dirty="0">
              <a:solidFill>
                <a:schemeClr val="bg1"/>
              </a:solidFill>
              <a:cs typeface="Calibri"/>
            </a:endParaRPr>
          </a:p>
          <a:p>
            <a:pPr marL="342900" indent="-342900" algn="l">
              <a:buFont typeface="Arial" panose="020B0604020202020204" pitchFamily="34" charset="0"/>
              <a:buChar char="•"/>
            </a:pPr>
            <a:r>
              <a:rPr lang="en-IN" dirty="0">
                <a:solidFill>
                  <a:schemeClr val="bg1"/>
                </a:solidFill>
              </a:rPr>
              <a:t>Backend  : Python , Flask , Libraries: TensorFlow, Machine Learning Libraries. </a:t>
            </a:r>
            <a:endParaRPr lang="en-IN" dirty="0">
              <a:solidFill>
                <a:schemeClr val="bg1"/>
              </a:solidFill>
              <a:cs typeface="Calibri"/>
            </a:endParaRPr>
          </a:p>
          <a:p>
            <a:pPr marL="342900" indent="-342900" algn="l">
              <a:buFont typeface="Arial" panose="020B0604020202020204" pitchFamily="34" charset="0"/>
              <a:buChar char="•"/>
            </a:pPr>
            <a:r>
              <a:rPr lang="en-IN" dirty="0">
                <a:solidFill>
                  <a:schemeClr val="bg1"/>
                </a:solidFill>
              </a:rPr>
              <a:t>Frontend : Html, CSS, JavaScript (May change Based on Prototype)</a:t>
            </a:r>
            <a:endParaRPr lang="en-IN" dirty="0">
              <a:solidFill>
                <a:schemeClr val="bg1"/>
              </a:solidFill>
              <a:cs typeface="Calibri"/>
            </a:endParaRPr>
          </a:p>
          <a:p>
            <a:pPr marL="342900" indent="-342900" algn="l">
              <a:buFont typeface="Arial" panose="020B0604020202020204" pitchFamily="34" charset="0"/>
              <a:buChar char="•"/>
            </a:pPr>
            <a:r>
              <a:rPr lang="en-IN" dirty="0">
                <a:solidFill>
                  <a:schemeClr val="bg1"/>
                </a:solidFill>
              </a:rPr>
              <a:t>Cloud Service Providers (AWS/Azure)</a:t>
            </a:r>
            <a:endParaRPr lang="en-IN" dirty="0">
              <a:solidFill>
                <a:schemeClr val="bg1"/>
              </a:solidFill>
              <a:cs typeface="Calibri"/>
            </a:endParaRPr>
          </a:p>
          <a:p>
            <a:pPr marL="342900" indent="-342900" algn="l">
              <a:buFont typeface="Arial" panose="020B0604020202020204" pitchFamily="34" charset="0"/>
              <a:buChar char="•"/>
            </a:pPr>
            <a:r>
              <a:rPr lang="en-IN" dirty="0">
                <a:solidFill>
                  <a:schemeClr val="bg1"/>
                </a:solidFill>
              </a:rPr>
              <a:t>Database	(MYSQL)</a:t>
            </a:r>
            <a:endParaRPr lang="en-IN" dirty="0">
              <a:solidFill>
                <a:schemeClr val="bg1"/>
              </a:solidFill>
              <a:cs typeface="Calibri"/>
            </a:endParaRPr>
          </a:p>
          <a:p>
            <a:pPr marL="342900" indent="-342900" algn="l">
              <a:buFont typeface="Arial" panose="020B0604020202020204" pitchFamily="34" charset="0"/>
              <a:buChar char="•"/>
            </a:pPr>
            <a:r>
              <a:rPr lang="en-IN" dirty="0">
                <a:solidFill>
                  <a:schemeClr val="bg1"/>
                </a:solidFill>
                <a:cs typeface="Calibri"/>
              </a:rPr>
              <a:t>API’s: Yahoo Finance(Financial data), Bloomberg(News for Sentiment Analysis)</a:t>
            </a:r>
          </a:p>
          <a:p>
            <a:pPr algn="l"/>
            <a:endParaRPr lang="en-IN" dirty="0">
              <a:solidFill>
                <a:schemeClr val="bg1"/>
              </a:solidFill>
              <a:cs typeface="Calibri"/>
            </a:endParaRPr>
          </a:p>
          <a:p>
            <a:pPr algn="l"/>
            <a:endParaRPr lang="en-IN" dirty="0">
              <a:solidFill>
                <a:schemeClr val="bg1"/>
              </a:solidFill>
              <a:cs typeface="Calibri"/>
            </a:endParaRPr>
          </a:p>
        </p:txBody>
      </p:sp>
    </p:spTree>
    <p:extLst>
      <p:ext uri="{BB962C8B-B14F-4D97-AF65-F5344CB8AC3E}">
        <p14:creationId xmlns:p14="http://schemas.microsoft.com/office/powerpoint/2010/main" val="234029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C136FF-D22F-7B63-7DBB-49C51504032F}"/>
              </a:ext>
            </a:extLst>
          </p:cNvPr>
          <p:cNvSpPr txBox="1">
            <a:spLocks/>
          </p:cNvSpPr>
          <p:nvPr/>
        </p:nvSpPr>
        <p:spPr>
          <a:xfrm>
            <a:off x="531648" y="1052217"/>
            <a:ext cx="10515600" cy="68361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Detailed Description of the solution</a:t>
            </a:r>
          </a:p>
        </p:txBody>
      </p:sp>
      <p:sp>
        <p:nvSpPr>
          <p:cNvPr id="3" name="Content Placeholder 2">
            <a:extLst>
              <a:ext uri="{FF2B5EF4-FFF2-40B4-BE49-F238E27FC236}">
                <a16:creationId xmlns:a16="http://schemas.microsoft.com/office/drawing/2014/main" id="{B1839165-D865-AADB-2EC4-FA189AFB7892}"/>
              </a:ext>
            </a:extLst>
          </p:cNvPr>
          <p:cNvSpPr txBox="1">
            <a:spLocks/>
          </p:cNvSpPr>
          <p:nvPr/>
        </p:nvSpPr>
        <p:spPr>
          <a:xfrm>
            <a:off x="531648" y="1850496"/>
            <a:ext cx="11209248" cy="427598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sz="2000" dirty="0">
                <a:solidFill>
                  <a:schemeClr val="bg1"/>
                </a:solidFill>
                <a:cs typeface="Calibri" panose="020F0502020204030204"/>
              </a:rPr>
              <a:t>We provide two options for loading stock data: manual entry or automated retrieval by connecting to data sources. For new investors, we offer pre-processed algorithmic suggestions for stocks.</a:t>
            </a:r>
          </a:p>
          <a:p>
            <a:pPr marL="342900" indent="-342900" algn="l">
              <a:buFont typeface="Arial" panose="020B0604020202020204" pitchFamily="34" charset="0"/>
              <a:buChar char="•"/>
            </a:pPr>
            <a:endParaRPr lang="en-IN" sz="2000" dirty="0">
              <a:solidFill>
                <a:schemeClr val="bg1"/>
              </a:solidFill>
              <a:cs typeface="Calibri" panose="020F0502020204030204"/>
            </a:endParaRPr>
          </a:p>
          <a:p>
            <a:pPr marL="342900" indent="-342900" algn="l">
              <a:buFont typeface="Arial" panose="020B0604020202020204" pitchFamily="34" charset="0"/>
              <a:buChar char="•"/>
            </a:pPr>
            <a:r>
              <a:rPr lang="en-IN" sz="2000" dirty="0">
                <a:solidFill>
                  <a:schemeClr val="bg1"/>
                </a:solidFill>
                <a:cs typeface="Calibri" panose="020F0502020204030204"/>
              </a:rPr>
              <a:t>Once the data is loaded, our algorithm </a:t>
            </a:r>
            <a:r>
              <a:rPr lang="en-IN" sz="2000" dirty="0" err="1">
                <a:solidFill>
                  <a:schemeClr val="bg1"/>
                </a:solidFill>
                <a:cs typeface="Calibri" panose="020F0502020204030204"/>
              </a:rPr>
              <a:t>analyzes</a:t>
            </a:r>
            <a:r>
              <a:rPr lang="en-IN" sz="2000" dirty="0">
                <a:solidFill>
                  <a:schemeClr val="bg1"/>
                </a:solidFill>
                <a:cs typeface="Calibri" panose="020F0502020204030204"/>
              </a:rPr>
              <a:t> your risk profile by considering your previous investments and posing relevant questions. We also internally set flags based on the data and other factors. Using this comprehensive analysis, we provide personalized stock recommendations.</a:t>
            </a:r>
          </a:p>
          <a:p>
            <a:pPr marL="342900" indent="-342900" algn="l">
              <a:buFont typeface="Arial" panose="020B0604020202020204" pitchFamily="34" charset="0"/>
              <a:buChar char="•"/>
            </a:pPr>
            <a:endParaRPr lang="en-IN" sz="2000" dirty="0">
              <a:solidFill>
                <a:schemeClr val="bg1"/>
              </a:solidFill>
              <a:cs typeface="Calibri" panose="020F0502020204030204"/>
            </a:endParaRPr>
          </a:p>
          <a:p>
            <a:pPr marL="342900" indent="-342900" algn="l">
              <a:buFont typeface="Arial" panose="020B0604020202020204" pitchFamily="34" charset="0"/>
              <a:buChar char="•"/>
            </a:pPr>
            <a:r>
              <a:rPr lang="en-IN" sz="2000" dirty="0">
                <a:solidFill>
                  <a:schemeClr val="bg1"/>
                </a:solidFill>
                <a:cs typeface="Calibri" panose="020F0502020204030204"/>
              </a:rPr>
              <a:t>To generate these recommendations, we </a:t>
            </a:r>
            <a:r>
              <a:rPr lang="en-IN" sz="2000" dirty="0" err="1">
                <a:solidFill>
                  <a:schemeClr val="bg1"/>
                </a:solidFill>
                <a:cs typeface="Calibri" panose="020F0502020204030204"/>
              </a:rPr>
              <a:t>preprocess</a:t>
            </a:r>
            <a:r>
              <a:rPr lang="en-IN" sz="2000" dirty="0">
                <a:solidFill>
                  <a:schemeClr val="bg1"/>
                </a:solidFill>
                <a:cs typeface="Calibri" panose="020F0502020204030204"/>
              </a:rPr>
              <a:t> data related to stock prices and other ratios. This enables us to create a generic list of companies that exhibit strong fundamentals for the next few months. Additionally, we identify technically strong stocks suitable for buying and holding within specific timeframes, with the intention of selling them later.</a:t>
            </a:r>
          </a:p>
          <a:p>
            <a:pPr marL="342900" indent="-342900" algn="l">
              <a:buFont typeface="Arial" panose="020B0604020202020204" pitchFamily="34" charset="0"/>
              <a:buChar char="•"/>
            </a:pPr>
            <a:endParaRPr lang="en-IN" sz="2000" dirty="0">
              <a:solidFill>
                <a:schemeClr val="bg1"/>
              </a:solidFill>
              <a:cs typeface="Calibri" panose="020F0502020204030204"/>
            </a:endParaRPr>
          </a:p>
          <a:p>
            <a:pPr marL="342900" indent="-342900" algn="l">
              <a:buFont typeface="Arial" panose="020B0604020202020204" pitchFamily="34" charset="0"/>
              <a:buChar char="•"/>
            </a:pPr>
            <a:r>
              <a:rPr lang="en-IN" sz="2000" dirty="0">
                <a:solidFill>
                  <a:schemeClr val="bg1"/>
                </a:solidFill>
                <a:cs typeface="Calibri" panose="020F0502020204030204"/>
              </a:rPr>
              <a:t>By incorporating these techniques, we offer a range of suggestions that align with your risk profile and investment goals.</a:t>
            </a:r>
          </a:p>
        </p:txBody>
      </p:sp>
    </p:spTree>
    <p:extLst>
      <p:ext uri="{BB962C8B-B14F-4D97-AF65-F5344CB8AC3E}">
        <p14:creationId xmlns:p14="http://schemas.microsoft.com/office/powerpoint/2010/main" val="212681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9B51A8-0B6B-4DB9-9FE7-D32CD64B2EE2}"/>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Data Flow Diagram</a:t>
            </a:r>
          </a:p>
        </p:txBody>
      </p:sp>
      <p:sp>
        <p:nvSpPr>
          <p:cNvPr id="3" name="Content Placeholder 2">
            <a:extLst>
              <a:ext uri="{FF2B5EF4-FFF2-40B4-BE49-F238E27FC236}">
                <a16:creationId xmlns:a16="http://schemas.microsoft.com/office/drawing/2014/main" id="{A34B5373-470D-D398-2C1A-FA51365645F2}"/>
              </a:ext>
            </a:extLst>
          </p:cNvPr>
          <p:cNvSpPr txBox="1">
            <a:spLocks/>
          </p:cNvSpPr>
          <p:nvPr/>
        </p:nvSpPr>
        <p:spPr>
          <a:xfrm>
            <a:off x="540407" y="1850528"/>
            <a:ext cx="10515600" cy="148598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solidFill>
                <a:schemeClr val="bg1"/>
              </a:solidFill>
              <a:cs typeface="Calibri" panose="020F0502020204030204"/>
            </a:endParaRPr>
          </a:p>
        </p:txBody>
      </p:sp>
      <p:pic>
        <p:nvPicPr>
          <p:cNvPr id="6" name="Picture 5">
            <a:extLst>
              <a:ext uri="{FF2B5EF4-FFF2-40B4-BE49-F238E27FC236}">
                <a16:creationId xmlns:a16="http://schemas.microsoft.com/office/drawing/2014/main" id="{AF55937A-1706-61A9-9A01-6BA2F8EF239E}"/>
              </a:ext>
            </a:extLst>
          </p:cNvPr>
          <p:cNvPicPr>
            <a:picLocks noChangeAspect="1"/>
          </p:cNvPicPr>
          <p:nvPr/>
        </p:nvPicPr>
        <p:blipFill rotWithShape="1">
          <a:blip r:embed="rId3">
            <a:extLst>
              <a:ext uri="{28A0092B-C50C-407E-A947-70E740481C1C}">
                <a14:useLocalDpi xmlns:a14="http://schemas.microsoft.com/office/drawing/2010/main" val="0"/>
              </a:ext>
            </a:extLst>
          </a:blip>
          <a:srcRect l="-535" t="535" r="2061" b="17254"/>
          <a:stretch/>
        </p:blipFill>
        <p:spPr>
          <a:xfrm>
            <a:off x="5410741" y="974877"/>
            <a:ext cx="4720811" cy="5578418"/>
          </a:xfrm>
          <a:prstGeom prst="rect">
            <a:avLst/>
          </a:prstGeom>
        </p:spPr>
      </p:pic>
    </p:spTree>
    <p:extLst>
      <p:ext uri="{BB962C8B-B14F-4D97-AF65-F5344CB8AC3E}">
        <p14:creationId xmlns:p14="http://schemas.microsoft.com/office/powerpoint/2010/main" val="131377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F9FCE97-0E9D-1D18-0E5D-CA75D0A36FE8}"/>
              </a:ext>
            </a:extLst>
          </p:cNvPr>
          <p:cNvSpPr txBox="1">
            <a:spLocks/>
          </p:cNvSpPr>
          <p:nvPr/>
        </p:nvSpPr>
        <p:spPr>
          <a:xfrm>
            <a:off x="531648" y="39682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So, how is your solution different?</a:t>
            </a:r>
          </a:p>
        </p:txBody>
      </p:sp>
      <p:sp>
        <p:nvSpPr>
          <p:cNvPr id="3" name="Content Placeholder 2">
            <a:extLst>
              <a:ext uri="{FF2B5EF4-FFF2-40B4-BE49-F238E27FC236}">
                <a16:creationId xmlns:a16="http://schemas.microsoft.com/office/drawing/2014/main" id="{FE969986-91D1-D277-0ADF-51A2AAF7CFF4}"/>
              </a:ext>
            </a:extLst>
          </p:cNvPr>
          <p:cNvSpPr txBox="1">
            <a:spLocks/>
          </p:cNvSpPr>
          <p:nvPr/>
        </p:nvSpPr>
        <p:spPr>
          <a:xfrm>
            <a:off x="522890" y="1851516"/>
            <a:ext cx="10515600" cy="2153556"/>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dirty="0">
                <a:solidFill>
                  <a:schemeClr val="bg1"/>
                </a:solidFill>
                <a:cs typeface="Calibri"/>
              </a:rPr>
              <a:t>Our product's unique selling proposition (USP) lies in its customer-centric approach, where the algorithm adapts to the user's stock interests. Unlike others that provide predetermined suggestions, our algorithm evolves with each search and investment, ensuring dynamic and personalized recommendations. Additionally, we implement comprehensive strategies based on multiple factors, prioritizing holistic analysis over isolated variables. This combination of all-round analysis and customer-specific stock suggestions sets us apart from the competition.</a:t>
            </a:r>
          </a:p>
        </p:txBody>
      </p:sp>
    </p:spTree>
    <p:extLst>
      <p:ext uri="{BB962C8B-B14F-4D97-AF65-F5344CB8AC3E}">
        <p14:creationId xmlns:p14="http://schemas.microsoft.com/office/powerpoint/2010/main" val="285119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5E4C48-3FEC-1201-7766-AFE66D6C825D}"/>
              </a:ext>
            </a:extLst>
          </p:cNvPr>
          <p:cNvSpPr txBox="1">
            <a:spLocks/>
          </p:cNvSpPr>
          <p:nvPr/>
        </p:nvSpPr>
        <p:spPr>
          <a:xfrm>
            <a:off x="505373" y="3952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Future possible enhancements</a:t>
            </a:r>
          </a:p>
        </p:txBody>
      </p:sp>
      <p:sp>
        <p:nvSpPr>
          <p:cNvPr id="3" name="Content Placeholder 2">
            <a:extLst>
              <a:ext uri="{FF2B5EF4-FFF2-40B4-BE49-F238E27FC236}">
                <a16:creationId xmlns:a16="http://schemas.microsoft.com/office/drawing/2014/main" id="{AF84D3F0-3C84-CEF2-6366-70445E3EBF06}"/>
              </a:ext>
            </a:extLst>
          </p:cNvPr>
          <p:cNvSpPr txBox="1">
            <a:spLocks/>
          </p:cNvSpPr>
          <p:nvPr/>
        </p:nvSpPr>
        <p:spPr>
          <a:xfrm>
            <a:off x="505373" y="1859287"/>
            <a:ext cx="10515600" cy="92993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IN" sz="2000" dirty="0">
                <a:solidFill>
                  <a:schemeClr val="bg1"/>
                </a:solidFill>
                <a:cs typeface="Calibri"/>
              </a:rPr>
              <a:t>Training an Algorithm /Neural Network more advanced for the heavy amount of variables and 1000’s of stocks to give an accurate prediction and adaptability to identify the stock trends of each stock and more technical analysis capabilities to be added based on the mathematical statistics.</a:t>
            </a:r>
          </a:p>
          <a:p>
            <a:pPr marL="342900" indent="-342900" algn="l">
              <a:buFont typeface="Arial" panose="020B0604020202020204" pitchFamily="34" charset="0"/>
              <a:buChar char="•"/>
            </a:pPr>
            <a:r>
              <a:rPr lang="en-IN" sz="2000" dirty="0">
                <a:solidFill>
                  <a:schemeClr val="bg1"/>
                </a:solidFill>
                <a:cs typeface="Calibri"/>
              </a:rPr>
              <a:t>Making the algorithm more advanced to predict the market based on the sentiment analysis  which is higher and advanced rather than using a simple n gram approach .So, the Mathematical and emotional psychology of the market could give us a damn sure prediction </a:t>
            </a:r>
            <a:r>
              <a:rPr lang="en-IN" sz="2000" dirty="0" err="1">
                <a:solidFill>
                  <a:schemeClr val="bg1"/>
                </a:solidFill>
                <a:cs typeface="Calibri"/>
              </a:rPr>
              <a:t>fo</a:t>
            </a:r>
            <a:r>
              <a:rPr lang="en-IN" sz="2000" dirty="0">
                <a:solidFill>
                  <a:schemeClr val="bg1"/>
                </a:solidFill>
                <a:cs typeface="Calibri"/>
              </a:rPr>
              <a:t> the stock.</a:t>
            </a:r>
          </a:p>
        </p:txBody>
      </p:sp>
    </p:spTree>
    <p:extLst>
      <p:ext uri="{BB962C8B-B14F-4D97-AF65-F5344CB8AC3E}">
        <p14:creationId xmlns:p14="http://schemas.microsoft.com/office/powerpoint/2010/main" val="8082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Description automatically generated with low confidence">
            <a:extLst>
              <a:ext uri="{FF2B5EF4-FFF2-40B4-BE49-F238E27FC236}">
                <a16:creationId xmlns:a16="http://schemas.microsoft.com/office/drawing/2014/main" id="{1C281278-C930-A916-C07B-ABB4AA86A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B83003B-B4F5-D71D-EB42-EA583661F338}"/>
              </a:ext>
            </a:extLst>
          </p:cNvPr>
          <p:cNvSpPr txBox="1">
            <a:spLocks/>
          </p:cNvSpPr>
          <p:nvPr/>
        </p:nvSpPr>
        <p:spPr>
          <a:xfrm>
            <a:off x="505372" y="38595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400" b="1" dirty="0">
                <a:solidFill>
                  <a:srgbClr val="00FFFF"/>
                </a:solidFill>
              </a:rPr>
              <a:t>Risks/ Challenges / Dependencies</a:t>
            </a:r>
          </a:p>
        </p:txBody>
      </p:sp>
      <p:sp>
        <p:nvSpPr>
          <p:cNvPr id="3" name="Content Placeholder 2">
            <a:extLst>
              <a:ext uri="{FF2B5EF4-FFF2-40B4-BE49-F238E27FC236}">
                <a16:creationId xmlns:a16="http://schemas.microsoft.com/office/drawing/2014/main" id="{F38D3BB3-4718-39A6-74BB-CE0912763470}"/>
              </a:ext>
            </a:extLst>
          </p:cNvPr>
          <p:cNvSpPr txBox="1">
            <a:spLocks/>
          </p:cNvSpPr>
          <p:nvPr/>
        </p:nvSpPr>
        <p:spPr>
          <a:xfrm>
            <a:off x="540407" y="1850528"/>
            <a:ext cx="10515600" cy="3946768"/>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har char="•"/>
            </a:pPr>
            <a:r>
              <a:rPr lang="en-IN" sz="2000" dirty="0">
                <a:solidFill>
                  <a:schemeClr val="bg1"/>
                </a:solidFill>
                <a:cs typeface="Calibri" panose="020F0502020204030204"/>
              </a:rPr>
              <a:t>Some of the Technologies are new to us and Handling such a Huge Quantity of Data could Data take time to Process.</a:t>
            </a:r>
          </a:p>
          <a:p>
            <a:pPr marL="342900" indent="-342900" algn="l">
              <a:buChar char="•"/>
            </a:pPr>
            <a:r>
              <a:rPr lang="en-IN" sz="2000" dirty="0">
                <a:solidFill>
                  <a:schemeClr val="bg1"/>
                </a:solidFill>
                <a:cs typeface="Calibri" panose="020F0502020204030204"/>
              </a:rPr>
              <a:t>We May not see good predictions at start of the project but the improvements can be made to make it the </a:t>
            </a:r>
            <a:r>
              <a:rPr lang="en-IN" sz="2000" dirty="0" err="1">
                <a:solidFill>
                  <a:schemeClr val="bg1"/>
                </a:solidFill>
                <a:cs typeface="Calibri" panose="020F0502020204030204"/>
              </a:rPr>
              <a:t>bst</a:t>
            </a:r>
            <a:r>
              <a:rPr lang="en-IN" sz="2000" dirty="0">
                <a:solidFill>
                  <a:schemeClr val="bg1"/>
                </a:solidFill>
                <a:cs typeface="Calibri" panose="020F0502020204030204"/>
              </a:rPr>
              <a:t>.</a:t>
            </a:r>
          </a:p>
          <a:p>
            <a:pPr marL="342900" indent="-342900" algn="l">
              <a:buChar char="•"/>
            </a:pPr>
            <a:r>
              <a:rPr lang="en-IN" sz="2000" dirty="0">
                <a:solidFill>
                  <a:schemeClr val="bg1"/>
                </a:solidFill>
                <a:cs typeface="Calibri" panose="020F0502020204030204"/>
              </a:rPr>
              <a:t>The main risk is that we may not make a good prediction and this kind of projects could affect a lot if the accuracy if can achieve is less So, getting a high accuracy is a very hard thing in this kind of projects.</a:t>
            </a:r>
          </a:p>
        </p:txBody>
      </p:sp>
    </p:spTree>
    <p:extLst>
      <p:ext uri="{BB962C8B-B14F-4D97-AF65-F5344CB8AC3E}">
        <p14:creationId xmlns:p14="http://schemas.microsoft.com/office/powerpoint/2010/main" val="375291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890</Words>
  <Application>Microsoft Macintosh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Sahni</dc:creator>
  <cp:lastModifiedBy>Rithik Reddy</cp:lastModifiedBy>
  <cp:revision>2</cp:revision>
  <dcterms:created xsi:type="dcterms:W3CDTF">2023-06-16T13:47:34Z</dcterms:created>
  <dcterms:modified xsi:type="dcterms:W3CDTF">2023-07-08T06:13:25Z</dcterms:modified>
</cp:coreProperties>
</file>