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30/01/2023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30/01/2023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30/01/2023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30/01/2023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30/01/2023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30/01/2023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30/01/2023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30/01/2023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30/01/2023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30/01/2023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30/01/2023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30/01/2023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clipse.org/downlo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racle.com/in/java/technologies/downloads/#jdk19-windo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404534"/>
            <a:ext cx="7766936" cy="1646299"/>
          </a:xfrm>
        </p:spPr>
        <p:txBody>
          <a:bodyPr/>
          <a:lstStyle/>
          <a:p>
            <a:r>
              <a:rPr lang="en-GB" dirty="0"/>
              <a:t>Introduction to Java</a:t>
            </a:r>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121F-2AB5-496C-A273-732E0261EEA0}"/>
              </a:ext>
            </a:extLst>
          </p:cNvPr>
          <p:cNvSpPr>
            <a:spLocks noGrp="1"/>
          </p:cNvSpPr>
          <p:nvPr>
            <p:ph type="title"/>
          </p:nvPr>
        </p:nvSpPr>
        <p:spPr/>
        <p:txBody>
          <a:bodyPr/>
          <a:lstStyle/>
          <a:p>
            <a:pPr algn="l"/>
            <a:r>
              <a:rPr lang="en-GB" b="0" i="0" dirty="0">
                <a:solidFill>
                  <a:srgbClr val="212529"/>
                </a:solidFill>
                <a:effectLst/>
                <a:latin typeface="system-ui"/>
              </a:rPr>
              <a:t>Steps to Compile and Run your first Java program</a:t>
            </a:r>
          </a:p>
        </p:txBody>
      </p:sp>
      <p:sp>
        <p:nvSpPr>
          <p:cNvPr id="3" name="Content Placeholder 2">
            <a:extLst>
              <a:ext uri="{FF2B5EF4-FFF2-40B4-BE49-F238E27FC236}">
                <a16:creationId xmlns:a16="http://schemas.microsoft.com/office/drawing/2014/main" id="{9D3439C2-5E5E-446D-98B9-4D0BCA1AA9D2}"/>
              </a:ext>
            </a:extLst>
          </p:cNvPr>
          <p:cNvSpPr>
            <a:spLocks noGrp="1"/>
          </p:cNvSpPr>
          <p:nvPr>
            <p:ph idx="1"/>
          </p:nvPr>
        </p:nvSpPr>
        <p:spPr>
          <a:xfrm>
            <a:off x="677334" y="1589103"/>
            <a:ext cx="8596668" cy="4829452"/>
          </a:xfrm>
        </p:spPr>
        <p:txBody>
          <a:bodyPr>
            <a:normAutofit fontScale="70000" lnSpcReduction="20000"/>
          </a:bodyPr>
          <a:lstStyle/>
          <a:p>
            <a:endParaRPr lang="en-GB" dirty="0"/>
          </a:p>
          <a:p>
            <a:endParaRPr lang="en-GB" sz="2200" dirty="0"/>
          </a:p>
          <a:p>
            <a:r>
              <a:rPr lang="en-GB" sz="2200" dirty="0"/>
              <a:t>Step 1: Open a text editor and write the code as above.</a:t>
            </a:r>
          </a:p>
          <a:p>
            <a:endParaRPr lang="en-GB" sz="2200" dirty="0"/>
          </a:p>
          <a:p>
            <a:r>
              <a:rPr lang="en-GB" sz="2200" dirty="0"/>
              <a:t>Step 2: Save the file as Hello.java</a:t>
            </a:r>
          </a:p>
          <a:p>
            <a:endParaRPr lang="en-GB" sz="2200" dirty="0"/>
          </a:p>
          <a:p>
            <a:r>
              <a:rPr lang="en-GB" sz="2200" dirty="0"/>
              <a:t>Step 3: Open command prompt and go to the directory where you saved your first java program assuming it is saved in C drive.</a:t>
            </a:r>
          </a:p>
          <a:p>
            <a:endParaRPr lang="en-GB" sz="2200" dirty="0"/>
          </a:p>
          <a:p>
            <a:r>
              <a:rPr lang="en-GB" sz="2200" dirty="0"/>
              <a:t>Step 4: Type </a:t>
            </a:r>
            <a:r>
              <a:rPr lang="en-GB" sz="2200" dirty="0" err="1"/>
              <a:t>javac</a:t>
            </a:r>
            <a:r>
              <a:rPr lang="en-GB" sz="2200" dirty="0"/>
              <a:t> Hello.java and press Return(Enter KEY) to compile your code. </a:t>
            </a:r>
          </a:p>
          <a:p>
            <a:r>
              <a:rPr lang="en-GB" sz="2200" dirty="0"/>
              <a:t>This command will call the Java Compiler asking it to compile the specified file. If there are no errors in the code the command prompt will take you to the next line.</a:t>
            </a:r>
          </a:p>
          <a:p>
            <a:endParaRPr lang="en-GB" sz="2200" dirty="0"/>
          </a:p>
          <a:p>
            <a:r>
              <a:rPr lang="en-GB" sz="2200" dirty="0"/>
              <a:t>Step 5: Now type java Hello on command prompt to run your program.</a:t>
            </a:r>
          </a:p>
          <a:p>
            <a:endParaRPr lang="en-GB" sz="2200" dirty="0"/>
          </a:p>
          <a:p>
            <a:r>
              <a:rPr lang="en-GB" sz="2200" dirty="0"/>
              <a:t>Step 6: You will be able to see Hello world program printed on your command prompt.</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81869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4D97-7E68-4DE8-8234-EC5093407178}"/>
              </a:ext>
            </a:extLst>
          </p:cNvPr>
          <p:cNvSpPr>
            <a:spLocks noGrp="1"/>
          </p:cNvSpPr>
          <p:nvPr>
            <p:ph type="title"/>
          </p:nvPr>
        </p:nvSpPr>
        <p:spPr/>
        <p:txBody>
          <a:bodyPr/>
          <a:lstStyle/>
          <a:p>
            <a:r>
              <a:rPr lang="en-GB" b="0" i="0" dirty="0">
                <a:solidFill>
                  <a:srgbClr val="212529"/>
                </a:solidFill>
                <a:effectLst/>
                <a:latin typeface="system-ui"/>
              </a:rPr>
              <a:t>Hello World Program using Eclipse</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5BE00EED-3999-43BA-A721-7BF8020A1EFB}"/>
              </a:ext>
            </a:extLst>
          </p:cNvPr>
          <p:cNvSpPr>
            <a:spLocks noGrp="1"/>
          </p:cNvSpPr>
          <p:nvPr>
            <p:ph idx="1"/>
          </p:nvPr>
        </p:nvSpPr>
        <p:spPr/>
        <p:txBody>
          <a:bodyPr/>
          <a:lstStyle/>
          <a:p>
            <a:r>
              <a:rPr lang="en-GB" b="0" i="0" dirty="0">
                <a:solidFill>
                  <a:srgbClr val="212529"/>
                </a:solidFill>
                <a:effectLst/>
                <a:latin typeface="system-ui"/>
              </a:rPr>
              <a:t>Eclipse is an IDE (Integrated Development Environment) which is used to develop applications. It is design and developed by Eclipse foundation, if you don’t have eclipse download, then download it from its official site by following this download link </a:t>
            </a:r>
            <a:r>
              <a:rPr lang="en-GB" b="0" i="0" u="sng" dirty="0">
                <a:solidFill>
                  <a:srgbClr val="4535AA"/>
                </a:solidFill>
                <a:effectLst/>
                <a:latin typeface="system-ui"/>
                <a:hlinkClick r:id="rId2"/>
              </a:rPr>
              <a:t>Download Eclipse from here</a:t>
            </a:r>
            <a:r>
              <a:rPr lang="en-GB" b="0" i="0" dirty="0">
                <a:solidFill>
                  <a:srgbClr val="212529"/>
                </a:solidFill>
                <a:effectLst/>
                <a:latin typeface="system-ui"/>
              </a:rPr>
              <a:t> </a:t>
            </a:r>
            <a:r>
              <a:rPr lang="en-GB" b="0" i="0" dirty="0" err="1">
                <a:solidFill>
                  <a:srgbClr val="212529"/>
                </a:solidFill>
                <a:effectLst/>
                <a:latin typeface="system-ui"/>
              </a:rPr>
              <a:t>Here</a:t>
            </a:r>
            <a:r>
              <a:rPr lang="en-GB" b="0" i="0" dirty="0">
                <a:solidFill>
                  <a:srgbClr val="212529"/>
                </a:solidFill>
                <a:effectLst/>
                <a:latin typeface="system-ui"/>
              </a:rPr>
              <a:t> we will see how to create and run </a:t>
            </a:r>
            <a:r>
              <a:rPr lang="en-GB" b="1" i="0" dirty="0">
                <a:solidFill>
                  <a:srgbClr val="212529"/>
                </a:solidFill>
                <a:effectLst/>
                <a:latin typeface="system-ui"/>
              </a:rPr>
              <a:t>hello world</a:t>
            </a:r>
            <a:r>
              <a:rPr lang="en-GB" b="0" i="0" dirty="0">
                <a:solidFill>
                  <a:srgbClr val="212529"/>
                </a:solidFill>
                <a:effectLst/>
                <a:latin typeface="system-ui"/>
              </a:rPr>
              <a:t> program using eclipse IDE. It require following steps that consists of </a:t>
            </a:r>
            <a:r>
              <a:rPr lang="en-GB" b="1" i="0" dirty="0">
                <a:solidFill>
                  <a:srgbClr val="212529"/>
                </a:solidFill>
                <a:effectLst/>
                <a:latin typeface="system-ui"/>
              </a:rPr>
              <a:t>creating project, class file, writing code, running code etc</a:t>
            </a:r>
            <a:r>
              <a:rPr lang="en-GB" b="0" i="0" dirty="0">
                <a:solidFill>
                  <a:srgbClr val="212529"/>
                </a:solidFill>
                <a:effectLst/>
                <a:latin typeface="system-ui"/>
              </a:rPr>
              <a:t>.</a:t>
            </a:r>
          </a:p>
          <a:p>
            <a:r>
              <a:rPr lang="en-GB" b="0" i="0" dirty="0">
                <a:solidFill>
                  <a:srgbClr val="212529"/>
                </a:solidFill>
                <a:effectLst/>
                <a:latin typeface="system-ui"/>
              </a:rPr>
              <a:t>Run Eclipse and Create Project</a:t>
            </a:r>
          </a:p>
          <a:p>
            <a:r>
              <a:rPr lang="en-GB" dirty="0">
                <a:solidFill>
                  <a:srgbClr val="212529"/>
                </a:solidFill>
                <a:latin typeface="system-ui"/>
              </a:rPr>
              <a:t>  Ex: show in Eclipse </a:t>
            </a:r>
            <a:endParaRPr lang="en-GB" dirty="0"/>
          </a:p>
        </p:txBody>
      </p:sp>
    </p:spTree>
    <p:extLst>
      <p:ext uri="{BB962C8B-B14F-4D97-AF65-F5344CB8AC3E}">
        <p14:creationId xmlns:p14="http://schemas.microsoft.com/office/powerpoint/2010/main" val="9328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4408-406F-4341-9F99-5C79AD2AFBBD}"/>
              </a:ext>
            </a:extLst>
          </p:cNvPr>
          <p:cNvSpPr>
            <a:spLocks noGrp="1"/>
          </p:cNvSpPr>
          <p:nvPr>
            <p:ph type="title"/>
          </p:nvPr>
        </p:nvSpPr>
        <p:spPr/>
        <p:txBody>
          <a:bodyPr/>
          <a:lstStyle/>
          <a:p>
            <a:r>
              <a:rPr lang="en-GB" b="0" i="0" dirty="0">
                <a:solidFill>
                  <a:srgbClr val="212529"/>
                </a:solidFill>
                <a:effectLst/>
                <a:latin typeface="system-ui"/>
              </a:rPr>
              <a:t>Now let us see What happens at Runtime</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13E97CFB-038B-4B48-9DEC-1B4C844D9ED2}"/>
              </a:ext>
            </a:extLst>
          </p:cNvPr>
          <p:cNvSpPr>
            <a:spLocks noGrp="1"/>
          </p:cNvSpPr>
          <p:nvPr>
            <p:ph idx="1"/>
          </p:nvPr>
        </p:nvSpPr>
        <p:spPr>
          <a:xfrm>
            <a:off x="677334" y="1245385"/>
            <a:ext cx="11514666" cy="5688076"/>
          </a:xfrm>
        </p:spPr>
        <p:txBody>
          <a:bodyPr/>
          <a:lstStyle/>
          <a:p>
            <a:pPr algn="l"/>
            <a:r>
              <a:rPr lang="en-GB" b="0" i="0" dirty="0">
                <a:solidFill>
                  <a:srgbClr val="212529"/>
                </a:solidFill>
                <a:effectLst/>
                <a:latin typeface="system-ui"/>
              </a:rPr>
              <a:t>After writing your Java program, when you will try to compile it. Compiler will perform some compilation operation on your program.</a:t>
            </a:r>
          </a:p>
          <a:p>
            <a:pPr algn="l"/>
            <a:r>
              <a:rPr lang="en-GB" b="0" i="0" dirty="0">
                <a:solidFill>
                  <a:srgbClr val="212529"/>
                </a:solidFill>
                <a:effectLst/>
                <a:latin typeface="system-ui"/>
              </a:rPr>
              <a:t>Once it is compiled successfully byte code(.class file) is generated by the compiler.</a:t>
            </a:r>
          </a:p>
          <a:p>
            <a:endParaRPr lang="en-GB" dirty="0"/>
          </a:p>
        </p:txBody>
      </p:sp>
      <p:pic>
        <p:nvPicPr>
          <p:cNvPr id="6150" name="Picture 6" descr="class-file at runtime in Java">
            <a:extLst>
              <a:ext uri="{FF2B5EF4-FFF2-40B4-BE49-F238E27FC236}">
                <a16:creationId xmlns:a16="http://schemas.microsoft.com/office/drawing/2014/main" id="{D358A93D-80EE-49C2-9B58-A6592503F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0" y="2566185"/>
            <a:ext cx="4000500" cy="3658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4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9DED-6641-44EB-A21F-D47F8867BE98}"/>
              </a:ext>
            </a:extLst>
          </p:cNvPr>
          <p:cNvSpPr>
            <a:spLocks noGrp="1"/>
          </p:cNvSpPr>
          <p:nvPr>
            <p:ph type="title"/>
          </p:nvPr>
        </p:nvSpPr>
        <p:spPr/>
        <p:txBody>
          <a:bodyPr/>
          <a:lstStyle/>
          <a:p>
            <a:r>
              <a:rPr lang="en-GB" dirty="0"/>
              <a:t>Next Topic </a:t>
            </a:r>
          </a:p>
        </p:txBody>
      </p:sp>
      <p:sp>
        <p:nvSpPr>
          <p:cNvPr id="3" name="Content Placeholder 2">
            <a:extLst>
              <a:ext uri="{FF2B5EF4-FFF2-40B4-BE49-F238E27FC236}">
                <a16:creationId xmlns:a16="http://schemas.microsoft.com/office/drawing/2014/main" id="{21179100-3190-4B40-A345-B45189381C7A}"/>
              </a:ext>
            </a:extLst>
          </p:cNvPr>
          <p:cNvSpPr>
            <a:spLocks noGrp="1"/>
          </p:cNvSpPr>
          <p:nvPr>
            <p:ph idx="1"/>
          </p:nvPr>
        </p:nvSpPr>
        <p:spPr/>
        <p:txBody>
          <a:bodyPr/>
          <a:lstStyle/>
          <a:p>
            <a:r>
              <a:rPr lang="en-GB" dirty="0"/>
              <a:t>Variable </a:t>
            </a:r>
          </a:p>
          <a:p>
            <a:r>
              <a:rPr lang="en-GB" dirty="0"/>
              <a:t>Data types and Identifier </a:t>
            </a:r>
          </a:p>
          <a:p>
            <a:r>
              <a:rPr lang="en-GB" dirty="0"/>
              <a:t>Static block </a:t>
            </a:r>
          </a:p>
          <a:p>
            <a:r>
              <a:rPr lang="en-GB" dirty="0"/>
              <a:t>Conditional statement ,switch statement ,type casting ,loops </a:t>
            </a:r>
          </a:p>
          <a:p>
            <a:r>
              <a:rPr lang="en-GB" dirty="0"/>
              <a:t>Operators ,Arrays, ways to creating the object</a:t>
            </a:r>
          </a:p>
          <a:p>
            <a:endParaRPr lang="en-GB" dirty="0"/>
          </a:p>
        </p:txBody>
      </p:sp>
    </p:spTree>
    <p:extLst>
      <p:ext uri="{BB962C8B-B14F-4D97-AF65-F5344CB8AC3E}">
        <p14:creationId xmlns:p14="http://schemas.microsoft.com/office/powerpoint/2010/main" val="318902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8086-A39C-4AD3-95E0-877E1AD61D18}"/>
              </a:ext>
            </a:extLst>
          </p:cNvPr>
          <p:cNvSpPr>
            <a:spLocks noGrp="1"/>
          </p:cNvSpPr>
          <p:nvPr>
            <p:ph type="title"/>
          </p:nvPr>
        </p:nvSpPr>
        <p:spPr/>
        <p:txBody>
          <a:bodyPr/>
          <a:lstStyle/>
          <a:p>
            <a:r>
              <a:rPr lang="en-GB" dirty="0"/>
              <a:t>Interview Preparation …..?</a:t>
            </a:r>
          </a:p>
        </p:txBody>
      </p:sp>
      <p:sp>
        <p:nvSpPr>
          <p:cNvPr id="3" name="Content Placeholder 2">
            <a:extLst>
              <a:ext uri="{FF2B5EF4-FFF2-40B4-BE49-F238E27FC236}">
                <a16:creationId xmlns:a16="http://schemas.microsoft.com/office/drawing/2014/main" id="{1412EA25-7D99-46C5-AFE5-52F5D75C38EF}"/>
              </a:ext>
            </a:extLst>
          </p:cNvPr>
          <p:cNvSpPr>
            <a:spLocks noGrp="1"/>
          </p:cNvSpPr>
          <p:nvPr>
            <p:ph idx="1"/>
          </p:nvPr>
        </p:nvSpPr>
        <p:spPr>
          <a:xfrm>
            <a:off x="677334" y="1482571"/>
            <a:ext cx="8596668" cy="5184559"/>
          </a:xfrm>
        </p:spPr>
        <p:txBody>
          <a:bodyPr/>
          <a:lstStyle/>
          <a:p>
            <a:pPr marL="0" indent="0">
              <a:buNone/>
            </a:pPr>
            <a:endParaRPr lang="en-GB" dirty="0"/>
          </a:p>
          <a:p>
            <a:r>
              <a:rPr lang="en-GB" b="0" i="0" dirty="0">
                <a:solidFill>
                  <a:srgbClr val="272C37"/>
                </a:solidFill>
                <a:effectLst/>
                <a:latin typeface="Roboto" panose="020B0604020202020204" pitchFamily="2" charset="0"/>
              </a:rPr>
              <a:t>1. What are the differences between C++ and Java?</a:t>
            </a:r>
          </a:p>
          <a:p>
            <a:r>
              <a:rPr lang="en-GB" b="0" i="0" dirty="0">
                <a:solidFill>
                  <a:srgbClr val="272C37"/>
                </a:solidFill>
                <a:effectLst/>
                <a:latin typeface="Roboto" panose="02000000000000000000" pitchFamily="2" charset="0"/>
              </a:rPr>
              <a:t>2. List the features of the Java Programming language?</a:t>
            </a:r>
          </a:p>
          <a:p>
            <a:r>
              <a:rPr lang="en-GB" b="0" i="0" dirty="0">
                <a:solidFill>
                  <a:srgbClr val="272C37"/>
                </a:solidFill>
                <a:effectLst/>
                <a:latin typeface="Roboto" panose="02000000000000000000" pitchFamily="2" charset="0"/>
              </a:rPr>
              <a:t>3. What do you get in the Java download file? How do they differ from one another?</a:t>
            </a:r>
          </a:p>
          <a:p>
            <a:r>
              <a:rPr lang="en-GB" dirty="0"/>
              <a:t>  Ans: </a:t>
            </a:r>
            <a:r>
              <a:rPr lang="en-GB" b="0" i="0" dirty="0">
                <a:solidFill>
                  <a:srgbClr val="51565E"/>
                </a:solidFill>
                <a:effectLst/>
                <a:latin typeface="Roboto" panose="02000000000000000000" pitchFamily="2" charset="0"/>
              </a:rPr>
              <a:t>We get two major things along with the Java Download file. </a:t>
            </a:r>
          </a:p>
          <a:p>
            <a:r>
              <a:rPr lang="en-GB" b="0" i="0" dirty="0">
                <a:solidFill>
                  <a:srgbClr val="51565E"/>
                </a:solidFill>
                <a:effectLst/>
                <a:latin typeface="Roboto" panose="02000000000000000000" pitchFamily="2" charset="0"/>
              </a:rPr>
              <a:t>    JDK   and JRE</a:t>
            </a:r>
          </a:p>
          <a:p>
            <a:r>
              <a:rPr lang="en-GB" b="0" i="0" dirty="0">
                <a:solidFill>
                  <a:srgbClr val="51565E"/>
                </a:solidFill>
                <a:effectLst/>
                <a:latin typeface="Roboto" panose="02000000000000000000" pitchFamily="2" charset="0"/>
              </a:rPr>
              <a:t>4. </a:t>
            </a:r>
            <a:r>
              <a:rPr lang="en-GB" b="0" i="0" dirty="0">
                <a:solidFill>
                  <a:srgbClr val="272C37"/>
                </a:solidFill>
                <a:effectLst/>
                <a:latin typeface="Roboto" panose="02000000000000000000" pitchFamily="2" charset="0"/>
              </a:rPr>
              <a:t>What is a Class Loader?</a:t>
            </a:r>
          </a:p>
          <a:p>
            <a:r>
              <a:rPr lang="en-GB" dirty="0">
                <a:solidFill>
                  <a:srgbClr val="51565E"/>
                </a:solidFill>
                <a:latin typeface="Roboto" panose="02000000000000000000" pitchFamily="2" charset="0"/>
              </a:rPr>
              <a:t>5. </a:t>
            </a:r>
            <a:r>
              <a:rPr lang="en-GB" b="0" i="0" dirty="0">
                <a:solidFill>
                  <a:srgbClr val="272C37"/>
                </a:solidFill>
                <a:effectLst/>
                <a:latin typeface="Roboto" panose="02000000000000000000" pitchFamily="2" charset="0"/>
              </a:rPr>
              <a:t>What are the Memory Allocations available in Java?</a:t>
            </a:r>
          </a:p>
          <a:p>
            <a:r>
              <a:rPr lang="en-GB" b="0" i="0" dirty="0">
                <a:solidFill>
                  <a:srgbClr val="272C37"/>
                </a:solidFill>
                <a:effectLst/>
                <a:latin typeface="Roboto" panose="02000000000000000000" pitchFamily="2" charset="0"/>
              </a:rPr>
              <a:t>6. What are the differences between Heap and Stack Memory in Java?</a:t>
            </a:r>
          </a:p>
          <a:p>
            <a:r>
              <a:rPr lang="en-GB" dirty="0">
                <a:solidFill>
                  <a:srgbClr val="272C37"/>
                </a:solidFill>
                <a:latin typeface="Roboto" panose="02000000000000000000" pitchFamily="2" charset="0"/>
              </a:rPr>
              <a:t>7. </a:t>
            </a:r>
            <a:r>
              <a:rPr lang="en-GB" b="0" i="0" dirty="0">
                <a:solidFill>
                  <a:srgbClr val="272C37"/>
                </a:solidFill>
                <a:effectLst/>
                <a:latin typeface="Roboto" panose="02000000000000000000" pitchFamily="2" charset="0"/>
              </a:rPr>
              <a:t>Will the program run if we write static public void main?</a:t>
            </a:r>
          </a:p>
          <a:p>
            <a:r>
              <a:rPr lang="en-GB" dirty="0">
                <a:solidFill>
                  <a:srgbClr val="272C37"/>
                </a:solidFill>
                <a:latin typeface="Roboto" panose="02000000000000000000" pitchFamily="2" charset="0"/>
              </a:rPr>
              <a:t>8. What will happens if I changes the .class file??</a:t>
            </a:r>
            <a:endParaRPr lang="en-GB" b="0" i="0" dirty="0">
              <a:solidFill>
                <a:srgbClr val="272C37"/>
              </a:solidFill>
              <a:effectLst/>
              <a:latin typeface="Roboto" panose="02000000000000000000" pitchFamily="2" charset="0"/>
            </a:endParaRPr>
          </a:p>
          <a:p>
            <a:endParaRPr lang="en-GB" b="0" i="0" dirty="0">
              <a:solidFill>
                <a:srgbClr val="272C37"/>
              </a:solidFill>
              <a:effectLst/>
              <a:latin typeface="Roboto" panose="02000000000000000000" pitchFamily="2" charset="0"/>
            </a:endParaRPr>
          </a:p>
          <a:p>
            <a:endParaRPr lang="en-GB" b="0" i="0" dirty="0">
              <a:solidFill>
                <a:srgbClr val="272C37"/>
              </a:solidFill>
              <a:effectLst/>
              <a:latin typeface="Roboto" panose="02000000000000000000" pitchFamily="2" charset="0"/>
            </a:endParaRPr>
          </a:p>
          <a:p>
            <a:endParaRPr lang="en-GB" b="0" i="0" dirty="0">
              <a:solidFill>
                <a:srgbClr val="51565E"/>
              </a:solidFill>
              <a:effectLst/>
              <a:latin typeface="Roboto" panose="02000000000000000000" pitchFamily="2" charset="0"/>
            </a:endParaRPr>
          </a:p>
          <a:p>
            <a:endParaRPr lang="en-GB" b="0" i="0" dirty="0">
              <a:solidFill>
                <a:srgbClr val="51565E"/>
              </a:solidFill>
              <a:effectLst/>
              <a:latin typeface="Roboto" panose="02000000000000000000" pitchFamily="2" charset="0"/>
            </a:endParaRPr>
          </a:p>
          <a:p>
            <a:endParaRPr lang="en-GB" dirty="0"/>
          </a:p>
          <a:p>
            <a:endParaRPr lang="en-GB" dirty="0"/>
          </a:p>
        </p:txBody>
      </p:sp>
    </p:spTree>
    <p:extLst>
      <p:ext uri="{BB962C8B-B14F-4D97-AF65-F5344CB8AC3E}">
        <p14:creationId xmlns:p14="http://schemas.microsoft.com/office/powerpoint/2010/main" val="19940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p:txBody>
          <a:bodyPr/>
          <a:lstStyle/>
          <a:p>
            <a:r>
              <a:rPr lang="en-GB" dirty="0"/>
              <a:t>About Java:</a:t>
            </a:r>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p:txBody>
          <a:bodyPr>
            <a:normAutofit/>
          </a:bodyPr>
          <a:lstStyle/>
          <a:p>
            <a:r>
              <a:rPr lang="en-GB" sz="1600" b="0" i="0" dirty="0">
                <a:solidFill>
                  <a:srgbClr val="212529"/>
                </a:solidFill>
                <a:effectLst/>
                <a:latin typeface="system-ui"/>
              </a:rPr>
              <a:t>Java is one of the world's most important and widely used computer languages, and it has held this distinction for many years</a:t>
            </a:r>
          </a:p>
          <a:p>
            <a:r>
              <a:rPr lang="en-GB" sz="1600" b="0" i="0" dirty="0">
                <a:solidFill>
                  <a:srgbClr val="212529"/>
                </a:solidFill>
                <a:effectLst/>
                <a:latin typeface="system-ui"/>
              </a:rPr>
              <a:t>Java is a high level, robust, object-oriented and a secure and stable programming language</a:t>
            </a:r>
          </a:p>
          <a:p>
            <a:r>
              <a:rPr lang="en-GB" sz="1600" b="0" i="0" dirty="0">
                <a:solidFill>
                  <a:srgbClr val="212529"/>
                </a:solidFill>
                <a:effectLst/>
                <a:latin typeface="system-ui"/>
              </a:rPr>
              <a:t>Java is a platform-independent language because it has runtime environment </a:t>
            </a:r>
            <a:r>
              <a:rPr lang="en-GB" sz="1600" b="0" i="0" dirty="0" err="1">
                <a:solidFill>
                  <a:srgbClr val="212529"/>
                </a:solidFill>
                <a:effectLst/>
                <a:latin typeface="system-ui"/>
              </a:rPr>
              <a:t>i.e</a:t>
            </a:r>
            <a:r>
              <a:rPr lang="en-GB" sz="1600" b="0" i="0" dirty="0">
                <a:solidFill>
                  <a:srgbClr val="212529"/>
                </a:solidFill>
                <a:effectLst/>
                <a:latin typeface="system-ui"/>
              </a:rPr>
              <a:t> JRE and API.</a:t>
            </a:r>
          </a:p>
          <a:p>
            <a:r>
              <a:rPr lang="en-GB" sz="2000" dirty="0">
                <a:solidFill>
                  <a:srgbClr val="212529"/>
                </a:solidFill>
                <a:highlight>
                  <a:srgbClr val="FFFF00"/>
                </a:highlight>
                <a:latin typeface="system-ui"/>
              </a:rPr>
              <a:t>Creation Of Java:</a:t>
            </a:r>
          </a:p>
          <a:p>
            <a:pPr algn="l"/>
            <a:r>
              <a:rPr lang="en-GB" sz="1400" b="0" i="0" dirty="0">
                <a:solidFill>
                  <a:srgbClr val="212529"/>
                </a:solidFill>
                <a:effectLst/>
                <a:latin typeface="system-ui"/>
              </a:rPr>
              <a:t>Java was developed by James </a:t>
            </a:r>
            <a:r>
              <a:rPr lang="en-GB" sz="1400" b="0" i="0" dirty="0" err="1">
                <a:solidFill>
                  <a:srgbClr val="212529"/>
                </a:solidFill>
                <a:effectLst/>
                <a:latin typeface="system-ui"/>
              </a:rPr>
              <a:t>Ghosling</a:t>
            </a:r>
            <a:r>
              <a:rPr lang="en-GB" sz="1400" b="0" i="0" dirty="0">
                <a:solidFill>
                  <a:srgbClr val="212529"/>
                </a:solidFill>
                <a:effectLst/>
                <a:latin typeface="system-ui"/>
              </a:rPr>
              <a:t>, Patrick Naughton, Mike Sheridan at Sun Microsystems Inc. in 1991. It took 18 months to develop the first working version.</a:t>
            </a:r>
          </a:p>
          <a:p>
            <a:pPr algn="l"/>
            <a:r>
              <a:rPr lang="en-GB" sz="1400" b="0" i="0" dirty="0">
                <a:solidFill>
                  <a:srgbClr val="212529"/>
                </a:solidFill>
                <a:effectLst/>
                <a:latin typeface="system-ui"/>
              </a:rPr>
              <a:t>The initial name was </a:t>
            </a:r>
            <a:r>
              <a:rPr lang="en-GB" sz="1400" b="1" i="0" dirty="0">
                <a:solidFill>
                  <a:srgbClr val="212529"/>
                </a:solidFill>
                <a:effectLst/>
                <a:latin typeface="system-ui"/>
              </a:rPr>
              <a:t>Oak</a:t>
            </a:r>
            <a:r>
              <a:rPr lang="en-GB" sz="1400" b="0" i="0" dirty="0">
                <a:solidFill>
                  <a:srgbClr val="212529"/>
                </a:solidFill>
                <a:effectLst/>
                <a:latin typeface="system-ui"/>
              </a:rPr>
              <a:t> but it was renamed to </a:t>
            </a:r>
            <a:r>
              <a:rPr lang="en-GB" sz="1400" b="1" i="0" dirty="0">
                <a:solidFill>
                  <a:srgbClr val="212529"/>
                </a:solidFill>
                <a:effectLst/>
                <a:latin typeface="system-ui"/>
              </a:rPr>
              <a:t>Java</a:t>
            </a:r>
            <a:r>
              <a:rPr lang="en-GB" sz="1400" b="0" i="0" dirty="0">
                <a:solidFill>
                  <a:srgbClr val="212529"/>
                </a:solidFill>
                <a:effectLst/>
                <a:latin typeface="system-ui"/>
              </a:rPr>
              <a:t> in 1995 as OAK was a registered trademark of another Tech company.</a:t>
            </a:r>
          </a:p>
          <a:p>
            <a:endParaRPr lang="en-GB" sz="2000" dirty="0">
              <a:solidFill>
                <a:srgbClr val="212529"/>
              </a:solidFill>
              <a:highlight>
                <a:srgbClr val="FFFF00"/>
              </a:highlight>
              <a:latin typeface="system-ui"/>
            </a:endParaRPr>
          </a:p>
          <a:p>
            <a:endParaRPr lang="en-GB" sz="1600" b="0" i="0" dirty="0">
              <a:solidFill>
                <a:srgbClr val="212529"/>
              </a:solidFill>
              <a:effectLst/>
              <a:latin typeface="system-ui"/>
            </a:endParaRPr>
          </a:p>
          <a:p>
            <a:endParaRPr lang="en-GB" sz="1600" dirty="0"/>
          </a:p>
          <a:p>
            <a:endParaRPr lang="en-GB" dirty="0"/>
          </a:p>
          <a:p>
            <a:endParaRPr lang="en-GB" dirty="0"/>
          </a:p>
        </p:txBody>
      </p:sp>
    </p:spTree>
    <p:extLst>
      <p:ext uri="{BB962C8B-B14F-4D97-AF65-F5344CB8AC3E}">
        <p14:creationId xmlns:p14="http://schemas.microsoft.com/office/powerpoint/2010/main" val="19924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DFAC-4C51-493F-98F4-CD048CF04C5F}"/>
              </a:ext>
            </a:extLst>
          </p:cNvPr>
          <p:cNvSpPr>
            <a:spLocks noGrp="1"/>
          </p:cNvSpPr>
          <p:nvPr>
            <p:ph type="title"/>
          </p:nvPr>
        </p:nvSpPr>
        <p:spPr/>
        <p:txBody>
          <a:bodyPr/>
          <a:lstStyle/>
          <a:p>
            <a:pPr algn="l"/>
            <a:r>
              <a:rPr lang="en-GB" b="0" i="0" dirty="0">
                <a:solidFill>
                  <a:srgbClr val="212529"/>
                </a:solidFill>
                <a:effectLst/>
                <a:latin typeface="system-ui"/>
              </a:rPr>
              <a:t>Types of Java Application</a:t>
            </a:r>
          </a:p>
        </p:txBody>
      </p:sp>
      <p:sp>
        <p:nvSpPr>
          <p:cNvPr id="3" name="Content Placeholder 2">
            <a:extLst>
              <a:ext uri="{FF2B5EF4-FFF2-40B4-BE49-F238E27FC236}">
                <a16:creationId xmlns:a16="http://schemas.microsoft.com/office/drawing/2014/main" id="{B0B3F22F-F62B-40C2-8276-3BDB82E6A654}"/>
              </a:ext>
            </a:extLst>
          </p:cNvPr>
          <p:cNvSpPr>
            <a:spLocks noGrp="1"/>
          </p:cNvSpPr>
          <p:nvPr>
            <p:ph idx="1"/>
          </p:nvPr>
        </p:nvSpPr>
        <p:spPr/>
        <p:txBody>
          <a:bodyPr/>
          <a:lstStyle/>
          <a:p>
            <a:r>
              <a:rPr lang="en-GB" b="0" i="0" dirty="0">
                <a:solidFill>
                  <a:srgbClr val="212529"/>
                </a:solidFill>
                <a:effectLst/>
                <a:highlight>
                  <a:srgbClr val="FFFF00"/>
                </a:highlight>
                <a:latin typeface="system-ui"/>
              </a:rPr>
              <a:t>Standalone Applications</a:t>
            </a:r>
            <a:r>
              <a:rPr lang="en-GB" b="0" i="0" dirty="0">
                <a:solidFill>
                  <a:srgbClr val="212529"/>
                </a:solidFill>
                <a:effectLst/>
                <a:latin typeface="system-ui"/>
              </a:rPr>
              <a:t>:</a:t>
            </a:r>
          </a:p>
          <a:p>
            <a:pPr marL="0" indent="0">
              <a:buNone/>
            </a:pPr>
            <a:r>
              <a:rPr lang="en-GB" b="0" i="0" dirty="0">
                <a:solidFill>
                  <a:srgbClr val="212529"/>
                </a:solidFill>
                <a:effectLst/>
                <a:latin typeface="system-ui"/>
              </a:rPr>
              <a:t>          </a:t>
            </a:r>
            <a:r>
              <a:rPr lang="en-GB" b="1" i="0" dirty="0">
                <a:solidFill>
                  <a:srgbClr val="212529"/>
                </a:solidFill>
                <a:effectLst/>
                <a:latin typeface="system-ui"/>
              </a:rPr>
              <a:t>Example:</a:t>
            </a:r>
            <a:r>
              <a:rPr lang="en-GB" b="0" i="0" dirty="0">
                <a:solidFill>
                  <a:srgbClr val="212529"/>
                </a:solidFill>
                <a:effectLst/>
                <a:latin typeface="system-ui"/>
              </a:rPr>
              <a:t> Media player, antivirus, Paint, POS Billing software, etc.</a:t>
            </a:r>
          </a:p>
          <a:p>
            <a:r>
              <a:rPr lang="en-GB" b="0" i="0" dirty="0">
                <a:solidFill>
                  <a:srgbClr val="212529"/>
                </a:solidFill>
                <a:effectLst/>
                <a:highlight>
                  <a:srgbClr val="FFFF00"/>
                </a:highlight>
                <a:latin typeface="system-ui"/>
              </a:rPr>
              <a:t>Web Applications</a:t>
            </a:r>
            <a:r>
              <a:rPr lang="en-GB" b="0" i="0" dirty="0">
                <a:solidFill>
                  <a:srgbClr val="212529"/>
                </a:solidFill>
                <a:effectLst/>
                <a:latin typeface="system-ui"/>
              </a:rPr>
              <a:t> :</a:t>
            </a:r>
          </a:p>
          <a:p>
            <a:pPr marL="0" indent="0">
              <a:buNone/>
            </a:pPr>
            <a:r>
              <a:rPr lang="en-GB" dirty="0">
                <a:solidFill>
                  <a:srgbClr val="212529"/>
                </a:solidFill>
                <a:latin typeface="system-ui"/>
              </a:rPr>
              <a:t>       </a:t>
            </a:r>
            <a:r>
              <a:rPr lang="fr-FR" b="1" i="0" dirty="0">
                <a:solidFill>
                  <a:srgbClr val="212529"/>
                </a:solidFill>
                <a:effectLst/>
                <a:latin typeface="system-ui"/>
              </a:rPr>
              <a:t>Example:</a:t>
            </a:r>
            <a:r>
              <a:rPr lang="fr-FR" b="0" i="0" dirty="0">
                <a:solidFill>
                  <a:srgbClr val="212529"/>
                </a:solidFill>
                <a:effectLst/>
                <a:latin typeface="system-ui"/>
              </a:rPr>
              <a:t> mail, e-commerce </a:t>
            </a:r>
            <a:r>
              <a:rPr lang="fr-FR" b="0" i="0" dirty="0" err="1">
                <a:solidFill>
                  <a:srgbClr val="212529"/>
                </a:solidFill>
                <a:effectLst/>
                <a:latin typeface="system-ui"/>
              </a:rPr>
              <a:t>website</a:t>
            </a:r>
            <a:r>
              <a:rPr lang="fr-FR" b="0" i="0" dirty="0">
                <a:solidFill>
                  <a:srgbClr val="212529"/>
                </a:solidFill>
                <a:effectLst/>
                <a:latin typeface="system-ui"/>
              </a:rPr>
              <a:t>, </a:t>
            </a:r>
            <a:r>
              <a:rPr lang="fr-FR" b="0" i="0" dirty="0" err="1">
                <a:solidFill>
                  <a:srgbClr val="212529"/>
                </a:solidFill>
                <a:effectLst/>
                <a:latin typeface="system-ui"/>
              </a:rPr>
              <a:t>bank</a:t>
            </a:r>
            <a:r>
              <a:rPr lang="fr-FR" b="0" i="0" dirty="0">
                <a:solidFill>
                  <a:srgbClr val="212529"/>
                </a:solidFill>
                <a:effectLst/>
                <a:latin typeface="system-ui"/>
              </a:rPr>
              <a:t> </a:t>
            </a:r>
            <a:r>
              <a:rPr lang="fr-FR" b="0" i="0" dirty="0" err="1">
                <a:solidFill>
                  <a:srgbClr val="212529"/>
                </a:solidFill>
                <a:effectLst/>
                <a:latin typeface="system-ui"/>
              </a:rPr>
              <a:t>website</a:t>
            </a:r>
            <a:r>
              <a:rPr lang="fr-FR" b="0" i="0" dirty="0">
                <a:solidFill>
                  <a:srgbClr val="212529"/>
                </a:solidFill>
                <a:effectLst/>
                <a:latin typeface="system-ui"/>
              </a:rPr>
              <a:t> etc.</a:t>
            </a:r>
            <a:endParaRPr lang="en-GB" dirty="0">
              <a:solidFill>
                <a:srgbClr val="212529"/>
              </a:solidFill>
              <a:latin typeface="system-ui"/>
            </a:endParaRPr>
          </a:p>
          <a:p>
            <a:r>
              <a:rPr lang="en-GB" b="0" i="0" dirty="0">
                <a:solidFill>
                  <a:srgbClr val="212529"/>
                </a:solidFill>
                <a:effectLst/>
                <a:highlight>
                  <a:srgbClr val="FFFF00"/>
                </a:highlight>
                <a:latin typeface="system-ui"/>
              </a:rPr>
              <a:t>Enterprise Application:</a:t>
            </a:r>
            <a:endParaRPr lang="en-GB" b="0" i="0" dirty="0">
              <a:solidFill>
                <a:srgbClr val="212529"/>
              </a:solidFill>
              <a:effectLst/>
              <a:latin typeface="system-ui"/>
            </a:endParaRPr>
          </a:p>
          <a:p>
            <a:pPr marL="0" indent="0">
              <a:buNone/>
            </a:pPr>
            <a:r>
              <a:rPr lang="en-GB" dirty="0">
                <a:solidFill>
                  <a:srgbClr val="212529"/>
                </a:solidFill>
                <a:latin typeface="system-ui"/>
              </a:rPr>
              <a:t>       </a:t>
            </a:r>
            <a:r>
              <a:rPr lang="en-GB" b="1" i="0" dirty="0">
                <a:solidFill>
                  <a:srgbClr val="212529"/>
                </a:solidFill>
                <a:effectLst/>
                <a:latin typeface="system-ui"/>
              </a:rPr>
              <a:t>Example:</a:t>
            </a:r>
            <a:r>
              <a:rPr lang="en-GB" b="0" i="0" dirty="0">
                <a:solidFill>
                  <a:srgbClr val="212529"/>
                </a:solidFill>
                <a:effectLst/>
                <a:latin typeface="system-ui"/>
              </a:rPr>
              <a:t> e-commerce, accounting, banking information systems etc.</a:t>
            </a:r>
            <a:endParaRPr lang="en-GB" dirty="0">
              <a:solidFill>
                <a:srgbClr val="212529"/>
              </a:solidFill>
              <a:latin typeface="system-ui"/>
            </a:endParaRPr>
          </a:p>
          <a:p>
            <a:r>
              <a:rPr lang="en-GB" b="0" i="0" dirty="0">
                <a:solidFill>
                  <a:srgbClr val="212529"/>
                </a:solidFill>
                <a:effectLst/>
                <a:highlight>
                  <a:srgbClr val="FFFF00"/>
                </a:highlight>
                <a:latin typeface="system-ui"/>
              </a:rPr>
              <a:t>Mobile Application</a:t>
            </a:r>
            <a:r>
              <a:rPr lang="en-GB" b="0" i="0" dirty="0">
                <a:solidFill>
                  <a:srgbClr val="212529"/>
                </a:solidFill>
                <a:effectLst/>
                <a:latin typeface="system-ui"/>
              </a:rPr>
              <a:t>: </a:t>
            </a:r>
          </a:p>
          <a:p>
            <a:pPr marL="0" indent="0">
              <a:buNone/>
            </a:pPr>
            <a:r>
              <a:rPr lang="en-GB" dirty="0">
                <a:solidFill>
                  <a:srgbClr val="212529"/>
                </a:solidFill>
                <a:latin typeface="system-ui"/>
              </a:rPr>
              <a:t>       </a:t>
            </a:r>
            <a:r>
              <a:rPr lang="en-GB" b="1" i="0" dirty="0">
                <a:solidFill>
                  <a:srgbClr val="212529"/>
                </a:solidFill>
                <a:effectLst/>
                <a:latin typeface="system-ui"/>
              </a:rPr>
              <a:t>Example:</a:t>
            </a:r>
            <a:r>
              <a:rPr lang="en-GB" b="0" i="0" dirty="0">
                <a:solidFill>
                  <a:srgbClr val="212529"/>
                </a:solidFill>
                <a:effectLst/>
                <a:latin typeface="system-ui"/>
              </a:rPr>
              <a:t> WhatsApp, </a:t>
            </a:r>
            <a:r>
              <a:rPr lang="en-GB" b="0" i="0" dirty="0" err="1">
                <a:solidFill>
                  <a:srgbClr val="212529"/>
                </a:solidFill>
                <a:effectLst/>
                <a:latin typeface="system-ui"/>
              </a:rPr>
              <a:t>Xender</a:t>
            </a:r>
            <a:r>
              <a:rPr lang="en-GB" b="0" i="0" dirty="0">
                <a:solidFill>
                  <a:srgbClr val="212529"/>
                </a:solidFill>
                <a:effectLst/>
                <a:latin typeface="system-ui"/>
              </a:rPr>
              <a:t> etc.</a:t>
            </a:r>
          </a:p>
          <a:p>
            <a:pPr marL="0" indent="0">
              <a:buNone/>
            </a:pPr>
            <a:endParaRPr lang="en-GB" b="0" i="0" dirty="0">
              <a:solidFill>
                <a:srgbClr val="212529"/>
              </a:solidFill>
              <a:effectLst/>
              <a:latin typeface="system-ui"/>
            </a:endParaRPr>
          </a:p>
          <a:p>
            <a:endParaRPr lang="en-GB" b="0" i="0" dirty="0">
              <a:solidFill>
                <a:srgbClr val="212529"/>
              </a:solidFill>
              <a:effectLst/>
              <a:latin typeface="system-ui"/>
            </a:endParaRP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41672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6213-2907-4B2A-B643-604E9BEC7E3B}"/>
              </a:ext>
            </a:extLst>
          </p:cNvPr>
          <p:cNvSpPr>
            <a:spLocks noGrp="1"/>
          </p:cNvSpPr>
          <p:nvPr>
            <p:ph type="title"/>
          </p:nvPr>
        </p:nvSpPr>
        <p:spPr/>
        <p:txBody>
          <a:bodyPr/>
          <a:lstStyle/>
          <a:p>
            <a:r>
              <a:rPr lang="en-GB" b="0" i="0" dirty="0">
                <a:solidFill>
                  <a:srgbClr val="212529"/>
                </a:solidFill>
                <a:effectLst/>
                <a:latin typeface="system-ui"/>
              </a:rPr>
              <a:t>Features of Java</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7D0F9376-9C6C-4614-A335-7D5A318AC6DF}"/>
              </a:ext>
            </a:extLst>
          </p:cNvPr>
          <p:cNvSpPr>
            <a:spLocks noGrp="1"/>
          </p:cNvSpPr>
          <p:nvPr>
            <p:ph idx="1"/>
          </p:nvPr>
        </p:nvSpPr>
        <p:spPr>
          <a:xfrm>
            <a:off x="828254" y="2080690"/>
            <a:ext cx="8596668" cy="3880773"/>
          </a:xfrm>
        </p:spPr>
        <p:txBody>
          <a:bodyPr>
            <a:normAutofit lnSpcReduction="10000"/>
          </a:bodyPr>
          <a:lstStyle/>
          <a:p>
            <a:pPr>
              <a:buFont typeface="+mj-lt"/>
              <a:buAutoNum type="arabicPeriod"/>
            </a:pPr>
            <a:r>
              <a:rPr lang="en-GB" dirty="0"/>
              <a:t>Simple </a:t>
            </a:r>
          </a:p>
          <a:p>
            <a:pPr algn="l">
              <a:buAutoNum type="arabicPeriod" startAt="2"/>
            </a:pPr>
            <a:r>
              <a:rPr lang="en-GB" b="0" i="0" dirty="0">
                <a:solidFill>
                  <a:srgbClr val="212529"/>
                </a:solidFill>
                <a:effectLst/>
                <a:latin typeface="system-ui"/>
              </a:rPr>
              <a:t>Object Oriented </a:t>
            </a:r>
          </a:p>
          <a:p>
            <a:pPr>
              <a:buFont typeface="Wingdings 3" charset="2"/>
              <a:buAutoNum type="arabicPeriod" startAt="2"/>
            </a:pPr>
            <a:r>
              <a:rPr lang="en-GB" b="0" i="0" dirty="0">
                <a:solidFill>
                  <a:srgbClr val="212529"/>
                </a:solidFill>
                <a:effectLst/>
                <a:latin typeface="system-ui"/>
              </a:rPr>
              <a:t>Robust</a:t>
            </a:r>
          </a:p>
          <a:p>
            <a:pPr>
              <a:buFont typeface="Wingdings 3" charset="2"/>
              <a:buAutoNum type="arabicPeriod" startAt="2"/>
            </a:pPr>
            <a:r>
              <a:rPr lang="en-GB" b="0" i="0" dirty="0">
                <a:solidFill>
                  <a:srgbClr val="212529"/>
                </a:solidFill>
                <a:effectLst/>
                <a:latin typeface="system-ui"/>
              </a:rPr>
              <a:t>Platform Independent</a:t>
            </a:r>
          </a:p>
          <a:p>
            <a:pPr>
              <a:buFont typeface="Wingdings 3" charset="2"/>
              <a:buAutoNum type="arabicPeriod" startAt="2"/>
            </a:pPr>
            <a:r>
              <a:rPr lang="en-GB" b="0" i="0" dirty="0">
                <a:solidFill>
                  <a:srgbClr val="212529"/>
                </a:solidFill>
                <a:effectLst/>
                <a:latin typeface="system-ui"/>
              </a:rPr>
              <a:t>Secure</a:t>
            </a:r>
          </a:p>
          <a:p>
            <a:pPr>
              <a:buFont typeface="Wingdings 3" charset="2"/>
              <a:buAutoNum type="arabicPeriod" startAt="2"/>
            </a:pPr>
            <a:r>
              <a:rPr lang="en-GB" b="0" i="0" dirty="0">
                <a:solidFill>
                  <a:srgbClr val="212529"/>
                </a:solidFill>
                <a:effectLst/>
                <a:latin typeface="system-ui"/>
              </a:rPr>
              <a:t>Multi Threading</a:t>
            </a:r>
          </a:p>
          <a:p>
            <a:pPr>
              <a:buFont typeface="Wingdings 3" charset="2"/>
              <a:buAutoNum type="arabicPeriod" startAt="2"/>
            </a:pPr>
            <a:r>
              <a:rPr lang="en-GB" b="0" i="0" dirty="0">
                <a:solidFill>
                  <a:srgbClr val="212529"/>
                </a:solidFill>
                <a:effectLst/>
                <a:latin typeface="system-ui"/>
              </a:rPr>
              <a:t>Portable</a:t>
            </a:r>
          </a:p>
          <a:p>
            <a:pPr>
              <a:buFont typeface="Wingdings 3" charset="2"/>
              <a:buAutoNum type="arabicPeriod" startAt="2"/>
            </a:pPr>
            <a:r>
              <a:rPr lang="en-GB" b="0" i="0" dirty="0">
                <a:solidFill>
                  <a:srgbClr val="212529"/>
                </a:solidFill>
                <a:effectLst/>
                <a:latin typeface="system-ui"/>
              </a:rPr>
              <a:t>High Performance</a:t>
            </a:r>
          </a:p>
          <a:p>
            <a:pPr>
              <a:buFont typeface="Wingdings 3" charset="2"/>
              <a:buAutoNum type="arabicPeriod" startAt="2"/>
            </a:pPr>
            <a:r>
              <a:rPr lang="en-GB" b="0" i="0" dirty="0">
                <a:solidFill>
                  <a:srgbClr val="212529"/>
                </a:solidFill>
                <a:effectLst/>
                <a:latin typeface="system-ui"/>
              </a:rPr>
              <a:t>Architectural Neutral</a:t>
            </a:r>
          </a:p>
          <a:p>
            <a:pPr>
              <a:buFont typeface="Wingdings 3" charset="2"/>
              <a:buAutoNum type="arabicPeriod" startAt="2"/>
            </a:pPr>
            <a:r>
              <a:rPr lang="en-GB" b="0" i="0" dirty="0">
                <a:solidFill>
                  <a:srgbClr val="212529"/>
                </a:solidFill>
                <a:effectLst/>
                <a:latin typeface="system-ui"/>
              </a:rPr>
              <a:t>Distributed</a:t>
            </a:r>
          </a:p>
          <a:p>
            <a:pPr algn="l">
              <a:buAutoNum type="arabicPeriod" startAt="2"/>
            </a:pPr>
            <a:endParaRPr lang="en-GB" b="0" i="0" dirty="0">
              <a:solidFill>
                <a:srgbClr val="212529"/>
              </a:solidFill>
              <a:effectLst/>
              <a:latin typeface="system-ui"/>
            </a:endParaRPr>
          </a:p>
        </p:txBody>
      </p:sp>
      <p:pic>
        <p:nvPicPr>
          <p:cNvPr id="1026" name="Picture 2" descr="Java is platform Independent Language">
            <a:extLst>
              <a:ext uri="{FF2B5EF4-FFF2-40B4-BE49-F238E27FC236}">
                <a16:creationId xmlns:a16="http://schemas.microsoft.com/office/drawing/2014/main" id="{454A2F48-CBBB-4471-B5BD-2504DF373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670" y="2158476"/>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77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6213-2907-4B2A-B643-604E9BEC7E3B}"/>
              </a:ext>
            </a:extLst>
          </p:cNvPr>
          <p:cNvSpPr>
            <a:spLocks noGrp="1"/>
          </p:cNvSpPr>
          <p:nvPr>
            <p:ph type="title"/>
          </p:nvPr>
        </p:nvSpPr>
        <p:spPr/>
        <p:txBody>
          <a:bodyPr/>
          <a:lstStyle/>
          <a:p>
            <a:r>
              <a:rPr lang="en-GB" b="0" i="0" dirty="0">
                <a:solidFill>
                  <a:srgbClr val="212529"/>
                </a:solidFill>
                <a:effectLst/>
                <a:latin typeface="system-ui"/>
              </a:rPr>
              <a:t>Setting Java Environment and </a:t>
            </a:r>
            <a:r>
              <a:rPr lang="en-GB" b="0" i="0" dirty="0" err="1">
                <a:solidFill>
                  <a:srgbClr val="212529"/>
                </a:solidFill>
                <a:effectLst/>
                <a:latin typeface="system-ui"/>
              </a:rPr>
              <a:t>Classpath</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7D0F9376-9C6C-4614-A335-7D5A318AC6DF}"/>
              </a:ext>
            </a:extLst>
          </p:cNvPr>
          <p:cNvSpPr>
            <a:spLocks noGrp="1"/>
          </p:cNvSpPr>
          <p:nvPr>
            <p:ph idx="1"/>
          </p:nvPr>
        </p:nvSpPr>
        <p:spPr>
          <a:xfrm>
            <a:off x="677334" y="2160589"/>
            <a:ext cx="8596668" cy="4479908"/>
          </a:xfrm>
        </p:spPr>
        <p:txBody>
          <a:bodyPr/>
          <a:lstStyle/>
          <a:p>
            <a:pPr marL="0" indent="0">
              <a:buNone/>
            </a:pPr>
            <a:endParaRPr lang="en-GB" dirty="0"/>
          </a:p>
          <a:p>
            <a:r>
              <a:rPr lang="en-GB" dirty="0"/>
              <a:t>Download the Java version:</a:t>
            </a:r>
          </a:p>
          <a:p>
            <a:r>
              <a:rPr lang="en-GB" dirty="0">
                <a:hlinkClick r:id="rId2"/>
              </a:rPr>
              <a:t>https://www.oracle.com/in/java/technologies/downloads/#jdk19-windows</a:t>
            </a:r>
            <a:endParaRPr lang="en-GB" dirty="0"/>
          </a:p>
          <a:p>
            <a:endParaRPr lang="en-GB" dirty="0"/>
          </a:p>
        </p:txBody>
      </p:sp>
      <p:pic>
        <p:nvPicPr>
          <p:cNvPr id="5" name="Picture 4">
            <a:extLst>
              <a:ext uri="{FF2B5EF4-FFF2-40B4-BE49-F238E27FC236}">
                <a16:creationId xmlns:a16="http://schemas.microsoft.com/office/drawing/2014/main" id="{9977867D-62BC-4DB9-AA9D-942AE2562F06}"/>
              </a:ext>
            </a:extLst>
          </p:cNvPr>
          <p:cNvPicPr>
            <a:picLocks noChangeAspect="1"/>
          </p:cNvPicPr>
          <p:nvPr/>
        </p:nvPicPr>
        <p:blipFill>
          <a:blip r:embed="rId3"/>
          <a:stretch>
            <a:fillRect/>
          </a:stretch>
        </p:blipFill>
        <p:spPr>
          <a:xfrm>
            <a:off x="870012" y="3362400"/>
            <a:ext cx="8913180" cy="1320800"/>
          </a:xfrm>
          <a:prstGeom prst="rect">
            <a:avLst/>
          </a:prstGeom>
        </p:spPr>
      </p:pic>
    </p:spTree>
    <p:extLst>
      <p:ext uri="{BB962C8B-B14F-4D97-AF65-F5344CB8AC3E}">
        <p14:creationId xmlns:p14="http://schemas.microsoft.com/office/powerpoint/2010/main" val="421783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18D7-87CF-45E7-86A2-5957071B7821}"/>
              </a:ext>
            </a:extLst>
          </p:cNvPr>
          <p:cNvSpPr>
            <a:spLocks noGrp="1"/>
          </p:cNvSpPr>
          <p:nvPr>
            <p:ph type="title"/>
          </p:nvPr>
        </p:nvSpPr>
        <p:spPr/>
        <p:txBody>
          <a:bodyPr/>
          <a:lstStyle/>
          <a:p>
            <a:r>
              <a:rPr lang="en-GB" b="0" i="0" dirty="0">
                <a:solidFill>
                  <a:srgbClr val="212529"/>
                </a:solidFill>
                <a:effectLst/>
                <a:latin typeface="system-ui"/>
              </a:rPr>
              <a:t>Java JVM, JDK and JRE</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D11B838F-A8D6-456A-AF94-9882E17F2070}"/>
              </a:ext>
            </a:extLst>
          </p:cNvPr>
          <p:cNvSpPr>
            <a:spLocks noGrp="1"/>
          </p:cNvSpPr>
          <p:nvPr>
            <p:ph idx="1"/>
          </p:nvPr>
        </p:nvSpPr>
        <p:spPr/>
        <p:txBody>
          <a:bodyPr>
            <a:normAutofit/>
          </a:bodyPr>
          <a:lstStyle/>
          <a:p>
            <a:r>
              <a:rPr lang="en-GB" sz="1600" dirty="0"/>
              <a:t>Now </a:t>
            </a:r>
            <a:r>
              <a:rPr lang="en-GB" sz="1600" b="0" i="0" dirty="0">
                <a:solidFill>
                  <a:srgbClr val="212529"/>
                </a:solidFill>
                <a:effectLst/>
                <a:latin typeface="system-ui"/>
              </a:rPr>
              <a:t>we will cover what Java Virtual Machine is, and what is JRE and JDK.</a:t>
            </a:r>
          </a:p>
          <a:p>
            <a:r>
              <a:rPr lang="en-GB" sz="1600" dirty="0">
                <a:solidFill>
                  <a:srgbClr val="212529"/>
                </a:solidFill>
                <a:latin typeface="system-ui"/>
              </a:rPr>
              <a:t>Java virtual Machine(JVM) is a virtual Machine that provides runtime environment to execute java byte code.</a:t>
            </a:r>
          </a:p>
          <a:p>
            <a:r>
              <a:rPr lang="en-GB" sz="1600" dirty="0">
                <a:solidFill>
                  <a:srgbClr val="212529"/>
                </a:solidFill>
                <a:latin typeface="system-ui"/>
              </a:rPr>
              <a:t>The JVM doesn't understand Java typo, that's why you compile your *.java files to obtain *.class files that contain the bytecodes understandable by the JVM.</a:t>
            </a:r>
          </a:p>
          <a:p>
            <a:pPr marL="0" indent="0">
              <a:buNone/>
            </a:pPr>
            <a:endParaRPr lang="en-GB" dirty="0">
              <a:solidFill>
                <a:srgbClr val="212529"/>
              </a:solidFill>
              <a:latin typeface="system-ui"/>
            </a:endParaRPr>
          </a:p>
          <a:p>
            <a:pPr marL="0" indent="0">
              <a:buNone/>
            </a:pPr>
            <a:endParaRPr lang="en-GB" b="0" i="0" dirty="0">
              <a:solidFill>
                <a:srgbClr val="212529"/>
              </a:solidFill>
              <a:effectLst/>
              <a:latin typeface="system-ui"/>
            </a:endParaRPr>
          </a:p>
          <a:p>
            <a:endParaRPr lang="en-GB" dirty="0"/>
          </a:p>
        </p:txBody>
      </p:sp>
    </p:spTree>
    <p:extLst>
      <p:ext uri="{BB962C8B-B14F-4D97-AF65-F5344CB8AC3E}">
        <p14:creationId xmlns:p14="http://schemas.microsoft.com/office/powerpoint/2010/main" val="326604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AD56-8647-4D41-9E25-6124D3FA6C1D}"/>
              </a:ext>
            </a:extLst>
          </p:cNvPr>
          <p:cNvSpPr>
            <a:spLocks noGrp="1"/>
          </p:cNvSpPr>
          <p:nvPr>
            <p:ph type="title"/>
          </p:nvPr>
        </p:nvSpPr>
        <p:spPr/>
        <p:txBody>
          <a:bodyPr/>
          <a:lstStyle/>
          <a:p>
            <a:r>
              <a:rPr lang="en-GB" b="0" i="0" dirty="0">
                <a:solidFill>
                  <a:srgbClr val="212529"/>
                </a:solidFill>
                <a:effectLst/>
                <a:latin typeface="system-ui"/>
              </a:rPr>
              <a:t>JVM Architecture</a:t>
            </a:r>
            <a:br>
              <a:rPr lang="en-GB" b="0" i="0" dirty="0">
                <a:solidFill>
                  <a:srgbClr val="212529"/>
                </a:solidFill>
                <a:effectLst/>
                <a:latin typeface="system-ui"/>
              </a:rPr>
            </a:br>
            <a:endParaRPr lang="en-GB" dirty="0"/>
          </a:p>
        </p:txBody>
      </p:sp>
      <p:pic>
        <p:nvPicPr>
          <p:cNvPr id="3074" name="Picture 2" descr="JVM architecture in Java">
            <a:extLst>
              <a:ext uri="{FF2B5EF4-FFF2-40B4-BE49-F238E27FC236}">
                <a16:creationId xmlns:a16="http://schemas.microsoft.com/office/drawing/2014/main" id="{4601D7D3-7897-4388-9C07-B8FE508DAA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8979" y="2160588"/>
            <a:ext cx="439407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26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615A7-7D54-40E8-841B-1812E8BCF027}"/>
              </a:ext>
            </a:extLst>
          </p:cNvPr>
          <p:cNvSpPr>
            <a:spLocks noGrp="1"/>
          </p:cNvSpPr>
          <p:nvPr>
            <p:ph idx="1"/>
          </p:nvPr>
        </p:nvSpPr>
        <p:spPr>
          <a:xfrm>
            <a:off x="1103462" y="835406"/>
            <a:ext cx="8596668" cy="5569941"/>
          </a:xfrm>
        </p:spPr>
        <p:txBody>
          <a:bodyPr/>
          <a:lstStyle/>
          <a:p>
            <a:r>
              <a:rPr lang="en-GB" sz="1400" b="1" i="0" dirty="0">
                <a:solidFill>
                  <a:srgbClr val="212529"/>
                </a:solidFill>
                <a:effectLst/>
                <a:latin typeface="system-ui"/>
              </a:rPr>
              <a:t>JRE</a:t>
            </a:r>
            <a:r>
              <a:rPr lang="en-GB" sz="1400" b="0" i="0" dirty="0">
                <a:solidFill>
                  <a:srgbClr val="212529"/>
                </a:solidFill>
                <a:effectLst/>
                <a:latin typeface="system-ui"/>
              </a:rPr>
              <a:t> : The Java Runtime Environment (JRE) provides the libraries, the Java Virtual Machine, and other components to run applets and applications written in the Java programming language. JRE does not contain tools and utilities such as compilers or debuggers for developing applets and applications.</a:t>
            </a:r>
          </a:p>
          <a:p>
            <a:endParaRPr lang="en-GB" sz="1400" b="0" i="0" dirty="0">
              <a:solidFill>
                <a:srgbClr val="212529"/>
              </a:solidFill>
              <a:effectLst/>
              <a:latin typeface="system-ui"/>
            </a:endParaRPr>
          </a:p>
          <a:p>
            <a:endParaRPr lang="en-GB" sz="1400" dirty="0">
              <a:solidFill>
                <a:srgbClr val="212529"/>
              </a:solidFill>
              <a:latin typeface="system-ui"/>
            </a:endParaRPr>
          </a:p>
          <a:p>
            <a:endParaRPr lang="en-GB" sz="1400" b="0" i="0" dirty="0">
              <a:solidFill>
                <a:srgbClr val="212529"/>
              </a:solidFill>
              <a:effectLst/>
              <a:latin typeface="system-ui"/>
            </a:endParaRPr>
          </a:p>
          <a:p>
            <a:endParaRPr lang="en-GB" sz="1400" dirty="0">
              <a:solidFill>
                <a:srgbClr val="212529"/>
              </a:solidFill>
              <a:latin typeface="system-ui"/>
            </a:endParaRPr>
          </a:p>
          <a:p>
            <a:endParaRPr lang="en-GB" sz="1400" dirty="0"/>
          </a:p>
          <a:p>
            <a:endParaRPr lang="en-GB" sz="1400" dirty="0"/>
          </a:p>
          <a:p>
            <a:endParaRPr lang="en-GB" sz="1400" dirty="0"/>
          </a:p>
          <a:p>
            <a:r>
              <a:rPr lang="en-GB" sz="1400" b="1" i="0" dirty="0">
                <a:solidFill>
                  <a:srgbClr val="212529"/>
                </a:solidFill>
                <a:effectLst/>
                <a:latin typeface="system-ui"/>
              </a:rPr>
              <a:t>JDK</a:t>
            </a:r>
            <a:r>
              <a:rPr lang="en-GB" sz="1400" b="0" i="0" dirty="0">
                <a:solidFill>
                  <a:srgbClr val="212529"/>
                </a:solidFill>
                <a:effectLst/>
                <a:latin typeface="system-ui"/>
              </a:rPr>
              <a:t> : The JDK also called Java Development Kit is a superset of the JRE, and contains everything that is in the JRE, plus tools such as the compilers and debuggers necessary for developing applets and applications.</a:t>
            </a:r>
          </a:p>
          <a:p>
            <a:endParaRPr lang="en-GB" dirty="0"/>
          </a:p>
          <a:p>
            <a:r>
              <a:rPr lang="en-GB" dirty="0"/>
              <a:t> </a:t>
            </a:r>
          </a:p>
          <a:p>
            <a:endParaRPr lang="en-GB" dirty="0"/>
          </a:p>
          <a:p>
            <a:endParaRPr lang="en-GB" dirty="0"/>
          </a:p>
          <a:p>
            <a:endParaRPr lang="en-GB" dirty="0"/>
          </a:p>
        </p:txBody>
      </p:sp>
      <p:pic>
        <p:nvPicPr>
          <p:cNvPr id="4104" name="Picture 8" descr="What is JRE">
            <a:extLst>
              <a:ext uri="{FF2B5EF4-FFF2-40B4-BE49-F238E27FC236}">
                <a16:creationId xmlns:a16="http://schemas.microsoft.com/office/drawing/2014/main" id="{25BF1083-D6F9-4A69-B406-A9C40C452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596" y="1731145"/>
            <a:ext cx="3124200" cy="211288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What is JDK">
            <a:extLst>
              <a:ext uri="{FF2B5EF4-FFF2-40B4-BE49-F238E27FC236}">
                <a16:creationId xmlns:a16="http://schemas.microsoft.com/office/drawing/2014/main" id="{76AF03F9-1B82-4C36-B559-ABCB1F676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195" y="4572000"/>
            <a:ext cx="3124200" cy="193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34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8116-8559-461E-825E-1BCD8B48370D}"/>
              </a:ext>
            </a:extLst>
          </p:cNvPr>
          <p:cNvSpPr>
            <a:spLocks noGrp="1"/>
          </p:cNvSpPr>
          <p:nvPr>
            <p:ph type="title"/>
          </p:nvPr>
        </p:nvSpPr>
        <p:spPr/>
        <p:txBody>
          <a:bodyPr/>
          <a:lstStyle/>
          <a:p>
            <a:r>
              <a:rPr lang="en-GB" dirty="0"/>
              <a:t>First Program Java</a:t>
            </a:r>
          </a:p>
        </p:txBody>
      </p:sp>
      <p:sp>
        <p:nvSpPr>
          <p:cNvPr id="3" name="Content Placeholder 2">
            <a:extLst>
              <a:ext uri="{FF2B5EF4-FFF2-40B4-BE49-F238E27FC236}">
                <a16:creationId xmlns:a16="http://schemas.microsoft.com/office/drawing/2014/main" id="{BF9BA3DA-85C1-49FD-8880-B8565AFFA292}"/>
              </a:ext>
            </a:extLst>
          </p:cNvPr>
          <p:cNvSpPr>
            <a:spLocks noGrp="1"/>
          </p:cNvSpPr>
          <p:nvPr>
            <p:ph idx="1"/>
          </p:nvPr>
        </p:nvSpPr>
        <p:spPr>
          <a:xfrm>
            <a:off x="677334" y="1491449"/>
            <a:ext cx="8596668" cy="5104660"/>
          </a:xfrm>
        </p:spPr>
        <p:txBody>
          <a:bodyPr>
            <a:normAutofit fontScale="55000" lnSpcReduction="20000"/>
          </a:bodyPr>
          <a:lstStyle/>
          <a:p>
            <a:r>
              <a:rPr lang="en-GB" sz="2500" dirty="0"/>
              <a:t>Creating Hello world program</a:t>
            </a:r>
          </a:p>
          <a:p>
            <a:r>
              <a:rPr lang="en-GB" sz="2500" dirty="0"/>
              <a:t>  public class Hello{</a:t>
            </a:r>
          </a:p>
          <a:p>
            <a:pPr marL="0" indent="0">
              <a:buNone/>
            </a:pPr>
            <a:r>
              <a:rPr lang="en-GB" sz="2500" dirty="0"/>
              <a:t>                    public static void main (String[] </a:t>
            </a:r>
            <a:r>
              <a:rPr lang="en-GB" sz="2500" dirty="0" err="1"/>
              <a:t>args</a:t>
            </a:r>
            <a:r>
              <a:rPr lang="en-GB" sz="2500" dirty="0"/>
              <a:t>)</a:t>
            </a:r>
          </a:p>
          <a:p>
            <a:pPr marL="0" indent="0">
              <a:buNone/>
            </a:pPr>
            <a:r>
              <a:rPr lang="en-GB" sz="2500" dirty="0"/>
              <a:t>                    {</a:t>
            </a:r>
          </a:p>
          <a:p>
            <a:pPr marL="0" indent="0">
              <a:buNone/>
            </a:pPr>
            <a:r>
              <a:rPr lang="en-GB" sz="2500" dirty="0"/>
              <a:t>				</a:t>
            </a:r>
            <a:r>
              <a:rPr lang="en-GB" sz="2500" dirty="0" err="1"/>
              <a:t>System.out.println</a:t>
            </a:r>
            <a:r>
              <a:rPr lang="en-GB" sz="2500" dirty="0"/>
              <a:t> (“Welcome to Java World”);</a:t>
            </a:r>
          </a:p>
          <a:p>
            <a:pPr marL="0" indent="0">
              <a:buNone/>
            </a:pPr>
            <a:r>
              <a:rPr lang="en-GB" sz="2500" dirty="0"/>
              <a:t>                     }</a:t>
            </a:r>
          </a:p>
          <a:p>
            <a:pPr algn="l"/>
            <a:r>
              <a:rPr lang="en-GB" sz="2500" dirty="0"/>
              <a:t> </a:t>
            </a:r>
            <a:r>
              <a:rPr lang="en-GB" sz="2500" b="0" i="0" dirty="0">
                <a:solidFill>
                  <a:srgbClr val="212529"/>
                </a:solidFill>
                <a:effectLst/>
                <a:latin typeface="system-ui"/>
              </a:rPr>
              <a:t>Lets understand what above program consists of and its </a:t>
            </a:r>
            <a:r>
              <a:rPr lang="en-GB" sz="2500" b="0" i="0" dirty="0" err="1">
                <a:solidFill>
                  <a:srgbClr val="212529"/>
                </a:solidFill>
                <a:effectLst/>
                <a:latin typeface="system-ui"/>
              </a:rPr>
              <a:t>keypoints</a:t>
            </a:r>
            <a:r>
              <a:rPr lang="en-GB" sz="2500" b="0" i="0" dirty="0">
                <a:solidFill>
                  <a:srgbClr val="212529"/>
                </a:solidFill>
                <a:effectLst/>
                <a:latin typeface="system-ui"/>
              </a:rPr>
              <a:t>.</a:t>
            </a:r>
          </a:p>
          <a:p>
            <a:pPr algn="l"/>
            <a:r>
              <a:rPr lang="en-GB" sz="2500" b="1" i="0" dirty="0">
                <a:solidFill>
                  <a:srgbClr val="212529"/>
                </a:solidFill>
                <a:effectLst/>
                <a:latin typeface="system-ui"/>
              </a:rPr>
              <a:t>class</a:t>
            </a:r>
            <a:r>
              <a:rPr lang="en-GB" sz="2500" b="0" i="0" dirty="0">
                <a:solidFill>
                  <a:srgbClr val="212529"/>
                </a:solidFill>
                <a:effectLst/>
                <a:latin typeface="system-ui"/>
              </a:rPr>
              <a:t> : class keyword is used to declare classes in Java</a:t>
            </a:r>
          </a:p>
          <a:p>
            <a:pPr algn="l"/>
            <a:r>
              <a:rPr lang="en-GB" sz="2500" b="1" i="0" dirty="0">
                <a:solidFill>
                  <a:srgbClr val="212529"/>
                </a:solidFill>
                <a:effectLst/>
                <a:latin typeface="system-ui"/>
              </a:rPr>
              <a:t>public</a:t>
            </a:r>
            <a:r>
              <a:rPr lang="en-GB" sz="2500" b="0" i="0" dirty="0">
                <a:solidFill>
                  <a:srgbClr val="212529"/>
                </a:solidFill>
                <a:effectLst/>
                <a:latin typeface="system-ui"/>
              </a:rPr>
              <a:t> : It is an access specifier. Public means this function is visible to all.</a:t>
            </a:r>
          </a:p>
          <a:p>
            <a:pPr algn="l"/>
            <a:r>
              <a:rPr lang="en-GB" sz="2500" b="1" i="0" dirty="0">
                <a:solidFill>
                  <a:srgbClr val="212529"/>
                </a:solidFill>
                <a:effectLst/>
                <a:latin typeface="system-ui"/>
              </a:rPr>
              <a:t>static</a:t>
            </a:r>
            <a:r>
              <a:rPr lang="en-GB" sz="2500" b="0" i="0" dirty="0">
                <a:solidFill>
                  <a:srgbClr val="212529"/>
                </a:solidFill>
                <a:effectLst/>
                <a:latin typeface="system-ui"/>
              </a:rPr>
              <a:t> : static is again a keyword used to make a function static. To execute a static function you do not have to create an Object of the class. The </a:t>
            </a:r>
            <a:r>
              <a:rPr lang="en-GB" sz="2500" b="1" i="0" dirty="0">
                <a:solidFill>
                  <a:srgbClr val="212529"/>
                </a:solidFill>
                <a:effectLst/>
                <a:latin typeface="system-ui"/>
              </a:rPr>
              <a:t>main()</a:t>
            </a:r>
            <a:r>
              <a:rPr lang="en-GB" sz="2500" b="0" i="0" dirty="0">
                <a:solidFill>
                  <a:srgbClr val="212529"/>
                </a:solidFill>
                <a:effectLst/>
                <a:latin typeface="system-ui"/>
              </a:rPr>
              <a:t> method here is called by JVM, without creating any object for class.</a:t>
            </a:r>
          </a:p>
          <a:p>
            <a:pPr algn="l"/>
            <a:r>
              <a:rPr lang="en-GB" sz="2500" b="1" i="0" dirty="0">
                <a:solidFill>
                  <a:srgbClr val="212529"/>
                </a:solidFill>
                <a:effectLst/>
                <a:latin typeface="system-ui"/>
              </a:rPr>
              <a:t>void</a:t>
            </a:r>
            <a:r>
              <a:rPr lang="en-GB" sz="2500" b="0" i="0" dirty="0">
                <a:solidFill>
                  <a:srgbClr val="212529"/>
                </a:solidFill>
                <a:effectLst/>
                <a:latin typeface="system-ui"/>
              </a:rPr>
              <a:t> : It is the return type, meaning this function will not return anything.</a:t>
            </a:r>
          </a:p>
          <a:p>
            <a:pPr algn="l"/>
            <a:r>
              <a:rPr lang="en-GB" sz="2500" b="1" i="0" dirty="0">
                <a:solidFill>
                  <a:srgbClr val="212529"/>
                </a:solidFill>
                <a:effectLst/>
                <a:latin typeface="system-ui"/>
              </a:rPr>
              <a:t>main</a:t>
            </a:r>
            <a:r>
              <a:rPr lang="en-GB" sz="2500" b="0" i="0" dirty="0">
                <a:solidFill>
                  <a:srgbClr val="212529"/>
                </a:solidFill>
                <a:effectLst/>
                <a:latin typeface="system-ui"/>
              </a:rPr>
              <a:t> : main() method is the most important method in a Java program. This is the method which is executed, hence all the logic must be inside the main() method. If a java class is not having a main() method, it causes compilation error.</a:t>
            </a:r>
          </a:p>
          <a:p>
            <a:pPr algn="l"/>
            <a:r>
              <a:rPr lang="en-GB" sz="2500" b="1" i="0" dirty="0">
                <a:solidFill>
                  <a:srgbClr val="212529"/>
                </a:solidFill>
                <a:effectLst/>
                <a:latin typeface="system-ui"/>
              </a:rPr>
              <a:t>String[] </a:t>
            </a:r>
            <a:r>
              <a:rPr lang="en-GB" sz="2500" b="1" i="0" dirty="0" err="1">
                <a:solidFill>
                  <a:srgbClr val="212529"/>
                </a:solidFill>
                <a:effectLst/>
                <a:latin typeface="system-ui"/>
              </a:rPr>
              <a:t>args</a:t>
            </a:r>
            <a:r>
              <a:rPr lang="en-GB" sz="2500" b="0" i="0" dirty="0">
                <a:solidFill>
                  <a:srgbClr val="212529"/>
                </a:solidFill>
                <a:effectLst/>
                <a:latin typeface="system-ui"/>
              </a:rPr>
              <a:t> : This represents an array whose type is String and name is </a:t>
            </a:r>
            <a:r>
              <a:rPr lang="en-GB" sz="2500" b="0" i="0" dirty="0" err="1">
                <a:solidFill>
                  <a:srgbClr val="212529"/>
                </a:solidFill>
                <a:effectLst/>
                <a:latin typeface="system-ui"/>
              </a:rPr>
              <a:t>args</a:t>
            </a:r>
            <a:r>
              <a:rPr lang="en-GB" sz="2500" b="0" i="0" dirty="0">
                <a:solidFill>
                  <a:srgbClr val="212529"/>
                </a:solidFill>
                <a:effectLst/>
                <a:latin typeface="system-ui"/>
              </a:rPr>
              <a:t>. We will discuss more about array in Java Array section.</a:t>
            </a:r>
          </a:p>
          <a:p>
            <a:pPr algn="l"/>
            <a:r>
              <a:rPr lang="en-GB" sz="2500" b="1" i="0" dirty="0" err="1">
                <a:solidFill>
                  <a:srgbClr val="212529"/>
                </a:solidFill>
                <a:effectLst/>
                <a:latin typeface="system-ui"/>
              </a:rPr>
              <a:t>System.out.println</a:t>
            </a:r>
            <a:r>
              <a:rPr lang="en-GB" sz="2500" b="0" i="0" dirty="0">
                <a:solidFill>
                  <a:srgbClr val="212529"/>
                </a:solidFill>
                <a:effectLst/>
                <a:latin typeface="system-ui"/>
              </a:rPr>
              <a:t> : This is used to print anything on the console like </a:t>
            </a:r>
            <a:r>
              <a:rPr lang="en-GB" sz="2500" b="0" i="1" dirty="0" err="1">
                <a:solidFill>
                  <a:srgbClr val="212529"/>
                </a:solidFill>
                <a:effectLst/>
                <a:latin typeface="system-ui"/>
              </a:rPr>
              <a:t>printf</a:t>
            </a:r>
            <a:r>
              <a:rPr lang="en-GB" sz="2500" b="0" i="0" dirty="0">
                <a:solidFill>
                  <a:srgbClr val="212529"/>
                </a:solidFill>
                <a:effectLst/>
                <a:latin typeface="system-ui"/>
              </a:rPr>
              <a:t> in C language.</a:t>
            </a:r>
          </a:p>
          <a:p>
            <a:pPr marL="0" indent="0">
              <a:buNone/>
            </a:pPr>
            <a:endParaRPr lang="en-GB" dirty="0"/>
          </a:p>
          <a:p>
            <a:endParaRPr lang="en-GB" dirty="0"/>
          </a:p>
          <a:p>
            <a:endParaRPr lang="en-GB" dirty="0"/>
          </a:p>
          <a:p>
            <a:endParaRPr lang="en-GB" dirty="0"/>
          </a:p>
        </p:txBody>
      </p:sp>
    </p:spTree>
    <p:extLst>
      <p:ext uri="{BB962C8B-B14F-4D97-AF65-F5344CB8AC3E}">
        <p14:creationId xmlns:p14="http://schemas.microsoft.com/office/powerpoint/2010/main" val="28870594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494</TotalTime>
  <Words>1096</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Roboto</vt:lpstr>
      <vt:lpstr>system-ui</vt:lpstr>
      <vt:lpstr>Trebuchet MS</vt:lpstr>
      <vt:lpstr>Wingdings 3</vt:lpstr>
      <vt:lpstr>Facet</vt:lpstr>
      <vt:lpstr>Introduction to Java</vt:lpstr>
      <vt:lpstr>About Java:</vt:lpstr>
      <vt:lpstr>Types of Java Application</vt:lpstr>
      <vt:lpstr>Features of Java </vt:lpstr>
      <vt:lpstr>Setting Java Environment and Classpath </vt:lpstr>
      <vt:lpstr>Java JVM, JDK and JRE </vt:lpstr>
      <vt:lpstr>JVM Architecture </vt:lpstr>
      <vt:lpstr>PowerPoint Presentation</vt:lpstr>
      <vt:lpstr>First Program Java</vt:lpstr>
      <vt:lpstr>Steps to Compile and Run your first Java program</vt:lpstr>
      <vt:lpstr>Hello World Program using Eclipse </vt:lpstr>
      <vt:lpstr>Now let us see What happens at Runtime </vt:lpstr>
      <vt:lpstr>Next Topic </vt:lpstr>
      <vt:lpstr>Interview Preparation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hp</cp:lastModifiedBy>
  <cp:revision>25</cp:revision>
  <dcterms:created xsi:type="dcterms:W3CDTF">2023-01-26T06:05:43Z</dcterms:created>
  <dcterms:modified xsi:type="dcterms:W3CDTF">2023-01-30T16:18:05Z</dcterms:modified>
</cp:coreProperties>
</file>