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96" r:id="rId4"/>
    <p:sldId id="292" r:id="rId5"/>
    <p:sldId id="277" r:id="rId6"/>
    <p:sldId id="297" r:id="rId7"/>
    <p:sldId id="298" r:id="rId8"/>
    <p:sldId id="299" r:id="rId9"/>
    <p:sldId id="300" r:id="rId10"/>
    <p:sldId id="301" r:id="rId11"/>
    <p:sldId id="302" r:id="rId12"/>
    <p:sldId id="303" r:id="rId13"/>
    <p:sldId id="304"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13/02/2023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13/02/2023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13/02/2023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13/02/2023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javatpoint.com/java-string-equals" TargetMode="External"/><Relationship Id="rId3" Type="http://schemas.openxmlformats.org/officeDocument/2006/relationships/hyperlink" Target="https://www.javatpoint.com/java-string-length" TargetMode="External"/><Relationship Id="rId7" Type="http://schemas.openxmlformats.org/officeDocument/2006/relationships/hyperlink" Target="https://www.javatpoint.com/java-string-join" TargetMode="External"/><Relationship Id="rId12" Type="http://schemas.openxmlformats.org/officeDocument/2006/relationships/hyperlink" Target="https://www.javatpoint.com/java-string-equalsignorecase" TargetMode="External"/><Relationship Id="rId2" Type="http://schemas.openxmlformats.org/officeDocument/2006/relationships/hyperlink" Target="https://www.javatpoint.com/java-string-charat" TargetMode="External"/><Relationship Id="rId1" Type="http://schemas.openxmlformats.org/officeDocument/2006/relationships/slideLayout" Target="../slideLayouts/slideLayout2.xml"/><Relationship Id="rId6" Type="http://schemas.openxmlformats.org/officeDocument/2006/relationships/hyperlink" Target="https://www.javatpoint.com/java-string-contains" TargetMode="External"/><Relationship Id="rId11" Type="http://schemas.openxmlformats.org/officeDocument/2006/relationships/hyperlink" Target="https://www.javatpoint.com/java-string-replace" TargetMode="External"/><Relationship Id="rId5" Type="http://schemas.openxmlformats.org/officeDocument/2006/relationships/hyperlink" Target="https://www.javatpoint.com/java-string-substring" TargetMode="External"/><Relationship Id="rId10" Type="http://schemas.openxmlformats.org/officeDocument/2006/relationships/hyperlink" Target="https://www.javatpoint.com/java-string-concat" TargetMode="External"/><Relationship Id="rId4" Type="http://schemas.openxmlformats.org/officeDocument/2006/relationships/hyperlink" Target="https://www.javatpoint.com/java-string-format" TargetMode="External"/><Relationship Id="rId9" Type="http://schemas.openxmlformats.org/officeDocument/2006/relationships/hyperlink" Target="https://www.javatpoint.com/java-string-isempt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032986"/>
            <a:ext cx="7766936" cy="2017847"/>
          </a:xfrm>
        </p:spPr>
        <p:txBody>
          <a:bodyPr/>
          <a:lstStyle/>
          <a:p>
            <a:r>
              <a:rPr lang="en-GB" dirty="0"/>
              <a:t>Java String</a:t>
            </a:r>
            <a:br>
              <a:rPr lang="en-GB" b="1" i="0" dirty="0">
                <a:solidFill>
                  <a:srgbClr val="000000"/>
                </a:solidFill>
                <a:effectLst/>
                <a:latin typeface="Times New Roman" panose="02020603050405020304" pitchFamily="18" charset="0"/>
              </a:rPr>
            </a:br>
            <a:endParaRPr lang="en-GB" dirty="0"/>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B6B7-00CB-4EFD-98E2-3ABFD7AD21DA}"/>
              </a:ext>
            </a:extLst>
          </p:cNvPr>
          <p:cNvSpPr>
            <a:spLocks noGrp="1"/>
          </p:cNvSpPr>
          <p:nvPr>
            <p:ph type="title"/>
          </p:nvPr>
        </p:nvSpPr>
        <p:spPr>
          <a:xfrm>
            <a:off x="0" y="62144"/>
            <a:ext cx="12192000" cy="559293"/>
          </a:xfrm>
        </p:spPr>
        <p:txBody>
          <a:bodyPr>
            <a:normAutofit fontScale="90000"/>
          </a:bodyPr>
          <a:lstStyle/>
          <a:p>
            <a:r>
              <a:rPr lang="en-GB" b="0" i="0" dirty="0">
                <a:solidFill>
                  <a:srgbClr val="212529"/>
                </a:solidFill>
                <a:effectLst/>
                <a:latin typeface="system-ui"/>
              </a:rPr>
              <a:t>Java StringBuilder class</a:t>
            </a: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D2A1F7F4-D661-4BA7-992C-9ED6E468941F}"/>
              </a:ext>
            </a:extLst>
          </p:cNvPr>
          <p:cNvSpPr>
            <a:spLocks noGrp="1"/>
          </p:cNvSpPr>
          <p:nvPr>
            <p:ph idx="1"/>
          </p:nvPr>
        </p:nvSpPr>
        <p:spPr>
          <a:xfrm>
            <a:off x="71021" y="852256"/>
            <a:ext cx="12029243" cy="5943599"/>
          </a:xfrm>
        </p:spPr>
        <p:txBody>
          <a:bodyPr/>
          <a:lstStyle/>
          <a:p>
            <a:r>
              <a:rPr lang="en-GB" b="0" i="0" dirty="0">
                <a:solidFill>
                  <a:srgbClr val="212529"/>
                </a:solidFill>
                <a:effectLst/>
                <a:latin typeface="system-ui"/>
              </a:rPr>
              <a:t>StringBuilder is identical to </a:t>
            </a:r>
            <a:r>
              <a:rPr lang="en-GB" b="0" i="0" dirty="0" err="1">
                <a:solidFill>
                  <a:srgbClr val="212529"/>
                </a:solidFill>
                <a:effectLst/>
                <a:latin typeface="system-ui"/>
              </a:rPr>
              <a:t>StringBuffer</a:t>
            </a:r>
            <a:r>
              <a:rPr lang="en-GB" b="0" i="0" dirty="0">
                <a:solidFill>
                  <a:srgbClr val="212529"/>
                </a:solidFill>
                <a:effectLst/>
                <a:latin typeface="system-ui"/>
              </a:rPr>
              <a:t> except for one important difference that it is not synchronized, which means it is not thread safe.</a:t>
            </a:r>
          </a:p>
          <a:p>
            <a:r>
              <a:rPr lang="en-GB" b="0" i="0" dirty="0">
                <a:solidFill>
                  <a:srgbClr val="212529"/>
                </a:solidFill>
                <a:effectLst/>
                <a:latin typeface="system-ui"/>
              </a:rPr>
              <a:t>StringBuilder also used for creating string object that is mutable and non synchronized. </a:t>
            </a:r>
          </a:p>
          <a:p>
            <a:r>
              <a:rPr lang="en-GB" b="0" i="0" dirty="0">
                <a:solidFill>
                  <a:srgbClr val="212529"/>
                </a:solidFill>
                <a:effectLst/>
                <a:latin typeface="system-ui"/>
              </a:rPr>
              <a:t>The StringBuilder class provides no guarantee of synchronization. </a:t>
            </a:r>
          </a:p>
          <a:p>
            <a:r>
              <a:rPr lang="en-GB" b="0" i="0" dirty="0" err="1">
                <a:solidFill>
                  <a:srgbClr val="212529"/>
                </a:solidFill>
                <a:effectLst/>
                <a:latin typeface="system-ui"/>
              </a:rPr>
              <a:t>StringBuffer</a:t>
            </a:r>
            <a:r>
              <a:rPr lang="en-GB" b="0" i="0" dirty="0">
                <a:solidFill>
                  <a:srgbClr val="212529"/>
                </a:solidFill>
                <a:effectLst/>
                <a:latin typeface="system-ui"/>
              </a:rPr>
              <a:t> and StringBuilder both are mutable but if synchronization is not required then it is recommend to use StringBuilder class.</a:t>
            </a:r>
          </a:p>
          <a:p>
            <a:r>
              <a:rPr lang="en-GB" dirty="0">
                <a:solidFill>
                  <a:srgbClr val="212529"/>
                </a:solidFill>
                <a:latin typeface="system-ui"/>
              </a:rPr>
              <a:t>     StringBuilder </a:t>
            </a:r>
            <a:r>
              <a:rPr lang="en-GB" dirty="0" err="1">
                <a:solidFill>
                  <a:srgbClr val="212529"/>
                </a:solidFill>
                <a:latin typeface="system-ui"/>
              </a:rPr>
              <a:t>sb</a:t>
            </a:r>
            <a:r>
              <a:rPr lang="en-GB" dirty="0">
                <a:solidFill>
                  <a:srgbClr val="212529"/>
                </a:solidFill>
                <a:latin typeface="system-ui"/>
              </a:rPr>
              <a:t> = new StringBuilder("study");</a:t>
            </a:r>
          </a:p>
          <a:p>
            <a:r>
              <a:rPr lang="en-GB" dirty="0">
                <a:solidFill>
                  <a:srgbClr val="212529"/>
                </a:solidFill>
                <a:latin typeface="system-ui"/>
              </a:rPr>
              <a:t>    </a:t>
            </a:r>
            <a:r>
              <a:rPr lang="en-GB" dirty="0" err="1">
                <a:solidFill>
                  <a:srgbClr val="212529"/>
                </a:solidFill>
                <a:latin typeface="system-ui"/>
              </a:rPr>
              <a:t>System.out.println</a:t>
            </a:r>
            <a:r>
              <a:rPr lang="en-GB" dirty="0">
                <a:solidFill>
                  <a:srgbClr val="212529"/>
                </a:solidFill>
                <a:latin typeface="system-ui"/>
              </a:rPr>
              <a:t>(</a:t>
            </a:r>
            <a:r>
              <a:rPr lang="en-GB" dirty="0" err="1">
                <a:solidFill>
                  <a:srgbClr val="212529"/>
                </a:solidFill>
                <a:latin typeface="system-ui"/>
              </a:rPr>
              <a:t>sb</a:t>
            </a:r>
            <a:r>
              <a:rPr lang="en-GB" dirty="0">
                <a:solidFill>
                  <a:srgbClr val="212529"/>
                </a:solidFill>
                <a:latin typeface="system-ui"/>
              </a:rPr>
              <a:t>);</a:t>
            </a:r>
          </a:p>
          <a:p>
            <a:r>
              <a:rPr lang="en-GB" dirty="0">
                <a:solidFill>
                  <a:srgbClr val="212529"/>
                </a:solidFill>
                <a:latin typeface="system-ui"/>
              </a:rPr>
              <a:t>    // modifying object</a:t>
            </a:r>
          </a:p>
          <a:p>
            <a:r>
              <a:rPr lang="en-GB" dirty="0">
                <a:solidFill>
                  <a:srgbClr val="212529"/>
                </a:solidFill>
                <a:latin typeface="system-ui"/>
              </a:rPr>
              <a:t>    </a:t>
            </a:r>
            <a:r>
              <a:rPr lang="en-GB" dirty="0" err="1">
                <a:solidFill>
                  <a:srgbClr val="212529"/>
                </a:solidFill>
                <a:latin typeface="system-ui"/>
              </a:rPr>
              <a:t>sb.append</a:t>
            </a:r>
            <a:r>
              <a:rPr lang="en-GB" dirty="0">
                <a:solidFill>
                  <a:srgbClr val="212529"/>
                </a:solidFill>
                <a:latin typeface="system-ui"/>
              </a:rPr>
              <a:t>("tonight.com");</a:t>
            </a:r>
          </a:p>
          <a:p>
            <a:r>
              <a:rPr lang="en-GB" dirty="0">
                <a:solidFill>
                  <a:srgbClr val="212529"/>
                </a:solidFill>
                <a:latin typeface="system-ui"/>
              </a:rPr>
              <a:t>    </a:t>
            </a:r>
            <a:r>
              <a:rPr lang="en-GB" dirty="0" err="1">
                <a:solidFill>
                  <a:srgbClr val="212529"/>
                </a:solidFill>
                <a:latin typeface="system-ui"/>
              </a:rPr>
              <a:t>System.out.println</a:t>
            </a:r>
            <a:r>
              <a:rPr lang="en-GB" dirty="0">
                <a:solidFill>
                  <a:srgbClr val="212529"/>
                </a:solidFill>
                <a:latin typeface="system-ui"/>
              </a:rPr>
              <a:t>(</a:t>
            </a:r>
            <a:r>
              <a:rPr lang="en-GB" dirty="0" err="1">
                <a:solidFill>
                  <a:srgbClr val="212529"/>
                </a:solidFill>
                <a:latin typeface="system-ui"/>
              </a:rPr>
              <a:t>sb</a:t>
            </a:r>
            <a:r>
              <a:rPr lang="en-GB" dirty="0">
                <a:solidFill>
                  <a:srgbClr val="212529"/>
                </a:solidFill>
                <a:latin typeface="system-ui"/>
              </a:rPr>
              <a:t>);</a:t>
            </a:r>
          </a:p>
          <a:p>
            <a:endParaRPr lang="en-GB" dirty="0">
              <a:solidFill>
                <a:srgbClr val="212529"/>
              </a:solidFill>
              <a:latin typeface="system-ui"/>
            </a:endParaRPr>
          </a:p>
          <a:p>
            <a:endParaRPr lang="en-GB" dirty="0">
              <a:solidFill>
                <a:srgbClr val="212529"/>
              </a:solidFill>
              <a:latin typeface="system-ui"/>
            </a:endParaRPr>
          </a:p>
          <a:p>
            <a:endParaRPr lang="en-GB" dirty="0"/>
          </a:p>
        </p:txBody>
      </p:sp>
    </p:spTree>
    <p:extLst>
      <p:ext uri="{BB962C8B-B14F-4D97-AF65-F5344CB8AC3E}">
        <p14:creationId xmlns:p14="http://schemas.microsoft.com/office/powerpoint/2010/main" val="284272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849A-E4FA-423F-AEA9-AA2FF6CEB7B4}"/>
              </a:ext>
            </a:extLst>
          </p:cNvPr>
          <p:cNvSpPr>
            <a:spLocks noGrp="1"/>
          </p:cNvSpPr>
          <p:nvPr>
            <p:ph type="title"/>
          </p:nvPr>
        </p:nvSpPr>
        <p:spPr>
          <a:xfrm>
            <a:off x="0" y="0"/>
            <a:ext cx="12192000" cy="719091"/>
          </a:xfrm>
        </p:spPr>
        <p:txBody>
          <a:bodyPr>
            <a:normAutofit fontScale="90000"/>
          </a:bodyPr>
          <a:lstStyle/>
          <a:p>
            <a:r>
              <a:rPr lang="en-GB" b="0" i="0" dirty="0">
                <a:solidFill>
                  <a:srgbClr val="212529"/>
                </a:solidFill>
                <a:effectLst/>
                <a:latin typeface="system-ui"/>
              </a:rPr>
              <a:t>Difference between </a:t>
            </a:r>
            <a:r>
              <a:rPr lang="en-GB" b="0" i="0" dirty="0" err="1">
                <a:solidFill>
                  <a:srgbClr val="212529"/>
                </a:solidFill>
                <a:effectLst/>
                <a:latin typeface="system-ui"/>
              </a:rPr>
              <a:t>StringBuffer</a:t>
            </a:r>
            <a:r>
              <a:rPr lang="en-GB" b="0" i="0" dirty="0">
                <a:solidFill>
                  <a:srgbClr val="212529"/>
                </a:solidFill>
                <a:effectLst/>
                <a:latin typeface="system-ui"/>
              </a:rPr>
              <a:t> and StringBuilder class</a:t>
            </a:r>
            <a:br>
              <a:rPr lang="en-GB" b="0" i="0" dirty="0">
                <a:solidFill>
                  <a:srgbClr val="212529"/>
                </a:solidFill>
                <a:effectLst/>
                <a:latin typeface="system-ui"/>
              </a:rPr>
            </a:br>
            <a:endParaRPr lang="en-GB" dirty="0"/>
          </a:p>
        </p:txBody>
      </p:sp>
      <p:graphicFrame>
        <p:nvGraphicFramePr>
          <p:cNvPr id="4" name="Content Placeholder 3">
            <a:extLst>
              <a:ext uri="{FF2B5EF4-FFF2-40B4-BE49-F238E27FC236}">
                <a16:creationId xmlns:a16="http://schemas.microsoft.com/office/drawing/2014/main" id="{55A3D566-EABA-4DD6-B7A4-54628A5D2E68}"/>
              </a:ext>
            </a:extLst>
          </p:cNvPr>
          <p:cNvGraphicFramePr>
            <a:graphicFrameLocks noGrp="1"/>
          </p:cNvGraphicFramePr>
          <p:nvPr>
            <p:ph idx="1"/>
            <p:extLst>
              <p:ext uri="{D42A27DB-BD31-4B8C-83A1-F6EECF244321}">
                <p14:modId xmlns:p14="http://schemas.microsoft.com/office/powerpoint/2010/main" val="3646684623"/>
              </p:ext>
            </p:extLst>
          </p:nvPr>
        </p:nvGraphicFramePr>
        <p:xfrm>
          <a:off x="443882" y="687134"/>
          <a:ext cx="11603116" cy="6035040"/>
        </p:xfrm>
        <a:graphic>
          <a:graphicData uri="http://schemas.openxmlformats.org/drawingml/2006/table">
            <a:tbl>
              <a:tblPr/>
              <a:tblGrid>
                <a:gridCol w="5801558">
                  <a:extLst>
                    <a:ext uri="{9D8B030D-6E8A-4147-A177-3AD203B41FA5}">
                      <a16:colId xmlns:a16="http://schemas.microsoft.com/office/drawing/2014/main" val="2367187961"/>
                    </a:ext>
                  </a:extLst>
                </a:gridCol>
                <a:gridCol w="5801558">
                  <a:extLst>
                    <a:ext uri="{9D8B030D-6E8A-4147-A177-3AD203B41FA5}">
                      <a16:colId xmlns:a16="http://schemas.microsoft.com/office/drawing/2014/main" val="1189367391"/>
                    </a:ext>
                  </a:extLst>
                </a:gridCol>
              </a:tblGrid>
              <a:tr h="321056">
                <a:tc>
                  <a:txBody>
                    <a:bodyPr/>
                    <a:lstStyle/>
                    <a:p>
                      <a:pPr algn="ctr"/>
                      <a:r>
                        <a:rPr lang="en-GB" sz="1600">
                          <a:effectLst/>
                        </a:rPr>
                        <a:t>StringBuffer class</a:t>
                      </a:r>
                    </a:p>
                  </a:txBody>
                  <a:tcPr marL="80264" marR="80264" marT="40132" marB="40132">
                    <a:lnL w="7620" cap="flat" cmpd="sng" algn="ctr">
                      <a:solidFill>
                        <a:srgbClr val="E05339"/>
                      </a:solidFill>
                      <a:prstDash val="solid"/>
                      <a:round/>
                      <a:headEnd type="none" w="med" len="med"/>
                      <a:tailEnd type="none" w="med" len="med"/>
                    </a:lnL>
                    <a:lnR w="7620" cap="flat" cmpd="sng" algn="ctr">
                      <a:solidFill>
                        <a:srgbClr val="C05239"/>
                      </a:solidFill>
                      <a:prstDash val="solid"/>
                      <a:round/>
                      <a:headEnd type="none" w="med" len="med"/>
                      <a:tailEnd type="none" w="med" len="med"/>
                    </a:lnR>
                    <a:lnT w="7620" cap="flat" cmpd="sng" algn="ctr">
                      <a:solidFill>
                        <a:srgbClr val="E05339"/>
                      </a:solidFill>
                      <a:prstDash val="solid"/>
                      <a:round/>
                      <a:headEnd type="none" w="med" len="med"/>
                      <a:tailEnd type="none" w="med" len="med"/>
                    </a:lnT>
                    <a:lnB w="7620" cap="flat" cmpd="sng" algn="ctr">
                      <a:solidFill>
                        <a:srgbClr val="405539"/>
                      </a:solidFill>
                      <a:prstDash val="solid"/>
                      <a:round/>
                      <a:headEnd type="none" w="med" len="med"/>
                      <a:tailEnd type="none" w="med" len="med"/>
                    </a:lnB>
                    <a:solidFill>
                      <a:srgbClr val="FFFFFF"/>
                    </a:solidFill>
                  </a:tcPr>
                </a:tc>
                <a:tc>
                  <a:txBody>
                    <a:bodyPr/>
                    <a:lstStyle/>
                    <a:p>
                      <a:pPr algn="ctr"/>
                      <a:r>
                        <a:rPr lang="en-GB" sz="1600">
                          <a:effectLst/>
                        </a:rPr>
                        <a:t>StringBuilder class</a:t>
                      </a:r>
                    </a:p>
                  </a:txBody>
                  <a:tcPr marL="80264" marR="80264" marT="40132" marB="40132">
                    <a:lnL w="7620" cap="flat" cmpd="sng" algn="ctr">
                      <a:solidFill>
                        <a:srgbClr val="C05239"/>
                      </a:solidFill>
                      <a:prstDash val="solid"/>
                      <a:round/>
                      <a:headEnd type="none" w="med" len="med"/>
                      <a:tailEnd type="none" w="med" len="med"/>
                    </a:lnL>
                    <a:lnR w="7620" cap="flat" cmpd="sng" algn="ctr">
                      <a:solidFill>
                        <a:srgbClr val="C05239"/>
                      </a:solidFill>
                      <a:prstDash val="solid"/>
                      <a:round/>
                      <a:headEnd type="none" w="med" len="med"/>
                      <a:tailEnd type="none" w="med" len="med"/>
                    </a:lnR>
                    <a:lnT w="7620" cap="flat" cmpd="sng" algn="ctr">
                      <a:solidFill>
                        <a:srgbClr val="C05239"/>
                      </a:solidFill>
                      <a:prstDash val="solid"/>
                      <a:round/>
                      <a:headEnd type="none" w="med" len="med"/>
                      <a:tailEnd type="none" w="med" len="med"/>
                    </a:lnT>
                    <a:lnB w="7620" cap="flat" cmpd="sng" algn="ctr">
                      <a:solidFill>
                        <a:srgbClr val="C05539"/>
                      </a:solidFill>
                      <a:prstDash val="solid"/>
                      <a:round/>
                      <a:headEnd type="none" w="med" len="med"/>
                      <a:tailEnd type="none" w="med" len="med"/>
                    </a:lnB>
                    <a:solidFill>
                      <a:srgbClr val="FFFFFF"/>
                    </a:solidFill>
                  </a:tcPr>
                </a:tc>
                <a:extLst>
                  <a:ext uri="{0D108BD9-81ED-4DB2-BD59-A6C34878D82A}">
                    <a16:rowId xmlns:a16="http://schemas.microsoft.com/office/drawing/2014/main" val="737364583"/>
                  </a:ext>
                </a:extLst>
              </a:tr>
              <a:tr h="561848">
                <a:tc>
                  <a:txBody>
                    <a:bodyPr/>
                    <a:lstStyle/>
                    <a:p>
                      <a:r>
                        <a:rPr lang="en-GB" sz="1600">
                          <a:effectLst/>
                        </a:rPr>
                        <a:t>StringBuffer is synchronized.</a:t>
                      </a:r>
                    </a:p>
                  </a:txBody>
                  <a:tcPr marL="80264" marR="80264" marT="40132" marB="40132">
                    <a:lnL w="7620" cap="flat" cmpd="sng" algn="ctr">
                      <a:solidFill>
                        <a:srgbClr val="405539"/>
                      </a:solidFill>
                      <a:prstDash val="solid"/>
                      <a:round/>
                      <a:headEnd type="none" w="med" len="med"/>
                      <a:tailEnd type="none" w="med" len="med"/>
                    </a:lnL>
                    <a:lnR w="7620" cap="flat" cmpd="sng" algn="ctr">
                      <a:solidFill>
                        <a:srgbClr val="C05539"/>
                      </a:solidFill>
                      <a:prstDash val="solid"/>
                      <a:round/>
                      <a:headEnd type="none" w="med" len="med"/>
                      <a:tailEnd type="none" w="med" len="med"/>
                    </a:lnR>
                    <a:lnT w="7620" cap="flat" cmpd="sng" algn="ctr">
                      <a:solidFill>
                        <a:srgbClr val="405539"/>
                      </a:solidFill>
                      <a:prstDash val="solid"/>
                      <a:round/>
                      <a:headEnd type="none" w="med" len="med"/>
                      <a:tailEnd type="none" w="med" len="med"/>
                    </a:lnT>
                    <a:lnB w="7620" cap="flat" cmpd="sng" algn="ctr">
                      <a:solidFill>
                        <a:srgbClr val="005339"/>
                      </a:solidFill>
                      <a:prstDash val="solid"/>
                      <a:round/>
                      <a:headEnd type="none" w="med" len="med"/>
                      <a:tailEnd type="none" w="med" len="med"/>
                    </a:lnB>
                    <a:solidFill>
                      <a:srgbClr val="FFFFFF"/>
                    </a:solidFill>
                  </a:tcPr>
                </a:tc>
                <a:tc>
                  <a:txBody>
                    <a:bodyPr/>
                    <a:lstStyle/>
                    <a:p>
                      <a:r>
                        <a:rPr lang="en-GB" sz="1600">
                          <a:effectLst/>
                        </a:rPr>
                        <a:t>StringBuilder is not synchronized.</a:t>
                      </a:r>
                    </a:p>
                  </a:txBody>
                  <a:tcPr marL="80264" marR="80264" marT="40132" marB="40132">
                    <a:lnL w="7620" cap="flat" cmpd="sng" algn="ctr">
                      <a:solidFill>
                        <a:srgbClr val="C05539"/>
                      </a:solidFill>
                      <a:prstDash val="solid"/>
                      <a:round/>
                      <a:headEnd type="none" w="med" len="med"/>
                      <a:tailEnd type="none" w="med" len="med"/>
                    </a:lnL>
                    <a:lnR w="7620" cap="flat" cmpd="sng" algn="ctr">
                      <a:solidFill>
                        <a:srgbClr val="C05539"/>
                      </a:solidFill>
                      <a:prstDash val="solid"/>
                      <a:round/>
                      <a:headEnd type="none" w="med" len="med"/>
                      <a:tailEnd type="none" w="med" len="med"/>
                    </a:lnR>
                    <a:lnT w="7620" cap="flat" cmpd="sng" algn="ctr">
                      <a:solidFill>
                        <a:srgbClr val="C05539"/>
                      </a:solidFill>
                      <a:prstDash val="solid"/>
                      <a:round/>
                      <a:headEnd type="none" w="med" len="med"/>
                      <a:tailEnd type="none" w="med" len="med"/>
                    </a:lnT>
                    <a:lnB w="7620" cap="flat" cmpd="sng" algn="ctr">
                      <a:solidFill>
                        <a:srgbClr val="A05939"/>
                      </a:solidFill>
                      <a:prstDash val="solid"/>
                      <a:round/>
                      <a:headEnd type="none" w="med" len="med"/>
                      <a:tailEnd type="none" w="med" len="med"/>
                    </a:lnB>
                    <a:solidFill>
                      <a:srgbClr val="FFFFFF"/>
                    </a:solidFill>
                  </a:tcPr>
                </a:tc>
                <a:extLst>
                  <a:ext uri="{0D108BD9-81ED-4DB2-BD59-A6C34878D82A}">
                    <a16:rowId xmlns:a16="http://schemas.microsoft.com/office/drawing/2014/main" val="774271061"/>
                  </a:ext>
                </a:extLst>
              </a:tr>
              <a:tr h="802640">
                <a:tc>
                  <a:txBody>
                    <a:bodyPr/>
                    <a:lstStyle/>
                    <a:p>
                      <a:r>
                        <a:rPr lang="en-GB" sz="1600">
                          <a:effectLst/>
                        </a:rPr>
                        <a:t>Because of synchronisation, StringBuffer operation is slower than StringBuilder.</a:t>
                      </a:r>
                    </a:p>
                  </a:txBody>
                  <a:tcPr marL="80264" marR="80264" marT="40132" marB="40132">
                    <a:lnL w="7620" cap="flat" cmpd="sng" algn="ctr">
                      <a:solidFill>
                        <a:srgbClr val="005339"/>
                      </a:solidFill>
                      <a:prstDash val="solid"/>
                      <a:round/>
                      <a:headEnd type="none" w="med" len="med"/>
                      <a:tailEnd type="none" w="med" len="med"/>
                    </a:lnL>
                    <a:lnR w="7620" cap="flat" cmpd="sng" algn="ctr">
                      <a:solidFill>
                        <a:srgbClr val="A05939"/>
                      </a:solidFill>
                      <a:prstDash val="solid"/>
                      <a:round/>
                      <a:headEnd type="none" w="med" len="med"/>
                      <a:tailEnd type="none" w="med" len="med"/>
                    </a:lnR>
                    <a:lnT w="7620" cap="flat" cmpd="sng" algn="ctr">
                      <a:solidFill>
                        <a:srgbClr val="005339"/>
                      </a:solidFill>
                      <a:prstDash val="solid"/>
                      <a:round/>
                      <a:headEnd type="none" w="med" len="med"/>
                      <a:tailEnd type="none" w="med" len="med"/>
                    </a:lnT>
                    <a:lnB w="7620" cap="flat" cmpd="sng" algn="ctr">
                      <a:solidFill>
                        <a:srgbClr val="205339"/>
                      </a:solidFill>
                      <a:prstDash val="solid"/>
                      <a:round/>
                      <a:headEnd type="none" w="med" len="med"/>
                      <a:tailEnd type="none" w="med" len="med"/>
                    </a:lnB>
                    <a:solidFill>
                      <a:srgbClr val="FFFFFF"/>
                    </a:solidFill>
                  </a:tcPr>
                </a:tc>
                <a:tc>
                  <a:txBody>
                    <a:bodyPr/>
                    <a:lstStyle/>
                    <a:p>
                      <a:r>
                        <a:rPr lang="en-GB" sz="1600">
                          <a:effectLst/>
                        </a:rPr>
                        <a:t>StringBuilder operates faster.</a:t>
                      </a:r>
                    </a:p>
                  </a:txBody>
                  <a:tcPr marL="80264" marR="80264" marT="40132" marB="40132">
                    <a:lnL w="7620" cap="flat" cmpd="sng" algn="ctr">
                      <a:solidFill>
                        <a:srgbClr val="A05939"/>
                      </a:solidFill>
                      <a:prstDash val="solid"/>
                      <a:round/>
                      <a:headEnd type="none" w="med" len="med"/>
                      <a:tailEnd type="none" w="med" len="med"/>
                    </a:lnL>
                    <a:lnR w="7620" cap="flat" cmpd="sng" algn="ctr">
                      <a:solidFill>
                        <a:srgbClr val="A05939"/>
                      </a:solidFill>
                      <a:prstDash val="solid"/>
                      <a:round/>
                      <a:headEnd type="none" w="med" len="med"/>
                      <a:tailEnd type="none" w="med" len="med"/>
                    </a:lnR>
                    <a:lnT w="7620" cap="flat" cmpd="sng" algn="ctr">
                      <a:solidFill>
                        <a:srgbClr val="A05939"/>
                      </a:solidFill>
                      <a:prstDash val="solid"/>
                      <a:round/>
                      <a:headEnd type="none" w="med" len="med"/>
                      <a:tailEnd type="none" w="med" len="med"/>
                    </a:lnT>
                    <a:lnB w="7620" cap="flat" cmpd="sng" algn="ctr">
                      <a:solidFill>
                        <a:srgbClr val="805339"/>
                      </a:solidFill>
                      <a:prstDash val="solid"/>
                      <a:round/>
                      <a:headEnd type="none" w="med" len="med"/>
                      <a:tailEnd type="none" w="med" len="med"/>
                    </a:lnB>
                    <a:solidFill>
                      <a:srgbClr val="FFFFFF"/>
                    </a:solidFill>
                  </a:tcPr>
                </a:tc>
                <a:extLst>
                  <a:ext uri="{0D108BD9-81ED-4DB2-BD59-A6C34878D82A}">
                    <a16:rowId xmlns:a16="http://schemas.microsoft.com/office/drawing/2014/main" val="2677033210"/>
                  </a:ext>
                </a:extLst>
              </a:tr>
              <a:tr h="561848">
                <a:tc>
                  <a:txBody>
                    <a:bodyPr/>
                    <a:lstStyle/>
                    <a:p>
                      <a:r>
                        <a:rPr lang="en-GB" sz="1600">
                          <a:effectLst/>
                        </a:rPr>
                        <a:t>StringBuffer is thread-safe</a:t>
                      </a:r>
                    </a:p>
                  </a:txBody>
                  <a:tcPr marL="80264" marR="80264" marT="40132" marB="40132">
                    <a:lnL w="7620" cap="flat" cmpd="sng" algn="ctr">
                      <a:solidFill>
                        <a:srgbClr val="205339"/>
                      </a:solidFill>
                      <a:prstDash val="solid"/>
                      <a:round/>
                      <a:headEnd type="none" w="med" len="med"/>
                      <a:tailEnd type="none" w="med" len="med"/>
                    </a:lnL>
                    <a:lnR w="7620" cap="flat" cmpd="sng" algn="ctr">
                      <a:solidFill>
                        <a:srgbClr val="805339"/>
                      </a:solidFill>
                      <a:prstDash val="solid"/>
                      <a:round/>
                      <a:headEnd type="none" w="med" len="med"/>
                      <a:tailEnd type="none" w="med" len="med"/>
                    </a:lnR>
                    <a:lnT w="7620" cap="flat" cmpd="sng" algn="ctr">
                      <a:solidFill>
                        <a:srgbClr val="205339"/>
                      </a:solidFill>
                      <a:prstDash val="solid"/>
                      <a:round/>
                      <a:headEnd type="none" w="med" len="med"/>
                      <a:tailEnd type="none" w="med" len="med"/>
                    </a:lnT>
                    <a:lnB w="7620" cap="flat" cmpd="sng" algn="ctr">
                      <a:solidFill>
                        <a:srgbClr val="005639"/>
                      </a:solidFill>
                      <a:prstDash val="solid"/>
                      <a:round/>
                      <a:headEnd type="none" w="med" len="med"/>
                      <a:tailEnd type="none" w="med" len="med"/>
                    </a:lnB>
                    <a:solidFill>
                      <a:srgbClr val="FFFFFF"/>
                    </a:solidFill>
                  </a:tcPr>
                </a:tc>
                <a:tc>
                  <a:txBody>
                    <a:bodyPr/>
                    <a:lstStyle/>
                    <a:p>
                      <a:r>
                        <a:rPr lang="en-GB" sz="1600">
                          <a:effectLst/>
                        </a:rPr>
                        <a:t>StringBuilder is not thread-safe</a:t>
                      </a:r>
                    </a:p>
                  </a:txBody>
                  <a:tcPr marL="80264" marR="80264" marT="40132" marB="40132">
                    <a:lnL w="7620" cap="flat" cmpd="sng" algn="ctr">
                      <a:solidFill>
                        <a:srgbClr val="805339"/>
                      </a:solidFill>
                      <a:prstDash val="solid"/>
                      <a:round/>
                      <a:headEnd type="none" w="med" len="med"/>
                      <a:tailEnd type="none" w="med" len="med"/>
                    </a:lnL>
                    <a:lnR w="7620" cap="flat" cmpd="sng" algn="ctr">
                      <a:solidFill>
                        <a:srgbClr val="805339"/>
                      </a:solidFill>
                      <a:prstDash val="solid"/>
                      <a:round/>
                      <a:headEnd type="none" w="med" len="med"/>
                      <a:tailEnd type="none" w="med" len="med"/>
                    </a:lnR>
                    <a:lnT w="7620" cap="flat" cmpd="sng" algn="ctr">
                      <a:solidFill>
                        <a:srgbClr val="805339"/>
                      </a:solidFill>
                      <a:prstDash val="solid"/>
                      <a:round/>
                      <a:headEnd type="none" w="med" len="med"/>
                      <a:tailEnd type="none" w="med" len="med"/>
                    </a:lnT>
                    <a:lnB w="7620" cap="flat" cmpd="sng" algn="ctr">
                      <a:solidFill>
                        <a:srgbClr val="A05739"/>
                      </a:solidFill>
                      <a:prstDash val="solid"/>
                      <a:round/>
                      <a:headEnd type="none" w="med" len="med"/>
                      <a:tailEnd type="none" w="med" len="med"/>
                    </a:lnB>
                    <a:solidFill>
                      <a:srgbClr val="FFFFFF"/>
                    </a:solidFill>
                  </a:tcPr>
                </a:tc>
                <a:extLst>
                  <a:ext uri="{0D108BD9-81ED-4DB2-BD59-A6C34878D82A}">
                    <a16:rowId xmlns:a16="http://schemas.microsoft.com/office/drawing/2014/main" val="3399586806"/>
                  </a:ext>
                </a:extLst>
              </a:tr>
              <a:tr h="802640">
                <a:tc>
                  <a:txBody>
                    <a:bodyPr/>
                    <a:lstStyle/>
                    <a:p>
                      <a:r>
                        <a:rPr lang="en-GB" sz="1600">
                          <a:effectLst/>
                        </a:rPr>
                        <a:t>StringBuffer is less efficient as compare to StringBuilder</a:t>
                      </a:r>
                    </a:p>
                  </a:txBody>
                  <a:tcPr marL="80264" marR="80264" marT="40132" marB="40132">
                    <a:lnL w="7620" cap="flat" cmpd="sng" algn="ctr">
                      <a:solidFill>
                        <a:srgbClr val="005639"/>
                      </a:solidFill>
                      <a:prstDash val="solid"/>
                      <a:round/>
                      <a:headEnd type="none" w="med" len="med"/>
                      <a:tailEnd type="none" w="med" len="med"/>
                    </a:lnL>
                    <a:lnR w="7620" cap="flat" cmpd="sng" algn="ctr">
                      <a:solidFill>
                        <a:srgbClr val="A05739"/>
                      </a:solidFill>
                      <a:prstDash val="solid"/>
                      <a:round/>
                      <a:headEnd type="none" w="med" len="med"/>
                      <a:tailEnd type="none" w="med" len="med"/>
                    </a:lnR>
                    <a:lnT w="7620" cap="flat" cmpd="sng" algn="ctr">
                      <a:solidFill>
                        <a:srgbClr val="005639"/>
                      </a:solidFill>
                      <a:prstDash val="solid"/>
                      <a:round/>
                      <a:headEnd type="none" w="med" len="med"/>
                      <a:tailEnd type="none" w="med" len="med"/>
                    </a:lnT>
                    <a:lnB w="7620" cap="flat" cmpd="sng" algn="ctr">
                      <a:solidFill>
                        <a:srgbClr val="005639"/>
                      </a:solidFill>
                      <a:prstDash val="solid"/>
                      <a:round/>
                      <a:headEnd type="none" w="med" len="med"/>
                      <a:tailEnd type="none" w="med" len="med"/>
                    </a:lnB>
                    <a:solidFill>
                      <a:srgbClr val="FFFFFF"/>
                    </a:solidFill>
                  </a:tcPr>
                </a:tc>
                <a:tc>
                  <a:txBody>
                    <a:bodyPr/>
                    <a:lstStyle/>
                    <a:p>
                      <a:r>
                        <a:rPr lang="en-GB" sz="1600">
                          <a:effectLst/>
                        </a:rPr>
                        <a:t>StringBuilder is more efficient as compared to StringBuffer.</a:t>
                      </a:r>
                    </a:p>
                  </a:txBody>
                  <a:tcPr marL="80264" marR="80264" marT="40132" marB="40132">
                    <a:lnL w="7620" cap="flat" cmpd="sng" algn="ctr">
                      <a:solidFill>
                        <a:srgbClr val="A05739"/>
                      </a:solidFill>
                      <a:prstDash val="solid"/>
                      <a:round/>
                      <a:headEnd type="none" w="med" len="med"/>
                      <a:tailEnd type="none" w="med" len="med"/>
                    </a:lnL>
                    <a:lnR w="7620" cap="flat" cmpd="sng" algn="ctr">
                      <a:solidFill>
                        <a:srgbClr val="A05739"/>
                      </a:solidFill>
                      <a:prstDash val="solid"/>
                      <a:round/>
                      <a:headEnd type="none" w="med" len="med"/>
                      <a:tailEnd type="none" w="med" len="med"/>
                    </a:lnR>
                    <a:lnT w="7620" cap="flat" cmpd="sng" algn="ctr">
                      <a:solidFill>
                        <a:srgbClr val="A05739"/>
                      </a:solidFill>
                      <a:prstDash val="solid"/>
                      <a:round/>
                      <a:headEnd type="none" w="med" len="med"/>
                      <a:tailEnd type="none" w="med" len="med"/>
                    </a:lnT>
                    <a:lnB w="7620" cap="flat" cmpd="sng" algn="ctr">
                      <a:solidFill>
                        <a:srgbClr val="205639"/>
                      </a:solidFill>
                      <a:prstDash val="solid"/>
                      <a:round/>
                      <a:headEnd type="none" w="med" len="med"/>
                      <a:tailEnd type="none" w="med" len="med"/>
                    </a:lnB>
                    <a:solidFill>
                      <a:srgbClr val="FFFFFF"/>
                    </a:solidFill>
                  </a:tcPr>
                </a:tc>
                <a:extLst>
                  <a:ext uri="{0D108BD9-81ED-4DB2-BD59-A6C34878D82A}">
                    <a16:rowId xmlns:a16="http://schemas.microsoft.com/office/drawing/2014/main" val="141949601"/>
                  </a:ext>
                </a:extLst>
              </a:tr>
              <a:tr h="561848">
                <a:tc>
                  <a:txBody>
                    <a:bodyPr/>
                    <a:lstStyle/>
                    <a:p>
                      <a:r>
                        <a:rPr lang="en-GB" sz="1600">
                          <a:effectLst/>
                        </a:rPr>
                        <a:t>Its storage area is in the heap</a:t>
                      </a:r>
                    </a:p>
                  </a:txBody>
                  <a:tcPr marL="80264" marR="80264" marT="40132" marB="40132">
                    <a:lnL w="7620" cap="flat" cmpd="sng" algn="ctr">
                      <a:solidFill>
                        <a:srgbClr val="005639"/>
                      </a:solidFill>
                      <a:prstDash val="solid"/>
                      <a:round/>
                      <a:headEnd type="none" w="med" len="med"/>
                      <a:tailEnd type="none" w="med" len="med"/>
                    </a:lnL>
                    <a:lnR w="7620" cap="flat" cmpd="sng" algn="ctr">
                      <a:solidFill>
                        <a:srgbClr val="205639"/>
                      </a:solidFill>
                      <a:prstDash val="solid"/>
                      <a:round/>
                      <a:headEnd type="none" w="med" len="med"/>
                      <a:tailEnd type="none" w="med" len="med"/>
                    </a:lnR>
                    <a:lnT w="7620" cap="flat" cmpd="sng" algn="ctr">
                      <a:solidFill>
                        <a:srgbClr val="005639"/>
                      </a:solidFill>
                      <a:prstDash val="solid"/>
                      <a:round/>
                      <a:headEnd type="none" w="med" len="med"/>
                      <a:tailEnd type="none" w="med" len="med"/>
                    </a:lnT>
                    <a:lnB w="7620" cap="flat" cmpd="sng" algn="ctr">
                      <a:solidFill>
                        <a:srgbClr val="405839"/>
                      </a:solidFill>
                      <a:prstDash val="solid"/>
                      <a:round/>
                      <a:headEnd type="none" w="med" len="med"/>
                      <a:tailEnd type="none" w="med" len="med"/>
                    </a:lnB>
                    <a:solidFill>
                      <a:srgbClr val="FFFFFF"/>
                    </a:solidFill>
                  </a:tcPr>
                </a:tc>
                <a:tc>
                  <a:txBody>
                    <a:bodyPr/>
                    <a:lstStyle/>
                    <a:p>
                      <a:r>
                        <a:rPr lang="en-GB" sz="1600">
                          <a:effectLst/>
                        </a:rPr>
                        <a:t>Its storage area is the stack</a:t>
                      </a:r>
                    </a:p>
                  </a:txBody>
                  <a:tcPr marL="80264" marR="80264" marT="40132" marB="40132">
                    <a:lnL w="7620" cap="flat" cmpd="sng" algn="ctr">
                      <a:solidFill>
                        <a:srgbClr val="205639"/>
                      </a:solidFill>
                      <a:prstDash val="solid"/>
                      <a:round/>
                      <a:headEnd type="none" w="med" len="med"/>
                      <a:tailEnd type="none" w="med" len="med"/>
                    </a:lnL>
                    <a:lnR w="7620" cap="flat" cmpd="sng" algn="ctr">
                      <a:solidFill>
                        <a:srgbClr val="205639"/>
                      </a:solidFill>
                      <a:prstDash val="solid"/>
                      <a:round/>
                      <a:headEnd type="none" w="med" len="med"/>
                      <a:tailEnd type="none" w="med" len="med"/>
                    </a:lnR>
                    <a:lnT w="7620" cap="flat" cmpd="sng" algn="ctr">
                      <a:solidFill>
                        <a:srgbClr val="205639"/>
                      </a:solidFill>
                      <a:prstDash val="solid"/>
                      <a:round/>
                      <a:headEnd type="none" w="med" len="med"/>
                      <a:tailEnd type="none" w="med" len="med"/>
                    </a:lnT>
                    <a:lnB w="7620" cap="flat" cmpd="sng" algn="ctr">
                      <a:solidFill>
                        <a:srgbClr val="005339"/>
                      </a:solidFill>
                      <a:prstDash val="solid"/>
                      <a:round/>
                      <a:headEnd type="none" w="med" len="med"/>
                      <a:tailEnd type="none" w="med" len="med"/>
                    </a:lnB>
                    <a:solidFill>
                      <a:srgbClr val="FFFFFF"/>
                    </a:solidFill>
                  </a:tcPr>
                </a:tc>
                <a:extLst>
                  <a:ext uri="{0D108BD9-81ED-4DB2-BD59-A6C34878D82A}">
                    <a16:rowId xmlns:a16="http://schemas.microsoft.com/office/drawing/2014/main" val="478300280"/>
                  </a:ext>
                </a:extLst>
              </a:tr>
              <a:tr h="321056">
                <a:tc>
                  <a:txBody>
                    <a:bodyPr/>
                    <a:lstStyle/>
                    <a:p>
                      <a:r>
                        <a:rPr lang="en-GB" sz="1600">
                          <a:effectLst/>
                        </a:rPr>
                        <a:t>It is mutable</a:t>
                      </a:r>
                    </a:p>
                  </a:txBody>
                  <a:tcPr marL="80264" marR="80264" marT="40132" marB="40132">
                    <a:lnL w="7620" cap="flat" cmpd="sng" algn="ctr">
                      <a:solidFill>
                        <a:srgbClr val="405839"/>
                      </a:solidFill>
                      <a:prstDash val="solid"/>
                      <a:round/>
                      <a:headEnd type="none" w="med" len="med"/>
                      <a:tailEnd type="none" w="med" len="med"/>
                    </a:lnL>
                    <a:lnR w="7620" cap="flat" cmpd="sng" algn="ctr">
                      <a:solidFill>
                        <a:srgbClr val="005339"/>
                      </a:solidFill>
                      <a:prstDash val="solid"/>
                      <a:round/>
                      <a:headEnd type="none" w="med" len="med"/>
                      <a:tailEnd type="none" w="med" len="med"/>
                    </a:lnR>
                    <a:lnT w="7620" cap="flat" cmpd="sng" algn="ctr">
                      <a:solidFill>
                        <a:srgbClr val="405839"/>
                      </a:solidFill>
                      <a:prstDash val="solid"/>
                      <a:round/>
                      <a:headEnd type="none" w="med" len="med"/>
                      <a:tailEnd type="none" w="med" len="med"/>
                    </a:lnT>
                    <a:lnB w="7620" cap="flat" cmpd="sng" algn="ctr">
                      <a:solidFill>
                        <a:srgbClr val="E06139"/>
                      </a:solidFill>
                      <a:prstDash val="solid"/>
                      <a:round/>
                      <a:headEnd type="none" w="med" len="med"/>
                      <a:tailEnd type="none" w="med" len="med"/>
                    </a:lnB>
                    <a:solidFill>
                      <a:srgbClr val="FFFFFF"/>
                    </a:solidFill>
                  </a:tcPr>
                </a:tc>
                <a:tc>
                  <a:txBody>
                    <a:bodyPr/>
                    <a:lstStyle/>
                    <a:p>
                      <a:r>
                        <a:rPr lang="en-GB" sz="1600">
                          <a:effectLst/>
                        </a:rPr>
                        <a:t>It is mutable</a:t>
                      </a:r>
                    </a:p>
                  </a:txBody>
                  <a:tcPr marL="80264" marR="80264" marT="40132" marB="40132">
                    <a:lnL w="7620" cap="flat" cmpd="sng" algn="ctr">
                      <a:solidFill>
                        <a:srgbClr val="005339"/>
                      </a:solidFill>
                      <a:prstDash val="solid"/>
                      <a:round/>
                      <a:headEnd type="none" w="med" len="med"/>
                      <a:tailEnd type="none" w="med" len="med"/>
                    </a:lnL>
                    <a:lnR w="7620" cap="flat" cmpd="sng" algn="ctr">
                      <a:solidFill>
                        <a:srgbClr val="005339"/>
                      </a:solidFill>
                      <a:prstDash val="solid"/>
                      <a:round/>
                      <a:headEnd type="none" w="med" len="med"/>
                      <a:tailEnd type="none" w="med" len="med"/>
                    </a:lnR>
                    <a:lnT w="7620" cap="flat" cmpd="sng" algn="ctr">
                      <a:solidFill>
                        <a:srgbClr val="005339"/>
                      </a:solidFill>
                      <a:prstDash val="solid"/>
                      <a:round/>
                      <a:headEnd type="none" w="med" len="med"/>
                      <a:tailEnd type="none" w="med" len="med"/>
                    </a:lnT>
                    <a:lnB w="7620" cap="flat" cmpd="sng" algn="ctr">
                      <a:solidFill>
                        <a:srgbClr val="C06139"/>
                      </a:solidFill>
                      <a:prstDash val="solid"/>
                      <a:round/>
                      <a:headEnd type="none" w="med" len="med"/>
                      <a:tailEnd type="none" w="med" len="med"/>
                    </a:lnB>
                    <a:solidFill>
                      <a:srgbClr val="FFFFFF"/>
                    </a:solidFill>
                  </a:tcPr>
                </a:tc>
                <a:extLst>
                  <a:ext uri="{0D108BD9-81ED-4DB2-BD59-A6C34878D82A}">
                    <a16:rowId xmlns:a16="http://schemas.microsoft.com/office/drawing/2014/main" val="3979527651"/>
                  </a:ext>
                </a:extLst>
              </a:tr>
              <a:tr h="561848">
                <a:tc>
                  <a:txBody>
                    <a:bodyPr/>
                    <a:lstStyle/>
                    <a:p>
                      <a:r>
                        <a:rPr lang="en-GB" sz="1600">
                          <a:effectLst/>
                        </a:rPr>
                        <a:t>Methods are synchronized</a:t>
                      </a:r>
                    </a:p>
                  </a:txBody>
                  <a:tcPr marL="80264" marR="80264" marT="40132" marB="40132">
                    <a:lnL w="7620" cap="flat" cmpd="sng" algn="ctr">
                      <a:solidFill>
                        <a:srgbClr val="E06139"/>
                      </a:solidFill>
                      <a:prstDash val="solid"/>
                      <a:round/>
                      <a:headEnd type="none" w="med" len="med"/>
                      <a:tailEnd type="none" w="med" len="med"/>
                    </a:lnL>
                    <a:lnR w="7620" cap="flat" cmpd="sng" algn="ctr">
                      <a:solidFill>
                        <a:srgbClr val="C06139"/>
                      </a:solidFill>
                      <a:prstDash val="solid"/>
                      <a:round/>
                      <a:headEnd type="none" w="med" len="med"/>
                      <a:tailEnd type="none" w="med" len="med"/>
                    </a:lnR>
                    <a:lnT w="7620" cap="flat" cmpd="sng" algn="ctr">
                      <a:solidFill>
                        <a:srgbClr val="E06139"/>
                      </a:solidFill>
                      <a:prstDash val="solid"/>
                      <a:round/>
                      <a:headEnd type="none" w="med" len="med"/>
                      <a:tailEnd type="none" w="med" len="med"/>
                    </a:lnT>
                    <a:lnB w="7620" cap="flat" cmpd="sng" algn="ctr">
                      <a:solidFill>
                        <a:srgbClr val="006139"/>
                      </a:solidFill>
                      <a:prstDash val="solid"/>
                      <a:round/>
                      <a:headEnd type="none" w="med" len="med"/>
                      <a:tailEnd type="none" w="med" len="med"/>
                    </a:lnB>
                    <a:solidFill>
                      <a:srgbClr val="FFFFFF"/>
                    </a:solidFill>
                  </a:tcPr>
                </a:tc>
                <a:tc>
                  <a:txBody>
                    <a:bodyPr/>
                    <a:lstStyle/>
                    <a:p>
                      <a:r>
                        <a:rPr lang="en-GB" sz="1600">
                          <a:effectLst/>
                        </a:rPr>
                        <a:t>Methods are not synchronized</a:t>
                      </a:r>
                    </a:p>
                  </a:txBody>
                  <a:tcPr marL="80264" marR="80264" marT="40132" marB="40132">
                    <a:lnL w="7620" cap="flat" cmpd="sng" algn="ctr">
                      <a:solidFill>
                        <a:srgbClr val="C06139"/>
                      </a:solidFill>
                      <a:prstDash val="solid"/>
                      <a:round/>
                      <a:headEnd type="none" w="med" len="med"/>
                      <a:tailEnd type="none" w="med" len="med"/>
                    </a:lnL>
                    <a:lnR w="7620" cap="flat" cmpd="sng" algn="ctr">
                      <a:solidFill>
                        <a:srgbClr val="C06139"/>
                      </a:solidFill>
                      <a:prstDash val="solid"/>
                      <a:round/>
                      <a:headEnd type="none" w="med" len="med"/>
                      <a:tailEnd type="none" w="med" len="med"/>
                    </a:lnR>
                    <a:lnT w="7620" cap="flat" cmpd="sng" algn="ctr">
                      <a:solidFill>
                        <a:srgbClr val="C06139"/>
                      </a:solidFill>
                      <a:prstDash val="solid"/>
                      <a:round/>
                      <a:headEnd type="none" w="med" len="med"/>
                      <a:tailEnd type="none" w="med" len="med"/>
                    </a:lnT>
                    <a:lnB w="7620" cap="flat" cmpd="sng" algn="ctr">
                      <a:solidFill>
                        <a:srgbClr val="005D39"/>
                      </a:solidFill>
                      <a:prstDash val="solid"/>
                      <a:round/>
                      <a:headEnd type="none" w="med" len="med"/>
                      <a:tailEnd type="none" w="med" len="med"/>
                    </a:lnB>
                    <a:solidFill>
                      <a:srgbClr val="FFFFFF"/>
                    </a:solidFill>
                  </a:tcPr>
                </a:tc>
                <a:extLst>
                  <a:ext uri="{0D108BD9-81ED-4DB2-BD59-A6C34878D82A}">
                    <a16:rowId xmlns:a16="http://schemas.microsoft.com/office/drawing/2014/main" val="3172048744"/>
                  </a:ext>
                </a:extLst>
              </a:tr>
              <a:tr h="561848">
                <a:tc>
                  <a:txBody>
                    <a:bodyPr/>
                    <a:lstStyle/>
                    <a:p>
                      <a:r>
                        <a:rPr lang="en-GB" sz="1600">
                          <a:effectLst/>
                        </a:rPr>
                        <a:t>It is alternative of string class</a:t>
                      </a:r>
                    </a:p>
                  </a:txBody>
                  <a:tcPr marL="80264" marR="80264" marT="40132" marB="40132">
                    <a:lnL w="7620" cap="flat" cmpd="sng" algn="ctr">
                      <a:solidFill>
                        <a:srgbClr val="006139"/>
                      </a:solidFill>
                      <a:prstDash val="solid"/>
                      <a:round/>
                      <a:headEnd type="none" w="med" len="med"/>
                      <a:tailEnd type="none" w="med" len="med"/>
                    </a:lnL>
                    <a:lnR w="7620" cap="flat" cmpd="sng" algn="ctr">
                      <a:solidFill>
                        <a:srgbClr val="005D39"/>
                      </a:solidFill>
                      <a:prstDash val="solid"/>
                      <a:round/>
                      <a:headEnd type="none" w="med" len="med"/>
                      <a:tailEnd type="none" w="med" len="med"/>
                    </a:lnR>
                    <a:lnT w="7620" cap="flat" cmpd="sng" algn="ctr">
                      <a:solidFill>
                        <a:srgbClr val="006139"/>
                      </a:solidFill>
                      <a:prstDash val="solid"/>
                      <a:round/>
                      <a:headEnd type="none" w="med" len="med"/>
                      <a:tailEnd type="none" w="med" len="med"/>
                    </a:lnT>
                    <a:lnB w="7620" cap="flat" cmpd="sng" algn="ctr">
                      <a:solidFill>
                        <a:srgbClr val="405F39"/>
                      </a:solidFill>
                      <a:prstDash val="solid"/>
                      <a:round/>
                      <a:headEnd type="none" w="med" len="med"/>
                      <a:tailEnd type="none" w="med" len="med"/>
                    </a:lnB>
                    <a:solidFill>
                      <a:srgbClr val="FFFFFF"/>
                    </a:solidFill>
                  </a:tcPr>
                </a:tc>
                <a:tc>
                  <a:txBody>
                    <a:bodyPr/>
                    <a:lstStyle/>
                    <a:p>
                      <a:r>
                        <a:rPr lang="en-GB" sz="1600">
                          <a:effectLst/>
                        </a:rPr>
                        <a:t>It is more flexible as compared to the string class</a:t>
                      </a:r>
                    </a:p>
                  </a:txBody>
                  <a:tcPr marL="80264" marR="80264" marT="40132" marB="40132">
                    <a:lnL w="7620" cap="flat" cmpd="sng" algn="ctr">
                      <a:solidFill>
                        <a:srgbClr val="005D39"/>
                      </a:solidFill>
                      <a:prstDash val="solid"/>
                      <a:round/>
                      <a:headEnd type="none" w="med" len="med"/>
                      <a:tailEnd type="none" w="med" len="med"/>
                    </a:lnL>
                    <a:lnR w="7620" cap="flat" cmpd="sng" algn="ctr">
                      <a:solidFill>
                        <a:srgbClr val="005D39"/>
                      </a:solidFill>
                      <a:prstDash val="solid"/>
                      <a:round/>
                      <a:headEnd type="none" w="med" len="med"/>
                      <a:tailEnd type="none" w="med" len="med"/>
                    </a:lnR>
                    <a:lnT w="7620" cap="flat" cmpd="sng" algn="ctr">
                      <a:solidFill>
                        <a:srgbClr val="005D39"/>
                      </a:solidFill>
                      <a:prstDash val="solid"/>
                      <a:round/>
                      <a:headEnd type="none" w="med" len="med"/>
                      <a:tailEnd type="none" w="med" len="med"/>
                    </a:lnT>
                    <a:lnB w="7620" cap="flat" cmpd="sng" algn="ctr">
                      <a:solidFill>
                        <a:srgbClr val="005E39"/>
                      </a:solidFill>
                      <a:prstDash val="solid"/>
                      <a:round/>
                      <a:headEnd type="none" w="med" len="med"/>
                      <a:tailEnd type="none" w="med" len="med"/>
                    </a:lnB>
                    <a:solidFill>
                      <a:srgbClr val="FFFFFF"/>
                    </a:solidFill>
                  </a:tcPr>
                </a:tc>
                <a:extLst>
                  <a:ext uri="{0D108BD9-81ED-4DB2-BD59-A6C34878D82A}">
                    <a16:rowId xmlns:a16="http://schemas.microsoft.com/office/drawing/2014/main" val="1712827023"/>
                  </a:ext>
                </a:extLst>
              </a:tr>
              <a:tr h="321056">
                <a:tc>
                  <a:txBody>
                    <a:bodyPr/>
                    <a:lstStyle/>
                    <a:p>
                      <a:r>
                        <a:rPr lang="en-GB" sz="1600">
                          <a:effectLst/>
                        </a:rPr>
                        <a:t>Introduced in Java 1.0</a:t>
                      </a:r>
                    </a:p>
                  </a:txBody>
                  <a:tcPr marL="80264" marR="80264" marT="40132" marB="40132">
                    <a:lnL w="7620" cap="flat" cmpd="sng" algn="ctr">
                      <a:solidFill>
                        <a:srgbClr val="405F39"/>
                      </a:solidFill>
                      <a:prstDash val="solid"/>
                      <a:round/>
                      <a:headEnd type="none" w="med" len="med"/>
                      <a:tailEnd type="none" w="med" len="med"/>
                    </a:lnL>
                    <a:lnR w="7620" cap="flat" cmpd="sng" algn="ctr">
                      <a:solidFill>
                        <a:srgbClr val="005E39"/>
                      </a:solidFill>
                      <a:prstDash val="solid"/>
                      <a:round/>
                      <a:headEnd type="none" w="med" len="med"/>
                      <a:tailEnd type="none" w="med" len="med"/>
                    </a:lnR>
                    <a:lnT w="7620" cap="flat" cmpd="sng" algn="ctr">
                      <a:solidFill>
                        <a:srgbClr val="405F39"/>
                      </a:solidFill>
                      <a:prstDash val="solid"/>
                      <a:round/>
                      <a:headEnd type="none" w="med" len="med"/>
                      <a:tailEnd type="none" w="med" len="med"/>
                    </a:lnT>
                    <a:lnB w="7620" cap="flat" cmpd="sng" algn="ctr">
                      <a:solidFill>
                        <a:srgbClr val="A05F39"/>
                      </a:solidFill>
                      <a:prstDash val="solid"/>
                      <a:round/>
                      <a:headEnd type="none" w="med" len="med"/>
                      <a:tailEnd type="none" w="med" len="med"/>
                    </a:lnB>
                    <a:solidFill>
                      <a:srgbClr val="FFFFFF"/>
                    </a:solidFill>
                  </a:tcPr>
                </a:tc>
                <a:tc>
                  <a:txBody>
                    <a:bodyPr/>
                    <a:lstStyle/>
                    <a:p>
                      <a:r>
                        <a:rPr lang="en-GB" sz="1600">
                          <a:effectLst/>
                        </a:rPr>
                        <a:t>Introduced in Java 1.5</a:t>
                      </a:r>
                    </a:p>
                  </a:txBody>
                  <a:tcPr marL="80264" marR="80264" marT="40132" marB="40132">
                    <a:lnL w="7620" cap="flat" cmpd="sng" algn="ctr">
                      <a:solidFill>
                        <a:srgbClr val="005E39"/>
                      </a:solidFill>
                      <a:prstDash val="solid"/>
                      <a:round/>
                      <a:headEnd type="none" w="med" len="med"/>
                      <a:tailEnd type="none" w="med" len="med"/>
                    </a:lnL>
                    <a:lnR w="7620" cap="flat" cmpd="sng" algn="ctr">
                      <a:solidFill>
                        <a:srgbClr val="005E39"/>
                      </a:solidFill>
                      <a:prstDash val="solid"/>
                      <a:round/>
                      <a:headEnd type="none" w="med" len="med"/>
                      <a:tailEnd type="none" w="med" len="med"/>
                    </a:lnR>
                    <a:lnT w="7620" cap="flat" cmpd="sng" algn="ctr">
                      <a:solidFill>
                        <a:srgbClr val="005E39"/>
                      </a:solidFill>
                      <a:prstDash val="solid"/>
                      <a:round/>
                      <a:headEnd type="none" w="med" len="med"/>
                      <a:tailEnd type="none" w="med" len="med"/>
                    </a:lnT>
                    <a:lnB w="7620" cap="flat" cmpd="sng" algn="ctr">
                      <a:solidFill>
                        <a:srgbClr val="E06139"/>
                      </a:solidFill>
                      <a:prstDash val="solid"/>
                      <a:round/>
                      <a:headEnd type="none" w="med" len="med"/>
                      <a:tailEnd type="none" w="med" len="med"/>
                    </a:lnB>
                    <a:solidFill>
                      <a:srgbClr val="FFFFFF"/>
                    </a:solidFill>
                  </a:tcPr>
                </a:tc>
                <a:extLst>
                  <a:ext uri="{0D108BD9-81ED-4DB2-BD59-A6C34878D82A}">
                    <a16:rowId xmlns:a16="http://schemas.microsoft.com/office/drawing/2014/main" val="2110834881"/>
                  </a:ext>
                </a:extLst>
              </a:tr>
              <a:tr h="321056">
                <a:tc>
                  <a:txBody>
                    <a:bodyPr/>
                    <a:lstStyle/>
                    <a:p>
                      <a:r>
                        <a:rPr lang="en-GB" sz="1600">
                          <a:effectLst/>
                        </a:rPr>
                        <a:t>Its performance is moderate</a:t>
                      </a:r>
                    </a:p>
                  </a:txBody>
                  <a:tcPr marL="80264" marR="80264" marT="40132" marB="40132">
                    <a:lnL w="7620" cap="flat" cmpd="sng" algn="ctr">
                      <a:solidFill>
                        <a:srgbClr val="A05F39"/>
                      </a:solidFill>
                      <a:prstDash val="solid"/>
                      <a:round/>
                      <a:headEnd type="none" w="med" len="med"/>
                      <a:tailEnd type="none" w="med" len="med"/>
                    </a:lnL>
                    <a:lnR w="7620" cap="flat" cmpd="sng" algn="ctr">
                      <a:solidFill>
                        <a:srgbClr val="E06139"/>
                      </a:solidFill>
                      <a:prstDash val="solid"/>
                      <a:round/>
                      <a:headEnd type="none" w="med" len="med"/>
                      <a:tailEnd type="none" w="med" len="med"/>
                    </a:lnR>
                    <a:lnT w="7620" cap="flat" cmpd="sng" algn="ctr">
                      <a:solidFill>
                        <a:srgbClr val="A05F39"/>
                      </a:solidFill>
                      <a:prstDash val="solid"/>
                      <a:round/>
                      <a:headEnd type="none" w="med" len="med"/>
                      <a:tailEnd type="none" w="med" len="med"/>
                    </a:lnT>
                    <a:lnB w="7620" cap="flat" cmpd="sng" algn="ctr">
                      <a:solidFill>
                        <a:srgbClr val="E05D39"/>
                      </a:solidFill>
                      <a:prstDash val="solid"/>
                      <a:round/>
                      <a:headEnd type="none" w="med" len="med"/>
                      <a:tailEnd type="none" w="med" len="med"/>
                    </a:lnB>
                    <a:solidFill>
                      <a:srgbClr val="FFFFFF"/>
                    </a:solidFill>
                  </a:tcPr>
                </a:tc>
                <a:tc>
                  <a:txBody>
                    <a:bodyPr/>
                    <a:lstStyle/>
                    <a:p>
                      <a:r>
                        <a:rPr lang="en-GB" sz="1600">
                          <a:effectLst/>
                        </a:rPr>
                        <a:t>Its performance is very high</a:t>
                      </a:r>
                    </a:p>
                  </a:txBody>
                  <a:tcPr marL="80264" marR="80264" marT="40132" marB="40132">
                    <a:lnL w="7620" cap="flat" cmpd="sng" algn="ctr">
                      <a:solidFill>
                        <a:srgbClr val="E06139"/>
                      </a:solidFill>
                      <a:prstDash val="solid"/>
                      <a:round/>
                      <a:headEnd type="none" w="med" len="med"/>
                      <a:tailEnd type="none" w="med" len="med"/>
                    </a:lnL>
                    <a:lnR w="7620" cap="flat" cmpd="sng" algn="ctr">
                      <a:solidFill>
                        <a:srgbClr val="E06139"/>
                      </a:solidFill>
                      <a:prstDash val="solid"/>
                      <a:round/>
                      <a:headEnd type="none" w="med" len="med"/>
                      <a:tailEnd type="none" w="med" len="med"/>
                    </a:lnR>
                    <a:lnT w="7620" cap="flat" cmpd="sng" algn="ctr">
                      <a:solidFill>
                        <a:srgbClr val="E06139"/>
                      </a:solidFill>
                      <a:prstDash val="solid"/>
                      <a:round/>
                      <a:headEnd type="none" w="med" len="med"/>
                      <a:tailEnd type="none" w="med" len="med"/>
                    </a:lnT>
                    <a:lnB w="7620" cap="flat" cmpd="sng" algn="ctr">
                      <a:solidFill>
                        <a:srgbClr val="205C39"/>
                      </a:solidFill>
                      <a:prstDash val="solid"/>
                      <a:round/>
                      <a:headEnd type="none" w="med" len="med"/>
                      <a:tailEnd type="none" w="med" len="med"/>
                    </a:lnB>
                    <a:solidFill>
                      <a:srgbClr val="FFFFFF"/>
                    </a:solidFill>
                  </a:tcPr>
                </a:tc>
                <a:extLst>
                  <a:ext uri="{0D108BD9-81ED-4DB2-BD59-A6C34878D82A}">
                    <a16:rowId xmlns:a16="http://schemas.microsoft.com/office/drawing/2014/main" val="1227206291"/>
                  </a:ext>
                </a:extLst>
              </a:tr>
              <a:tr h="321056">
                <a:tc>
                  <a:txBody>
                    <a:bodyPr/>
                    <a:lstStyle/>
                    <a:p>
                      <a:r>
                        <a:rPr lang="en-GB" sz="1600">
                          <a:effectLst/>
                        </a:rPr>
                        <a:t>It consumes more memory</a:t>
                      </a:r>
                    </a:p>
                  </a:txBody>
                  <a:tcPr marL="80264" marR="80264" marT="40132" marB="40132">
                    <a:lnL w="7620" cap="flat" cmpd="sng" algn="ctr">
                      <a:solidFill>
                        <a:srgbClr val="E05D39"/>
                      </a:solidFill>
                      <a:prstDash val="solid"/>
                      <a:round/>
                      <a:headEnd type="none" w="med" len="med"/>
                      <a:tailEnd type="none" w="med" len="med"/>
                    </a:lnL>
                    <a:lnR w="7620" cap="flat" cmpd="sng" algn="ctr">
                      <a:solidFill>
                        <a:srgbClr val="205C39"/>
                      </a:solidFill>
                      <a:prstDash val="solid"/>
                      <a:round/>
                      <a:headEnd type="none" w="med" len="med"/>
                      <a:tailEnd type="none" w="med" len="med"/>
                    </a:lnR>
                    <a:lnT w="7620" cap="flat" cmpd="sng" algn="ctr">
                      <a:solidFill>
                        <a:srgbClr val="E05D39"/>
                      </a:solidFill>
                      <a:prstDash val="solid"/>
                      <a:round/>
                      <a:headEnd type="none" w="med" len="med"/>
                      <a:tailEnd type="none" w="med" len="med"/>
                    </a:lnT>
                    <a:lnB w="7620" cap="flat" cmpd="sng" algn="ctr">
                      <a:solidFill>
                        <a:srgbClr val="E05D39"/>
                      </a:solidFill>
                      <a:prstDash val="solid"/>
                      <a:round/>
                      <a:headEnd type="none" w="med" len="med"/>
                      <a:tailEnd type="none" w="med" len="med"/>
                    </a:lnB>
                    <a:solidFill>
                      <a:srgbClr val="FFFFFF"/>
                    </a:solidFill>
                  </a:tcPr>
                </a:tc>
                <a:tc>
                  <a:txBody>
                    <a:bodyPr/>
                    <a:lstStyle/>
                    <a:p>
                      <a:r>
                        <a:rPr lang="en-GB" sz="1600" dirty="0">
                          <a:effectLst/>
                        </a:rPr>
                        <a:t>It consumes less memory</a:t>
                      </a:r>
                    </a:p>
                  </a:txBody>
                  <a:tcPr marL="80264" marR="80264" marT="40132" marB="40132">
                    <a:lnL w="7620" cap="flat" cmpd="sng" algn="ctr">
                      <a:solidFill>
                        <a:srgbClr val="205C39"/>
                      </a:solidFill>
                      <a:prstDash val="solid"/>
                      <a:round/>
                      <a:headEnd type="none" w="med" len="med"/>
                      <a:tailEnd type="none" w="med" len="med"/>
                    </a:lnL>
                    <a:lnR w="7620" cap="flat" cmpd="sng" algn="ctr">
                      <a:solidFill>
                        <a:srgbClr val="205C39"/>
                      </a:solidFill>
                      <a:prstDash val="solid"/>
                      <a:round/>
                      <a:headEnd type="none" w="med" len="med"/>
                      <a:tailEnd type="none" w="med" len="med"/>
                    </a:lnR>
                    <a:lnT w="7620" cap="flat" cmpd="sng" algn="ctr">
                      <a:solidFill>
                        <a:srgbClr val="205C39"/>
                      </a:solidFill>
                      <a:prstDash val="solid"/>
                      <a:round/>
                      <a:headEnd type="none" w="med" len="med"/>
                      <a:tailEnd type="none" w="med" len="med"/>
                    </a:lnT>
                    <a:lnB w="7620" cap="flat" cmpd="sng" algn="ctr">
                      <a:solidFill>
                        <a:srgbClr val="205C39"/>
                      </a:solidFill>
                      <a:prstDash val="solid"/>
                      <a:round/>
                      <a:headEnd type="none" w="med" len="med"/>
                      <a:tailEnd type="none" w="med" len="med"/>
                    </a:lnB>
                    <a:solidFill>
                      <a:srgbClr val="FFFFFF"/>
                    </a:solidFill>
                  </a:tcPr>
                </a:tc>
                <a:extLst>
                  <a:ext uri="{0D108BD9-81ED-4DB2-BD59-A6C34878D82A}">
                    <a16:rowId xmlns:a16="http://schemas.microsoft.com/office/drawing/2014/main" val="2672844084"/>
                  </a:ext>
                </a:extLst>
              </a:tr>
            </a:tbl>
          </a:graphicData>
        </a:graphic>
      </p:graphicFrame>
    </p:spTree>
    <p:extLst>
      <p:ext uri="{BB962C8B-B14F-4D97-AF65-F5344CB8AC3E}">
        <p14:creationId xmlns:p14="http://schemas.microsoft.com/office/powerpoint/2010/main" val="109932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7D6A-1534-4C7D-8FF2-7B5F33019B1B}"/>
              </a:ext>
            </a:extLst>
          </p:cNvPr>
          <p:cNvSpPr>
            <a:spLocks noGrp="1"/>
          </p:cNvSpPr>
          <p:nvPr>
            <p:ph type="title"/>
          </p:nvPr>
        </p:nvSpPr>
        <p:spPr>
          <a:xfrm>
            <a:off x="677334" y="71021"/>
            <a:ext cx="8596668" cy="745617"/>
          </a:xfrm>
        </p:spPr>
        <p:txBody>
          <a:bodyPr>
            <a:normAutofit fontScale="90000"/>
          </a:bodyPr>
          <a:lstStyle/>
          <a:p>
            <a:r>
              <a:rPr lang="en-GB" b="0" i="0" dirty="0">
                <a:solidFill>
                  <a:srgbClr val="212529"/>
                </a:solidFill>
                <a:effectLst/>
                <a:latin typeface="system-ui"/>
              </a:rPr>
              <a:t>StringBuilder Methods</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B72424DC-1688-4959-A46F-11915F02A3D4}"/>
              </a:ext>
            </a:extLst>
          </p:cNvPr>
          <p:cNvSpPr>
            <a:spLocks noGrp="1"/>
          </p:cNvSpPr>
          <p:nvPr>
            <p:ph idx="1"/>
          </p:nvPr>
        </p:nvSpPr>
        <p:spPr>
          <a:xfrm>
            <a:off x="88777" y="541539"/>
            <a:ext cx="12029242" cy="6245440"/>
          </a:xfrm>
        </p:spPr>
        <p:txBody>
          <a:bodyPr/>
          <a:lstStyle/>
          <a:p>
            <a:r>
              <a:rPr lang="en-GB" b="0" i="0" dirty="0">
                <a:solidFill>
                  <a:srgbClr val="212529"/>
                </a:solidFill>
                <a:effectLst/>
                <a:latin typeface="system-ui"/>
              </a:rPr>
              <a:t>append ():we are appending a new string using </a:t>
            </a:r>
            <a:r>
              <a:rPr lang="en-GB" b="0" i="0" dirty="0" err="1">
                <a:solidFill>
                  <a:srgbClr val="212529"/>
                </a:solidFill>
                <a:effectLst/>
                <a:latin typeface="system-ui"/>
              </a:rPr>
              <a:t>appen</a:t>
            </a:r>
            <a:r>
              <a:rPr lang="en-GB" b="0" i="0" dirty="0">
                <a:solidFill>
                  <a:srgbClr val="212529"/>
                </a:solidFill>
                <a:effectLst/>
                <a:latin typeface="system-ui"/>
              </a:rPr>
              <a:t>() method to the existing string object.</a:t>
            </a:r>
          </a:p>
          <a:p>
            <a:r>
              <a:rPr lang="en-GB" b="0" i="0" dirty="0">
                <a:solidFill>
                  <a:srgbClr val="212529"/>
                </a:solidFill>
                <a:effectLst/>
                <a:latin typeface="system-ui"/>
              </a:rPr>
              <a:t>Replace(): </a:t>
            </a:r>
          </a:p>
          <a:p>
            <a:pPr marL="0" indent="0">
              <a:buNone/>
            </a:pPr>
            <a:r>
              <a:rPr lang="en-GB" b="0" i="0" dirty="0">
                <a:solidFill>
                  <a:srgbClr val="212529"/>
                </a:solidFill>
                <a:effectLst/>
                <a:latin typeface="system-ui"/>
              </a:rPr>
              <a:t>It is used to replace a substring from the string object. This method takes three arguments, first is start index, second is last index and third is substring to be replaced.</a:t>
            </a:r>
          </a:p>
          <a:p>
            <a:r>
              <a:rPr lang="en-GB" b="0" i="0" dirty="0">
                <a:solidFill>
                  <a:srgbClr val="212529"/>
                </a:solidFill>
                <a:effectLst/>
                <a:latin typeface="system-ui"/>
              </a:rPr>
              <a:t>Reverse Method:</a:t>
            </a:r>
          </a:p>
          <a:p>
            <a:pPr marL="0" indent="0">
              <a:buNone/>
            </a:pPr>
            <a:r>
              <a:rPr lang="en-GB" dirty="0">
                <a:solidFill>
                  <a:srgbClr val="212529"/>
                </a:solidFill>
                <a:latin typeface="system-ui"/>
              </a:rPr>
              <a:t>I</a:t>
            </a:r>
            <a:r>
              <a:rPr lang="en-GB" b="0" i="0" dirty="0">
                <a:solidFill>
                  <a:srgbClr val="212529"/>
                </a:solidFill>
                <a:effectLst/>
                <a:latin typeface="system-ui"/>
              </a:rPr>
              <a:t>t is used to reverse the string object. It completely reverses the string from start to end characters.</a:t>
            </a:r>
          </a:p>
          <a:p>
            <a:pPr marL="0" indent="0">
              <a:buNone/>
            </a:pPr>
            <a:r>
              <a:rPr lang="en-GB" b="1" i="0" dirty="0">
                <a:solidFill>
                  <a:srgbClr val="212529"/>
                </a:solidFill>
                <a:effectLst/>
                <a:latin typeface="system-ui"/>
              </a:rPr>
              <a:t>Java String tokenizer:</a:t>
            </a:r>
          </a:p>
          <a:p>
            <a:pPr marL="0" indent="0">
              <a:buNone/>
            </a:pPr>
            <a:r>
              <a:rPr lang="en-GB" b="0" i="0" dirty="0">
                <a:solidFill>
                  <a:srgbClr val="212529"/>
                </a:solidFill>
                <a:effectLst/>
                <a:latin typeface="system-ui"/>
              </a:rPr>
              <a:t>1.In Java, </a:t>
            </a:r>
            <a:r>
              <a:rPr lang="en-GB" b="0" i="0" dirty="0" err="1">
                <a:solidFill>
                  <a:srgbClr val="212529"/>
                </a:solidFill>
                <a:effectLst/>
                <a:latin typeface="system-ui"/>
              </a:rPr>
              <a:t>StringTokenizer</a:t>
            </a:r>
            <a:r>
              <a:rPr lang="en-GB" b="0" i="0" dirty="0">
                <a:solidFill>
                  <a:srgbClr val="212529"/>
                </a:solidFill>
                <a:effectLst/>
                <a:latin typeface="system-ui"/>
              </a:rPr>
              <a:t> is used to break a string into tokens based </a:t>
            </a:r>
          </a:p>
          <a:p>
            <a:pPr marL="0" indent="0">
              <a:buNone/>
            </a:pPr>
            <a:r>
              <a:rPr lang="en-GB" b="0" i="0" dirty="0">
                <a:solidFill>
                  <a:srgbClr val="212529"/>
                </a:solidFill>
                <a:effectLst/>
                <a:latin typeface="system-ui"/>
              </a:rPr>
              <a:t>on provided delimiter.</a:t>
            </a:r>
          </a:p>
          <a:p>
            <a:pPr marL="0" indent="0">
              <a:buNone/>
            </a:pPr>
            <a:r>
              <a:rPr lang="en-GB" dirty="0">
                <a:solidFill>
                  <a:srgbClr val="212529"/>
                </a:solidFill>
                <a:latin typeface="system-ui"/>
              </a:rPr>
              <a:t>2.</a:t>
            </a:r>
            <a:r>
              <a:rPr lang="en-GB" b="0" i="0" dirty="0">
                <a:solidFill>
                  <a:srgbClr val="212529"/>
                </a:solidFill>
                <a:effectLst/>
                <a:latin typeface="system-ui"/>
              </a:rPr>
              <a:t>Delimiter can be specified either at the time of object creation </a:t>
            </a:r>
          </a:p>
          <a:p>
            <a:pPr marL="0" indent="0">
              <a:buNone/>
            </a:pPr>
            <a:r>
              <a:rPr lang="en-GB" b="0" i="0" dirty="0">
                <a:solidFill>
                  <a:srgbClr val="212529"/>
                </a:solidFill>
                <a:effectLst/>
                <a:latin typeface="system-ui"/>
              </a:rPr>
              <a:t>or on a per-token basis.</a:t>
            </a:r>
            <a:endParaRPr lang="en-GB" dirty="0">
              <a:solidFill>
                <a:srgbClr val="212529"/>
              </a:solidFill>
              <a:latin typeface="system-ui"/>
            </a:endParaRPr>
          </a:p>
          <a:p>
            <a:pPr marL="0" indent="0">
              <a:buNone/>
            </a:pPr>
            <a:r>
              <a:rPr lang="en-GB" b="0" i="0" dirty="0">
                <a:solidFill>
                  <a:srgbClr val="212529"/>
                </a:solidFill>
                <a:effectLst/>
                <a:latin typeface="system-ui"/>
              </a:rPr>
              <a:t>3.In string, tokenizer objects are maintained internally and </a:t>
            </a:r>
          </a:p>
          <a:p>
            <a:pPr marL="0" indent="0">
              <a:buNone/>
            </a:pPr>
            <a:r>
              <a:rPr lang="en-GB" b="0" i="0" dirty="0">
                <a:solidFill>
                  <a:srgbClr val="212529"/>
                </a:solidFill>
                <a:effectLst/>
                <a:latin typeface="system-ui"/>
              </a:rPr>
              <a:t>returns a token of a substring from the given string.</a:t>
            </a:r>
          </a:p>
          <a:p>
            <a:pPr marL="0" indent="0">
              <a:buNone/>
            </a:pPr>
            <a:endParaRPr lang="en-GB" b="0" i="0" dirty="0">
              <a:solidFill>
                <a:srgbClr val="212529"/>
              </a:solidFill>
              <a:effectLst/>
              <a:latin typeface="system-ui"/>
            </a:endParaRPr>
          </a:p>
          <a:p>
            <a:pPr marL="0" indent="0">
              <a:buNone/>
            </a:pPr>
            <a:r>
              <a:rPr lang="en-GB" dirty="0">
                <a:solidFill>
                  <a:srgbClr val="212529"/>
                </a:solidFill>
                <a:latin typeface="system-ui"/>
              </a:rPr>
              <a:t>Ref :code</a:t>
            </a: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endParaRPr lang="en-GB" b="0" i="0" dirty="0">
              <a:solidFill>
                <a:srgbClr val="212529"/>
              </a:solidFill>
              <a:effectLst/>
              <a:latin typeface="system-ui"/>
            </a:endParaRPr>
          </a:p>
          <a:p>
            <a:endParaRPr lang="en-GB" b="0" i="0" dirty="0">
              <a:solidFill>
                <a:srgbClr val="212529"/>
              </a:solidFill>
              <a:effectLst/>
              <a:latin typeface="system-ui"/>
            </a:endParaRPr>
          </a:p>
          <a:p>
            <a:endParaRPr lang="en-GB" b="0" i="0" dirty="0">
              <a:solidFill>
                <a:srgbClr val="212529"/>
              </a:solidFill>
              <a:effectLst/>
              <a:latin typeface="system-ui"/>
            </a:endParaRPr>
          </a:p>
          <a:p>
            <a:endParaRPr lang="en-GB" dirty="0"/>
          </a:p>
        </p:txBody>
      </p:sp>
      <p:pic>
        <p:nvPicPr>
          <p:cNvPr id="12290" name="Picture 2" descr="string-tokenizer">
            <a:extLst>
              <a:ext uri="{FF2B5EF4-FFF2-40B4-BE49-F238E27FC236}">
                <a16:creationId xmlns:a16="http://schemas.microsoft.com/office/drawing/2014/main" id="{54467295-6811-4A38-B5D6-3142347A9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823" y="2805344"/>
            <a:ext cx="5038725" cy="314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73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5040-F9E5-47F0-A7B9-7D9BA9C38F9F}"/>
              </a:ext>
            </a:extLst>
          </p:cNvPr>
          <p:cNvSpPr>
            <a:spLocks noGrp="1"/>
          </p:cNvSpPr>
          <p:nvPr>
            <p:ph type="title"/>
          </p:nvPr>
        </p:nvSpPr>
        <p:spPr>
          <a:xfrm>
            <a:off x="677334" y="71022"/>
            <a:ext cx="8596668" cy="1083076"/>
          </a:xfrm>
        </p:spPr>
        <p:txBody>
          <a:bodyPr>
            <a:normAutofit/>
          </a:bodyPr>
          <a:lstStyle/>
          <a:p>
            <a:r>
              <a:rPr lang="en-GB" dirty="0"/>
              <a:t>Interview Preparation</a:t>
            </a:r>
          </a:p>
        </p:txBody>
      </p:sp>
      <p:sp>
        <p:nvSpPr>
          <p:cNvPr id="3" name="Content Placeholder 2">
            <a:extLst>
              <a:ext uri="{FF2B5EF4-FFF2-40B4-BE49-F238E27FC236}">
                <a16:creationId xmlns:a16="http://schemas.microsoft.com/office/drawing/2014/main" id="{F030A597-4EC1-4703-BD83-F89228EFD85F}"/>
              </a:ext>
            </a:extLst>
          </p:cNvPr>
          <p:cNvSpPr>
            <a:spLocks noGrp="1"/>
          </p:cNvSpPr>
          <p:nvPr>
            <p:ph idx="1"/>
          </p:nvPr>
        </p:nvSpPr>
        <p:spPr>
          <a:xfrm>
            <a:off x="677334" y="790113"/>
            <a:ext cx="11360786" cy="5877017"/>
          </a:xfrm>
        </p:spPr>
        <p:txBody>
          <a:bodyPr>
            <a:normAutofit lnSpcReduction="10000"/>
          </a:bodyPr>
          <a:lstStyle/>
          <a:p>
            <a:r>
              <a:rPr lang="en-GB" dirty="0"/>
              <a:t>1.What is the String class in Java? Is String a data type?</a:t>
            </a:r>
          </a:p>
          <a:p>
            <a:r>
              <a:rPr lang="en-GB" dirty="0"/>
              <a:t>2.What are some different ways to create a String object in Java?</a:t>
            </a:r>
          </a:p>
          <a:p>
            <a:r>
              <a:rPr lang="en-GB" dirty="0"/>
              <a:t>3.Write a Java method to check if an input string is a palindrome.</a:t>
            </a:r>
          </a:p>
          <a:p>
            <a:r>
              <a:rPr lang="en-GB" dirty="0"/>
              <a:t>4.Write a Java method that will remove a given character from a string object.</a:t>
            </a:r>
          </a:p>
          <a:p>
            <a:r>
              <a:rPr lang="en-GB" dirty="0"/>
              <a:t>5.Write a Java method that will remove a given character from a string object.</a:t>
            </a:r>
          </a:p>
          <a:p>
            <a:r>
              <a:rPr lang="en-GB" dirty="0"/>
              <a:t>6.What is the String </a:t>
            </a:r>
            <a:r>
              <a:rPr lang="en-GB" dirty="0" err="1"/>
              <a:t>subSequence</a:t>
            </a:r>
            <a:r>
              <a:rPr lang="en-GB" dirty="0"/>
              <a:t> method?</a:t>
            </a:r>
          </a:p>
          <a:p>
            <a:r>
              <a:rPr lang="en-GB" dirty="0"/>
              <a:t>7.How do you compare two strings in a Java program?</a:t>
            </a:r>
          </a:p>
          <a:p>
            <a:r>
              <a:rPr lang="en-GB" dirty="0"/>
              <a:t>8.How do you convert a String to a character array in Java?</a:t>
            </a:r>
          </a:p>
          <a:p>
            <a:r>
              <a:rPr lang="en-GB" dirty="0"/>
              <a:t>9.How do you convert a String to a byte array in Java?</a:t>
            </a:r>
          </a:p>
          <a:p>
            <a:r>
              <a:rPr lang="en-GB" dirty="0"/>
              <a:t>10.What are the differences between String, </a:t>
            </a:r>
            <a:r>
              <a:rPr lang="en-GB" dirty="0" err="1"/>
              <a:t>StringBuffer</a:t>
            </a:r>
            <a:r>
              <a:rPr lang="en-GB" dirty="0"/>
              <a:t>, and StringBuilder in Java?</a:t>
            </a:r>
          </a:p>
          <a:p>
            <a:r>
              <a:rPr lang="en-GB" dirty="0"/>
              <a:t>11.Why is String immutable in Java?</a:t>
            </a:r>
          </a:p>
          <a:p>
            <a:r>
              <a:rPr lang="en-GB" dirty="0"/>
              <a:t>12.How do you split a string in Java?</a:t>
            </a:r>
          </a:p>
          <a:p>
            <a:r>
              <a:rPr lang="en-GB" dirty="0"/>
              <a:t>13.What is the string pool in Java?</a:t>
            </a:r>
          </a:p>
          <a:p>
            <a:r>
              <a:rPr lang="en-GB" dirty="0"/>
              <a:t>14.Is String thread-safe in Java?</a:t>
            </a:r>
          </a:p>
          <a:p>
            <a:r>
              <a:rPr lang="en-GB" dirty="0"/>
              <a:t>15.Why is String a popular HashMap key in Java?</a:t>
            </a:r>
          </a:p>
          <a:p>
            <a:endParaRPr lang="en-GB" dirty="0"/>
          </a:p>
        </p:txBody>
      </p:sp>
    </p:spTree>
    <p:extLst>
      <p:ext uri="{BB962C8B-B14F-4D97-AF65-F5344CB8AC3E}">
        <p14:creationId xmlns:p14="http://schemas.microsoft.com/office/powerpoint/2010/main" val="397064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2D57-8B71-42A0-98FA-39DFA0D66E14}"/>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17FDF1AD-5A2C-434F-9444-ECFB9DAB14F2}"/>
              </a:ext>
            </a:extLst>
          </p:cNvPr>
          <p:cNvSpPr>
            <a:spLocks noGrp="1"/>
          </p:cNvSpPr>
          <p:nvPr>
            <p:ph idx="1"/>
          </p:nvPr>
        </p:nvSpPr>
        <p:spPr/>
        <p:txBody>
          <a:bodyPr/>
          <a:lstStyle/>
          <a:p>
            <a:r>
              <a:rPr lang="en-GB" dirty="0"/>
              <a:t>Exception handling </a:t>
            </a:r>
          </a:p>
          <a:p>
            <a:r>
              <a:rPr lang="en-GB"/>
              <a:t>Collection </a:t>
            </a:r>
          </a:p>
        </p:txBody>
      </p:sp>
    </p:spTree>
    <p:extLst>
      <p:ext uri="{BB962C8B-B14F-4D97-AF65-F5344CB8AC3E}">
        <p14:creationId xmlns:p14="http://schemas.microsoft.com/office/powerpoint/2010/main" val="201815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0" y="97654"/>
            <a:ext cx="9274002" cy="718983"/>
          </a:xfrm>
        </p:spPr>
        <p:txBody>
          <a:bodyPr>
            <a:normAutofit fontScale="90000"/>
          </a:bodyPr>
          <a:lstStyle/>
          <a:p>
            <a:r>
              <a:rPr lang="en-GB" b="0" i="0" dirty="0">
                <a:solidFill>
                  <a:srgbClr val="610B38"/>
                </a:solidFill>
                <a:effectLst/>
                <a:latin typeface="erdana"/>
              </a:rPr>
              <a:t>String in Java</a:t>
            </a:r>
            <a:br>
              <a:rPr lang="en-GB" b="0" i="0" dirty="0">
                <a:solidFill>
                  <a:srgbClr val="610B38"/>
                </a:solidFill>
                <a:effectLst/>
                <a:latin typeface="erdana"/>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0" y="816637"/>
            <a:ext cx="12192000" cy="5726206"/>
          </a:xfrm>
        </p:spPr>
        <p:txBody>
          <a:bodyPr>
            <a:normAutofit/>
          </a:bodyPr>
          <a:lstStyle/>
          <a:p>
            <a:pPr algn="just">
              <a:buFont typeface="Arial" panose="020B0604020202020204" pitchFamily="34" charset="0"/>
              <a:buChar char="•"/>
            </a:pPr>
            <a:r>
              <a:rPr lang="en-GB" b="1" i="0" dirty="0">
                <a:solidFill>
                  <a:srgbClr val="333333"/>
                </a:solidFill>
                <a:effectLst/>
                <a:latin typeface="inter-bold"/>
              </a:rPr>
              <a:t>String is an object that represents sequence of characters.</a:t>
            </a:r>
          </a:p>
          <a:p>
            <a:pPr algn="just">
              <a:buFont typeface="Arial" panose="020B0604020202020204" pitchFamily="34" charset="0"/>
              <a:buChar char="•"/>
            </a:pPr>
            <a:r>
              <a:rPr lang="en-GB" b="1" i="0" dirty="0">
                <a:solidFill>
                  <a:srgbClr val="333333"/>
                </a:solidFill>
                <a:effectLst/>
                <a:latin typeface="inter-bold"/>
              </a:rPr>
              <a:t>In Java, String is represented by String class which is located into </a:t>
            </a:r>
            <a:r>
              <a:rPr lang="en-GB" b="1" i="0" dirty="0" err="1">
                <a:solidFill>
                  <a:srgbClr val="333333"/>
                </a:solidFill>
                <a:effectLst/>
                <a:latin typeface="inter-bold"/>
              </a:rPr>
              <a:t>java.lang</a:t>
            </a:r>
            <a:r>
              <a:rPr lang="en-GB" b="1" i="0" dirty="0">
                <a:solidFill>
                  <a:srgbClr val="333333"/>
                </a:solidFill>
                <a:effectLst/>
                <a:latin typeface="inter-bold"/>
              </a:rPr>
              <a:t> package</a:t>
            </a:r>
          </a:p>
          <a:p>
            <a:pPr algn="just">
              <a:buFont typeface="Arial" panose="020B0604020202020204" pitchFamily="34" charset="0"/>
              <a:buChar char="•"/>
            </a:pPr>
            <a:r>
              <a:rPr lang="en-GB" b="1" i="0" dirty="0">
                <a:solidFill>
                  <a:srgbClr val="333333"/>
                </a:solidFill>
                <a:effectLst/>
                <a:latin typeface="inter-bold"/>
              </a:rPr>
              <a:t>String is an object that represents sequence of characters. In Java, String is represented by String class which is located into </a:t>
            </a:r>
            <a:r>
              <a:rPr lang="en-GB" b="1" i="0" dirty="0" err="1">
                <a:solidFill>
                  <a:srgbClr val="333333"/>
                </a:solidFill>
                <a:effectLst/>
                <a:latin typeface="inter-bold"/>
              </a:rPr>
              <a:t>java.lang</a:t>
            </a:r>
            <a:r>
              <a:rPr lang="en-GB" b="1" i="0" dirty="0">
                <a:solidFill>
                  <a:srgbClr val="333333"/>
                </a:solidFill>
                <a:effectLst/>
                <a:latin typeface="inter-bold"/>
              </a:rPr>
              <a:t> package</a:t>
            </a:r>
          </a:p>
          <a:p>
            <a:pPr algn="just">
              <a:buFont typeface="Arial" panose="020B0604020202020204" pitchFamily="34" charset="0"/>
              <a:buChar char="•"/>
            </a:pPr>
            <a:endParaRPr lang="en-GB" b="1" dirty="0">
              <a:solidFill>
                <a:srgbClr val="333333"/>
              </a:solidFill>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dirty="0">
              <a:solidFill>
                <a:srgbClr val="333333"/>
              </a:solidFill>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dirty="0">
              <a:solidFill>
                <a:srgbClr val="333333"/>
              </a:solidFill>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dirty="0">
              <a:solidFill>
                <a:srgbClr val="333333"/>
              </a:solidFill>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marL="0" indent="0" algn="just">
              <a:buNone/>
            </a:pPr>
            <a:endParaRPr lang="en-GB" b="1" i="0" dirty="0">
              <a:solidFill>
                <a:srgbClr val="333333"/>
              </a:solidFill>
              <a:effectLst/>
              <a:latin typeface="inter-bold"/>
            </a:endParaRPr>
          </a:p>
          <a:p>
            <a:pPr marL="0" indent="0" algn="just">
              <a:buNone/>
            </a:pPr>
            <a:endParaRPr lang="en-GB" b="0" i="0" dirty="0">
              <a:solidFill>
                <a:srgbClr val="333333"/>
              </a:solidFill>
              <a:effectLst/>
              <a:latin typeface="inter-regular"/>
            </a:endParaRPr>
          </a:p>
          <a:p>
            <a:pPr marL="0" indent="0" algn="just">
              <a:buNone/>
            </a:pPr>
            <a:endParaRPr lang="en-GB" b="0" i="0" dirty="0">
              <a:solidFill>
                <a:srgbClr val="333333"/>
              </a:solidFill>
              <a:effectLst/>
              <a:latin typeface="inter-regular"/>
            </a:endParaRPr>
          </a:p>
          <a:p>
            <a:pPr algn="just">
              <a:buFont typeface="+mj-lt"/>
              <a:buAutoNum type="arabicPeriod"/>
            </a:pPr>
            <a:endParaRPr lang="en-GB" b="0" i="0" dirty="0">
              <a:solidFill>
                <a:srgbClr val="000000"/>
              </a:solidFill>
              <a:effectLst/>
              <a:latin typeface="inter-regular"/>
            </a:endParaRPr>
          </a:p>
          <a:p>
            <a:pPr algn="just">
              <a:buFont typeface="+mj-lt"/>
              <a:buAutoNum type="arabicPeriod"/>
            </a:pPr>
            <a:endParaRPr lang="en-GB" b="0" i="0" dirty="0">
              <a:solidFill>
                <a:srgbClr val="000000"/>
              </a:solidFill>
              <a:effectLst/>
              <a:latin typeface="inter-regular"/>
            </a:endParaRPr>
          </a:p>
          <a:p>
            <a:pPr algn="just"/>
            <a:endParaRPr lang="en-GB" b="0" i="0" dirty="0">
              <a:solidFill>
                <a:srgbClr val="333333"/>
              </a:solidFill>
              <a:effectLst/>
              <a:latin typeface="inter-regular"/>
            </a:endParaRPr>
          </a:p>
          <a:p>
            <a:pPr marL="0" indent="0">
              <a:buNone/>
            </a:pPr>
            <a:endParaRPr lang="en-GB" dirty="0">
              <a:solidFill>
                <a:srgbClr val="212529"/>
              </a:solidFill>
              <a:latin typeface="system-ui"/>
            </a:endParaRPr>
          </a:p>
          <a:p>
            <a:pPr marL="0" indent="0">
              <a:buNone/>
            </a:pPr>
            <a:endParaRPr lang="en-GB" dirty="0"/>
          </a:p>
        </p:txBody>
      </p:sp>
      <p:pic>
        <p:nvPicPr>
          <p:cNvPr id="1027" name="Picture 3" descr="string-handling-feature ">
            <a:extLst>
              <a:ext uri="{FF2B5EF4-FFF2-40B4-BE49-F238E27FC236}">
                <a16:creationId xmlns:a16="http://schemas.microsoft.com/office/drawing/2014/main" id="{102A2967-43FF-4268-B218-79D812BA0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749" y="2104008"/>
            <a:ext cx="7432228" cy="383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CCAD-E5F8-489C-9E26-FC6899DEAD47}"/>
              </a:ext>
            </a:extLst>
          </p:cNvPr>
          <p:cNvSpPr>
            <a:spLocks noGrp="1"/>
          </p:cNvSpPr>
          <p:nvPr>
            <p:ph type="title"/>
          </p:nvPr>
        </p:nvSpPr>
        <p:spPr>
          <a:xfrm>
            <a:off x="0" y="0"/>
            <a:ext cx="9274002" cy="630315"/>
          </a:xfrm>
        </p:spPr>
        <p:txBody>
          <a:bodyPr>
            <a:normAutofit fontScale="90000"/>
          </a:bodyPr>
          <a:lstStyle/>
          <a:p>
            <a:br>
              <a:rPr lang="en-GB" b="0" i="0" dirty="0">
                <a:solidFill>
                  <a:srgbClr val="610B4B"/>
                </a:solidFill>
                <a:effectLst/>
                <a:latin typeface="erdana"/>
              </a:rPr>
            </a:br>
            <a:endParaRPr lang="en-GB" dirty="0"/>
          </a:p>
        </p:txBody>
      </p:sp>
      <p:sp>
        <p:nvSpPr>
          <p:cNvPr id="3" name="Content Placeholder 2">
            <a:extLst>
              <a:ext uri="{FF2B5EF4-FFF2-40B4-BE49-F238E27FC236}">
                <a16:creationId xmlns:a16="http://schemas.microsoft.com/office/drawing/2014/main" id="{05FEC125-A887-46BF-AD8D-9FCE1150FB3C}"/>
              </a:ext>
            </a:extLst>
          </p:cNvPr>
          <p:cNvSpPr>
            <a:spLocks noGrp="1"/>
          </p:cNvSpPr>
          <p:nvPr>
            <p:ph idx="1"/>
          </p:nvPr>
        </p:nvSpPr>
        <p:spPr>
          <a:xfrm>
            <a:off x="-1" y="790113"/>
            <a:ext cx="12126897" cy="6067887"/>
          </a:xfrm>
        </p:spPr>
        <p:txBody>
          <a:bodyPr/>
          <a:lstStyle/>
          <a:p>
            <a:r>
              <a:rPr lang="en-GB" b="0" i="0" dirty="0">
                <a:solidFill>
                  <a:srgbClr val="212529"/>
                </a:solidFill>
                <a:effectLst/>
                <a:latin typeface="system-ui"/>
              </a:rPr>
              <a:t>In Java, </a:t>
            </a:r>
            <a:r>
              <a:rPr lang="en-GB" b="1" i="0" dirty="0" err="1">
                <a:solidFill>
                  <a:srgbClr val="212529"/>
                </a:solidFill>
                <a:effectLst/>
                <a:latin typeface="system-ui"/>
              </a:rPr>
              <a:t>CharSequence</a:t>
            </a:r>
            <a:r>
              <a:rPr lang="en-GB" b="0" i="0" dirty="0">
                <a:solidFill>
                  <a:srgbClr val="212529"/>
                </a:solidFill>
                <a:effectLst/>
                <a:latin typeface="system-ui"/>
              </a:rPr>
              <a:t> Interface is used for representing a sequence of characters. </a:t>
            </a:r>
          </a:p>
          <a:p>
            <a:r>
              <a:rPr lang="en-GB" b="0" i="0" dirty="0" err="1">
                <a:solidFill>
                  <a:srgbClr val="212529"/>
                </a:solidFill>
                <a:effectLst/>
                <a:latin typeface="system-ui"/>
              </a:rPr>
              <a:t>CharSequence</a:t>
            </a:r>
            <a:r>
              <a:rPr lang="en-GB" b="0" i="0" dirty="0">
                <a:solidFill>
                  <a:srgbClr val="212529"/>
                </a:solidFill>
                <a:effectLst/>
                <a:latin typeface="system-ui"/>
              </a:rPr>
              <a:t> interface is implemented by String, </a:t>
            </a:r>
            <a:r>
              <a:rPr lang="en-GB" b="0" i="0" dirty="0" err="1">
                <a:solidFill>
                  <a:srgbClr val="212529"/>
                </a:solidFill>
                <a:effectLst/>
                <a:latin typeface="system-ui"/>
              </a:rPr>
              <a:t>StringBuffer</a:t>
            </a:r>
            <a:r>
              <a:rPr lang="en-GB" b="0" i="0" dirty="0">
                <a:solidFill>
                  <a:srgbClr val="212529"/>
                </a:solidFill>
                <a:effectLst/>
                <a:latin typeface="system-ui"/>
              </a:rPr>
              <a:t> and StringBuilder classes. This three classes can be used for creating strings in java.</a:t>
            </a:r>
          </a:p>
          <a:p>
            <a:endParaRPr lang="en-GB" dirty="0">
              <a:solidFill>
                <a:srgbClr val="212529"/>
              </a:solidFill>
              <a:latin typeface="system-ui"/>
            </a:endParaRPr>
          </a:p>
          <a:p>
            <a:endParaRPr lang="en-GB" b="0" i="0" dirty="0">
              <a:solidFill>
                <a:srgbClr val="212529"/>
              </a:solidFill>
              <a:effectLst/>
              <a:latin typeface="system-ui"/>
            </a:endParaRPr>
          </a:p>
          <a:p>
            <a:endParaRPr lang="en-GB" dirty="0">
              <a:solidFill>
                <a:srgbClr val="212529"/>
              </a:solidFill>
              <a:latin typeface="system-ui"/>
            </a:endParaRPr>
          </a:p>
          <a:p>
            <a:endParaRPr lang="en-GB" b="0" i="0" dirty="0">
              <a:solidFill>
                <a:srgbClr val="212529"/>
              </a:solidFill>
              <a:effectLst/>
              <a:latin typeface="system-ui"/>
            </a:endParaRPr>
          </a:p>
          <a:p>
            <a:endParaRPr lang="en-GB" dirty="0">
              <a:solidFill>
                <a:srgbClr val="212529"/>
              </a:solidFill>
              <a:latin typeface="system-ui"/>
            </a:endParaRPr>
          </a:p>
          <a:p>
            <a:endParaRPr lang="en-GB" b="0" i="0" dirty="0">
              <a:solidFill>
                <a:srgbClr val="212529"/>
              </a:solidFill>
              <a:effectLst/>
              <a:latin typeface="system-ui"/>
            </a:endParaRPr>
          </a:p>
          <a:p>
            <a:endParaRPr lang="en-GB" dirty="0">
              <a:solidFill>
                <a:srgbClr val="212529"/>
              </a:solidFill>
              <a:latin typeface="system-ui"/>
            </a:endParaRPr>
          </a:p>
          <a:p>
            <a:endParaRPr lang="en-GB" b="0" i="0" dirty="0">
              <a:solidFill>
                <a:srgbClr val="212529"/>
              </a:solidFill>
              <a:effectLst/>
              <a:latin typeface="system-ui"/>
            </a:endParaRPr>
          </a:p>
          <a:p>
            <a:r>
              <a:rPr lang="en-GB" b="0" i="0" dirty="0">
                <a:solidFill>
                  <a:srgbClr val="212529"/>
                </a:solidFill>
                <a:effectLst/>
                <a:latin typeface="system-ui"/>
              </a:rPr>
              <a:t>What is an Immutable object?</a:t>
            </a:r>
          </a:p>
          <a:p>
            <a:r>
              <a:rPr lang="en-GB" b="0" i="0" dirty="0">
                <a:solidFill>
                  <a:srgbClr val="212529"/>
                </a:solidFill>
                <a:effectLst/>
                <a:latin typeface="system-ui"/>
              </a:rPr>
              <a:t>An object whose state cannot be changed after it is created is known as an Immutable object. String, Integer, Byte, Short, Float, Double and all other wrapper classes objects are immutable.</a:t>
            </a:r>
          </a:p>
          <a:p>
            <a:endParaRPr lang="en-GB" dirty="0"/>
          </a:p>
        </p:txBody>
      </p:sp>
      <p:pic>
        <p:nvPicPr>
          <p:cNvPr id="2050" name="Picture 2" descr="char-string-handling-feature">
            <a:extLst>
              <a:ext uri="{FF2B5EF4-FFF2-40B4-BE49-F238E27FC236}">
                <a16:creationId xmlns:a16="http://schemas.microsoft.com/office/drawing/2014/main" id="{D7FBE6BE-1D57-4402-8E8C-27D40361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7" y="2154223"/>
            <a:ext cx="7705725"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73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9523E-B8ED-4EAF-A0CB-1296375B5EDA}"/>
              </a:ext>
            </a:extLst>
          </p:cNvPr>
          <p:cNvSpPr>
            <a:spLocks noGrp="1"/>
          </p:cNvSpPr>
          <p:nvPr>
            <p:ph idx="1"/>
          </p:nvPr>
        </p:nvSpPr>
        <p:spPr>
          <a:xfrm>
            <a:off x="0" y="0"/>
            <a:ext cx="12192000" cy="6951216"/>
          </a:xfrm>
        </p:spPr>
        <p:txBody>
          <a:bodyPr/>
          <a:lstStyle/>
          <a:p>
            <a:pPr marL="0" indent="0" algn="l">
              <a:buNone/>
            </a:pPr>
            <a:r>
              <a:rPr lang="en-GB" b="0" i="0" dirty="0">
                <a:solidFill>
                  <a:srgbClr val="212529"/>
                </a:solidFill>
                <a:effectLst/>
                <a:latin typeface="system-ui"/>
              </a:rPr>
              <a:t>Creating a String object:</a:t>
            </a:r>
          </a:p>
          <a:p>
            <a:pPr algn="l"/>
            <a:r>
              <a:rPr lang="en-GB" b="0" i="0" dirty="0">
                <a:solidFill>
                  <a:srgbClr val="212529"/>
                </a:solidFill>
                <a:effectLst/>
                <a:latin typeface="system-ui"/>
              </a:rPr>
              <a:t>String can be created in number of ways, here are a few ways of creating string object.</a:t>
            </a:r>
          </a:p>
          <a:p>
            <a:pPr algn="l"/>
            <a:r>
              <a:rPr lang="en-GB" b="0" i="0" dirty="0">
                <a:solidFill>
                  <a:srgbClr val="212529"/>
                </a:solidFill>
                <a:effectLst/>
                <a:latin typeface="system-ui"/>
              </a:rPr>
              <a:t>1) Using a String literal:</a:t>
            </a:r>
          </a:p>
          <a:p>
            <a:pPr marL="0" indent="0" algn="l">
              <a:buNone/>
            </a:pPr>
            <a:r>
              <a:rPr lang="en-GB" b="0" i="0" dirty="0">
                <a:solidFill>
                  <a:srgbClr val="212529"/>
                </a:solidFill>
                <a:effectLst/>
                <a:latin typeface="system-ui"/>
              </a:rPr>
              <a:t>String literal is a simple string enclosed in double quotes " ". A string literal is treated as a String object.</a:t>
            </a:r>
          </a:p>
          <a:p>
            <a:pPr marL="0" indent="0" algn="l">
              <a:buNone/>
            </a:pPr>
            <a:r>
              <a:rPr lang="en-GB" dirty="0">
                <a:solidFill>
                  <a:srgbClr val="212529"/>
                </a:solidFill>
                <a:latin typeface="system-ui"/>
              </a:rPr>
              <a:t>Example:   public class Demo{    </a:t>
            </a:r>
          </a:p>
          <a:p>
            <a:pPr marL="0" indent="0" algn="l">
              <a:buNone/>
            </a:pPr>
            <a:r>
              <a:rPr lang="en-GB" dirty="0">
                <a:solidFill>
                  <a:srgbClr val="212529"/>
                </a:solidFill>
                <a:latin typeface="system-ui"/>
              </a:rPr>
              <a:t>                  public static void main(String[] </a:t>
            </a:r>
            <a:r>
              <a:rPr lang="en-GB" dirty="0" err="1">
                <a:solidFill>
                  <a:srgbClr val="212529"/>
                </a:solidFill>
                <a:latin typeface="system-ui"/>
              </a:rPr>
              <a:t>args</a:t>
            </a:r>
            <a:r>
              <a:rPr lang="en-GB" dirty="0">
                <a:solidFill>
                  <a:srgbClr val="212529"/>
                </a:solidFill>
                <a:latin typeface="system-ui"/>
              </a:rPr>
              <a:t>) {  </a:t>
            </a:r>
          </a:p>
          <a:p>
            <a:pPr marL="0" indent="0" algn="l">
              <a:buNone/>
            </a:pPr>
            <a:r>
              <a:rPr lang="en-GB" dirty="0">
                <a:solidFill>
                  <a:srgbClr val="212529"/>
                </a:solidFill>
                <a:latin typeface="system-ui"/>
              </a:rPr>
              <a:t>                    	String s1 = "Hello Java";</a:t>
            </a:r>
          </a:p>
          <a:p>
            <a:pPr marL="0" indent="0" algn="l">
              <a:buNone/>
            </a:pPr>
            <a:r>
              <a:rPr lang="en-GB" dirty="0">
                <a:solidFill>
                  <a:srgbClr val="212529"/>
                </a:solidFill>
                <a:latin typeface="system-ui"/>
              </a:rPr>
              <a:t>    	               </a:t>
            </a:r>
            <a:r>
              <a:rPr lang="en-GB" dirty="0" err="1">
                <a:solidFill>
                  <a:srgbClr val="212529"/>
                </a:solidFill>
                <a:latin typeface="system-ui"/>
              </a:rPr>
              <a:t>System.out.println</a:t>
            </a:r>
            <a:r>
              <a:rPr lang="en-GB" dirty="0">
                <a:solidFill>
                  <a:srgbClr val="212529"/>
                </a:solidFill>
                <a:latin typeface="system-ui"/>
              </a:rPr>
              <a:t>(s1);</a:t>
            </a:r>
          </a:p>
          <a:p>
            <a:pPr marL="0" indent="0" algn="l">
              <a:buNone/>
            </a:pPr>
            <a:r>
              <a:rPr lang="en-GB" dirty="0">
                <a:solidFill>
                  <a:srgbClr val="212529"/>
                </a:solidFill>
                <a:latin typeface="system-ui"/>
              </a:rPr>
              <a:t>           }  </a:t>
            </a:r>
          </a:p>
          <a:p>
            <a:pPr marL="0" indent="0" algn="l">
              <a:buNone/>
            </a:pPr>
            <a:r>
              <a:rPr lang="en-GB" dirty="0">
                <a:solidFill>
                  <a:srgbClr val="212529"/>
                </a:solidFill>
                <a:latin typeface="system-ui"/>
              </a:rPr>
              <a:t>        } </a:t>
            </a:r>
          </a:p>
          <a:p>
            <a:pPr marL="0" indent="0" algn="l">
              <a:buNone/>
            </a:pPr>
            <a:endParaRPr lang="en-GB" b="0" i="0" dirty="0">
              <a:solidFill>
                <a:srgbClr val="212529"/>
              </a:solidFill>
              <a:effectLst/>
              <a:latin typeface="system-ui"/>
            </a:endParaRPr>
          </a:p>
          <a:p>
            <a:pPr marL="0" indent="0">
              <a:buNone/>
            </a:pPr>
            <a:r>
              <a:rPr lang="en-GB" b="0" i="0" dirty="0">
                <a:solidFill>
                  <a:srgbClr val="212529"/>
                </a:solidFill>
                <a:effectLst/>
                <a:latin typeface="system-ui"/>
              </a:rPr>
              <a:t>2) Using new Keyword</a:t>
            </a:r>
          </a:p>
          <a:p>
            <a:pPr marL="0" indent="0">
              <a:buNone/>
            </a:pPr>
            <a:r>
              <a:rPr lang="en-GB" b="0" i="0" dirty="0">
                <a:solidFill>
                  <a:srgbClr val="212529"/>
                </a:solidFill>
                <a:effectLst/>
                <a:latin typeface="system-ui"/>
              </a:rPr>
              <a:t>We can create a new string object by using </a:t>
            </a:r>
            <a:r>
              <a:rPr lang="en-GB" b="1" i="0" dirty="0">
                <a:solidFill>
                  <a:srgbClr val="212529"/>
                </a:solidFill>
                <a:effectLst/>
                <a:latin typeface="system-ui"/>
              </a:rPr>
              <a:t>new</a:t>
            </a:r>
            <a:r>
              <a:rPr lang="en-GB" b="0" i="0" dirty="0">
                <a:solidFill>
                  <a:srgbClr val="212529"/>
                </a:solidFill>
                <a:effectLst/>
                <a:latin typeface="system-ui"/>
              </a:rPr>
              <a:t> operator that allocates memory for the object.</a:t>
            </a:r>
          </a:p>
          <a:p>
            <a:pPr marL="0" indent="0">
              <a:buNone/>
            </a:pPr>
            <a:r>
              <a:rPr lang="en-GB" dirty="0">
                <a:solidFill>
                  <a:srgbClr val="212529"/>
                </a:solidFill>
                <a:latin typeface="system-ui"/>
              </a:rPr>
              <a:t>Example :  String s1 = new String("Hello Java“);</a:t>
            </a:r>
          </a:p>
          <a:p>
            <a:pPr marL="0" indent="0">
              <a:buNone/>
            </a:pPr>
            <a:r>
              <a:rPr lang="en-GB" b="0" i="0" dirty="0">
                <a:solidFill>
                  <a:srgbClr val="610B38"/>
                </a:solidFill>
                <a:effectLst/>
                <a:latin typeface="erdana"/>
              </a:rPr>
              <a:t>Constant Pool:</a:t>
            </a:r>
          </a:p>
          <a:p>
            <a:pPr marL="0" indent="0">
              <a:buNone/>
            </a:pPr>
            <a:r>
              <a:rPr lang="en-GB" b="0" i="0" dirty="0">
                <a:solidFill>
                  <a:srgbClr val="212529"/>
                </a:solidFill>
                <a:effectLst/>
                <a:latin typeface="system-ui"/>
              </a:rPr>
              <a:t>Each time we create a String literal, the JVM checks the string pool first. If the string literal already exists in the pool, a reference to the pool instance is returned. If string does not exist in the pool, a new string object is created, and is placed in the pool. String objects are stored in a special memory area known as </a:t>
            </a:r>
            <a:r>
              <a:rPr lang="en-GB" b="1" i="0" dirty="0">
                <a:solidFill>
                  <a:srgbClr val="212529"/>
                </a:solidFill>
                <a:effectLst/>
                <a:latin typeface="system-ui"/>
              </a:rPr>
              <a:t>string constant pool</a:t>
            </a:r>
            <a:r>
              <a:rPr lang="en-GB" b="0" i="0" dirty="0">
                <a:solidFill>
                  <a:srgbClr val="212529"/>
                </a:solidFill>
                <a:effectLst/>
                <a:latin typeface="system-ui"/>
              </a:rPr>
              <a:t> inside the heap memory.</a:t>
            </a:r>
            <a:endParaRPr lang="en-GB" b="0" i="0" dirty="0">
              <a:solidFill>
                <a:srgbClr val="610B38"/>
              </a:solidFill>
              <a:effectLst/>
              <a:latin typeface="erdana"/>
            </a:endParaRP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7510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EE27-1F8E-4A7C-A6DC-F9E07EC020BC}"/>
              </a:ext>
            </a:extLst>
          </p:cNvPr>
          <p:cNvSpPr>
            <a:spLocks noGrp="1"/>
          </p:cNvSpPr>
          <p:nvPr>
            <p:ph type="title"/>
          </p:nvPr>
        </p:nvSpPr>
        <p:spPr>
          <a:xfrm>
            <a:off x="91736" y="1"/>
            <a:ext cx="9182266" cy="514904"/>
          </a:xfrm>
        </p:spPr>
        <p:txBody>
          <a:bodyPr>
            <a:normAutofit fontScale="90000"/>
          </a:bodyPr>
          <a:lstStyle/>
          <a:p>
            <a:r>
              <a:rPr lang="en-GB" b="0" i="0" dirty="0">
                <a:solidFill>
                  <a:srgbClr val="212529"/>
                </a:solidFill>
                <a:effectLst/>
                <a:latin typeface="system-ui"/>
              </a:rPr>
              <a:t>String object and How they are stored</a:t>
            </a:r>
            <a:br>
              <a:rPr lang="en-GB" b="0" i="0" dirty="0">
                <a:solidFill>
                  <a:srgbClr val="212529"/>
                </a:solidFill>
                <a:effectLst/>
                <a:latin typeface="system-ui"/>
              </a:rPr>
            </a:br>
            <a:br>
              <a:rPr lang="en-GB" b="0" i="0" dirty="0">
                <a:solidFill>
                  <a:srgbClr val="610B38"/>
                </a:solidFill>
                <a:effectLst/>
                <a:latin typeface="erdana"/>
              </a:rPr>
            </a:br>
            <a:br>
              <a:rPr lang="en-GB" b="1" i="0" dirty="0">
                <a:solidFill>
                  <a:srgbClr val="273239"/>
                </a:solidFill>
                <a:effectLst/>
                <a:latin typeface="urw-din"/>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B1CEB195-E4D0-45CD-8B58-A5C2407B1FB7}"/>
              </a:ext>
            </a:extLst>
          </p:cNvPr>
          <p:cNvSpPr>
            <a:spLocks noGrp="1"/>
          </p:cNvSpPr>
          <p:nvPr>
            <p:ph idx="1"/>
          </p:nvPr>
        </p:nvSpPr>
        <p:spPr>
          <a:xfrm>
            <a:off x="91736" y="514904"/>
            <a:ext cx="12100264" cy="6343096"/>
          </a:xfrm>
        </p:spPr>
        <p:txBody>
          <a:bodyPr>
            <a:normAutofit/>
          </a:bodyPr>
          <a:lstStyle/>
          <a:p>
            <a:r>
              <a:rPr lang="en-GB" b="0" i="0" dirty="0">
                <a:solidFill>
                  <a:srgbClr val="212529"/>
                </a:solidFill>
                <a:effectLst/>
                <a:latin typeface="system-ui"/>
              </a:rPr>
              <a:t>When we create a new string object using string literal, that string literal is added to the string pool, if it is not present there already.</a:t>
            </a:r>
          </a:p>
          <a:p>
            <a:r>
              <a:rPr lang="en-GB" dirty="0">
                <a:solidFill>
                  <a:srgbClr val="212529"/>
                </a:solidFill>
                <a:latin typeface="system-ui"/>
              </a:rPr>
              <a:t>Ex: String str=“Hello”;</a:t>
            </a:r>
          </a:p>
          <a:p>
            <a:endParaRPr lang="en-GB" dirty="0">
              <a:solidFill>
                <a:srgbClr val="212529"/>
              </a:solidFill>
              <a:latin typeface="system-ui"/>
            </a:endParaRPr>
          </a:p>
          <a:p>
            <a:endParaRPr lang="en-GB" dirty="0">
              <a:solidFill>
                <a:srgbClr val="212529"/>
              </a:solidFill>
              <a:latin typeface="system-ui"/>
            </a:endParaRPr>
          </a:p>
          <a:p>
            <a:endParaRPr lang="en-GB" dirty="0">
              <a:solidFill>
                <a:srgbClr val="212529"/>
              </a:solidFill>
              <a:latin typeface="system-ui"/>
            </a:endParaRPr>
          </a:p>
          <a:p>
            <a:endParaRPr lang="en-GB" dirty="0">
              <a:solidFill>
                <a:srgbClr val="212529"/>
              </a:solidFill>
              <a:latin typeface="system-ui"/>
            </a:endParaRPr>
          </a:p>
          <a:p>
            <a:endParaRPr lang="en-GB" dirty="0">
              <a:solidFill>
                <a:srgbClr val="212529"/>
              </a:solidFill>
              <a:latin typeface="system-ui"/>
            </a:endParaRPr>
          </a:p>
          <a:p>
            <a:pPr marL="0" indent="0">
              <a:buNone/>
            </a:pPr>
            <a:r>
              <a:rPr lang="en-GB" b="0" i="0" dirty="0">
                <a:solidFill>
                  <a:srgbClr val="212529"/>
                </a:solidFill>
                <a:effectLst/>
                <a:latin typeface="system-ui"/>
              </a:rPr>
              <a:t>And, when we create another object with same string, </a:t>
            </a:r>
          </a:p>
          <a:p>
            <a:pPr marL="0" indent="0">
              <a:buNone/>
            </a:pPr>
            <a:r>
              <a:rPr lang="en-GB" b="0" i="0" dirty="0">
                <a:solidFill>
                  <a:srgbClr val="212529"/>
                </a:solidFill>
                <a:effectLst/>
                <a:latin typeface="system-ui"/>
              </a:rPr>
              <a:t>then a reference of the string literal already present in </a:t>
            </a:r>
          </a:p>
          <a:p>
            <a:pPr marL="0" indent="0">
              <a:buNone/>
            </a:pPr>
            <a:r>
              <a:rPr lang="en-GB" b="0" i="0" dirty="0">
                <a:solidFill>
                  <a:srgbClr val="212529"/>
                </a:solidFill>
                <a:effectLst/>
                <a:latin typeface="system-ui"/>
              </a:rPr>
              <a:t>string pool is returned.  Ex: String str2=str;</a:t>
            </a:r>
          </a:p>
          <a:p>
            <a:pPr marL="0" indent="0">
              <a:buNone/>
            </a:pPr>
            <a:r>
              <a:rPr lang="en-GB" dirty="0">
                <a:solidFill>
                  <a:srgbClr val="212529"/>
                </a:solidFill>
                <a:latin typeface="system-ui"/>
              </a:rPr>
              <a:t>String str1=“Hello”;</a:t>
            </a:r>
            <a:endParaRPr lang="en-GB" b="0" i="0" dirty="0">
              <a:solidFill>
                <a:srgbClr val="212529"/>
              </a:solidFill>
              <a:effectLst/>
              <a:latin typeface="system-ui"/>
            </a:endParaRPr>
          </a:p>
          <a:p>
            <a:endParaRPr lang="en-GB" dirty="0">
              <a:solidFill>
                <a:srgbClr val="212529"/>
              </a:solidFill>
              <a:latin typeface="system-ui"/>
            </a:endParaRPr>
          </a:p>
          <a:p>
            <a:endParaRPr lang="en-GB" b="0" i="0" dirty="0">
              <a:solidFill>
                <a:srgbClr val="212529"/>
              </a:solidFill>
              <a:effectLst/>
              <a:latin typeface="system-ui"/>
            </a:endParaRPr>
          </a:p>
          <a:p>
            <a:r>
              <a:rPr lang="en-GB" b="0" i="0" dirty="0">
                <a:solidFill>
                  <a:srgbClr val="212529"/>
                </a:solidFill>
                <a:effectLst/>
                <a:latin typeface="system-ui"/>
              </a:rPr>
              <a:t>But if we change the new string, its reference gets modified. </a:t>
            </a:r>
          </a:p>
          <a:p>
            <a:r>
              <a:rPr lang="en-GB" b="0" i="0" dirty="0">
                <a:solidFill>
                  <a:srgbClr val="212529"/>
                </a:solidFill>
                <a:effectLst/>
                <a:latin typeface="system-ui"/>
              </a:rPr>
              <a:t>Ex:  str2=str2.concat(“Word”);</a:t>
            </a:r>
          </a:p>
          <a:p>
            <a:endParaRPr lang="en-GB" dirty="0">
              <a:solidFill>
                <a:srgbClr val="212529"/>
              </a:solidFill>
              <a:latin typeface="system-ui"/>
            </a:endParaRPr>
          </a:p>
          <a:p>
            <a:endParaRPr lang="en-GB" b="0" i="0" dirty="0">
              <a:solidFill>
                <a:srgbClr val="212529"/>
              </a:solidFill>
              <a:effectLst/>
              <a:latin typeface="system-ui"/>
            </a:endParaRPr>
          </a:p>
          <a:p>
            <a:endParaRPr lang="en-GB" dirty="0">
              <a:solidFill>
                <a:srgbClr val="212529"/>
              </a:solidFill>
              <a:latin typeface="system-ui"/>
            </a:endParaRPr>
          </a:p>
          <a:p>
            <a:endParaRPr lang="en-GB" dirty="0"/>
          </a:p>
        </p:txBody>
      </p:sp>
      <p:pic>
        <p:nvPicPr>
          <p:cNvPr id="4098" name="Picture 2" descr="Creating String in heap">
            <a:extLst>
              <a:ext uri="{FF2B5EF4-FFF2-40B4-BE49-F238E27FC236}">
                <a16:creationId xmlns:a16="http://schemas.microsoft.com/office/drawing/2014/main" id="{B52F6039-A31C-47B5-B6C3-D817337A5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010" y="1644913"/>
            <a:ext cx="3193741" cy="13734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reating String in heap">
            <a:extLst>
              <a:ext uri="{FF2B5EF4-FFF2-40B4-BE49-F238E27FC236}">
                <a16:creationId xmlns:a16="http://schemas.microsoft.com/office/drawing/2014/main" id="{FACC37D2-49EC-49CD-8BE0-8BD6553E5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74146"/>
            <a:ext cx="4045998" cy="11097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reating String in heap">
            <a:extLst>
              <a:ext uri="{FF2B5EF4-FFF2-40B4-BE49-F238E27FC236}">
                <a16:creationId xmlns:a16="http://schemas.microsoft.com/office/drawing/2014/main" id="{3AD65C77-CA4A-44A8-852A-4996998DB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512" y="4740676"/>
            <a:ext cx="4474346" cy="178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7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E69E-2496-40DD-A027-8AFC4192CD73}"/>
              </a:ext>
            </a:extLst>
          </p:cNvPr>
          <p:cNvSpPr>
            <a:spLocks noGrp="1"/>
          </p:cNvSpPr>
          <p:nvPr>
            <p:ph type="title"/>
          </p:nvPr>
        </p:nvSpPr>
        <p:spPr>
          <a:xfrm>
            <a:off x="0" y="0"/>
            <a:ext cx="12192000" cy="816638"/>
          </a:xfrm>
        </p:spPr>
        <p:txBody>
          <a:bodyPr>
            <a:normAutofit fontScale="90000"/>
          </a:bodyPr>
          <a:lstStyle/>
          <a:p>
            <a:r>
              <a:rPr lang="en-GB" b="0" i="0" dirty="0">
                <a:solidFill>
                  <a:srgbClr val="212529"/>
                </a:solidFill>
                <a:effectLst/>
                <a:latin typeface="system-ui"/>
              </a:rPr>
              <a:t>Concatenating String</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5F6B5AA6-E403-413A-8DBC-81D37446CD71}"/>
              </a:ext>
            </a:extLst>
          </p:cNvPr>
          <p:cNvSpPr>
            <a:spLocks noGrp="1"/>
          </p:cNvSpPr>
          <p:nvPr>
            <p:ph idx="1"/>
          </p:nvPr>
        </p:nvSpPr>
        <p:spPr>
          <a:xfrm>
            <a:off x="106532" y="585926"/>
            <a:ext cx="12002610" cy="6272074"/>
          </a:xfrm>
        </p:spPr>
        <p:txBody>
          <a:bodyPr/>
          <a:lstStyle/>
          <a:p>
            <a:r>
              <a:rPr lang="en-GB" dirty="0"/>
              <a:t>There are 2 methods to concatenate two or more string.</a:t>
            </a:r>
          </a:p>
          <a:p>
            <a:pPr marL="0" indent="0">
              <a:buNone/>
            </a:pPr>
            <a:r>
              <a:rPr lang="en-GB" dirty="0"/>
              <a:t>Using </a:t>
            </a:r>
            <a:r>
              <a:rPr lang="en-GB" dirty="0" err="1"/>
              <a:t>concat</a:t>
            </a:r>
            <a:r>
              <a:rPr lang="en-GB" dirty="0"/>
              <a:t>() method</a:t>
            </a:r>
          </a:p>
          <a:p>
            <a:pPr marL="0" indent="0">
              <a:buNone/>
            </a:pPr>
            <a:r>
              <a:rPr lang="en-GB" dirty="0"/>
              <a:t>Using + operator</a:t>
            </a:r>
          </a:p>
          <a:p>
            <a:pPr marL="0" indent="0">
              <a:buNone/>
            </a:pPr>
            <a:r>
              <a:rPr lang="en-GB" b="0" i="0" dirty="0">
                <a:solidFill>
                  <a:srgbClr val="212529"/>
                </a:solidFill>
                <a:effectLst/>
                <a:latin typeface="system-ui"/>
              </a:rPr>
              <a:t>1) Using </a:t>
            </a:r>
            <a:r>
              <a:rPr lang="en-GB" b="0" i="0" dirty="0" err="1">
                <a:solidFill>
                  <a:srgbClr val="212529"/>
                </a:solidFill>
                <a:effectLst/>
                <a:latin typeface="system-ui"/>
              </a:rPr>
              <a:t>concat</a:t>
            </a:r>
            <a:r>
              <a:rPr lang="en-GB" b="0" i="0" dirty="0">
                <a:solidFill>
                  <a:srgbClr val="212529"/>
                </a:solidFill>
                <a:effectLst/>
                <a:latin typeface="system-ui"/>
              </a:rPr>
              <a:t>() method</a:t>
            </a:r>
          </a:p>
          <a:p>
            <a:pPr marL="0" indent="0">
              <a:buNone/>
            </a:pPr>
            <a:r>
              <a:rPr lang="en-GB" dirty="0" err="1"/>
              <a:t>Concat</a:t>
            </a:r>
            <a:r>
              <a:rPr lang="en-GB" dirty="0"/>
              <a:t>() method is used to add two or more string into a single string object. It is string class method and returns a string object.</a:t>
            </a:r>
          </a:p>
          <a:p>
            <a:pPr marL="0" indent="0">
              <a:buNone/>
            </a:pPr>
            <a:r>
              <a:rPr lang="en-GB" dirty="0"/>
              <a:t> Ex: String str=“java”</a:t>
            </a:r>
          </a:p>
          <a:p>
            <a:pPr marL="0" indent="0">
              <a:buNone/>
            </a:pPr>
            <a:r>
              <a:rPr lang="en-GB" dirty="0"/>
              <a:t>       String str1=“World”</a:t>
            </a:r>
          </a:p>
          <a:p>
            <a:pPr marL="0" indent="0">
              <a:buNone/>
            </a:pPr>
            <a:r>
              <a:rPr lang="en-GB" dirty="0"/>
              <a:t>String str2=</a:t>
            </a:r>
            <a:r>
              <a:rPr lang="en-GB" dirty="0" err="1"/>
              <a:t>str.concat</a:t>
            </a:r>
            <a:r>
              <a:rPr lang="en-GB" dirty="0"/>
              <a:t>(str1);   </a:t>
            </a:r>
          </a:p>
          <a:p>
            <a:pPr marL="0" indent="0">
              <a:buNone/>
            </a:pPr>
            <a:r>
              <a:rPr lang="en-GB" b="0" i="0" dirty="0">
                <a:solidFill>
                  <a:srgbClr val="212529"/>
                </a:solidFill>
                <a:effectLst/>
                <a:latin typeface="system-ui"/>
              </a:rPr>
              <a:t>2) Using + operator:</a:t>
            </a:r>
          </a:p>
          <a:p>
            <a:pPr marL="0" indent="0">
              <a:buNone/>
            </a:pPr>
            <a:r>
              <a:rPr lang="en-GB" b="0" i="0" dirty="0">
                <a:solidFill>
                  <a:srgbClr val="212529"/>
                </a:solidFill>
                <a:effectLst/>
                <a:latin typeface="system-ui"/>
              </a:rPr>
              <a:t>Java uses "+" operator to concatenate two string objects into single one. It can also concatenate numeric value with string object. See the below example.</a:t>
            </a:r>
          </a:p>
          <a:p>
            <a:pPr marL="0" indent="0">
              <a:buNone/>
            </a:pPr>
            <a:r>
              <a:rPr lang="en-GB" dirty="0">
                <a:solidFill>
                  <a:srgbClr val="212529"/>
                </a:solidFill>
                <a:latin typeface="system-ui"/>
              </a:rPr>
              <a:t>Ex:  	String s = "Hello";</a:t>
            </a:r>
          </a:p>
          <a:p>
            <a:pPr marL="0" indent="0">
              <a:buNone/>
            </a:pPr>
            <a:r>
              <a:rPr lang="en-GB" dirty="0">
                <a:solidFill>
                  <a:srgbClr val="212529"/>
                </a:solidFill>
                <a:latin typeface="system-ui"/>
              </a:rPr>
              <a:t>    	String str = "Java";</a:t>
            </a:r>
          </a:p>
          <a:p>
            <a:pPr marL="0" indent="0">
              <a:buNone/>
            </a:pPr>
            <a:r>
              <a:rPr lang="en-GB" dirty="0">
                <a:solidFill>
                  <a:srgbClr val="212529"/>
                </a:solidFill>
                <a:latin typeface="system-ui"/>
              </a:rPr>
              <a:t>    	String str1 = </a:t>
            </a:r>
            <a:r>
              <a:rPr lang="en-GB" dirty="0" err="1">
                <a:solidFill>
                  <a:srgbClr val="212529"/>
                </a:solidFill>
                <a:latin typeface="system-ui"/>
              </a:rPr>
              <a:t>s+str</a:t>
            </a:r>
            <a:r>
              <a:rPr lang="en-GB" dirty="0">
                <a:solidFill>
                  <a:srgbClr val="212529"/>
                </a:solidFill>
                <a:latin typeface="system-ui"/>
              </a:rPr>
              <a:t>;</a:t>
            </a:r>
          </a:p>
          <a:p>
            <a:pPr marL="0" indent="0">
              <a:buNone/>
            </a:pPr>
            <a:r>
              <a:rPr lang="en-GB" dirty="0">
                <a:solidFill>
                  <a:srgbClr val="212529"/>
                </a:solidFill>
                <a:latin typeface="system-ui"/>
              </a:rPr>
              <a:t>    	String str2 = "Java"+11;</a:t>
            </a:r>
            <a:endParaRPr lang="en-GB" b="0" i="0" dirty="0">
              <a:solidFill>
                <a:srgbClr val="212529"/>
              </a:solidFill>
              <a:effectLst/>
              <a:latin typeface="system-ui"/>
            </a:endParaRPr>
          </a:p>
          <a:p>
            <a:pPr marL="0" indent="0">
              <a:buNone/>
            </a:pPr>
            <a:endParaRPr lang="en-GB" dirty="0"/>
          </a:p>
        </p:txBody>
      </p:sp>
    </p:spTree>
    <p:extLst>
      <p:ext uri="{BB962C8B-B14F-4D97-AF65-F5344CB8AC3E}">
        <p14:creationId xmlns:p14="http://schemas.microsoft.com/office/powerpoint/2010/main" val="127755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6AE2-2125-4C63-8C6E-EC2E2775E8A5}"/>
              </a:ext>
            </a:extLst>
          </p:cNvPr>
          <p:cNvSpPr>
            <a:spLocks noGrp="1"/>
          </p:cNvSpPr>
          <p:nvPr>
            <p:ph type="title"/>
          </p:nvPr>
        </p:nvSpPr>
        <p:spPr>
          <a:xfrm>
            <a:off x="0" y="0"/>
            <a:ext cx="12100264" cy="905522"/>
          </a:xfrm>
        </p:spPr>
        <p:txBody>
          <a:bodyPr>
            <a:normAutofit fontScale="90000"/>
          </a:bodyPr>
          <a:lstStyle/>
          <a:p>
            <a:r>
              <a:rPr lang="en-GB" b="0" i="0" dirty="0">
                <a:solidFill>
                  <a:srgbClr val="212529"/>
                </a:solidFill>
                <a:effectLst/>
                <a:latin typeface="system-ui"/>
              </a:rPr>
              <a:t>String Comparison</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3E4BCF78-CC2D-4E4B-AA24-75A7CE0B494B}"/>
              </a:ext>
            </a:extLst>
          </p:cNvPr>
          <p:cNvSpPr>
            <a:spLocks noGrp="1"/>
          </p:cNvSpPr>
          <p:nvPr>
            <p:ph idx="1"/>
          </p:nvPr>
        </p:nvSpPr>
        <p:spPr>
          <a:xfrm>
            <a:off x="168676" y="772358"/>
            <a:ext cx="11931588" cy="5956916"/>
          </a:xfrm>
        </p:spPr>
        <p:txBody>
          <a:bodyPr/>
          <a:lstStyle/>
          <a:p>
            <a:pPr algn="l"/>
            <a:r>
              <a:rPr lang="en-GB" b="0" i="0" dirty="0">
                <a:solidFill>
                  <a:srgbClr val="212529"/>
                </a:solidFill>
                <a:effectLst/>
                <a:latin typeface="system-ui"/>
              </a:rPr>
              <a:t>To compare string objects, Java provides methods and operators both. So we can compare string in following three ways.</a:t>
            </a:r>
          </a:p>
          <a:p>
            <a:r>
              <a:rPr lang="en-GB" b="0" i="0" dirty="0">
                <a:solidFill>
                  <a:srgbClr val="212529"/>
                </a:solidFill>
                <a:effectLst/>
                <a:latin typeface="system-ui"/>
              </a:rPr>
              <a:t>Using equals() method</a:t>
            </a:r>
          </a:p>
          <a:p>
            <a:r>
              <a:rPr lang="en-GB" b="0" i="0" dirty="0">
                <a:solidFill>
                  <a:srgbClr val="212529"/>
                </a:solidFill>
                <a:effectLst/>
                <a:latin typeface="system-ui"/>
              </a:rPr>
              <a:t>Using == operator</a:t>
            </a:r>
          </a:p>
          <a:p>
            <a:r>
              <a:rPr lang="en-GB" b="0" i="0" dirty="0">
                <a:solidFill>
                  <a:srgbClr val="212529"/>
                </a:solidFill>
                <a:effectLst/>
                <a:latin typeface="system-ui"/>
              </a:rPr>
              <a:t>By </a:t>
            </a:r>
            <a:r>
              <a:rPr lang="en-GB" b="0" i="0" dirty="0" err="1">
                <a:solidFill>
                  <a:srgbClr val="212529"/>
                </a:solidFill>
                <a:effectLst/>
                <a:latin typeface="system-ui"/>
              </a:rPr>
              <a:t>CompareTo</a:t>
            </a:r>
            <a:r>
              <a:rPr lang="en-GB" b="0" i="0" dirty="0">
                <a:solidFill>
                  <a:srgbClr val="212529"/>
                </a:solidFill>
                <a:effectLst/>
                <a:latin typeface="system-ui"/>
              </a:rPr>
              <a:t>() method</a:t>
            </a:r>
          </a:p>
          <a:p>
            <a:pPr marL="0" indent="0">
              <a:buNone/>
            </a:pPr>
            <a:br>
              <a:rPr lang="en-GB" b="0" i="0" dirty="0">
                <a:solidFill>
                  <a:srgbClr val="212529"/>
                </a:solidFill>
                <a:effectLst/>
                <a:latin typeface="system-ui"/>
              </a:rPr>
            </a:br>
            <a:r>
              <a:rPr lang="en-GB" b="0" i="0" dirty="0">
                <a:solidFill>
                  <a:srgbClr val="212529"/>
                </a:solidFill>
                <a:effectLst/>
                <a:latin typeface="system-ui"/>
              </a:rPr>
              <a:t>1.Using equals() method</a:t>
            </a:r>
          </a:p>
          <a:p>
            <a:r>
              <a:rPr lang="en-GB" b="0" i="0" dirty="0">
                <a:solidFill>
                  <a:srgbClr val="212529"/>
                </a:solidFill>
                <a:effectLst/>
                <a:latin typeface="system-ui"/>
              </a:rPr>
              <a:t>equals() method compares two strings for equality. Its general syntax is,</a:t>
            </a:r>
          </a:p>
          <a:p>
            <a:pPr marL="0" indent="0">
              <a:buNone/>
            </a:pPr>
            <a:r>
              <a:rPr lang="en-GB" dirty="0" err="1">
                <a:solidFill>
                  <a:srgbClr val="212529"/>
                </a:solidFill>
                <a:latin typeface="system-ui"/>
              </a:rPr>
              <a:t>boolean</a:t>
            </a:r>
            <a:r>
              <a:rPr lang="en-GB" dirty="0">
                <a:solidFill>
                  <a:srgbClr val="212529"/>
                </a:solidFill>
                <a:latin typeface="system-ui"/>
              </a:rPr>
              <a:t> equals(Object str);</a:t>
            </a:r>
          </a:p>
          <a:p>
            <a:pPr marL="0" indent="0">
              <a:buNone/>
            </a:pPr>
            <a:r>
              <a:rPr lang="en-GB" b="0" i="0" dirty="0">
                <a:solidFill>
                  <a:srgbClr val="212529"/>
                </a:solidFill>
                <a:effectLst/>
                <a:latin typeface="system-ui"/>
              </a:rPr>
              <a:t>2.Using == operator:</a:t>
            </a:r>
          </a:p>
          <a:p>
            <a:pPr marL="0" indent="0">
              <a:buNone/>
            </a:pPr>
            <a:r>
              <a:rPr lang="en-GB" b="0" i="0" dirty="0">
                <a:solidFill>
                  <a:srgbClr val="212529"/>
                </a:solidFill>
                <a:effectLst/>
                <a:latin typeface="system-ui"/>
              </a:rPr>
              <a:t>The double equal (==) operator compares two object references to check whether they refer to same instance. This also, will return true on successful match else returns false.</a:t>
            </a:r>
            <a:endParaRPr lang="en-GB" dirty="0">
              <a:solidFill>
                <a:srgbClr val="212529"/>
              </a:solidFill>
              <a:latin typeface="system-ui"/>
            </a:endParaRPr>
          </a:p>
          <a:p>
            <a:pPr marL="0" indent="0">
              <a:buNone/>
            </a:pPr>
            <a:r>
              <a:rPr lang="en-GB" b="0" i="0" dirty="0">
                <a:solidFill>
                  <a:srgbClr val="212529"/>
                </a:solidFill>
                <a:effectLst/>
                <a:latin typeface="system-ui"/>
              </a:rPr>
              <a:t>    Ex: </a:t>
            </a:r>
            <a:r>
              <a:rPr lang="en-GB" b="0" i="0" dirty="0" err="1">
                <a:solidFill>
                  <a:srgbClr val="212529"/>
                </a:solidFill>
                <a:effectLst/>
                <a:latin typeface="system-ui"/>
              </a:rPr>
              <a:t>boolean</a:t>
            </a:r>
            <a:r>
              <a:rPr lang="en-GB" b="0" i="0" dirty="0">
                <a:solidFill>
                  <a:srgbClr val="212529"/>
                </a:solidFill>
                <a:effectLst/>
                <a:latin typeface="system-ui"/>
              </a:rPr>
              <a:t>  b=(s1==s2)  </a:t>
            </a:r>
          </a:p>
          <a:p>
            <a:pPr marL="0" indent="0">
              <a:buNone/>
            </a:pPr>
            <a:r>
              <a:rPr lang="en-GB" dirty="0">
                <a:solidFill>
                  <a:srgbClr val="212529"/>
                </a:solidFill>
                <a:latin typeface="system-ui"/>
              </a:rPr>
              <a:t>3: By </a:t>
            </a:r>
            <a:r>
              <a:rPr lang="en-GB" dirty="0" err="1">
                <a:solidFill>
                  <a:srgbClr val="212529"/>
                </a:solidFill>
                <a:latin typeface="system-ui"/>
              </a:rPr>
              <a:t>compareTo</a:t>
            </a:r>
            <a:r>
              <a:rPr lang="en-GB" dirty="0">
                <a:solidFill>
                  <a:srgbClr val="212529"/>
                </a:solidFill>
                <a:latin typeface="system-ui"/>
              </a:rPr>
              <a:t>() method:</a:t>
            </a:r>
          </a:p>
          <a:p>
            <a:pPr marL="0" indent="0">
              <a:buNone/>
            </a:pPr>
            <a:r>
              <a:rPr lang="en-GB" b="0" i="0" dirty="0">
                <a:solidFill>
                  <a:srgbClr val="212529"/>
                </a:solidFill>
                <a:effectLst/>
                <a:latin typeface="system-ui"/>
              </a:rPr>
              <a:t>String </a:t>
            </a:r>
            <a:r>
              <a:rPr lang="en-GB" b="0" i="0" dirty="0" err="1">
                <a:solidFill>
                  <a:srgbClr val="212529"/>
                </a:solidFill>
                <a:effectLst/>
                <a:latin typeface="system-ui"/>
              </a:rPr>
              <a:t>compareTo</a:t>
            </a:r>
            <a:r>
              <a:rPr lang="en-GB" b="0" i="0" dirty="0">
                <a:solidFill>
                  <a:srgbClr val="212529"/>
                </a:solidFill>
                <a:effectLst/>
                <a:latin typeface="system-ui"/>
              </a:rPr>
              <a:t>() method compares values and returns an integer value which tells if the string compared is less than, equal to or greater than the other string. It compares the String based on natural ordering </a:t>
            </a:r>
            <a:r>
              <a:rPr lang="en-GB" b="0" i="0" dirty="0" err="1">
                <a:solidFill>
                  <a:srgbClr val="212529"/>
                </a:solidFill>
                <a:effectLst/>
                <a:latin typeface="system-ui"/>
              </a:rPr>
              <a:t>i.e</a:t>
            </a:r>
            <a:r>
              <a:rPr lang="en-GB" b="0" i="0" dirty="0">
                <a:solidFill>
                  <a:srgbClr val="212529"/>
                </a:solidFill>
                <a:effectLst/>
                <a:latin typeface="system-ui"/>
              </a:rPr>
              <a:t> alphabetically. Its general syntax is.</a:t>
            </a:r>
          </a:p>
          <a:p>
            <a:pPr marL="0" indent="0">
              <a:buNone/>
            </a:pPr>
            <a:endParaRPr lang="en-GB" dirty="0">
              <a:solidFill>
                <a:srgbClr val="212529"/>
              </a:solidFill>
              <a:latin typeface="system-ui"/>
            </a:endParaRPr>
          </a:p>
          <a:p>
            <a:pPr marL="0" indent="0">
              <a:buNone/>
            </a:pPr>
            <a:endParaRPr lang="en-GB" dirty="0">
              <a:solidFill>
                <a:srgbClr val="212529"/>
              </a:solidFill>
              <a:latin typeface="system-ui"/>
            </a:endParaRPr>
          </a:p>
          <a:p>
            <a:pPr marL="0" indent="0">
              <a:buNone/>
            </a:pPr>
            <a:endParaRPr lang="en-GB" dirty="0"/>
          </a:p>
        </p:txBody>
      </p:sp>
      <p:pic>
        <p:nvPicPr>
          <p:cNvPr id="7174" name="Picture 6" descr="Data Warehouse Backup">
            <a:extLst>
              <a:ext uri="{FF2B5EF4-FFF2-40B4-BE49-F238E27FC236}">
                <a16:creationId xmlns:a16="http://schemas.microsoft.com/office/drawing/2014/main" id="{F0633F57-B3B9-4D0A-B908-5FFE40D34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310" y="1677880"/>
            <a:ext cx="42862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59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A3A6BED-62C6-4EEF-8DA5-6A87B6CC641B}"/>
              </a:ext>
            </a:extLst>
          </p:cNvPr>
          <p:cNvGraphicFramePr>
            <a:graphicFrameLocks noGrp="1"/>
          </p:cNvGraphicFramePr>
          <p:nvPr>
            <p:ph idx="1"/>
            <p:extLst>
              <p:ext uri="{D42A27DB-BD31-4B8C-83A1-F6EECF244321}">
                <p14:modId xmlns:p14="http://schemas.microsoft.com/office/powerpoint/2010/main" val="4212882759"/>
              </p:ext>
            </p:extLst>
          </p:nvPr>
        </p:nvGraphicFramePr>
        <p:xfrm>
          <a:off x="106532" y="-118547"/>
          <a:ext cx="12085467" cy="9716374"/>
        </p:xfrm>
        <a:graphic>
          <a:graphicData uri="http://schemas.openxmlformats.org/drawingml/2006/table">
            <a:tbl>
              <a:tblPr/>
              <a:tblGrid>
                <a:gridCol w="4028489">
                  <a:extLst>
                    <a:ext uri="{9D8B030D-6E8A-4147-A177-3AD203B41FA5}">
                      <a16:colId xmlns:a16="http://schemas.microsoft.com/office/drawing/2014/main" val="3754513274"/>
                    </a:ext>
                  </a:extLst>
                </a:gridCol>
                <a:gridCol w="4028489">
                  <a:extLst>
                    <a:ext uri="{9D8B030D-6E8A-4147-A177-3AD203B41FA5}">
                      <a16:colId xmlns:a16="http://schemas.microsoft.com/office/drawing/2014/main" val="3115846720"/>
                    </a:ext>
                  </a:extLst>
                </a:gridCol>
                <a:gridCol w="4028489">
                  <a:extLst>
                    <a:ext uri="{9D8B030D-6E8A-4147-A177-3AD203B41FA5}">
                      <a16:colId xmlns:a16="http://schemas.microsoft.com/office/drawing/2014/main" val="2481011056"/>
                    </a:ext>
                  </a:extLst>
                </a:gridCol>
              </a:tblGrid>
              <a:tr h="146494">
                <a:tc>
                  <a:txBody>
                    <a:bodyPr/>
                    <a:lstStyle/>
                    <a:p>
                      <a:pPr algn="l" fontAlgn="t"/>
                      <a:r>
                        <a:rPr lang="en-GB" sz="2000">
                          <a:solidFill>
                            <a:srgbClr val="000000"/>
                          </a:solidFill>
                          <a:effectLst/>
                          <a:latin typeface="times new roman" panose="02020603050405020304" pitchFamily="18" charset="0"/>
                        </a:rPr>
                        <a:t>No.</a:t>
                      </a:r>
                    </a:p>
                  </a:txBody>
                  <a:tcPr marL="39872" marR="39872" marT="39872" marB="39872">
                    <a:lnL w="7620" cap="flat" cmpd="sng" algn="ctr">
                      <a:solidFill>
                        <a:srgbClr val="703C10"/>
                      </a:solidFill>
                      <a:prstDash val="solid"/>
                      <a:round/>
                      <a:headEnd type="none" w="med" len="med"/>
                      <a:tailEnd type="none" w="med" len="med"/>
                    </a:lnL>
                    <a:lnR w="7620" cap="flat" cmpd="sng" algn="ctr">
                      <a:solidFill>
                        <a:srgbClr val="703C10"/>
                      </a:solidFill>
                      <a:prstDash val="solid"/>
                      <a:round/>
                      <a:headEnd type="none" w="med" len="med"/>
                      <a:tailEnd type="none" w="med" len="med"/>
                    </a:lnR>
                    <a:lnT w="7620" cap="flat" cmpd="sng" algn="ctr">
                      <a:solidFill>
                        <a:srgbClr val="703C1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2000">
                          <a:solidFill>
                            <a:srgbClr val="000000"/>
                          </a:solidFill>
                          <a:effectLst/>
                          <a:latin typeface="times new roman" panose="02020603050405020304" pitchFamily="18" charset="0"/>
                        </a:rPr>
                        <a:t>Method</a:t>
                      </a:r>
                    </a:p>
                  </a:txBody>
                  <a:tcPr marL="39872" marR="39872" marT="39872" marB="39872">
                    <a:lnL w="7620" cap="flat" cmpd="sng" algn="ctr">
                      <a:solidFill>
                        <a:srgbClr val="703C10"/>
                      </a:solidFill>
                      <a:prstDash val="solid"/>
                      <a:round/>
                      <a:headEnd type="none" w="med" len="med"/>
                      <a:tailEnd type="none" w="med" len="med"/>
                    </a:lnL>
                    <a:lnR w="7620" cap="flat" cmpd="sng" algn="ctr">
                      <a:solidFill>
                        <a:srgbClr val="703C10"/>
                      </a:solidFill>
                      <a:prstDash val="solid"/>
                      <a:round/>
                      <a:headEnd type="none" w="med" len="med"/>
                      <a:tailEnd type="none" w="med" len="med"/>
                    </a:lnR>
                    <a:lnT w="7620" cap="flat" cmpd="sng" algn="ctr">
                      <a:solidFill>
                        <a:srgbClr val="703C1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2000">
                          <a:solidFill>
                            <a:srgbClr val="000000"/>
                          </a:solidFill>
                          <a:effectLst/>
                          <a:latin typeface="times new roman" panose="02020603050405020304" pitchFamily="18" charset="0"/>
                        </a:rPr>
                        <a:t>Description</a:t>
                      </a:r>
                    </a:p>
                  </a:txBody>
                  <a:tcPr marL="39872" marR="39872" marT="39872" marB="39872">
                    <a:lnL w="7620" cap="flat" cmpd="sng" algn="ctr">
                      <a:solidFill>
                        <a:srgbClr val="703C10"/>
                      </a:solidFill>
                      <a:prstDash val="solid"/>
                      <a:round/>
                      <a:headEnd type="none" w="med" len="med"/>
                      <a:tailEnd type="none" w="med" len="med"/>
                    </a:lnL>
                    <a:lnR w="7620" cap="flat" cmpd="sng" algn="ctr">
                      <a:solidFill>
                        <a:srgbClr val="703C10"/>
                      </a:solidFill>
                      <a:prstDash val="solid"/>
                      <a:round/>
                      <a:headEnd type="none" w="med" len="med"/>
                      <a:tailEnd type="none" w="med" len="med"/>
                    </a:lnR>
                    <a:lnT w="7620" cap="flat" cmpd="sng" algn="ctr">
                      <a:solidFill>
                        <a:srgbClr val="703C1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38954912"/>
                  </a:ext>
                </a:extLst>
              </a:tr>
              <a:tr h="299297">
                <a:tc>
                  <a:txBody>
                    <a:bodyPr/>
                    <a:lstStyle/>
                    <a:p>
                      <a:pPr algn="just" fontAlgn="t"/>
                      <a:r>
                        <a:rPr lang="en-GB" sz="2000">
                          <a:solidFill>
                            <a:srgbClr val="333333"/>
                          </a:solidFill>
                          <a:effectLst/>
                          <a:latin typeface="inter-regular"/>
                        </a:rPr>
                        <a:t>1</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u="none" strike="noStrike">
                          <a:solidFill>
                            <a:srgbClr val="008000"/>
                          </a:solidFill>
                          <a:effectLst/>
                          <a:latin typeface="inter-regular"/>
                          <a:hlinkClick r:id="rId2"/>
                        </a:rPr>
                        <a:t>char charAt(int index)</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inter-regular"/>
                        </a:rPr>
                        <a:t>It returns char value for the particular index</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99906949"/>
                  </a:ext>
                </a:extLst>
              </a:tr>
              <a:tr h="212404">
                <a:tc>
                  <a:txBody>
                    <a:bodyPr/>
                    <a:lstStyle/>
                    <a:p>
                      <a:pPr algn="just" fontAlgn="t"/>
                      <a:r>
                        <a:rPr lang="en-GB" sz="2000">
                          <a:solidFill>
                            <a:srgbClr val="333333"/>
                          </a:solidFill>
                          <a:effectLst/>
                          <a:latin typeface="inter-regular"/>
                        </a:rPr>
                        <a:t>2</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u="none" strike="noStrike">
                          <a:solidFill>
                            <a:srgbClr val="008000"/>
                          </a:solidFill>
                          <a:effectLst/>
                          <a:latin typeface="inter-regular"/>
                          <a:hlinkClick r:id="rId3"/>
                        </a:rPr>
                        <a:t>int length()</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inter-regular"/>
                        </a:rPr>
                        <a:t>It returns string length</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32303544"/>
                  </a:ext>
                </a:extLst>
              </a:tr>
              <a:tr h="299297">
                <a:tc>
                  <a:txBody>
                    <a:bodyPr/>
                    <a:lstStyle/>
                    <a:p>
                      <a:pPr algn="just" fontAlgn="t"/>
                      <a:r>
                        <a:rPr lang="en-GB" sz="2000">
                          <a:solidFill>
                            <a:srgbClr val="333333"/>
                          </a:solidFill>
                          <a:effectLst/>
                          <a:latin typeface="inter-regular"/>
                        </a:rPr>
                        <a:t>3</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u="none" strike="noStrike">
                          <a:solidFill>
                            <a:srgbClr val="008000"/>
                          </a:solidFill>
                          <a:effectLst/>
                          <a:latin typeface="inter-regular"/>
                          <a:hlinkClick r:id="rId4"/>
                        </a:rPr>
                        <a:t>static String format(String format, Object... args)</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inter-regular"/>
                        </a:rPr>
                        <a:t>It returns a formatted string.</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8572106"/>
                  </a:ext>
                </a:extLst>
              </a:tr>
              <a:tr h="386189">
                <a:tc>
                  <a:txBody>
                    <a:bodyPr/>
                    <a:lstStyle/>
                    <a:p>
                      <a:pPr algn="just" fontAlgn="t"/>
                      <a:r>
                        <a:rPr lang="en-GB" sz="2000">
                          <a:solidFill>
                            <a:srgbClr val="333333"/>
                          </a:solidFill>
                          <a:effectLst/>
                          <a:latin typeface="inter-regular"/>
                        </a:rPr>
                        <a:t>4</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u="none" strike="noStrike">
                          <a:solidFill>
                            <a:srgbClr val="008000"/>
                          </a:solidFill>
                          <a:effectLst/>
                          <a:latin typeface="inter-regular"/>
                          <a:hlinkClick r:id="rId4"/>
                        </a:rPr>
                        <a:t>static String format(Locale l, String format, Object... args)</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inter-regular"/>
                        </a:rPr>
                        <a:t>It returns formatted string with given locale.</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77730149"/>
                  </a:ext>
                </a:extLst>
              </a:tr>
              <a:tr h="212404">
                <a:tc>
                  <a:txBody>
                    <a:bodyPr/>
                    <a:lstStyle/>
                    <a:p>
                      <a:pPr algn="just" fontAlgn="t"/>
                      <a:r>
                        <a:rPr lang="en-GB" sz="2000">
                          <a:solidFill>
                            <a:srgbClr val="333333"/>
                          </a:solidFill>
                          <a:effectLst/>
                          <a:latin typeface="inter-regular"/>
                        </a:rPr>
                        <a:t>5</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u="none" strike="noStrike">
                          <a:solidFill>
                            <a:srgbClr val="008000"/>
                          </a:solidFill>
                          <a:effectLst/>
                          <a:latin typeface="inter-regular"/>
                          <a:hlinkClick r:id="rId5"/>
                        </a:rPr>
                        <a:t>String substring(int beginIndex)</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inter-regular"/>
                        </a:rPr>
                        <a:t>It returns substring for given begin index.</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5237214"/>
                  </a:ext>
                </a:extLst>
              </a:tr>
              <a:tr h="299297">
                <a:tc>
                  <a:txBody>
                    <a:bodyPr/>
                    <a:lstStyle/>
                    <a:p>
                      <a:pPr algn="just" fontAlgn="t"/>
                      <a:r>
                        <a:rPr lang="en-GB" sz="2000">
                          <a:solidFill>
                            <a:srgbClr val="333333"/>
                          </a:solidFill>
                          <a:effectLst/>
                          <a:latin typeface="inter-regular"/>
                        </a:rPr>
                        <a:t>6</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u="none" strike="noStrike">
                          <a:solidFill>
                            <a:srgbClr val="008000"/>
                          </a:solidFill>
                          <a:effectLst/>
                          <a:latin typeface="inter-regular"/>
                          <a:hlinkClick r:id="rId5"/>
                        </a:rPr>
                        <a:t>String substring(int beginIndex, int endIndex)</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inter-regular"/>
                        </a:rPr>
                        <a:t>It returns substring for given begin index and end index.</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62729609"/>
                  </a:ext>
                </a:extLst>
              </a:tr>
              <a:tr h="386189">
                <a:tc>
                  <a:txBody>
                    <a:bodyPr/>
                    <a:lstStyle/>
                    <a:p>
                      <a:pPr algn="just" fontAlgn="t"/>
                      <a:r>
                        <a:rPr lang="en-GB" sz="2000">
                          <a:solidFill>
                            <a:srgbClr val="333333"/>
                          </a:solidFill>
                          <a:effectLst/>
                          <a:latin typeface="inter-regular"/>
                        </a:rPr>
                        <a:t>7</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u="none" strike="noStrike">
                          <a:solidFill>
                            <a:srgbClr val="008000"/>
                          </a:solidFill>
                          <a:effectLst/>
                          <a:latin typeface="inter-regular"/>
                          <a:hlinkClick r:id="rId6"/>
                        </a:rPr>
                        <a:t>boolean contains(CharSequence s)</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inter-regular"/>
                        </a:rPr>
                        <a:t>It returns true or false after matching the sequence of char value.</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91930126"/>
                  </a:ext>
                </a:extLst>
              </a:tr>
              <a:tr h="473081">
                <a:tc>
                  <a:txBody>
                    <a:bodyPr/>
                    <a:lstStyle/>
                    <a:p>
                      <a:pPr algn="just" fontAlgn="t"/>
                      <a:r>
                        <a:rPr lang="en-GB" sz="2000">
                          <a:solidFill>
                            <a:srgbClr val="333333"/>
                          </a:solidFill>
                          <a:effectLst/>
                          <a:latin typeface="inter-regular"/>
                        </a:rPr>
                        <a:t>8</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u="none" strike="noStrike">
                          <a:solidFill>
                            <a:srgbClr val="008000"/>
                          </a:solidFill>
                          <a:effectLst/>
                          <a:latin typeface="inter-regular"/>
                          <a:hlinkClick r:id="rId7"/>
                        </a:rPr>
                        <a:t>static String join(CharSequence delimiter, CharSequence... elements)</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inter-regular"/>
                        </a:rPr>
                        <a:t>It returns a joined string.</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33867794"/>
                  </a:ext>
                </a:extLst>
              </a:tr>
              <a:tr h="559974">
                <a:tc>
                  <a:txBody>
                    <a:bodyPr/>
                    <a:lstStyle/>
                    <a:p>
                      <a:pPr algn="just" fontAlgn="t"/>
                      <a:r>
                        <a:rPr lang="en-GB" sz="2000">
                          <a:solidFill>
                            <a:srgbClr val="333333"/>
                          </a:solidFill>
                          <a:effectLst/>
                          <a:latin typeface="inter-regular"/>
                        </a:rPr>
                        <a:t>9</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u="none" strike="noStrike">
                          <a:solidFill>
                            <a:srgbClr val="008000"/>
                          </a:solidFill>
                          <a:effectLst/>
                          <a:latin typeface="inter-regular"/>
                          <a:hlinkClick r:id="rId7"/>
                        </a:rPr>
                        <a:t>static String join(CharSequence delimiter, Iterable&lt;? extends CharSequence&gt; elements)</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inter-regular"/>
                        </a:rPr>
                        <a:t>It returns a joined string.</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7612828"/>
                  </a:ext>
                </a:extLst>
              </a:tr>
              <a:tr h="299297">
                <a:tc>
                  <a:txBody>
                    <a:bodyPr/>
                    <a:lstStyle/>
                    <a:p>
                      <a:pPr algn="just" fontAlgn="t"/>
                      <a:r>
                        <a:rPr lang="en-GB" sz="2000">
                          <a:solidFill>
                            <a:srgbClr val="333333"/>
                          </a:solidFill>
                          <a:effectLst/>
                          <a:latin typeface="inter-regular"/>
                        </a:rPr>
                        <a:t>10</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u="none" strike="noStrike">
                          <a:solidFill>
                            <a:srgbClr val="008000"/>
                          </a:solidFill>
                          <a:effectLst/>
                          <a:latin typeface="inter-regular"/>
                          <a:hlinkClick r:id="rId8"/>
                        </a:rPr>
                        <a:t>boolean equals(Object another)</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inter-regular"/>
                        </a:rPr>
                        <a:t>It checks the equality of string with the given object.</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80470558"/>
                  </a:ext>
                </a:extLst>
              </a:tr>
              <a:tr h="212404">
                <a:tc>
                  <a:txBody>
                    <a:bodyPr/>
                    <a:lstStyle/>
                    <a:p>
                      <a:pPr algn="just" fontAlgn="t"/>
                      <a:r>
                        <a:rPr lang="en-GB" sz="2000">
                          <a:solidFill>
                            <a:srgbClr val="333333"/>
                          </a:solidFill>
                          <a:effectLst/>
                          <a:latin typeface="inter-regular"/>
                        </a:rPr>
                        <a:t>11</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u="none" strike="noStrike">
                          <a:solidFill>
                            <a:srgbClr val="008000"/>
                          </a:solidFill>
                          <a:effectLst/>
                          <a:latin typeface="inter-regular"/>
                          <a:hlinkClick r:id="rId9"/>
                        </a:rPr>
                        <a:t>boolean isEmpty()</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inter-regular"/>
                        </a:rPr>
                        <a:t>It checks if string is empty.</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84124095"/>
                  </a:ext>
                </a:extLst>
              </a:tr>
              <a:tr h="212404">
                <a:tc>
                  <a:txBody>
                    <a:bodyPr/>
                    <a:lstStyle/>
                    <a:p>
                      <a:pPr algn="just" fontAlgn="t"/>
                      <a:r>
                        <a:rPr lang="en-GB" sz="2000">
                          <a:solidFill>
                            <a:srgbClr val="333333"/>
                          </a:solidFill>
                          <a:effectLst/>
                          <a:latin typeface="inter-regular"/>
                        </a:rPr>
                        <a:t>12</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u="none" strike="noStrike">
                          <a:solidFill>
                            <a:srgbClr val="008000"/>
                          </a:solidFill>
                          <a:effectLst/>
                          <a:latin typeface="inter-regular"/>
                          <a:hlinkClick r:id="rId10"/>
                        </a:rPr>
                        <a:t>String concat(String str)</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inter-regular"/>
                        </a:rPr>
                        <a:t>It concatenates the specified string.</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88503097"/>
                  </a:ext>
                </a:extLst>
              </a:tr>
              <a:tr h="299297">
                <a:tc>
                  <a:txBody>
                    <a:bodyPr/>
                    <a:lstStyle/>
                    <a:p>
                      <a:pPr algn="just" fontAlgn="t"/>
                      <a:r>
                        <a:rPr lang="en-GB" sz="2000">
                          <a:solidFill>
                            <a:srgbClr val="333333"/>
                          </a:solidFill>
                          <a:effectLst/>
                          <a:latin typeface="inter-regular"/>
                        </a:rPr>
                        <a:t>13</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u="none" strike="noStrike">
                          <a:solidFill>
                            <a:srgbClr val="008000"/>
                          </a:solidFill>
                          <a:effectLst/>
                          <a:latin typeface="inter-regular"/>
                          <a:hlinkClick r:id="rId11"/>
                        </a:rPr>
                        <a:t>String replace(char old, char new)</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inter-regular"/>
                        </a:rPr>
                        <a:t>It replaces all occurrences of the specified char value.</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74460474"/>
                  </a:ext>
                </a:extLst>
              </a:tr>
              <a:tr h="386189">
                <a:tc>
                  <a:txBody>
                    <a:bodyPr/>
                    <a:lstStyle/>
                    <a:p>
                      <a:pPr algn="just" fontAlgn="t"/>
                      <a:r>
                        <a:rPr lang="en-GB" sz="2000">
                          <a:solidFill>
                            <a:srgbClr val="333333"/>
                          </a:solidFill>
                          <a:effectLst/>
                          <a:latin typeface="inter-regular"/>
                        </a:rPr>
                        <a:t>14</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u="none" strike="noStrike">
                          <a:solidFill>
                            <a:srgbClr val="008000"/>
                          </a:solidFill>
                          <a:effectLst/>
                          <a:latin typeface="inter-regular"/>
                          <a:hlinkClick r:id="rId11"/>
                        </a:rPr>
                        <a:t>String replace(CharSequence old, CharSequence new)</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inter-regular"/>
                        </a:rPr>
                        <a:t>It replaces all occurrences of the specified CharSequence.</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1741065"/>
                  </a:ext>
                </a:extLst>
              </a:tr>
              <a:tr h="299297">
                <a:tc>
                  <a:txBody>
                    <a:bodyPr/>
                    <a:lstStyle/>
                    <a:p>
                      <a:pPr algn="just" fontAlgn="t"/>
                      <a:r>
                        <a:rPr lang="en-GB" sz="2000">
                          <a:solidFill>
                            <a:srgbClr val="333333"/>
                          </a:solidFill>
                          <a:effectLst/>
                          <a:latin typeface="inter-regular"/>
                        </a:rPr>
                        <a:t>15</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u="none" strike="noStrike">
                          <a:solidFill>
                            <a:srgbClr val="008000"/>
                          </a:solidFill>
                          <a:effectLst/>
                          <a:latin typeface="inter-regular"/>
                          <a:hlinkClick r:id="rId12"/>
                        </a:rPr>
                        <a:t>static String equalsIgnoreCase(String another)</a:t>
                      </a:r>
                      <a:endParaRPr lang="en-GB" sz="2000">
                        <a:solidFill>
                          <a:srgbClr val="333333"/>
                        </a:solidFill>
                        <a:effectLst/>
                        <a:latin typeface="inter-regular"/>
                      </a:endParaRP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inter-regular"/>
                        </a:rPr>
                        <a:t>It compares another string. It doesn't check case.</a:t>
                      </a:r>
                    </a:p>
                  </a:txBody>
                  <a:tcPr marL="26581" marR="26581" marT="26581" marB="265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3438390"/>
                  </a:ext>
                </a:extLst>
              </a:tr>
            </a:tbl>
          </a:graphicData>
        </a:graphic>
      </p:graphicFrame>
    </p:spTree>
    <p:extLst>
      <p:ext uri="{BB962C8B-B14F-4D97-AF65-F5344CB8AC3E}">
        <p14:creationId xmlns:p14="http://schemas.microsoft.com/office/powerpoint/2010/main" val="98071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93D0-F68B-461A-95CD-BF6836E65702}"/>
              </a:ext>
            </a:extLst>
          </p:cNvPr>
          <p:cNvSpPr>
            <a:spLocks noGrp="1"/>
          </p:cNvSpPr>
          <p:nvPr>
            <p:ph type="title"/>
          </p:nvPr>
        </p:nvSpPr>
        <p:spPr>
          <a:xfrm>
            <a:off x="0" y="97654"/>
            <a:ext cx="9274002" cy="932156"/>
          </a:xfrm>
        </p:spPr>
        <p:txBody>
          <a:bodyPr>
            <a:normAutofit fontScale="90000"/>
          </a:bodyPr>
          <a:lstStyle/>
          <a:p>
            <a:r>
              <a:rPr lang="en-GB" b="0" i="0" dirty="0" err="1">
                <a:solidFill>
                  <a:srgbClr val="212529"/>
                </a:solidFill>
                <a:effectLst/>
                <a:latin typeface="system-ui"/>
              </a:rPr>
              <a:t>StringBuffer</a:t>
            </a:r>
            <a:r>
              <a:rPr lang="en-GB" b="0" i="0" dirty="0">
                <a:solidFill>
                  <a:srgbClr val="212529"/>
                </a:solidFill>
                <a:effectLst/>
                <a:latin typeface="system-ui"/>
              </a:rPr>
              <a:t> class in Java</a:t>
            </a:r>
            <a:br>
              <a:rPr lang="en-GB" b="0" i="0" dirty="0">
                <a:solidFill>
                  <a:srgbClr val="212529"/>
                </a:solidFill>
                <a:effectLst/>
                <a:latin typeface="system-ui"/>
              </a:rPr>
            </a:br>
            <a:br>
              <a:rPr lang="en-GB" dirty="0"/>
            </a:br>
            <a:endParaRPr lang="en-GB" dirty="0"/>
          </a:p>
        </p:txBody>
      </p:sp>
      <p:sp>
        <p:nvSpPr>
          <p:cNvPr id="3" name="Content Placeholder 2">
            <a:extLst>
              <a:ext uri="{FF2B5EF4-FFF2-40B4-BE49-F238E27FC236}">
                <a16:creationId xmlns:a16="http://schemas.microsoft.com/office/drawing/2014/main" id="{A0A0A7BC-85CD-433C-A960-72EEE06D2A66}"/>
              </a:ext>
            </a:extLst>
          </p:cNvPr>
          <p:cNvSpPr>
            <a:spLocks noGrp="1"/>
          </p:cNvSpPr>
          <p:nvPr>
            <p:ph idx="1"/>
          </p:nvPr>
        </p:nvSpPr>
        <p:spPr>
          <a:xfrm>
            <a:off x="115410" y="798991"/>
            <a:ext cx="12076590" cy="5242372"/>
          </a:xfrm>
        </p:spPr>
        <p:txBody>
          <a:bodyPr/>
          <a:lstStyle/>
          <a:p>
            <a:pPr algn="l"/>
            <a:r>
              <a:rPr lang="en-GB" b="0" i="0" dirty="0" err="1">
                <a:solidFill>
                  <a:srgbClr val="212529"/>
                </a:solidFill>
                <a:effectLst/>
                <a:latin typeface="system-ui"/>
              </a:rPr>
              <a:t>StringBuffer</a:t>
            </a:r>
            <a:r>
              <a:rPr lang="en-GB" b="0" i="0" dirty="0">
                <a:solidFill>
                  <a:srgbClr val="212529"/>
                </a:solidFill>
                <a:effectLst/>
                <a:latin typeface="system-ui"/>
              </a:rPr>
              <a:t> class is used to create a </a:t>
            </a:r>
            <a:r>
              <a:rPr lang="en-GB" b="1" i="0" dirty="0">
                <a:solidFill>
                  <a:srgbClr val="212529"/>
                </a:solidFill>
                <a:effectLst/>
                <a:latin typeface="system-ui"/>
              </a:rPr>
              <a:t>mutable</a:t>
            </a:r>
            <a:r>
              <a:rPr lang="en-GB" b="0" i="0" dirty="0">
                <a:solidFill>
                  <a:srgbClr val="212529"/>
                </a:solidFill>
                <a:effectLst/>
                <a:latin typeface="system-ui"/>
              </a:rPr>
              <a:t> string object. It means, it can be changed after it is created. It represents growable and writable character sequence.</a:t>
            </a:r>
          </a:p>
          <a:p>
            <a:pPr algn="l"/>
            <a:r>
              <a:rPr lang="en-GB" b="0" i="0" dirty="0">
                <a:solidFill>
                  <a:srgbClr val="212529"/>
                </a:solidFill>
                <a:effectLst/>
                <a:latin typeface="system-ui"/>
              </a:rPr>
              <a:t>It is similar to String class in Java both are used to create string, but </a:t>
            </a:r>
            <a:r>
              <a:rPr lang="en-GB" b="0" i="0" dirty="0" err="1">
                <a:solidFill>
                  <a:srgbClr val="212529"/>
                </a:solidFill>
                <a:effectLst/>
                <a:latin typeface="system-ui"/>
              </a:rPr>
              <a:t>stringbuffer</a:t>
            </a:r>
            <a:r>
              <a:rPr lang="en-GB" b="0" i="0" dirty="0">
                <a:solidFill>
                  <a:srgbClr val="212529"/>
                </a:solidFill>
                <a:effectLst/>
                <a:latin typeface="system-ui"/>
              </a:rPr>
              <a:t> object can be changed.</a:t>
            </a:r>
          </a:p>
          <a:p>
            <a:pPr algn="l"/>
            <a:r>
              <a:rPr lang="en-GB" b="0" i="0" dirty="0">
                <a:solidFill>
                  <a:srgbClr val="212529"/>
                </a:solidFill>
                <a:effectLst/>
                <a:latin typeface="system-ui"/>
              </a:rPr>
              <a:t>So </a:t>
            </a:r>
            <a:r>
              <a:rPr lang="en-GB" b="1" i="0" dirty="0" err="1">
                <a:solidFill>
                  <a:srgbClr val="212529"/>
                </a:solidFill>
                <a:effectLst/>
                <a:latin typeface="system-ui"/>
              </a:rPr>
              <a:t>StringBuffer</a:t>
            </a:r>
            <a:r>
              <a:rPr lang="en-GB" b="1" i="0" dirty="0">
                <a:solidFill>
                  <a:srgbClr val="212529"/>
                </a:solidFill>
                <a:effectLst/>
                <a:latin typeface="system-ui"/>
              </a:rPr>
              <a:t> </a:t>
            </a:r>
            <a:r>
              <a:rPr lang="en-GB" b="0" i="0" dirty="0">
                <a:solidFill>
                  <a:srgbClr val="212529"/>
                </a:solidFill>
                <a:effectLst/>
                <a:latin typeface="system-ui"/>
              </a:rPr>
              <a:t>class is used when we have to make lot of modifications to our string. It is also thread safe </a:t>
            </a:r>
            <a:r>
              <a:rPr lang="en-GB" b="0" i="0" dirty="0" err="1">
                <a:solidFill>
                  <a:srgbClr val="212529"/>
                </a:solidFill>
                <a:effectLst/>
                <a:latin typeface="system-ui"/>
              </a:rPr>
              <a:t>i.e</a:t>
            </a:r>
            <a:r>
              <a:rPr lang="en-GB" b="0" i="0" dirty="0">
                <a:solidFill>
                  <a:srgbClr val="212529"/>
                </a:solidFill>
                <a:effectLst/>
                <a:latin typeface="system-ui"/>
              </a:rPr>
              <a:t> multiple threads cannot access it simultaneously.</a:t>
            </a:r>
          </a:p>
          <a:p>
            <a:pPr marL="0" indent="0">
              <a:buNone/>
            </a:pPr>
            <a:r>
              <a:rPr lang="en-GB" b="0" i="0" dirty="0">
                <a:solidFill>
                  <a:srgbClr val="212529"/>
                </a:solidFill>
                <a:effectLst/>
                <a:latin typeface="system-ui"/>
              </a:rPr>
              <a:t>Important methods of </a:t>
            </a:r>
            <a:r>
              <a:rPr lang="en-GB" b="0" i="0" dirty="0" err="1">
                <a:solidFill>
                  <a:srgbClr val="212529"/>
                </a:solidFill>
                <a:effectLst/>
                <a:latin typeface="system-ui"/>
              </a:rPr>
              <a:t>StringBuffer</a:t>
            </a:r>
            <a:r>
              <a:rPr lang="en-GB" b="0" i="0" dirty="0">
                <a:solidFill>
                  <a:srgbClr val="212529"/>
                </a:solidFill>
                <a:effectLst/>
                <a:latin typeface="system-ui"/>
              </a:rPr>
              <a:t> class:</a:t>
            </a:r>
          </a:p>
          <a:p>
            <a:pPr marL="0" indent="0">
              <a:buNone/>
            </a:pPr>
            <a:r>
              <a:rPr lang="en-GB" b="1" i="0" dirty="0">
                <a:solidFill>
                  <a:srgbClr val="212529"/>
                </a:solidFill>
                <a:effectLst/>
                <a:latin typeface="system-ui"/>
              </a:rPr>
              <a:t>append()</a:t>
            </a:r>
            <a:r>
              <a:rPr lang="en-GB" b="0" i="0" dirty="0">
                <a:solidFill>
                  <a:srgbClr val="212529"/>
                </a:solidFill>
                <a:effectLst/>
                <a:latin typeface="system-ui"/>
              </a:rPr>
              <a:t>: This method will concatenate the  string representation of any type of data to the end of the </a:t>
            </a:r>
            <a:r>
              <a:rPr lang="en-GB" b="0" i="0" dirty="0" err="1">
                <a:solidFill>
                  <a:srgbClr val="212529"/>
                </a:solidFill>
                <a:effectLst/>
                <a:latin typeface="system-ui"/>
              </a:rPr>
              <a:t>StringBuffer</a:t>
            </a:r>
            <a:r>
              <a:rPr lang="en-GB" b="0" i="0" dirty="0">
                <a:solidFill>
                  <a:srgbClr val="212529"/>
                </a:solidFill>
                <a:effectLst/>
                <a:latin typeface="system-ui"/>
              </a:rPr>
              <a:t> object. append() method</a:t>
            </a:r>
          </a:p>
          <a:p>
            <a:pPr marL="0" indent="0">
              <a:buNone/>
            </a:pPr>
            <a:r>
              <a:rPr lang="en-GB" b="1" i="0" dirty="0">
                <a:solidFill>
                  <a:srgbClr val="212529"/>
                </a:solidFill>
                <a:effectLst/>
                <a:latin typeface="system-ui"/>
              </a:rPr>
              <a:t>insert(): </a:t>
            </a:r>
            <a:r>
              <a:rPr lang="en-GB" b="0" i="0" dirty="0">
                <a:solidFill>
                  <a:srgbClr val="212529"/>
                </a:solidFill>
                <a:effectLst/>
                <a:latin typeface="system-ui"/>
              </a:rPr>
              <a:t>This method inserts one string into another.</a:t>
            </a:r>
          </a:p>
          <a:p>
            <a:pPr marL="0" indent="0">
              <a:buNone/>
            </a:pPr>
            <a:r>
              <a:rPr lang="en-GB" b="1" i="0" dirty="0">
                <a:solidFill>
                  <a:srgbClr val="212529"/>
                </a:solidFill>
                <a:effectLst/>
                <a:latin typeface="system-ui"/>
              </a:rPr>
              <a:t>reverse():</a:t>
            </a:r>
            <a:r>
              <a:rPr lang="en-GB" b="0" i="0" dirty="0">
                <a:solidFill>
                  <a:srgbClr val="212529"/>
                </a:solidFill>
                <a:effectLst/>
                <a:latin typeface="system-ui"/>
              </a:rPr>
              <a:t>This method reverses the characters within a </a:t>
            </a:r>
            <a:r>
              <a:rPr lang="en-GB" b="1" i="0" dirty="0" err="1">
                <a:solidFill>
                  <a:srgbClr val="212529"/>
                </a:solidFill>
                <a:effectLst/>
                <a:latin typeface="system-ui"/>
              </a:rPr>
              <a:t>StringBuffer</a:t>
            </a:r>
            <a:r>
              <a:rPr lang="en-GB" b="0" i="0" dirty="0">
                <a:solidFill>
                  <a:srgbClr val="212529"/>
                </a:solidFill>
                <a:effectLst/>
                <a:latin typeface="system-ui"/>
              </a:rPr>
              <a:t> object.</a:t>
            </a:r>
          </a:p>
          <a:p>
            <a:pPr marL="0" indent="0">
              <a:buNone/>
            </a:pPr>
            <a:r>
              <a:rPr lang="en-GB" b="1" i="0" dirty="0">
                <a:solidFill>
                  <a:srgbClr val="212529"/>
                </a:solidFill>
                <a:effectLst/>
                <a:latin typeface="system-ui"/>
              </a:rPr>
              <a:t>replace():</a:t>
            </a:r>
            <a:r>
              <a:rPr lang="en-GB" b="0" i="0" dirty="0">
                <a:solidFill>
                  <a:srgbClr val="212529"/>
                </a:solidFill>
                <a:effectLst/>
                <a:latin typeface="system-ui"/>
              </a:rPr>
              <a:t>This method replaces the string from specified start index to the end index.</a:t>
            </a:r>
            <a:endParaRPr lang="en-GB" b="1" i="0" dirty="0">
              <a:solidFill>
                <a:srgbClr val="212529"/>
              </a:solidFill>
              <a:effectLst/>
              <a:latin typeface="system-ui"/>
            </a:endParaRPr>
          </a:p>
          <a:p>
            <a:pPr marL="0" indent="0">
              <a:buNone/>
            </a:pPr>
            <a:endParaRPr lang="en-GB" b="1"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endParaRPr lang="en-GB" b="0" i="0" dirty="0">
              <a:solidFill>
                <a:srgbClr val="212529"/>
              </a:solidFill>
              <a:effectLst/>
              <a:latin typeface="system-ui"/>
            </a:endParaRPr>
          </a:p>
          <a:p>
            <a:pPr algn="l"/>
            <a:endParaRPr lang="en-GB" b="0" i="0" dirty="0">
              <a:solidFill>
                <a:srgbClr val="212529"/>
              </a:solidFill>
              <a:effectLst/>
              <a:latin typeface="system-ui"/>
            </a:endParaRPr>
          </a:p>
          <a:p>
            <a:pPr algn="l"/>
            <a:endParaRPr lang="en-GB" dirty="0">
              <a:solidFill>
                <a:srgbClr val="212529"/>
              </a:solidFill>
              <a:latin typeface="system-ui"/>
            </a:endParaRPr>
          </a:p>
          <a:p>
            <a:pPr algn="l"/>
            <a:endParaRPr lang="en-GB" dirty="0">
              <a:solidFill>
                <a:srgbClr val="212529"/>
              </a:solidFill>
              <a:latin typeface="system-ui"/>
            </a:endParaRPr>
          </a:p>
          <a:p>
            <a:pPr algn="l"/>
            <a:endParaRPr lang="en-GB" b="0" i="0" dirty="0">
              <a:solidFill>
                <a:srgbClr val="212529"/>
              </a:solidFill>
              <a:effectLst/>
              <a:latin typeface="system-ui"/>
            </a:endParaRPr>
          </a:p>
          <a:p>
            <a:pPr algn="l"/>
            <a:endParaRPr lang="en-GB" b="0" i="0" dirty="0">
              <a:solidFill>
                <a:srgbClr val="212529"/>
              </a:solidFill>
              <a:effectLst/>
              <a:latin typeface="system-ui"/>
            </a:endParaRPr>
          </a:p>
          <a:p>
            <a:endParaRPr lang="en-GB" dirty="0"/>
          </a:p>
        </p:txBody>
      </p:sp>
    </p:spTree>
    <p:extLst>
      <p:ext uri="{BB962C8B-B14F-4D97-AF65-F5344CB8AC3E}">
        <p14:creationId xmlns:p14="http://schemas.microsoft.com/office/powerpoint/2010/main" val="2613253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7702</TotalTime>
  <Words>1791</Words>
  <Application>Microsoft Office PowerPoint</Application>
  <PresentationFormat>Widescreen</PresentationFormat>
  <Paragraphs>238</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erdana</vt:lpstr>
      <vt:lpstr>inter-bold</vt:lpstr>
      <vt:lpstr>inter-regular</vt:lpstr>
      <vt:lpstr>system-ui</vt:lpstr>
      <vt:lpstr>Times New Roman</vt:lpstr>
      <vt:lpstr>Times New Roman</vt:lpstr>
      <vt:lpstr>Trebuchet MS</vt:lpstr>
      <vt:lpstr>urw-din</vt:lpstr>
      <vt:lpstr>Wingdings 3</vt:lpstr>
      <vt:lpstr>Facet</vt:lpstr>
      <vt:lpstr>Java String </vt:lpstr>
      <vt:lpstr>String in Java  </vt:lpstr>
      <vt:lpstr> </vt:lpstr>
      <vt:lpstr>PowerPoint Presentation</vt:lpstr>
      <vt:lpstr>String object and How they are stored     </vt:lpstr>
      <vt:lpstr>Concatenating String </vt:lpstr>
      <vt:lpstr>String Comparison </vt:lpstr>
      <vt:lpstr>PowerPoint Presentation</vt:lpstr>
      <vt:lpstr>StringBuffer class in Java  </vt:lpstr>
      <vt:lpstr>Java StringBuilder class  </vt:lpstr>
      <vt:lpstr>Difference between StringBuffer and StringBuilder class </vt:lpstr>
      <vt:lpstr>StringBuilder Methods </vt:lpstr>
      <vt:lpstr>Interview Preparation</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hp</cp:lastModifiedBy>
  <cp:revision>179</cp:revision>
  <dcterms:created xsi:type="dcterms:W3CDTF">2023-01-26T06:05:43Z</dcterms:created>
  <dcterms:modified xsi:type="dcterms:W3CDTF">2023-02-13T16:04:40Z</dcterms:modified>
</cp:coreProperties>
</file>