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96" r:id="rId4"/>
    <p:sldId id="292" r:id="rId5"/>
    <p:sldId id="277" r:id="rId6"/>
    <p:sldId id="297" r:id="rId7"/>
    <p:sldId id="298" r:id="rId8"/>
    <p:sldId id="306" r:id="rId9"/>
    <p:sldId id="301" r:id="rId10"/>
    <p:sldId id="302" r:id="rId11"/>
    <p:sldId id="303" r:id="rId12"/>
    <p:sldId id="307" r:id="rId13"/>
    <p:sldId id="304" r:id="rId14"/>
    <p:sldId id="30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06876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74781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423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7452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667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46053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41088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52166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8807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18012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D076C-6F62-45A2-A7AF-4D4585360E2A}" type="datetimeFigureOut">
              <a:rPr lang="en-GB" smtClean="0"/>
              <a:t>14/02/2023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3550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D076C-6F62-45A2-A7AF-4D4585360E2A}" type="datetimeFigureOut">
              <a:rPr lang="en-GB" smtClean="0"/>
              <a:t>14/02/2023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11626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D076C-6F62-45A2-A7AF-4D4585360E2A}" type="datetimeFigureOut">
              <a:rPr lang="en-GB" smtClean="0"/>
              <a:t>14/02/2023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72635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D076C-6F62-45A2-A7AF-4D4585360E2A}" type="datetimeFigureOut">
              <a:rPr lang="en-GB" smtClean="0"/>
              <a:t>14/02/2023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37071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14/02/2023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417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14/02/2023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69270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BD076C-6F62-45A2-A7AF-4D4585360E2A}" type="datetimeFigureOut">
              <a:rPr lang="en-GB" smtClean="0"/>
              <a:t>14/02/2023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D52B6A-7232-4A64-B9F3-53E02BC51663}" type="slidenum">
              <a:rPr lang="en-GB" smtClean="0"/>
              <a:t>‹#›</a:t>
            </a:fld>
            <a:endParaRPr lang="en-GB"/>
          </a:p>
        </p:txBody>
      </p:sp>
    </p:spTree>
    <p:extLst>
      <p:ext uri="{BB962C8B-B14F-4D97-AF65-F5344CB8AC3E}">
        <p14:creationId xmlns:p14="http://schemas.microsoft.com/office/powerpoint/2010/main" val="121177601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215C-1C5A-475D-8424-B9D6C6041651}"/>
              </a:ext>
            </a:extLst>
          </p:cNvPr>
          <p:cNvSpPr>
            <a:spLocks noGrp="1"/>
          </p:cNvSpPr>
          <p:nvPr>
            <p:ph type="ctrTitle"/>
          </p:nvPr>
        </p:nvSpPr>
        <p:spPr>
          <a:xfrm>
            <a:off x="1507067" y="2032986"/>
            <a:ext cx="7766936" cy="2017847"/>
          </a:xfrm>
        </p:spPr>
        <p:txBody>
          <a:bodyPr/>
          <a:lstStyle/>
          <a:p>
            <a:r>
              <a:rPr lang="en-GB" dirty="0"/>
              <a:t>Java Exception Handling</a:t>
            </a:r>
            <a:br>
              <a:rPr lang="en-GB" b="1" i="0" dirty="0">
                <a:solidFill>
                  <a:srgbClr val="000000"/>
                </a:solidFill>
                <a:effectLst/>
                <a:latin typeface="Times New Roman" panose="02020603050405020304" pitchFamily="18" charset="0"/>
              </a:rPr>
            </a:br>
            <a:endParaRPr lang="en-GB" dirty="0"/>
          </a:p>
        </p:txBody>
      </p:sp>
    </p:spTree>
    <p:extLst>
      <p:ext uri="{BB962C8B-B14F-4D97-AF65-F5344CB8AC3E}">
        <p14:creationId xmlns:p14="http://schemas.microsoft.com/office/powerpoint/2010/main" val="36657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849A-E4FA-423F-AEA9-AA2FF6CEB7B4}"/>
              </a:ext>
            </a:extLst>
          </p:cNvPr>
          <p:cNvSpPr>
            <a:spLocks noGrp="1"/>
          </p:cNvSpPr>
          <p:nvPr>
            <p:ph type="title"/>
          </p:nvPr>
        </p:nvSpPr>
        <p:spPr>
          <a:xfrm>
            <a:off x="0" y="0"/>
            <a:ext cx="12192000" cy="719091"/>
          </a:xfrm>
        </p:spPr>
        <p:txBody>
          <a:bodyPr>
            <a:normAutofit fontScale="90000"/>
          </a:bodyPr>
          <a:lstStyle/>
          <a:p>
            <a:r>
              <a:rPr lang="en-GB" b="0" i="0" dirty="0">
                <a:solidFill>
                  <a:srgbClr val="212529"/>
                </a:solidFill>
                <a:effectLst/>
                <a:latin typeface="system-ui"/>
              </a:rPr>
              <a:t>Difference between throw and throws</a:t>
            </a:r>
            <a:br>
              <a:rPr lang="en-GB" b="0" i="0" dirty="0">
                <a:solidFill>
                  <a:srgbClr val="212529"/>
                </a:solidFill>
                <a:effectLst/>
                <a:latin typeface="system-ui"/>
              </a:rPr>
            </a:br>
            <a:br>
              <a:rPr lang="en-GB" b="0" i="0" dirty="0">
                <a:solidFill>
                  <a:srgbClr val="212529"/>
                </a:solidFill>
                <a:effectLst/>
                <a:latin typeface="system-ui"/>
              </a:rPr>
            </a:br>
            <a:endParaRPr lang="en-GB" dirty="0"/>
          </a:p>
        </p:txBody>
      </p:sp>
      <p:graphicFrame>
        <p:nvGraphicFramePr>
          <p:cNvPr id="6" name="Content Placeholder 5">
            <a:extLst>
              <a:ext uri="{FF2B5EF4-FFF2-40B4-BE49-F238E27FC236}">
                <a16:creationId xmlns:a16="http://schemas.microsoft.com/office/drawing/2014/main" id="{FBF5F1B7-6FDA-4236-B941-9D34647D0059}"/>
              </a:ext>
            </a:extLst>
          </p:cNvPr>
          <p:cNvGraphicFramePr>
            <a:graphicFrameLocks noGrp="1"/>
          </p:cNvGraphicFramePr>
          <p:nvPr>
            <p:ph idx="1"/>
            <p:extLst>
              <p:ext uri="{D42A27DB-BD31-4B8C-83A1-F6EECF244321}">
                <p14:modId xmlns:p14="http://schemas.microsoft.com/office/powerpoint/2010/main" val="3749474815"/>
              </p:ext>
            </p:extLst>
          </p:nvPr>
        </p:nvGraphicFramePr>
        <p:xfrm>
          <a:off x="88776" y="941033"/>
          <a:ext cx="11860568" cy="5113537"/>
        </p:xfrm>
        <a:graphic>
          <a:graphicData uri="http://schemas.openxmlformats.org/drawingml/2006/table">
            <a:tbl>
              <a:tblPr/>
              <a:tblGrid>
                <a:gridCol w="5930284">
                  <a:extLst>
                    <a:ext uri="{9D8B030D-6E8A-4147-A177-3AD203B41FA5}">
                      <a16:colId xmlns:a16="http://schemas.microsoft.com/office/drawing/2014/main" val="2666362567"/>
                    </a:ext>
                  </a:extLst>
                </a:gridCol>
                <a:gridCol w="5930284">
                  <a:extLst>
                    <a:ext uri="{9D8B030D-6E8A-4147-A177-3AD203B41FA5}">
                      <a16:colId xmlns:a16="http://schemas.microsoft.com/office/drawing/2014/main" val="3540114696"/>
                    </a:ext>
                  </a:extLst>
                </a:gridCol>
              </a:tblGrid>
              <a:tr h="639193">
                <a:tc>
                  <a:txBody>
                    <a:bodyPr/>
                    <a:lstStyle/>
                    <a:p>
                      <a:pPr algn="l"/>
                      <a:r>
                        <a:rPr lang="en-GB">
                          <a:effectLst/>
                        </a:rPr>
                        <a:t>throw</a:t>
                      </a:r>
                    </a:p>
                  </a:txBody>
                  <a:tcPr anchor="ctr">
                    <a:lnL w="7620" cap="flat" cmpd="sng" algn="ctr">
                      <a:solidFill>
                        <a:srgbClr val="80343E"/>
                      </a:solidFill>
                      <a:prstDash val="solid"/>
                      <a:round/>
                      <a:headEnd type="none" w="med" len="med"/>
                      <a:tailEnd type="none" w="med" len="med"/>
                    </a:lnL>
                    <a:lnR w="7620" cap="flat" cmpd="sng" algn="ctr">
                      <a:solidFill>
                        <a:srgbClr val="00343E"/>
                      </a:solidFill>
                      <a:prstDash val="solid"/>
                      <a:round/>
                      <a:headEnd type="none" w="med" len="med"/>
                      <a:tailEnd type="none" w="med" len="med"/>
                    </a:lnR>
                    <a:lnT w="7620" cap="flat" cmpd="sng" algn="ctr">
                      <a:solidFill>
                        <a:srgbClr val="80343E"/>
                      </a:solidFill>
                      <a:prstDash val="solid"/>
                      <a:round/>
                      <a:headEnd type="none" w="med" len="med"/>
                      <a:tailEnd type="none" w="med" len="med"/>
                    </a:lnT>
                    <a:lnB w="7620" cap="flat" cmpd="sng" algn="ctr">
                      <a:solidFill>
                        <a:srgbClr val="80343E"/>
                      </a:solidFill>
                      <a:prstDash val="solid"/>
                      <a:round/>
                      <a:headEnd type="none" w="med" len="med"/>
                      <a:tailEnd type="none" w="med" len="med"/>
                    </a:lnB>
                    <a:solidFill>
                      <a:srgbClr val="FFFFFF"/>
                    </a:solidFill>
                  </a:tcPr>
                </a:tc>
                <a:tc>
                  <a:txBody>
                    <a:bodyPr/>
                    <a:lstStyle/>
                    <a:p>
                      <a:pPr algn="l"/>
                      <a:r>
                        <a:rPr lang="en-GB">
                          <a:effectLst/>
                        </a:rPr>
                        <a:t>throws</a:t>
                      </a:r>
                    </a:p>
                  </a:txBody>
                  <a:tcPr anchor="ctr">
                    <a:lnL w="7620" cap="flat" cmpd="sng" algn="ctr">
                      <a:solidFill>
                        <a:srgbClr val="00343E"/>
                      </a:solidFill>
                      <a:prstDash val="solid"/>
                      <a:round/>
                      <a:headEnd type="none" w="med" len="med"/>
                      <a:tailEnd type="none" w="med" len="med"/>
                    </a:lnL>
                    <a:lnR w="7620" cap="flat" cmpd="sng" algn="ctr">
                      <a:solidFill>
                        <a:srgbClr val="00343E"/>
                      </a:solidFill>
                      <a:prstDash val="solid"/>
                      <a:round/>
                      <a:headEnd type="none" w="med" len="med"/>
                      <a:tailEnd type="none" w="med" len="med"/>
                    </a:lnR>
                    <a:lnT w="7620" cap="flat" cmpd="sng" algn="ctr">
                      <a:solidFill>
                        <a:srgbClr val="00343E"/>
                      </a:solidFill>
                      <a:prstDash val="solid"/>
                      <a:round/>
                      <a:headEnd type="none" w="med" len="med"/>
                      <a:tailEnd type="none" w="med" len="med"/>
                    </a:lnT>
                    <a:lnB w="7620" cap="flat" cmpd="sng" algn="ctr">
                      <a:solidFill>
                        <a:srgbClr val="60403E"/>
                      </a:solidFill>
                      <a:prstDash val="solid"/>
                      <a:round/>
                      <a:headEnd type="none" w="med" len="med"/>
                      <a:tailEnd type="none" w="med" len="med"/>
                    </a:lnB>
                    <a:solidFill>
                      <a:srgbClr val="FFFFFF"/>
                    </a:solidFill>
                  </a:tcPr>
                </a:tc>
                <a:extLst>
                  <a:ext uri="{0D108BD9-81ED-4DB2-BD59-A6C34878D82A}">
                    <a16:rowId xmlns:a16="http://schemas.microsoft.com/office/drawing/2014/main" val="1811427589"/>
                  </a:ext>
                </a:extLst>
              </a:tr>
              <a:tr h="1118586">
                <a:tc>
                  <a:txBody>
                    <a:bodyPr/>
                    <a:lstStyle/>
                    <a:p>
                      <a:r>
                        <a:rPr lang="en-GB">
                          <a:effectLst/>
                        </a:rPr>
                        <a:t>throw keyword is used to throw an exception explicitly.</a:t>
                      </a:r>
                    </a:p>
                  </a:txBody>
                  <a:tcPr anchor="ctr">
                    <a:lnL w="7620" cap="flat" cmpd="sng" algn="ctr">
                      <a:solidFill>
                        <a:srgbClr val="80343E"/>
                      </a:solidFill>
                      <a:prstDash val="solid"/>
                      <a:round/>
                      <a:headEnd type="none" w="med" len="med"/>
                      <a:tailEnd type="none" w="med" len="med"/>
                    </a:lnL>
                    <a:lnR w="7620" cap="flat" cmpd="sng" algn="ctr">
                      <a:solidFill>
                        <a:srgbClr val="60403E"/>
                      </a:solidFill>
                      <a:prstDash val="solid"/>
                      <a:round/>
                      <a:headEnd type="none" w="med" len="med"/>
                      <a:tailEnd type="none" w="med" len="med"/>
                    </a:lnR>
                    <a:lnT w="7620" cap="flat" cmpd="sng" algn="ctr">
                      <a:solidFill>
                        <a:srgbClr val="80343E"/>
                      </a:solidFill>
                      <a:prstDash val="solid"/>
                      <a:round/>
                      <a:headEnd type="none" w="med" len="med"/>
                      <a:tailEnd type="none" w="med" len="med"/>
                    </a:lnT>
                    <a:lnB w="7620" cap="flat" cmpd="sng" algn="ctr">
                      <a:solidFill>
                        <a:srgbClr val="803D3E"/>
                      </a:solidFill>
                      <a:prstDash val="solid"/>
                      <a:round/>
                      <a:headEnd type="none" w="med" len="med"/>
                      <a:tailEnd type="none" w="med" len="med"/>
                    </a:lnB>
                    <a:solidFill>
                      <a:srgbClr val="FFFFFF"/>
                    </a:solidFill>
                  </a:tcPr>
                </a:tc>
                <a:tc>
                  <a:txBody>
                    <a:bodyPr/>
                    <a:lstStyle/>
                    <a:p>
                      <a:r>
                        <a:rPr lang="en-GB">
                          <a:effectLst/>
                        </a:rPr>
                        <a:t>throws keyword is used to declare an exception possible during its execution.</a:t>
                      </a:r>
                    </a:p>
                  </a:txBody>
                  <a:tcPr anchor="ctr">
                    <a:lnL w="7620" cap="flat" cmpd="sng" algn="ctr">
                      <a:solidFill>
                        <a:srgbClr val="60403E"/>
                      </a:solidFill>
                      <a:prstDash val="solid"/>
                      <a:round/>
                      <a:headEnd type="none" w="med" len="med"/>
                      <a:tailEnd type="none" w="med" len="med"/>
                    </a:lnL>
                    <a:lnR w="7620" cap="flat" cmpd="sng" algn="ctr">
                      <a:solidFill>
                        <a:srgbClr val="60403E"/>
                      </a:solidFill>
                      <a:prstDash val="solid"/>
                      <a:round/>
                      <a:headEnd type="none" w="med" len="med"/>
                      <a:tailEnd type="none" w="med" len="med"/>
                    </a:lnR>
                    <a:lnT w="7620" cap="flat" cmpd="sng" algn="ctr">
                      <a:solidFill>
                        <a:srgbClr val="60403E"/>
                      </a:solidFill>
                      <a:prstDash val="solid"/>
                      <a:round/>
                      <a:headEnd type="none" w="med" len="med"/>
                      <a:tailEnd type="none" w="med" len="med"/>
                    </a:lnT>
                    <a:lnB w="7620" cap="flat" cmpd="sng" algn="ctr">
                      <a:solidFill>
                        <a:srgbClr val="C0413E"/>
                      </a:solidFill>
                      <a:prstDash val="solid"/>
                      <a:round/>
                      <a:headEnd type="none" w="med" len="med"/>
                      <a:tailEnd type="none" w="med" len="med"/>
                    </a:lnB>
                    <a:solidFill>
                      <a:srgbClr val="FFFFFF"/>
                    </a:solidFill>
                  </a:tcPr>
                </a:tc>
                <a:extLst>
                  <a:ext uri="{0D108BD9-81ED-4DB2-BD59-A6C34878D82A}">
                    <a16:rowId xmlns:a16="http://schemas.microsoft.com/office/drawing/2014/main" val="4187223817"/>
                  </a:ext>
                </a:extLst>
              </a:tr>
              <a:tr h="1118586">
                <a:tc>
                  <a:txBody>
                    <a:bodyPr/>
                    <a:lstStyle/>
                    <a:p>
                      <a:r>
                        <a:rPr lang="en-GB">
                          <a:effectLst/>
                        </a:rPr>
                        <a:t>throw keyword is followed by an instance of Throwable class or one of its sub-classes.</a:t>
                      </a:r>
                    </a:p>
                  </a:txBody>
                  <a:tcPr anchor="ctr">
                    <a:lnL w="7620" cap="flat" cmpd="sng" algn="ctr">
                      <a:solidFill>
                        <a:srgbClr val="803D3E"/>
                      </a:solidFill>
                      <a:prstDash val="solid"/>
                      <a:round/>
                      <a:headEnd type="none" w="med" len="med"/>
                      <a:tailEnd type="none" w="med" len="med"/>
                    </a:lnL>
                    <a:lnR w="7620" cap="flat" cmpd="sng" algn="ctr">
                      <a:solidFill>
                        <a:srgbClr val="C0413E"/>
                      </a:solidFill>
                      <a:prstDash val="solid"/>
                      <a:round/>
                      <a:headEnd type="none" w="med" len="med"/>
                      <a:tailEnd type="none" w="med" len="med"/>
                    </a:lnR>
                    <a:lnT w="7620" cap="flat" cmpd="sng" algn="ctr">
                      <a:solidFill>
                        <a:srgbClr val="803D3E"/>
                      </a:solidFill>
                      <a:prstDash val="solid"/>
                      <a:round/>
                      <a:headEnd type="none" w="med" len="med"/>
                      <a:tailEnd type="none" w="med" len="med"/>
                    </a:lnT>
                    <a:lnB w="7620" cap="flat" cmpd="sng" algn="ctr">
                      <a:solidFill>
                        <a:srgbClr val="403E3E"/>
                      </a:solidFill>
                      <a:prstDash val="solid"/>
                      <a:round/>
                      <a:headEnd type="none" w="med" len="med"/>
                      <a:tailEnd type="none" w="med" len="med"/>
                    </a:lnB>
                    <a:solidFill>
                      <a:srgbClr val="FFFFFF"/>
                    </a:solidFill>
                  </a:tcPr>
                </a:tc>
                <a:tc>
                  <a:txBody>
                    <a:bodyPr/>
                    <a:lstStyle/>
                    <a:p>
                      <a:r>
                        <a:rPr lang="en-GB">
                          <a:effectLst/>
                        </a:rPr>
                        <a:t>throws keyword is followed by one or more Exception class names separated by commas.</a:t>
                      </a:r>
                    </a:p>
                  </a:txBody>
                  <a:tcPr anchor="ctr">
                    <a:lnL w="7620" cap="flat" cmpd="sng" algn="ctr">
                      <a:solidFill>
                        <a:srgbClr val="C0413E"/>
                      </a:solidFill>
                      <a:prstDash val="solid"/>
                      <a:round/>
                      <a:headEnd type="none" w="med" len="med"/>
                      <a:tailEnd type="none" w="med" len="med"/>
                    </a:lnL>
                    <a:lnR w="7620" cap="flat" cmpd="sng" algn="ctr">
                      <a:solidFill>
                        <a:srgbClr val="C0413E"/>
                      </a:solidFill>
                      <a:prstDash val="solid"/>
                      <a:round/>
                      <a:headEnd type="none" w="med" len="med"/>
                      <a:tailEnd type="none" w="med" len="med"/>
                    </a:lnR>
                    <a:lnT w="7620" cap="flat" cmpd="sng" algn="ctr">
                      <a:solidFill>
                        <a:srgbClr val="C0413E"/>
                      </a:solidFill>
                      <a:prstDash val="solid"/>
                      <a:round/>
                      <a:headEnd type="none" w="med" len="med"/>
                      <a:tailEnd type="none" w="med" len="med"/>
                    </a:lnT>
                    <a:lnB w="7620" cap="flat" cmpd="sng" algn="ctr">
                      <a:solidFill>
                        <a:srgbClr val="E03D3E"/>
                      </a:solidFill>
                      <a:prstDash val="solid"/>
                      <a:round/>
                      <a:headEnd type="none" w="med" len="med"/>
                      <a:tailEnd type="none" w="med" len="med"/>
                    </a:lnB>
                    <a:solidFill>
                      <a:srgbClr val="FFFFFF"/>
                    </a:solidFill>
                  </a:tcPr>
                </a:tc>
                <a:extLst>
                  <a:ext uri="{0D108BD9-81ED-4DB2-BD59-A6C34878D82A}">
                    <a16:rowId xmlns:a16="http://schemas.microsoft.com/office/drawing/2014/main" val="2306533781"/>
                  </a:ext>
                </a:extLst>
              </a:tr>
              <a:tr h="1118586">
                <a:tc>
                  <a:txBody>
                    <a:bodyPr/>
                    <a:lstStyle/>
                    <a:p>
                      <a:r>
                        <a:rPr lang="en-GB">
                          <a:effectLst/>
                        </a:rPr>
                        <a:t>throw keyword is declared inside a method body.</a:t>
                      </a:r>
                    </a:p>
                  </a:txBody>
                  <a:tcPr anchor="ctr">
                    <a:lnL w="7620" cap="flat" cmpd="sng" algn="ctr">
                      <a:solidFill>
                        <a:srgbClr val="403E3E"/>
                      </a:solidFill>
                      <a:prstDash val="solid"/>
                      <a:round/>
                      <a:headEnd type="none" w="med" len="med"/>
                      <a:tailEnd type="none" w="med" len="med"/>
                    </a:lnL>
                    <a:lnR w="7620" cap="flat" cmpd="sng" algn="ctr">
                      <a:solidFill>
                        <a:srgbClr val="E03D3E"/>
                      </a:solidFill>
                      <a:prstDash val="solid"/>
                      <a:round/>
                      <a:headEnd type="none" w="med" len="med"/>
                      <a:tailEnd type="none" w="med" len="med"/>
                    </a:lnR>
                    <a:lnT w="7620" cap="flat" cmpd="sng" algn="ctr">
                      <a:solidFill>
                        <a:srgbClr val="403E3E"/>
                      </a:solidFill>
                      <a:prstDash val="solid"/>
                      <a:round/>
                      <a:headEnd type="none" w="med" len="med"/>
                      <a:tailEnd type="none" w="med" len="med"/>
                    </a:lnT>
                    <a:lnB w="7620" cap="flat" cmpd="sng" algn="ctr">
                      <a:solidFill>
                        <a:srgbClr val="E03F3E"/>
                      </a:solidFill>
                      <a:prstDash val="solid"/>
                      <a:round/>
                      <a:headEnd type="none" w="med" len="med"/>
                      <a:tailEnd type="none" w="med" len="med"/>
                    </a:lnB>
                    <a:solidFill>
                      <a:srgbClr val="FFFFFF"/>
                    </a:solidFill>
                  </a:tcPr>
                </a:tc>
                <a:tc>
                  <a:txBody>
                    <a:bodyPr/>
                    <a:lstStyle/>
                    <a:p>
                      <a:r>
                        <a:rPr lang="en-GB">
                          <a:effectLst/>
                        </a:rPr>
                        <a:t>throws keyword is used with method signature (method declaration).</a:t>
                      </a:r>
                    </a:p>
                  </a:txBody>
                  <a:tcPr anchor="ctr">
                    <a:lnL w="7620" cap="flat" cmpd="sng" algn="ctr">
                      <a:solidFill>
                        <a:srgbClr val="E03D3E"/>
                      </a:solidFill>
                      <a:prstDash val="solid"/>
                      <a:round/>
                      <a:headEnd type="none" w="med" len="med"/>
                      <a:tailEnd type="none" w="med" len="med"/>
                    </a:lnL>
                    <a:lnR w="7620" cap="flat" cmpd="sng" algn="ctr">
                      <a:solidFill>
                        <a:srgbClr val="E03D3E"/>
                      </a:solidFill>
                      <a:prstDash val="solid"/>
                      <a:round/>
                      <a:headEnd type="none" w="med" len="med"/>
                      <a:tailEnd type="none" w="med" len="med"/>
                    </a:lnR>
                    <a:lnT w="7620" cap="flat" cmpd="sng" algn="ctr">
                      <a:solidFill>
                        <a:srgbClr val="E03D3E"/>
                      </a:solidFill>
                      <a:prstDash val="solid"/>
                      <a:round/>
                      <a:headEnd type="none" w="med" len="med"/>
                      <a:tailEnd type="none" w="med" len="med"/>
                    </a:lnT>
                    <a:lnB w="7620" cap="flat" cmpd="sng" algn="ctr">
                      <a:solidFill>
                        <a:srgbClr val="00423E"/>
                      </a:solidFill>
                      <a:prstDash val="solid"/>
                      <a:round/>
                      <a:headEnd type="none" w="med" len="med"/>
                      <a:tailEnd type="none" w="med" len="med"/>
                    </a:lnB>
                    <a:solidFill>
                      <a:srgbClr val="FFFFFF"/>
                    </a:solidFill>
                  </a:tcPr>
                </a:tc>
                <a:extLst>
                  <a:ext uri="{0D108BD9-81ED-4DB2-BD59-A6C34878D82A}">
                    <a16:rowId xmlns:a16="http://schemas.microsoft.com/office/drawing/2014/main" val="3000502521"/>
                  </a:ext>
                </a:extLst>
              </a:tr>
              <a:tr h="1118586">
                <a:tc>
                  <a:txBody>
                    <a:bodyPr/>
                    <a:lstStyle/>
                    <a:p>
                      <a:r>
                        <a:rPr lang="en-GB">
                          <a:effectLst/>
                        </a:rPr>
                        <a:t>We cannot throw multiple exceptions using throw keyword.</a:t>
                      </a:r>
                    </a:p>
                  </a:txBody>
                  <a:tcPr anchor="ctr">
                    <a:lnL w="7620" cap="flat" cmpd="sng" algn="ctr">
                      <a:solidFill>
                        <a:srgbClr val="E03F3E"/>
                      </a:solidFill>
                      <a:prstDash val="solid"/>
                      <a:round/>
                      <a:headEnd type="none" w="med" len="med"/>
                      <a:tailEnd type="none" w="med" len="med"/>
                    </a:lnL>
                    <a:lnR w="7620" cap="flat" cmpd="sng" algn="ctr">
                      <a:solidFill>
                        <a:srgbClr val="00423E"/>
                      </a:solidFill>
                      <a:prstDash val="solid"/>
                      <a:round/>
                      <a:headEnd type="none" w="med" len="med"/>
                      <a:tailEnd type="none" w="med" len="med"/>
                    </a:lnR>
                    <a:lnT w="7620" cap="flat" cmpd="sng" algn="ctr">
                      <a:solidFill>
                        <a:srgbClr val="E03F3E"/>
                      </a:solidFill>
                      <a:prstDash val="solid"/>
                      <a:round/>
                      <a:headEnd type="none" w="med" len="med"/>
                      <a:tailEnd type="none" w="med" len="med"/>
                    </a:lnT>
                    <a:lnB w="7620" cap="flat" cmpd="sng" algn="ctr">
                      <a:solidFill>
                        <a:srgbClr val="E03F3E"/>
                      </a:solidFill>
                      <a:prstDash val="solid"/>
                      <a:round/>
                      <a:headEnd type="none" w="med" len="med"/>
                      <a:tailEnd type="none" w="med" len="med"/>
                    </a:lnB>
                    <a:solidFill>
                      <a:srgbClr val="FFFFFF"/>
                    </a:solidFill>
                  </a:tcPr>
                </a:tc>
                <a:tc>
                  <a:txBody>
                    <a:bodyPr/>
                    <a:lstStyle/>
                    <a:p>
                      <a:r>
                        <a:rPr lang="en-GB" dirty="0">
                          <a:effectLst/>
                        </a:rPr>
                        <a:t>We can declare multiple exceptions (separated by commas) using throws keyword.</a:t>
                      </a:r>
                    </a:p>
                  </a:txBody>
                  <a:tcPr anchor="ctr">
                    <a:lnL w="7620" cap="flat" cmpd="sng" algn="ctr">
                      <a:solidFill>
                        <a:srgbClr val="00423E"/>
                      </a:solidFill>
                      <a:prstDash val="solid"/>
                      <a:round/>
                      <a:headEnd type="none" w="med" len="med"/>
                      <a:tailEnd type="none" w="med" len="med"/>
                    </a:lnL>
                    <a:lnR w="7620" cap="flat" cmpd="sng" algn="ctr">
                      <a:solidFill>
                        <a:srgbClr val="00423E"/>
                      </a:solidFill>
                      <a:prstDash val="solid"/>
                      <a:round/>
                      <a:headEnd type="none" w="med" len="med"/>
                      <a:tailEnd type="none" w="med" len="med"/>
                    </a:lnR>
                    <a:lnT w="7620" cap="flat" cmpd="sng" algn="ctr">
                      <a:solidFill>
                        <a:srgbClr val="00423E"/>
                      </a:solidFill>
                      <a:prstDash val="solid"/>
                      <a:round/>
                      <a:headEnd type="none" w="med" len="med"/>
                      <a:tailEnd type="none" w="med" len="med"/>
                    </a:lnT>
                    <a:lnB w="7620" cap="flat" cmpd="sng" algn="ctr">
                      <a:solidFill>
                        <a:srgbClr val="00423E"/>
                      </a:solidFill>
                      <a:prstDash val="solid"/>
                      <a:round/>
                      <a:headEnd type="none" w="med" len="med"/>
                      <a:tailEnd type="none" w="med" len="med"/>
                    </a:lnB>
                    <a:solidFill>
                      <a:srgbClr val="FFFFFF"/>
                    </a:solidFill>
                  </a:tcPr>
                </a:tc>
                <a:extLst>
                  <a:ext uri="{0D108BD9-81ED-4DB2-BD59-A6C34878D82A}">
                    <a16:rowId xmlns:a16="http://schemas.microsoft.com/office/drawing/2014/main" val="1112391931"/>
                  </a:ext>
                </a:extLst>
              </a:tr>
            </a:tbl>
          </a:graphicData>
        </a:graphic>
      </p:graphicFrame>
    </p:spTree>
    <p:extLst>
      <p:ext uri="{BB962C8B-B14F-4D97-AF65-F5344CB8AC3E}">
        <p14:creationId xmlns:p14="http://schemas.microsoft.com/office/powerpoint/2010/main" val="1099320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7D6A-1534-4C7D-8FF2-7B5F33019B1B}"/>
              </a:ext>
            </a:extLst>
          </p:cNvPr>
          <p:cNvSpPr>
            <a:spLocks noGrp="1"/>
          </p:cNvSpPr>
          <p:nvPr>
            <p:ph type="title"/>
          </p:nvPr>
        </p:nvSpPr>
        <p:spPr>
          <a:xfrm>
            <a:off x="73981" y="71021"/>
            <a:ext cx="9200021" cy="745617"/>
          </a:xfrm>
        </p:spPr>
        <p:txBody>
          <a:bodyPr>
            <a:normAutofit fontScale="90000"/>
          </a:bodyPr>
          <a:lstStyle/>
          <a:p>
            <a:r>
              <a:rPr lang="en-GB" b="0" i="0" dirty="0">
                <a:solidFill>
                  <a:srgbClr val="212529"/>
                </a:solidFill>
                <a:effectLst/>
                <a:latin typeface="system-ui"/>
              </a:rPr>
              <a:t>User defined Exception</a:t>
            </a: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B72424DC-1688-4959-A46F-11915F02A3D4}"/>
              </a:ext>
            </a:extLst>
          </p:cNvPr>
          <p:cNvSpPr>
            <a:spLocks noGrp="1"/>
          </p:cNvSpPr>
          <p:nvPr>
            <p:ph idx="1"/>
          </p:nvPr>
        </p:nvSpPr>
        <p:spPr>
          <a:xfrm>
            <a:off x="88777" y="541539"/>
            <a:ext cx="12029242" cy="6245440"/>
          </a:xfrm>
        </p:spPr>
        <p:txBody>
          <a:bodyPr>
            <a:normAutofit fontScale="92500" lnSpcReduction="10000"/>
          </a:bodyPr>
          <a:lstStyle/>
          <a:p>
            <a:pPr marL="0" indent="0">
              <a:buNone/>
            </a:pPr>
            <a:r>
              <a:rPr lang="en-GB" b="0" i="0" dirty="0">
                <a:solidFill>
                  <a:srgbClr val="212529"/>
                </a:solidFill>
                <a:effectLst/>
                <a:latin typeface="system-ui"/>
              </a:rPr>
              <a:t>Java provides rich set of built-in exception classes like: </a:t>
            </a:r>
            <a:r>
              <a:rPr lang="en-GB" b="0" i="0" dirty="0" err="1">
                <a:solidFill>
                  <a:srgbClr val="212529"/>
                </a:solidFill>
                <a:effectLst/>
                <a:latin typeface="system-ui"/>
              </a:rPr>
              <a:t>ArithmeticException</a:t>
            </a:r>
            <a:r>
              <a:rPr lang="en-GB" b="0" i="0" dirty="0">
                <a:solidFill>
                  <a:srgbClr val="212529"/>
                </a:solidFill>
                <a:effectLst/>
                <a:latin typeface="system-ui"/>
              </a:rPr>
              <a:t>, </a:t>
            </a:r>
            <a:r>
              <a:rPr lang="en-GB" b="0" i="0" dirty="0" err="1">
                <a:solidFill>
                  <a:srgbClr val="212529"/>
                </a:solidFill>
                <a:effectLst/>
                <a:latin typeface="system-ui"/>
              </a:rPr>
              <a:t>IOException</a:t>
            </a:r>
            <a:r>
              <a:rPr lang="en-GB" b="0" i="0" dirty="0">
                <a:solidFill>
                  <a:srgbClr val="212529"/>
                </a:solidFill>
                <a:effectLst/>
                <a:latin typeface="system-ui"/>
              </a:rPr>
              <a:t>, </a:t>
            </a:r>
            <a:r>
              <a:rPr lang="en-GB" b="0" i="0" dirty="0" err="1">
                <a:solidFill>
                  <a:srgbClr val="212529"/>
                </a:solidFill>
                <a:effectLst/>
                <a:latin typeface="system-ui"/>
              </a:rPr>
              <a:t>NullPointerException</a:t>
            </a:r>
            <a:r>
              <a:rPr lang="en-GB" b="0" i="0" dirty="0">
                <a:solidFill>
                  <a:srgbClr val="212529"/>
                </a:solidFill>
                <a:effectLst/>
                <a:latin typeface="system-ui"/>
              </a:rPr>
              <a:t> etc. all are available in the </a:t>
            </a:r>
            <a:r>
              <a:rPr lang="en-GB" b="0" i="0" dirty="0" err="1">
                <a:solidFill>
                  <a:srgbClr val="212529"/>
                </a:solidFill>
                <a:effectLst/>
                <a:latin typeface="system-ui"/>
              </a:rPr>
              <a:t>java.lang</a:t>
            </a:r>
            <a:r>
              <a:rPr lang="en-GB" b="0" i="0" dirty="0">
                <a:solidFill>
                  <a:srgbClr val="212529"/>
                </a:solidFill>
                <a:effectLst/>
                <a:latin typeface="system-ui"/>
              </a:rPr>
              <a:t> package and used in exception handling. </a:t>
            </a:r>
          </a:p>
          <a:p>
            <a:pPr marL="0" indent="0">
              <a:buNone/>
            </a:pPr>
            <a:r>
              <a:rPr lang="en-GB" b="0" i="0" dirty="0">
                <a:solidFill>
                  <a:srgbClr val="212529"/>
                </a:solidFill>
                <a:effectLst/>
                <a:latin typeface="system-ui"/>
              </a:rPr>
              <a:t>These exceptions are already set to trigger on pre-defined conditions such as when you divide a number by zero it triggers </a:t>
            </a:r>
            <a:r>
              <a:rPr lang="en-GB" b="0" i="0" dirty="0" err="1">
                <a:solidFill>
                  <a:srgbClr val="212529"/>
                </a:solidFill>
                <a:effectLst/>
                <a:latin typeface="system-ui"/>
              </a:rPr>
              <a:t>ArithmeticException</a:t>
            </a:r>
            <a:r>
              <a:rPr lang="en-GB" b="0" i="0" dirty="0">
                <a:solidFill>
                  <a:srgbClr val="212529"/>
                </a:solidFill>
                <a:effectLst/>
                <a:latin typeface="system-ui"/>
              </a:rPr>
              <a:t>.</a:t>
            </a:r>
          </a:p>
          <a:p>
            <a:pPr marL="0" indent="0">
              <a:buNone/>
            </a:pPr>
            <a:endParaRPr lang="en-GB" b="0" i="0" dirty="0">
              <a:solidFill>
                <a:srgbClr val="212529"/>
              </a:solidFill>
              <a:effectLst/>
              <a:latin typeface="system-ui"/>
            </a:endParaRPr>
          </a:p>
          <a:p>
            <a:pPr marL="0" indent="0">
              <a:buNone/>
            </a:pPr>
            <a:r>
              <a:rPr lang="en-GB" b="0" i="0" dirty="0">
                <a:solidFill>
                  <a:srgbClr val="212529"/>
                </a:solidFill>
                <a:effectLst/>
                <a:latin typeface="system-ui"/>
              </a:rPr>
              <a:t>Apart from these classes, Java allows us to create our own exception class to provide own exception implementation. These type of exceptions are called user-defined exceptions or custom exceptions.</a:t>
            </a:r>
          </a:p>
          <a:p>
            <a:pPr marL="0" indent="0" algn="just">
              <a:buNone/>
            </a:pPr>
            <a:r>
              <a:rPr lang="en-GB" b="0" i="0" dirty="0">
                <a:solidFill>
                  <a:srgbClr val="610B38"/>
                </a:solidFill>
                <a:effectLst/>
                <a:latin typeface="erdana"/>
              </a:rPr>
              <a:t>Why use custom exceptions?</a:t>
            </a:r>
          </a:p>
          <a:p>
            <a:pPr algn="just"/>
            <a:r>
              <a:rPr lang="en-GB" b="0" i="0" dirty="0">
                <a:solidFill>
                  <a:srgbClr val="333333"/>
                </a:solidFill>
                <a:effectLst/>
                <a:latin typeface="inter-regular"/>
              </a:rPr>
              <a:t>Java exceptions cover almost all the general type of exceptions that may occur in the programming. However, we sometimes need to create custom exceptions.</a:t>
            </a:r>
          </a:p>
          <a:p>
            <a:pPr algn="just"/>
            <a:r>
              <a:rPr lang="en-GB" b="0" i="0" dirty="0">
                <a:solidFill>
                  <a:srgbClr val="333333"/>
                </a:solidFill>
                <a:effectLst/>
                <a:latin typeface="inter-regular"/>
              </a:rPr>
              <a:t>Following are few of the reasons to use custom exceptions:</a:t>
            </a:r>
          </a:p>
          <a:p>
            <a:pPr algn="just">
              <a:buFont typeface="Arial" panose="020B0604020202020204" pitchFamily="34" charset="0"/>
              <a:buChar char="•"/>
            </a:pPr>
            <a:r>
              <a:rPr lang="en-GB" b="0" i="0" dirty="0">
                <a:solidFill>
                  <a:srgbClr val="000000"/>
                </a:solidFill>
                <a:effectLst/>
                <a:latin typeface="inter-regular"/>
              </a:rPr>
              <a:t>To catch and provide specific treatment to a subset of existing Java exceptions.</a:t>
            </a:r>
          </a:p>
          <a:p>
            <a:pPr algn="just">
              <a:buFont typeface="Arial" panose="020B0604020202020204" pitchFamily="34" charset="0"/>
              <a:buChar char="•"/>
            </a:pPr>
            <a:r>
              <a:rPr lang="en-GB" b="0" i="0" dirty="0">
                <a:solidFill>
                  <a:srgbClr val="000000"/>
                </a:solidFill>
                <a:effectLst/>
                <a:latin typeface="inter-regular"/>
              </a:rPr>
              <a:t>Business logic exceptions: These are the exceptions related to business logic and workflow. It is useful for the application users or the developers to understand the exact problem.</a:t>
            </a:r>
          </a:p>
          <a:p>
            <a:pPr marL="0" indent="0" algn="just">
              <a:buNone/>
            </a:pPr>
            <a:r>
              <a:rPr lang="en-GB" b="1" i="0" dirty="0">
                <a:solidFill>
                  <a:srgbClr val="006699"/>
                </a:solidFill>
                <a:effectLst/>
                <a:latin typeface="inter-regular"/>
              </a:rPr>
              <a:t>                public</a:t>
            </a:r>
            <a:r>
              <a:rPr lang="en-GB" b="0" i="0" dirty="0">
                <a:solidFill>
                  <a:srgbClr val="000000"/>
                </a:solidFill>
                <a:effectLst/>
                <a:latin typeface="inter-regular"/>
              </a:rPr>
              <a:t> </a:t>
            </a:r>
            <a:r>
              <a:rPr lang="en-GB" b="1" i="0" dirty="0">
                <a:solidFill>
                  <a:srgbClr val="006699"/>
                </a:solidFill>
                <a:effectLst/>
                <a:latin typeface="inter-regular"/>
              </a:rPr>
              <a:t>class</a:t>
            </a:r>
            <a:r>
              <a:rPr lang="en-GB" b="0" i="0" dirty="0">
                <a:solidFill>
                  <a:srgbClr val="000000"/>
                </a:solidFill>
                <a:effectLst/>
                <a:latin typeface="inter-regular"/>
              </a:rPr>
              <a:t> </a:t>
            </a:r>
            <a:r>
              <a:rPr lang="en-GB" b="0" i="0" dirty="0" err="1">
                <a:solidFill>
                  <a:srgbClr val="000000"/>
                </a:solidFill>
                <a:effectLst/>
                <a:latin typeface="inter-regular"/>
              </a:rPr>
              <a:t>InvalidProductException</a:t>
            </a:r>
            <a:r>
              <a:rPr lang="en-GB" b="0" i="0" dirty="0">
                <a:solidFill>
                  <a:srgbClr val="000000"/>
                </a:solidFill>
                <a:effectLst/>
                <a:latin typeface="inter-regular"/>
              </a:rPr>
              <a:t> </a:t>
            </a:r>
            <a:r>
              <a:rPr lang="en-GB" b="1" i="0" dirty="0">
                <a:solidFill>
                  <a:srgbClr val="006699"/>
                </a:solidFill>
                <a:effectLst/>
                <a:latin typeface="inter-regular"/>
              </a:rPr>
              <a:t>extends</a:t>
            </a:r>
            <a:r>
              <a:rPr lang="en-GB" b="0" i="0" dirty="0">
                <a:solidFill>
                  <a:srgbClr val="000000"/>
                </a:solidFill>
                <a:effectLst/>
                <a:latin typeface="inter-regular"/>
              </a:rPr>
              <a:t> Exception {  </a:t>
            </a:r>
          </a:p>
          <a:p>
            <a:pPr algn="just">
              <a:buFont typeface="+mj-lt"/>
              <a:buAutoNum type="arabicPeriod"/>
            </a:pPr>
            <a:r>
              <a:rPr lang="en-GB" b="0" i="0" dirty="0">
                <a:solidFill>
                  <a:srgbClr val="000000"/>
                </a:solidFill>
                <a:effectLst/>
                <a:latin typeface="inter-regular"/>
              </a:rPr>
              <a:t>                  </a:t>
            </a:r>
            <a:r>
              <a:rPr lang="en-GB" b="1" i="0" dirty="0">
                <a:solidFill>
                  <a:srgbClr val="006699"/>
                </a:solidFill>
                <a:effectLst/>
                <a:latin typeface="inter-regular"/>
              </a:rPr>
              <a:t>public</a:t>
            </a:r>
            <a:r>
              <a:rPr lang="en-GB" b="0" i="0" dirty="0">
                <a:solidFill>
                  <a:srgbClr val="000000"/>
                </a:solidFill>
                <a:effectLst/>
                <a:latin typeface="inter-regular"/>
              </a:rPr>
              <a:t>  </a:t>
            </a:r>
            <a:r>
              <a:rPr lang="en-GB" b="0" i="0" dirty="0" err="1">
                <a:solidFill>
                  <a:srgbClr val="000000"/>
                </a:solidFill>
                <a:effectLst/>
                <a:latin typeface="inter-regular"/>
              </a:rPr>
              <a:t>InvalidProductException</a:t>
            </a:r>
            <a:r>
              <a:rPr lang="en-GB" b="0" i="0" dirty="0">
                <a:solidFill>
                  <a:srgbClr val="000000"/>
                </a:solidFill>
                <a:effectLst/>
                <a:latin typeface="inter-regular"/>
              </a:rPr>
              <a:t>(String </a:t>
            </a:r>
            <a:r>
              <a:rPr lang="en-GB" b="0" i="0" dirty="0" err="1">
                <a:solidFill>
                  <a:srgbClr val="000000"/>
                </a:solidFill>
                <a:effectLst/>
                <a:latin typeface="inter-regular"/>
              </a:rPr>
              <a:t>errorMessage</a:t>
            </a:r>
            <a:r>
              <a:rPr lang="en-GB" b="0" i="0" dirty="0">
                <a:solidFill>
                  <a:srgbClr val="000000"/>
                </a:solidFill>
                <a:effectLst/>
                <a:latin typeface="inter-regular"/>
              </a:rPr>
              <a:t>) {  </a:t>
            </a:r>
          </a:p>
          <a:p>
            <a:pPr algn="just">
              <a:buFont typeface="+mj-lt"/>
              <a:buAutoNum type="arabicPeriod"/>
            </a:pPr>
            <a:r>
              <a:rPr lang="en-GB" b="0" i="0" dirty="0">
                <a:solidFill>
                  <a:srgbClr val="000000"/>
                </a:solidFill>
                <a:effectLst/>
                <a:latin typeface="inter-regular"/>
              </a:rPr>
              <a:t>                 </a:t>
            </a:r>
            <a:r>
              <a:rPr lang="en-GB" b="1" i="0" dirty="0">
                <a:solidFill>
                  <a:srgbClr val="006699"/>
                </a:solidFill>
                <a:effectLst/>
                <a:latin typeface="inter-regular"/>
              </a:rPr>
              <a:t>super</a:t>
            </a:r>
            <a:r>
              <a:rPr lang="en-GB" b="0" i="0" dirty="0">
                <a:solidFill>
                  <a:srgbClr val="000000"/>
                </a:solidFill>
                <a:effectLst/>
                <a:latin typeface="inter-regular"/>
              </a:rPr>
              <a:t>(</a:t>
            </a:r>
            <a:r>
              <a:rPr lang="en-GB" b="0" i="0" dirty="0" err="1">
                <a:solidFill>
                  <a:srgbClr val="000000"/>
                </a:solidFill>
                <a:effectLst/>
                <a:latin typeface="inter-regular"/>
              </a:rPr>
              <a:t>errorMessage</a:t>
            </a:r>
            <a:r>
              <a:rPr lang="en-GB" b="0" i="0" dirty="0">
                <a:solidFill>
                  <a:srgbClr val="000000"/>
                </a:solidFill>
                <a:effectLst/>
                <a:latin typeface="inter-regular"/>
              </a:rPr>
              <a:t>);  </a:t>
            </a:r>
          </a:p>
          <a:p>
            <a:pPr algn="just">
              <a:buFont typeface="+mj-lt"/>
              <a:buAutoNum type="arabicPeriod"/>
            </a:pPr>
            <a:r>
              <a:rPr lang="en-GB" b="0" i="0" dirty="0">
                <a:solidFill>
                  <a:srgbClr val="000000"/>
                </a:solidFill>
                <a:effectLst/>
                <a:latin typeface="inter-regular"/>
              </a:rPr>
              <a:t>            }  </a:t>
            </a:r>
          </a:p>
          <a:p>
            <a:pPr algn="just">
              <a:buFont typeface="+mj-lt"/>
              <a:buAutoNum type="arabicPeriod"/>
            </a:pPr>
            <a:r>
              <a:rPr lang="en-GB" b="0" i="0" dirty="0">
                <a:solidFill>
                  <a:srgbClr val="000000"/>
                </a:solidFill>
                <a:effectLst/>
                <a:latin typeface="inter-regular"/>
              </a:rPr>
              <a:t>          }  </a:t>
            </a:r>
          </a:p>
          <a:p>
            <a:pPr algn="just">
              <a:buFont typeface="Arial" panose="020B0604020202020204" pitchFamily="34" charset="0"/>
              <a:buChar char="•"/>
            </a:pPr>
            <a:endParaRPr lang="en-GB" b="0" i="0" dirty="0">
              <a:solidFill>
                <a:srgbClr val="000000"/>
              </a:solidFill>
              <a:effectLst/>
              <a:latin typeface="inter-regular"/>
            </a:endParaRPr>
          </a:p>
          <a:p>
            <a:pPr marL="0" indent="0">
              <a:buNone/>
            </a:pPr>
            <a:endParaRPr lang="en-GB" b="0" i="0" dirty="0">
              <a:solidFill>
                <a:srgbClr val="212529"/>
              </a:solidFill>
              <a:effectLst/>
              <a:latin typeface="system-ui"/>
            </a:endParaRPr>
          </a:p>
          <a:p>
            <a:pPr marL="0" indent="0">
              <a:buNone/>
            </a:pPr>
            <a:endParaRPr lang="en-GB" b="0" i="0" dirty="0">
              <a:solidFill>
                <a:srgbClr val="212529"/>
              </a:solidFill>
              <a:effectLst/>
              <a:latin typeface="system-ui"/>
            </a:endParaRPr>
          </a:p>
          <a:p>
            <a:endParaRPr lang="en-GB" b="0" i="0" dirty="0">
              <a:solidFill>
                <a:srgbClr val="212529"/>
              </a:solidFill>
              <a:effectLst/>
              <a:latin typeface="system-ui"/>
            </a:endParaRPr>
          </a:p>
          <a:p>
            <a:endParaRPr lang="en-GB" b="0" i="0" dirty="0">
              <a:solidFill>
                <a:srgbClr val="212529"/>
              </a:solidFill>
              <a:effectLst/>
              <a:latin typeface="system-ui"/>
            </a:endParaRPr>
          </a:p>
          <a:p>
            <a:endParaRPr lang="en-GB" b="0" i="0" dirty="0">
              <a:solidFill>
                <a:srgbClr val="212529"/>
              </a:solidFill>
              <a:effectLst/>
              <a:latin typeface="system-ui"/>
            </a:endParaRPr>
          </a:p>
          <a:p>
            <a:endParaRPr lang="en-GB" dirty="0"/>
          </a:p>
        </p:txBody>
      </p:sp>
    </p:spTree>
    <p:extLst>
      <p:ext uri="{BB962C8B-B14F-4D97-AF65-F5344CB8AC3E}">
        <p14:creationId xmlns:p14="http://schemas.microsoft.com/office/powerpoint/2010/main" val="109973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2576-04C5-42D6-A30D-0B1E842AE588}"/>
              </a:ext>
            </a:extLst>
          </p:cNvPr>
          <p:cNvSpPr>
            <a:spLocks noGrp="1"/>
          </p:cNvSpPr>
          <p:nvPr>
            <p:ph type="title"/>
          </p:nvPr>
        </p:nvSpPr>
        <p:spPr>
          <a:xfrm>
            <a:off x="0" y="88778"/>
            <a:ext cx="9274002" cy="843378"/>
          </a:xfrm>
        </p:spPr>
        <p:txBody>
          <a:bodyPr>
            <a:normAutofit fontScale="90000"/>
          </a:bodyPr>
          <a:lstStyle/>
          <a:p>
            <a:r>
              <a:rPr lang="en-GB" b="0" i="0" dirty="0">
                <a:solidFill>
                  <a:srgbClr val="610B38"/>
                </a:solidFill>
                <a:effectLst/>
                <a:latin typeface="erdana"/>
              </a:rPr>
              <a:t>Difference between final, finally and finalize</a:t>
            </a:r>
            <a:br>
              <a:rPr lang="en-GB" b="0" i="0" dirty="0">
                <a:solidFill>
                  <a:srgbClr val="610B38"/>
                </a:solidFill>
                <a:effectLst/>
                <a:latin typeface="erdana"/>
              </a:rPr>
            </a:br>
            <a:endParaRPr lang="en-GB" dirty="0"/>
          </a:p>
        </p:txBody>
      </p:sp>
      <p:graphicFrame>
        <p:nvGraphicFramePr>
          <p:cNvPr id="4" name="Content Placeholder 3">
            <a:extLst>
              <a:ext uri="{FF2B5EF4-FFF2-40B4-BE49-F238E27FC236}">
                <a16:creationId xmlns:a16="http://schemas.microsoft.com/office/drawing/2014/main" id="{B30F4EEC-15A6-4258-B402-2807AD5281D8}"/>
              </a:ext>
            </a:extLst>
          </p:cNvPr>
          <p:cNvGraphicFramePr>
            <a:graphicFrameLocks noGrp="1"/>
          </p:cNvGraphicFramePr>
          <p:nvPr>
            <p:ph idx="1"/>
            <p:extLst>
              <p:ext uri="{D42A27DB-BD31-4B8C-83A1-F6EECF244321}">
                <p14:modId xmlns:p14="http://schemas.microsoft.com/office/powerpoint/2010/main" val="2435949463"/>
              </p:ext>
            </p:extLst>
          </p:nvPr>
        </p:nvGraphicFramePr>
        <p:xfrm>
          <a:off x="0" y="719091"/>
          <a:ext cx="12192000" cy="5929237"/>
        </p:xfrm>
        <a:graphic>
          <a:graphicData uri="http://schemas.openxmlformats.org/drawingml/2006/table">
            <a:tbl>
              <a:tblPr/>
              <a:tblGrid>
                <a:gridCol w="2438400">
                  <a:extLst>
                    <a:ext uri="{9D8B030D-6E8A-4147-A177-3AD203B41FA5}">
                      <a16:colId xmlns:a16="http://schemas.microsoft.com/office/drawing/2014/main" val="3628879316"/>
                    </a:ext>
                  </a:extLst>
                </a:gridCol>
                <a:gridCol w="2438400">
                  <a:extLst>
                    <a:ext uri="{9D8B030D-6E8A-4147-A177-3AD203B41FA5}">
                      <a16:colId xmlns:a16="http://schemas.microsoft.com/office/drawing/2014/main" val="3824203825"/>
                    </a:ext>
                  </a:extLst>
                </a:gridCol>
                <a:gridCol w="2438400">
                  <a:extLst>
                    <a:ext uri="{9D8B030D-6E8A-4147-A177-3AD203B41FA5}">
                      <a16:colId xmlns:a16="http://schemas.microsoft.com/office/drawing/2014/main" val="4010055205"/>
                    </a:ext>
                  </a:extLst>
                </a:gridCol>
                <a:gridCol w="2438400">
                  <a:extLst>
                    <a:ext uri="{9D8B030D-6E8A-4147-A177-3AD203B41FA5}">
                      <a16:colId xmlns:a16="http://schemas.microsoft.com/office/drawing/2014/main" val="608888786"/>
                    </a:ext>
                  </a:extLst>
                </a:gridCol>
                <a:gridCol w="2438400">
                  <a:extLst>
                    <a:ext uri="{9D8B030D-6E8A-4147-A177-3AD203B41FA5}">
                      <a16:colId xmlns:a16="http://schemas.microsoft.com/office/drawing/2014/main" val="4026506409"/>
                    </a:ext>
                  </a:extLst>
                </a:gridCol>
              </a:tblGrid>
              <a:tr h="341601">
                <a:tc>
                  <a:txBody>
                    <a:bodyPr/>
                    <a:lstStyle/>
                    <a:p>
                      <a:pPr algn="l" fontAlgn="t"/>
                      <a:r>
                        <a:rPr lang="en-GB" sz="1600">
                          <a:solidFill>
                            <a:srgbClr val="000000"/>
                          </a:solidFill>
                          <a:effectLst/>
                          <a:latin typeface="times new roman" panose="02020603050405020304" pitchFamily="18" charset="0"/>
                        </a:rPr>
                        <a:t>Sr. no.</a:t>
                      </a:r>
                    </a:p>
                  </a:txBody>
                  <a:tcPr marL="38907" marR="38907" marT="38907" marB="38907">
                    <a:lnL w="7620" cap="flat" cmpd="sng" algn="ctr">
                      <a:solidFill>
                        <a:srgbClr val="70FA9A"/>
                      </a:solidFill>
                      <a:prstDash val="solid"/>
                      <a:round/>
                      <a:headEnd type="none" w="med" len="med"/>
                      <a:tailEnd type="none" w="med" len="med"/>
                    </a:lnL>
                    <a:lnR w="7620" cap="flat" cmpd="sng" algn="ctr">
                      <a:solidFill>
                        <a:srgbClr val="70FA9A"/>
                      </a:solidFill>
                      <a:prstDash val="solid"/>
                      <a:round/>
                      <a:headEnd type="none" w="med" len="med"/>
                      <a:tailEnd type="none" w="med" len="med"/>
                    </a:lnR>
                    <a:lnT w="7620" cap="flat" cmpd="sng" algn="ctr">
                      <a:solidFill>
                        <a:srgbClr val="70FA9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600">
                          <a:solidFill>
                            <a:srgbClr val="000000"/>
                          </a:solidFill>
                          <a:effectLst/>
                          <a:latin typeface="times new roman" panose="02020603050405020304" pitchFamily="18" charset="0"/>
                        </a:rPr>
                        <a:t>Key</a:t>
                      </a:r>
                    </a:p>
                  </a:txBody>
                  <a:tcPr marL="38907" marR="38907" marT="38907" marB="38907">
                    <a:lnL w="7620" cap="flat" cmpd="sng" algn="ctr">
                      <a:solidFill>
                        <a:srgbClr val="70FA9A"/>
                      </a:solidFill>
                      <a:prstDash val="solid"/>
                      <a:round/>
                      <a:headEnd type="none" w="med" len="med"/>
                      <a:tailEnd type="none" w="med" len="med"/>
                    </a:lnL>
                    <a:lnR w="7620" cap="flat" cmpd="sng" algn="ctr">
                      <a:solidFill>
                        <a:srgbClr val="70FA9A"/>
                      </a:solidFill>
                      <a:prstDash val="solid"/>
                      <a:round/>
                      <a:headEnd type="none" w="med" len="med"/>
                      <a:tailEnd type="none" w="med" len="med"/>
                    </a:lnR>
                    <a:lnT w="7620" cap="flat" cmpd="sng" algn="ctr">
                      <a:solidFill>
                        <a:srgbClr val="70FA9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600">
                          <a:solidFill>
                            <a:srgbClr val="000000"/>
                          </a:solidFill>
                          <a:effectLst/>
                          <a:latin typeface="times new roman" panose="02020603050405020304" pitchFamily="18" charset="0"/>
                        </a:rPr>
                        <a:t>final</a:t>
                      </a:r>
                    </a:p>
                  </a:txBody>
                  <a:tcPr marL="38907" marR="38907" marT="38907" marB="38907">
                    <a:lnL w="7620" cap="flat" cmpd="sng" algn="ctr">
                      <a:solidFill>
                        <a:srgbClr val="70FA9A"/>
                      </a:solidFill>
                      <a:prstDash val="solid"/>
                      <a:round/>
                      <a:headEnd type="none" w="med" len="med"/>
                      <a:tailEnd type="none" w="med" len="med"/>
                    </a:lnL>
                    <a:lnR w="7620" cap="flat" cmpd="sng" algn="ctr">
                      <a:solidFill>
                        <a:srgbClr val="70FA9A"/>
                      </a:solidFill>
                      <a:prstDash val="solid"/>
                      <a:round/>
                      <a:headEnd type="none" w="med" len="med"/>
                      <a:tailEnd type="none" w="med" len="med"/>
                    </a:lnR>
                    <a:lnT w="7620" cap="flat" cmpd="sng" algn="ctr">
                      <a:solidFill>
                        <a:srgbClr val="70FA9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600">
                          <a:solidFill>
                            <a:srgbClr val="000000"/>
                          </a:solidFill>
                          <a:effectLst/>
                          <a:latin typeface="times new roman" panose="02020603050405020304" pitchFamily="18" charset="0"/>
                        </a:rPr>
                        <a:t>finally</a:t>
                      </a:r>
                    </a:p>
                  </a:txBody>
                  <a:tcPr marL="38907" marR="38907" marT="38907" marB="38907">
                    <a:lnL w="7620" cap="flat" cmpd="sng" algn="ctr">
                      <a:solidFill>
                        <a:srgbClr val="70FA9A"/>
                      </a:solidFill>
                      <a:prstDash val="solid"/>
                      <a:round/>
                      <a:headEnd type="none" w="med" len="med"/>
                      <a:tailEnd type="none" w="med" len="med"/>
                    </a:lnL>
                    <a:lnR w="7620" cap="flat" cmpd="sng" algn="ctr">
                      <a:solidFill>
                        <a:srgbClr val="70FA9A"/>
                      </a:solidFill>
                      <a:prstDash val="solid"/>
                      <a:round/>
                      <a:headEnd type="none" w="med" len="med"/>
                      <a:tailEnd type="none" w="med" len="med"/>
                    </a:lnR>
                    <a:lnT w="7620" cap="flat" cmpd="sng" algn="ctr">
                      <a:solidFill>
                        <a:srgbClr val="70FA9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600">
                          <a:solidFill>
                            <a:srgbClr val="000000"/>
                          </a:solidFill>
                          <a:effectLst/>
                          <a:latin typeface="times new roman" panose="02020603050405020304" pitchFamily="18" charset="0"/>
                        </a:rPr>
                        <a:t>finalize</a:t>
                      </a:r>
                    </a:p>
                  </a:txBody>
                  <a:tcPr marL="38907" marR="38907" marT="38907" marB="38907">
                    <a:lnL w="7620" cap="flat" cmpd="sng" algn="ctr">
                      <a:solidFill>
                        <a:srgbClr val="70FA9A"/>
                      </a:solidFill>
                      <a:prstDash val="solid"/>
                      <a:round/>
                      <a:headEnd type="none" w="med" len="med"/>
                      <a:tailEnd type="none" w="med" len="med"/>
                    </a:lnL>
                    <a:lnR w="7620" cap="flat" cmpd="sng" algn="ctr">
                      <a:solidFill>
                        <a:srgbClr val="70FA9A"/>
                      </a:solidFill>
                      <a:prstDash val="solid"/>
                      <a:round/>
                      <a:headEnd type="none" w="med" len="med"/>
                      <a:tailEnd type="none" w="med" len="med"/>
                    </a:lnR>
                    <a:lnT w="7620" cap="flat" cmpd="sng" algn="ctr">
                      <a:solidFill>
                        <a:srgbClr val="70FA9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470266811"/>
                  </a:ext>
                </a:extLst>
              </a:tr>
              <a:tr h="1365728">
                <a:tc>
                  <a:txBody>
                    <a:bodyPr/>
                    <a:lstStyle/>
                    <a:p>
                      <a:pPr algn="just" fontAlgn="t"/>
                      <a:r>
                        <a:rPr lang="en-GB" sz="1600" dirty="0">
                          <a:solidFill>
                            <a:srgbClr val="333333"/>
                          </a:solidFill>
                          <a:effectLst/>
                          <a:latin typeface="inter-regular"/>
                        </a:rPr>
                        <a:t>1.</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Definition</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final is the keyword and access modifier which is used to apply restrictions on a class, method or variable.</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finally is the block in Java Exception Handling to execute the important code whether the exception occurs or not.</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finalize is the method in Java which is used to perform clean up processing just before object is garbage collected.</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88954390"/>
                  </a:ext>
                </a:extLst>
              </a:tr>
              <a:tr h="831978">
                <a:tc>
                  <a:txBody>
                    <a:bodyPr/>
                    <a:lstStyle/>
                    <a:p>
                      <a:pPr algn="just" fontAlgn="t"/>
                      <a:r>
                        <a:rPr lang="en-GB" sz="1600">
                          <a:solidFill>
                            <a:srgbClr val="333333"/>
                          </a:solidFill>
                          <a:effectLst/>
                          <a:latin typeface="inter-regular"/>
                        </a:rPr>
                        <a:t>2.</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dirty="0">
                          <a:solidFill>
                            <a:srgbClr val="333333"/>
                          </a:solidFill>
                          <a:effectLst/>
                          <a:latin typeface="inter-regular"/>
                        </a:rPr>
                        <a:t>Applicable to</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Final keyword is used with the classes, methods and variables.</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Finally block is always related to the try and catch block in exception handling.</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finalize() method is used with the objects.</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45940246"/>
                  </a:ext>
                </a:extLst>
              </a:tr>
              <a:tr h="2024202">
                <a:tc>
                  <a:txBody>
                    <a:bodyPr/>
                    <a:lstStyle/>
                    <a:p>
                      <a:pPr algn="just" fontAlgn="t"/>
                      <a:r>
                        <a:rPr lang="en-GB" sz="1600">
                          <a:solidFill>
                            <a:srgbClr val="333333"/>
                          </a:solidFill>
                          <a:effectLst/>
                          <a:latin typeface="inter-regular"/>
                        </a:rPr>
                        <a:t>3.</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Functionality</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(1) Once declared, final variable becomes constant and cannot be modified.</a:t>
                      </a:r>
                      <a:br>
                        <a:rPr lang="en-GB" sz="1600">
                          <a:solidFill>
                            <a:srgbClr val="333333"/>
                          </a:solidFill>
                          <a:effectLst/>
                          <a:latin typeface="inter-regular"/>
                        </a:rPr>
                      </a:br>
                      <a:r>
                        <a:rPr lang="en-GB" sz="1600">
                          <a:solidFill>
                            <a:srgbClr val="333333"/>
                          </a:solidFill>
                          <a:effectLst/>
                          <a:latin typeface="inter-regular"/>
                        </a:rPr>
                        <a:t>(2) final method cannot be overridden by sub class.</a:t>
                      </a:r>
                      <a:br>
                        <a:rPr lang="en-GB" sz="1600">
                          <a:solidFill>
                            <a:srgbClr val="333333"/>
                          </a:solidFill>
                          <a:effectLst/>
                          <a:latin typeface="inter-regular"/>
                        </a:rPr>
                      </a:br>
                      <a:r>
                        <a:rPr lang="en-GB" sz="1600">
                          <a:solidFill>
                            <a:srgbClr val="333333"/>
                          </a:solidFill>
                          <a:effectLst/>
                          <a:latin typeface="inter-regular"/>
                        </a:rPr>
                        <a:t>(3) final class cannot be inherited.</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(1) finally block runs the important code even if exception occurs or not.</a:t>
                      </a:r>
                      <a:br>
                        <a:rPr lang="en-GB" sz="1600">
                          <a:solidFill>
                            <a:srgbClr val="333333"/>
                          </a:solidFill>
                          <a:effectLst/>
                          <a:latin typeface="inter-regular"/>
                        </a:rPr>
                      </a:br>
                      <a:r>
                        <a:rPr lang="en-GB" sz="1600">
                          <a:solidFill>
                            <a:srgbClr val="333333"/>
                          </a:solidFill>
                          <a:effectLst/>
                          <a:latin typeface="inter-regular"/>
                        </a:rPr>
                        <a:t>(2) finally block cleans up all the resources used in try block</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finalize method performs the cleaning activities with respect to the object before its destruction.</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11393795"/>
                  </a:ext>
                </a:extLst>
              </a:tr>
              <a:tr h="1365728">
                <a:tc>
                  <a:txBody>
                    <a:bodyPr/>
                    <a:lstStyle/>
                    <a:p>
                      <a:pPr algn="just" fontAlgn="t"/>
                      <a:r>
                        <a:rPr lang="en-GB" sz="1600">
                          <a:solidFill>
                            <a:srgbClr val="333333"/>
                          </a:solidFill>
                          <a:effectLst/>
                          <a:latin typeface="inter-regular"/>
                        </a:rPr>
                        <a:t>4.</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Execution</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Final method is executed only when we call it.</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Finally block is executed as soon as the try-catch block is executed.It's execution is not dependant on the exception.</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dirty="0">
                          <a:solidFill>
                            <a:srgbClr val="333333"/>
                          </a:solidFill>
                          <a:effectLst/>
                          <a:latin typeface="inter-regular"/>
                        </a:rPr>
                        <a:t>finalize method is executed just before the object is destroyed.</a:t>
                      </a:r>
                    </a:p>
                  </a:txBody>
                  <a:tcPr marL="25938" marR="25938" marT="25938" marB="2593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66576153"/>
                  </a:ext>
                </a:extLst>
              </a:tr>
            </a:tbl>
          </a:graphicData>
        </a:graphic>
      </p:graphicFrame>
    </p:spTree>
    <p:extLst>
      <p:ext uri="{BB962C8B-B14F-4D97-AF65-F5344CB8AC3E}">
        <p14:creationId xmlns:p14="http://schemas.microsoft.com/office/powerpoint/2010/main" val="3117828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5040-F9E5-47F0-A7B9-7D9BA9C38F9F}"/>
              </a:ext>
            </a:extLst>
          </p:cNvPr>
          <p:cNvSpPr>
            <a:spLocks noGrp="1"/>
          </p:cNvSpPr>
          <p:nvPr>
            <p:ph type="title"/>
          </p:nvPr>
        </p:nvSpPr>
        <p:spPr>
          <a:xfrm>
            <a:off x="677334" y="71022"/>
            <a:ext cx="8596668" cy="1083076"/>
          </a:xfrm>
        </p:spPr>
        <p:txBody>
          <a:bodyPr>
            <a:normAutofit/>
          </a:bodyPr>
          <a:lstStyle/>
          <a:p>
            <a:r>
              <a:rPr lang="en-GB" dirty="0"/>
              <a:t>Interview Preparation</a:t>
            </a:r>
          </a:p>
        </p:txBody>
      </p:sp>
      <p:sp>
        <p:nvSpPr>
          <p:cNvPr id="3" name="Content Placeholder 2">
            <a:extLst>
              <a:ext uri="{FF2B5EF4-FFF2-40B4-BE49-F238E27FC236}">
                <a16:creationId xmlns:a16="http://schemas.microsoft.com/office/drawing/2014/main" id="{F030A597-4EC1-4703-BD83-F89228EFD85F}"/>
              </a:ext>
            </a:extLst>
          </p:cNvPr>
          <p:cNvSpPr>
            <a:spLocks noGrp="1"/>
          </p:cNvSpPr>
          <p:nvPr>
            <p:ph idx="1"/>
          </p:nvPr>
        </p:nvSpPr>
        <p:spPr>
          <a:xfrm>
            <a:off x="677334" y="790113"/>
            <a:ext cx="11360786" cy="5877017"/>
          </a:xfrm>
        </p:spPr>
        <p:txBody>
          <a:bodyPr>
            <a:noAutofit/>
          </a:bodyPr>
          <a:lstStyle/>
          <a:p>
            <a:pPr algn="l">
              <a:buFont typeface="+mj-lt"/>
              <a:buAutoNum type="arabicPeriod"/>
            </a:pPr>
            <a:r>
              <a:rPr lang="en-GB" sz="1200" b="0" i="0" dirty="0">
                <a:solidFill>
                  <a:srgbClr val="333333"/>
                </a:solidFill>
                <a:effectLst/>
                <a:latin typeface="Open Sans" panose="020B0604020202020204" pitchFamily="34" charset="0"/>
              </a:rPr>
              <a:t>Describe the difference between unchecked and checked exceptions in Java.</a:t>
            </a:r>
          </a:p>
          <a:p>
            <a:pPr algn="l">
              <a:buFont typeface="+mj-lt"/>
              <a:buAutoNum type="arabicPeriod"/>
            </a:pPr>
            <a:r>
              <a:rPr lang="en-GB" sz="1200" b="0" i="0" dirty="0">
                <a:solidFill>
                  <a:srgbClr val="333333"/>
                </a:solidFill>
                <a:effectLst/>
                <a:latin typeface="Open Sans" panose="020B0604020202020204" pitchFamily="34" charset="0"/>
              </a:rPr>
              <a:t>What is the difference between finally, final, and finalize in Java?</a:t>
            </a:r>
          </a:p>
          <a:p>
            <a:pPr algn="l">
              <a:buFont typeface="+mj-lt"/>
              <a:buAutoNum type="arabicPeriod"/>
            </a:pPr>
            <a:r>
              <a:rPr lang="en-GB" sz="1200" b="0" i="0" dirty="0">
                <a:solidFill>
                  <a:srgbClr val="333333"/>
                </a:solidFill>
                <a:effectLst/>
                <a:latin typeface="Open Sans" panose="020B0604020202020204" pitchFamily="34" charset="0"/>
              </a:rPr>
              <a:t>Define try-with resource. How can you say that it differs from an ordinary try?</a:t>
            </a:r>
          </a:p>
          <a:p>
            <a:pPr algn="l">
              <a:buFont typeface="+mj-lt"/>
              <a:buAutoNum type="arabicPeriod"/>
            </a:pPr>
            <a:r>
              <a:rPr lang="en-GB" sz="1200" b="0" i="0" dirty="0">
                <a:solidFill>
                  <a:srgbClr val="333333"/>
                </a:solidFill>
                <a:effectLst/>
                <a:latin typeface="Open Sans" panose="020B0604020202020204" pitchFamily="34" charset="0"/>
              </a:rPr>
              <a:t>Define Runtime Exception. Describe it with the help of an example.</a:t>
            </a:r>
          </a:p>
          <a:p>
            <a:pPr algn="l">
              <a:buFont typeface="+mj-lt"/>
              <a:buAutoNum type="arabicPeriod"/>
            </a:pPr>
            <a:r>
              <a:rPr lang="en-GB" sz="1200" b="0" i="0" dirty="0">
                <a:solidFill>
                  <a:srgbClr val="333333"/>
                </a:solidFill>
                <a:effectLst/>
                <a:latin typeface="Open Sans" panose="020B0604020202020204" pitchFamily="34" charset="0"/>
              </a:rPr>
              <a:t>What is the difference between </a:t>
            </a:r>
            <a:r>
              <a:rPr lang="en-GB" sz="1200" b="0" i="0" dirty="0" err="1">
                <a:solidFill>
                  <a:srgbClr val="333333"/>
                </a:solidFill>
                <a:effectLst/>
                <a:latin typeface="Open Sans" panose="020B0604020202020204" pitchFamily="34" charset="0"/>
              </a:rPr>
              <a:t>NoClassDefFoundError</a:t>
            </a:r>
            <a:r>
              <a:rPr lang="en-GB" sz="1200" b="0" i="0" dirty="0">
                <a:solidFill>
                  <a:srgbClr val="333333"/>
                </a:solidFill>
                <a:effectLst/>
                <a:latin typeface="Open Sans" panose="020B0604020202020204" pitchFamily="34" charset="0"/>
              </a:rPr>
              <a:t> and </a:t>
            </a:r>
            <a:r>
              <a:rPr lang="en-GB" sz="1200" b="0" i="0" dirty="0" err="1">
                <a:solidFill>
                  <a:srgbClr val="333333"/>
                </a:solidFill>
                <a:effectLst/>
                <a:latin typeface="Open Sans" panose="020B0604020202020204" pitchFamily="34" charset="0"/>
              </a:rPr>
              <a:t>ClassNotFoundException</a:t>
            </a:r>
            <a:r>
              <a:rPr lang="en-GB" sz="1200" b="0" i="0" dirty="0">
                <a:solidFill>
                  <a:srgbClr val="333333"/>
                </a:solidFill>
                <a:effectLst/>
                <a:latin typeface="Open Sans" panose="020B0604020202020204" pitchFamily="34" charset="0"/>
              </a:rPr>
              <a:t> in Java?</a:t>
            </a:r>
          </a:p>
          <a:p>
            <a:pPr algn="l">
              <a:buFont typeface="+mj-lt"/>
              <a:buAutoNum type="arabicPeriod"/>
            </a:pPr>
            <a:r>
              <a:rPr lang="en-GB" sz="1200" b="0" i="0" dirty="0">
                <a:solidFill>
                  <a:srgbClr val="333333"/>
                </a:solidFill>
                <a:effectLst/>
                <a:latin typeface="Open Sans" panose="020B0604020202020204" pitchFamily="34" charset="0"/>
              </a:rPr>
              <a:t>Can we throw an exception explicitly or manually?</a:t>
            </a:r>
          </a:p>
          <a:p>
            <a:pPr algn="l">
              <a:buFont typeface="+mj-lt"/>
              <a:buAutoNum type="arabicPeriod"/>
            </a:pPr>
            <a:r>
              <a:rPr lang="en-GB" sz="1200" b="0" i="0" dirty="0">
                <a:solidFill>
                  <a:srgbClr val="333333"/>
                </a:solidFill>
                <a:effectLst/>
                <a:latin typeface="Open Sans" panose="020B0604020202020204" pitchFamily="34" charset="0"/>
              </a:rPr>
              <a:t>Describe the use of the throw keyword.</a:t>
            </a:r>
          </a:p>
          <a:p>
            <a:pPr algn="l">
              <a:buFont typeface="+mj-lt"/>
              <a:buAutoNum type="arabicPeriod"/>
            </a:pPr>
            <a:r>
              <a:rPr lang="en-GB" sz="1200" b="0" i="0" dirty="0">
                <a:solidFill>
                  <a:srgbClr val="333333"/>
                </a:solidFill>
                <a:effectLst/>
                <a:latin typeface="Open Sans" panose="020B0604020202020204" pitchFamily="34" charset="0"/>
              </a:rPr>
              <a:t>Why should we clean up activities such as I/O resources in the finally block?</a:t>
            </a:r>
          </a:p>
          <a:p>
            <a:pPr algn="l">
              <a:buFont typeface="+mj-lt"/>
              <a:buAutoNum type="arabicPeriod"/>
            </a:pPr>
            <a:r>
              <a:rPr lang="en-GB" sz="1200" b="0" i="0" dirty="0">
                <a:solidFill>
                  <a:srgbClr val="333333"/>
                </a:solidFill>
                <a:effectLst/>
                <a:latin typeface="Open Sans" panose="020B0604020202020204" pitchFamily="34" charset="0"/>
              </a:rPr>
              <a:t>Describe </a:t>
            </a:r>
            <a:r>
              <a:rPr lang="en-GB" sz="1200" b="0" i="0" dirty="0" err="1">
                <a:solidFill>
                  <a:srgbClr val="333333"/>
                </a:solidFill>
                <a:effectLst/>
                <a:latin typeface="Open Sans" panose="020B0604020202020204" pitchFamily="34" charset="0"/>
              </a:rPr>
              <a:t>OutofMemoryError</a:t>
            </a:r>
            <a:r>
              <a:rPr lang="en-GB" sz="1200" b="0" i="0" dirty="0">
                <a:solidFill>
                  <a:srgbClr val="333333"/>
                </a:solidFill>
                <a:effectLst/>
                <a:latin typeface="Open Sans" panose="020B0604020202020204" pitchFamily="34" charset="0"/>
              </a:rPr>
              <a:t> in exception handling.</a:t>
            </a:r>
          </a:p>
          <a:p>
            <a:pPr algn="l">
              <a:buFont typeface="+mj-lt"/>
              <a:buAutoNum type="arabicPeriod"/>
            </a:pPr>
            <a:r>
              <a:rPr lang="en-GB" sz="1200" b="0" i="0" dirty="0">
                <a:solidFill>
                  <a:srgbClr val="333333"/>
                </a:solidFill>
                <a:effectLst/>
                <a:latin typeface="Open Sans" panose="020B0604020202020204" pitchFamily="34" charset="0"/>
              </a:rPr>
              <a:t>What is the error of  </a:t>
            </a:r>
            <a:r>
              <a:rPr lang="en-GB" sz="1200" b="0" i="0" dirty="0" err="1">
                <a:solidFill>
                  <a:srgbClr val="333333"/>
                </a:solidFill>
                <a:effectLst/>
                <a:latin typeface="Open Sans" panose="020B0604020202020204" pitchFamily="34" charset="0"/>
              </a:rPr>
              <a:t>ClassCastException</a:t>
            </a:r>
            <a:r>
              <a:rPr lang="en-GB" sz="1200" b="0" i="0" dirty="0">
                <a:solidFill>
                  <a:srgbClr val="333333"/>
                </a:solidFill>
                <a:effectLst/>
                <a:latin typeface="Open Sans" panose="020B0604020202020204" pitchFamily="34" charset="0"/>
              </a:rPr>
              <a:t>?</a:t>
            </a:r>
          </a:p>
          <a:p>
            <a:pPr algn="l">
              <a:buFont typeface="+mj-lt"/>
              <a:buAutoNum type="arabicPeriod"/>
            </a:pPr>
            <a:r>
              <a:rPr lang="en-GB" sz="1200" b="0" i="0" dirty="0">
                <a:solidFill>
                  <a:srgbClr val="333333"/>
                </a:solidFill>
                <a:effectLst/>
                <a:latin typeface="Open Sans" panose="020B0604020202020204" pitchFamily="34" charset="0"/>
              </a:rPr>
              <a:t>Is there any difference between throw and throws in exception handling in Java?</a:t>
            </a:r>
          </a:p>
          <a:p>
            <a:pPr algn="l">
              <a:buFont typeface="+mj-lt"/>
              <a:buAutoNum type="arabicPeriod"/>
            </a:pPr>
            <a:r>
              <a:rPr lang="en-GB" sz="1200" b="0" i="0" dirty="0">
                <a:solidFill>
                  <a:srgbClr val="333333"/>
                </a:solidFill>
                <a:effectLst/>
                <a:latin typeface="Open Sans" panose="020B0604020202020204" pitchFamily="34" charset="0"/>
              </a:rPr>
              <a:t>When should we use the </a:t>
            </a:r>
            <a:r>
              <a:rPr lang="en-GB" sz="1200" b="0" i="0" dirty="0" err="1">
                <a:solidFill>
                  <a:srgbClr val="333333"/>
                </a:solidFill>
                <a:effectLst/>
                <a:latin typeface="Open Sans" panose="020B0604020202020204" pitchFamily="34" charset="0"/>
              </a:rPr>
              <a:t>printStackTrace</a:t>
            </a:r>
            <a:r>
              <a:rPr lang="en-GB" sz="1200" b="0" i="0" dirty="0">
                <a:solidFill>
                  <a:srgbClr val="333333"/>
                </a:solidFill>
                <a:effectLst/>
                <a:latin typeface="Open Sans" panose="020B0604020202020204" pitchFamily="34" charset="0"/>
              </a:rPr>
              <a:t>() method?</a:t>
            </a:r>
          </a:p>
          <a:p>
            <a:pPr algn="l">
              <a:buFont typeface="+mj-lt"/>
              <a:buAutoNum type="arabicPeriod"/>
            </a:pPr>
            <a:r>
              <a:rPr lang="en-GB" sz="1200" b="0" i="0" dirty="0">
                <a:solidFill>
                  <a:srgbClr val="333333"/>
                </a:solidFill>
                <a:effectLst/>
                <a:latin typeface="Open Sans" panose="020B0604020202020204" pitchFamily="34" charset="0"/>
              </a:rPr>
              <a:t>Provide me with some examples of unchecked exceptions.</a:t>
            </a:r>
          </a:p>
          <a:p>
            <a:pPr algn="l">
              <a:buFont typeface="+mj-lt"/>
              <a:buAutoNum type="arabicPeriod"/>
            </a:pPr>
            <a:r>
              <a:rPr lang="en-GB" sz="1200" b="0" i="0" dirty="0">
                <a:solidFill>
                  <a:srgbClr val="333333"/>
                </a:solidFill>
                <a:effectLst/>
                <a:latin typeface="Open Sans" panose="020B0604020202020204" pitchFamily="34" charset="0"/>
              </a:rPr>
              <a:t>Is it illegal to keep an empty catch?</a:t>
            </a:r>
          </a:p>
          <a:p>
            <a:pPr algn="l">
              <a:buFont typeface="+mj-lt"/>
              <a:buAutoNum type="arabicPeriod"/>
            </a:pPr>
            <a:r>
              <a:rPr lang="en-GB" sz="1200" b="0" i="0" dirty="0">
                <a:solidFill>
                  <a:srgbClr val="333333"/>
                </a:solidFill>
                <a:effectLst/>
                <a:latin typeface="Open Sans" panose="020B0604020202020204" pitchFamily="34" charset="0"/>
              </a:rPr>
              <a:t>What are the advantages of using exception handling in Java?</a:t>
            </a:r>
          </a:p>
          <a:p>
            <a:pPr algn="l">
              <a:buFont typeface="+mj-lt"/>
              <a:buAutoNum type="arabicPeriod"/>
            </a:pPr>
            <a:r>
              <a:rPr lang="en-GB" sz="1200" b="0" i="0" dirty="0">
                <a:solidFill>
                  <a:srgbClr val="333333"/>
                </a:solidFill>
                <a:effectLst/>
                <a:latin typeface="Open Sans" panose="020B0604020202020204" pitchFamily="34" charset="0"/>
              </a:rPr>
              <a:t>Can checked exceptions occur at compiled time?</a:t>
            </a:r>
          </a:p>
          <a:p>
            <a:pPr algn="l">
              <a:buFont typeface="+mj-lt"/>
              <a:buAutoNum type="arabicPeriod"/>
            </a:pPr>
            <a:r>
              <a:rPr lang="en-GB" sz="1200" b="0" i="0" dirty="0">
                <a:solidFill>
                  <a:srgbClr val="333333"/>
                </a:solidFill>
                <a:effectLst/>
                <a:latin typeface="Open Sans" panose="020B0604020202020204" pitchFamily="34" charset="0"/>
              </a:rPr>
              <a:t>What happens if a runtime exception occurs?</a:t>
            </a:r>
          </a:p>
          <a:p>
            <a:pPr algn="l">
              <a:buFont typeface="+mj-lt"/>
              <a:buAutoNum type="arabicPeriod"/>
            </a:pPr>
            <a:r>
              <a:rPr lang="en-GB" sz="1200" b="0" i="0" dirty="0">
                <a:solidFill>
                  <a:srgbClr val="333333"/>
                </a:solidFill>
                <a:effectLst/>
                <a:latin typeface="Open Sans" panose="020B0604020202020204" pitchFamily="34" charset="0"/>
              </a:rPr>
              <a:t>Describe unreachable catch block error in Java.</a:t>
            </a:r>
          </a:p>
          <a:p>
            <a:pPr algn="l">
              <a:buFont typeface="+mj-lt"/>
              <a:buAutoNum type="arabicPeriod"/>
            </a:pPr>
            <a:r>
              <a:rPr lang="en-GB" sz="1200" b="0" i="0" dirty="0">
                <a:solidFill>
                  <a:srgbClr val="333333"/>
                </a:solidFill>
                <a:effectLst/>
                <a:latin typeface="Open Sans" panose="020B0604020202020204" pitchFamily="34" charset="0"/>
              </a:rPr>
              <a:t>In which situation will you not be able to execute the finally block?</a:t>
            </a:r>
          </a:p>
          <a:p>
            <a:pPr algn="l">
              <a:buFont typeface="+mj-lt"/>
              <a:buAutoNum type="arabicPeriod"/>
            </a:pPr>
            <a:r>
              <a:rPr lang="en-GB" sz="1200" b="0" i="0" dirty="0">
                <a:solidFill>
                  <a:srgbClr val="333333"/>
                </a:solidFill>
                <a:effectLst/>
                <a:latin typeface="Open Sans" panose="020B0604020202020204" pitchFamily="34" charset="0"/>
              </a:rPr>
              <a:t>Is it possible to throw a statement inside a static block?</a:t>
            </a:r>
          </a:p>
          <a:p>
            <a:pPr algn="l">
              <a:buFont typeface="+mj-lt"/>
              <a:buAutoNum type="arabicPeriod"/>
            </a:pPr>
            <a:r>
              <a:rPr lang="en-GB" sz="1200" b="0" i="0" dirty="0">
                <a:solidFill>
                  <a:srgbClr val="333333"/>
                </a:solidFill>
                <a:effectLst/>
                <a:latin typeface="Open Sans" panose="020B0604020202020204" pitchFamily="34" charset="0"/>
              </a:rPr>
              <a:t>Define rethrowing.</a:t>
            </a:r>
          </a:p>
          <a:p>
            <a:pPr algn="l">
              <a:buFont typeface="+mj-lt"/>
              <a:buAutoNum type="arabicPeriod"/>
            </a:pPr>
            <a:r>
              <a:rPr lang="en-GB" sz="1200" b="0" i="0" dirty="0">
                <a:solidFill>
                  <a:srgbClr val="333333"/>
                </a:solidFill>
                <a:effectLst/>
                <a:latin typeface="Open Sans" panose="020B0604020202020204" pitchFamily="34" charset="0"/>
              </a:rPr>
              <a:t>Define user-defined or custom exceptions in Java.</a:t>
            </a:r>
          </a:p>
          <a:p>
            <a:pPr algn="l">
              <a:buFont typeface="+mj-lt"/>
              <a:buAutoNum type="arabicPeriod"/>
            </a:pPr>
            <a:r>
              <a:rPr lang="en-GB" sz="1200" b="0" i="0" dirty="0">
                <a:solidFill>
                  <a:srgbClr val="333333"/>
                </a:solidFill>
                <a:effectLst/>
                <a:latin typeface="Open Sans" panose="020B0604020202020204" pitchFamily="34" charset="0"/>
              </a:rPr>
              <a:t>What do you understand by a chained exception?</a:t>
            </a:r>
          </a:p>
          <a:p>
            <a:pPr algn="l">
              <a:buFont typeface="+mj-lt"/>
              <a:buAutoNum type="arabicPeriod"/>
            </a:pPr>
            <a:r>
              <a:rPr lang="en-GB" sz="1200" b="0" i="0" dirty="0">
                <a:solidFill>
                  <a:srgbClr val="333333"/>
                </a:solidFill>
                <a:effectLst/>
                <a:latin typeface="Open Sans" panose="020B0604020202020204" pitchFamily="34" charset="0"/>
              </a:rPr>
              <a:t>What do you understand about throwables in Java?</a:t>
            </a:r>
          </a:p>
          <a:p>
            <a:pPr algn="l">
              <a:buFont typeface="+mj-lt"/>
              <a:buAutoNum type="arabicPeriod"/>
            </a:pPr>
            <a:r>
              <a:rPr lang="en-GB" sz="1200" b="0" i="0" dirty="0">
                <a:solidFill>
                  <a:srgbClr val="333333"/>
                </a:solidFill>
                <a:effectLst/>
                <a:latin typeface="Open Sans" panose="020B0604020202020204" pitchFamily="34" charset="0"/>
              </a:rPr>
              <a:t>Mention the methods in the throwable class.</a:t>
            </a:r>
          </a:p>
          <a:p>
            <a:pPr algn="l">
              <a:buFont typeface="+mj-lt"/>
              <a:buAutoNum type="arabicPeriod"/>
            </a:pPr>
            <a:r>
              <a:rPr lang="en-GB" sz="1200" b="0" i="0" dirty="0">
                <a:solidFill>
                  <a:srgbClr val="333333"/>
                </a:solidFill>
                <a:effectLst/>
                <a:latin typeface="Open Sans" panose="020B0604020202020204" pitchFamily="34" charset="0"/>
              </a:rPr>
              <a:t>Give me some examples of checked exceptions.</a:t>
            </a:r>
          </a:p>
          <a:p>
            <a:pPr algn="l">
              <a:buFont typeface="+mj-lt"/>
              <a:buAutoNum type="arabicPeriod"/>
            </a:pPr>
            <a:r>
              <a:rPr lang="en-GB" sz="1200" b="0" i="0" dirty="0">
                <a:solidFill>
                  <a:srgbClr val="333333"/>
                </a:solidFill>
                <a:effectLst/>
                <a:latin typeface="Open Sans" panose="020B0604020202020204" pitchFamily="34" charset="0"/>
              </a:rPr>
              <a:t>Define </a:t>
            </a:r>
            <a:r>
              <a:rPr lang="en-GB" sz="1200" b="0" i="0" dirty="0" err="1">
                <a:solidFill>
                  <a:srgbClr val="333333"/>
                </a:solidFill>
                <a:effectLst/>
                <a:latin typeface="Open Sans" panose="020B0604020202020204" pitchFamily="34" charset="0"/>
              </a:rPr>
              <a:t>NumberFormatException</a:t>
            </a:r>
            <a:r>
              <a:rPr lang="en-GB" sz="1200" b="0" i="0" dirty="0">
                <a:solidFill>
                  <a:srgbClr val="333333"/>
                </a:solidFill>
                <a:effectLst/>
                <a:latin typeface="Open Sans" panose="020B0604020202020204" pitchFamily="34" charset="0"/>
              </a:rPr>
              <a:t> exception in Java.</a:t>
            </a:r>
          </a:p>
          <a:p>
            <a:pPr algn="l">
              <a:buFont typeface="+mj-lt"/>
              <a:buAutoNum type="arabicPeriod"/>
            </a:pPr>
            <a:r>
              <a:rPr lang="en-GB" sz="1200" b="0" i="0" dirty="0">
                <a:solidFill>
                  <a:srgbClr val="333333"/>
                </a:solidFill>
                <a:effectLst/>
                <a:latin typeface="Open Sans" panose="020B0604020202020204" pitchFamily="34" charset="0"/>
              </a:rPr>
              <a:t>What do you understand by </a:t>
            </a:r>
            <a:r>
              <a:rPr lang="en-GB" sz="1200" b="0" i="0" dirty="0" err="1">
                <a:solidFill>
                  <a:srgbClr val="333333"/>
                </a:solidFill>
                <a:effectLst/>
                <a:latin typeface="Open Sans" panose="020B0604020202020204" pitchFamily="34" charset="0"/>
              </a:rPr>
              <a:t>ArrayIndexOutOfBoundsException</a:t>
            </a:r>
            <a:r>
              <a:rPr lang="en-GB" sz="1200" b="0" i="0" dirty="0">
                <a:solidFill>
                  <a:srgbClr val="333333"/>
                </a:solidFill>
                <a:effectLst/>
                <a:latin typeface="Open Sans" panose="020B0604020202020204" pitchFamily="34" charset="0"/>
              </a:rPr>
              <a:t>?</a:t>
            </a:r>
          </a:p>
          <a:p>
            <a:pPr algn="l">
              <a:buFont typeface="+mj-lt"/>
              <a:buAutoNum type="arabicPeriod"/>
            </a:pPr>
            <a:r>
              <a:rPr lang="en-GB" sz="1200" b="0" i="0" dirty="0">
                <a:solidFill>
                  <a:srgbClr val="333333"/>
                </a:solidFill>
                <a:effectLst/>
                <a:latin typeface="Open Sans" panose="020B0604020202020204" pitchFamily="34" charset="0"/>
              </a:rPr>
              <a:t>Suppose there is a catch block in tune with a try block with 3 statements - 1, 2, and 3. Now, imagine that the statement is thrown in statement 2. Will there be an execution of statement 3?</a:t>
            </a:r>
          </a:p>
          <a:p>
            <a:pPr algn="l">
              <a:buFont typeface="+mj-lt"/>
              <a:buAutoNum type="arabicPeriod"/>
            </a:pPr>
            <a:r>
              <a:rPr lang="en-GB" sz="1200" b="0" i="0" dirty="0">
                <a:solidFill>
                  <a:srgbClr val="333333"/>
                </a:solidFill>
                <a:effectLst/>
                <a:latin typeface="Open Sans" panose="020B0604020202020204" pitchFamily="34" charset="0"/>
              </a:rPr>
              <a:t>Define unreachable catch block error.</a:t>
            </a:r>
          </a:p>
          <a:p>
            <a:endParaRPr lang="en-GB" sz="1200" dirty="0"/>
          </a:p>
        </p:txBody>
      </p:sp>
    </p:spTree>
    <p:extLst>
      <p:ext uri="{BB962C8B-B14F-4D97-AF65-F5344CB8AC3E}">
        <p14:creationId xmlns:p14="http://schemas.microsoft.com/office/powerpoint/2010/main" val="397064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2D57-8B71-42A0-98FA-39DFA0D66E14}"/>
              </a:ext>
            </a:extLst>
          </p:cNvPr>
          <p:cNvSpPr>
            <a:spLocks noGrp="1"/>
          </p:cNvSpPr>
          <p:nvPr>
            <p:ph type="title"/>
          </p:nvPr>
        </p:nvSpPr>
        <p:spPr/>
        <p:txBody>
          <a:bodyPr/>
          <a:lstStyle/>
          <a:p>
            <a:r>
              <a:rPr lang="en-GB" dirty="0"/>
              <a:t>Next Topic?</a:t>
            </a:r>
          </a:p>
        </p:txBody>
      </p:sp>
      <p:sp>
        <p:nvSpPr>
          <p:cNvPr id="3" name="Content Placeholder 2">
            <a:extLst>
              <a:ext uri="{FF2B5EF4-FFF2-40B4-BE49-F238E27FC236}">
                <a16:creationId xmlns:a16="http://schemas.microsoft.com/office/drawing/2014/main" id="{17FDF1AD-5A2C-434F-9444-ECFB9DAB14F2}"/>
              </a:ext>
            </a:extLst>
          </p:cNvPr>
          <p:cNvSpPr>
            <a:spLocks noGrp="1"/>
          </p:cNvSpPr>
          <p:nvPr>
            <p:ph idx="1"/>
          </p:nvPr>
        </p:nvSpPr>
        <p:spPr/>
        <p:txBody>
          <a:bodyPr/>
          <a:lstStyle/>
          <a:p>
            <a:pPr marL="0" indent="0">
              <a:buNone/>
            </a:pPr>
            <a:r>
              <a:rPr lang="en-GB" dirty="0"/>
              <a:t> </a:t>
            </a:r>
          </a:p>
          <a:p>
            <a:r>
              <a:rPr lang="en-GB" dirty="0"/>
              <a:t>Collection </a:t>
            </a:r>
          </a:p>
        </p:txBody>
      </p:sp>
    </p:spTree>
    <p:extLst>
      <p:ext uri="{BB962C8B-B14F-4D97-AF65-F5344CB8AC3E}">
        <p14:creationId xmlns:p14="http://schemas.microsoft.com/office/powerpoint/2010/main" val="201815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7D4C-6426-4665-880D-262BFDAEE92A}"/>
              </a:ext>
            </a:extLst>
          </p:cNvPr>
          <p:cNvSpPr>
            <a:spLocks noGrp="1"/>
          </p:cNvSpPr>
          <p:nvPr>
            <p:ph type="title"/>
          </p:nvPr>
        </p:nvSpPr>
        <p:spPr>
          <a:xfrm>
            <a:off x="0" y="97654"/>
            <a:ext cx="9274002" cy="718983"/>
          </a:xfrm>
        </p:spPr>
        <p:txBody>
          <a:bodyPr>
            <a:normAutofit fontScale="90000"/>
          </a:bodyPr>
          <a:lstStyle/>
          <a:p>
            <a:r>
              <a:rPr lang="en-GB" dirty="0">
                <a:solidFill>
                  <a:srgbClr val="610B38"/>
                </a:solidFill>
                <a:latin typeface="erdana"/>
              </a:rPr>
              <a:t>Exception Handling</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0B5942A0-8932-478B-9A4B-48CDF63C5365}"/>
              </a:ext>
            </a:extLst>
          </p:cNvPr>
          <p:cNvSpPr>
            <a:spLocks noGrp="1"/>
          </p:cNvSpPr>
          <p:nvPr>
            <p:ph idx="1"/>
          </p:nvPr>
        </p:nvSpPr>
        <p:spPr>
          <a:xfrm>
            <a:off x="0" y="612451"/>
            <a:ext cx="12192000" cy="6312132"/>
          </a:xfrm>
        </p:spPr>
        <p:txBody>
          <a:bodyPr>
            <a:normAutofit/>
          </a:bodyPr>
          <a:lstStyle/>
          <a:p>
            <a:pPr algn="just">
              <a:buFont typeface="Arial" panose="020B0604020202020204" pitchFamily="34" charset="0"/>
              <a:buChar char="•"/>
            </a:pPr>
            <a:r>
              <a:rPr lang="en-GB" b="0" i="0" dirty="0">
                <a:solidFill>
                  <a:srgbClr val="333333"/>
                </a:solidFill>
                <a:effectLst/>
                <a:latin typeface="inter-regular"/>
              </a:rPr>
              <a:t>The </a:t>
            </a:r>
            <a:r>
              <a:rPr lang="en-GB" b="1" i="0" dirty="0">
                <a:solidFill>
                  <a:srgbClr val="333333"/>
                </a:solidFill>
                <a:effectLst/>
                <a:latin typeface="inter-bold"/>
              </a:rPr>
              <a:t>Exception Handling in Java</a:t>
            </a:r>
            <a:r>
              <a:rPr lang="en-GB" b="0" i="0" dirty="0">
                <a:solidFill>
                  <a:srgbClr val="333333"/>
                </a:solidFill>
                <a:effectLst/>
                <a:latin typeface="inter-regular"/>
              </a:rPr>
              <a:t> is one of the powerful </a:t>
            </a:r>
            <a:r>
              <a:rPr lang="en-GB" b="0" i="1" dirty="0">
                <a:solidFill>
                  <a:srgbClr val="333333"/>
                </a:solidFill>
                <a:effectLst/>
                <a:latin typeface="inter-regular"/>
              </a:rPr>
              <a:t>mechanism to handle the runtime errors</a:t>
            </a:r>
            <a:r>
              <a:rPr lang="en-GB" b="0" i="0" dirty="0">
                <a:solidFill>
                  <a:srgbClr val="333333"/>
                </a:solidFill>
                <a:effectLst/>
                <a:latin typeface="inter-regular"/>
              </a:rPr>
              <a:t> so that the normal flow of the application can be maintained.</a:t>
            </a:r>
          </a:p>
          <a:p>
            <a:pPr marL="0" indent="0" algn="just">
              <a:buNone/>
            </a:pPr>
            <a:r>
              <a:rPr lang="en-GB" b="0" i="0" dirty="0">
                <a:solidFill>
                  <a:srgbClr val="610B38"/>
                </a:solidFill>
                <a:effectLst/>
                <a:latin typeface="erdana"/>
              </a:rPr>
              <a:t>What is Exception Handling?</a:t>
            </a:r>
          </a:p>
          <a:p>
            <a:pPr algn="just"/>
            <a:r>
              <a:rPr lang="en-GB" b="0" i="0" dirty="0">
                <a:solidFill>
                  <a:srgbClr val="333333"/>
                </a:solidFill>
                <a:effectLst/>
                <a:latin typeface="inter-regular"/>
              </a:rPr>
              <a:t>Exception Handling is a mechanism to handle runtime errors such as </a:t>
            </a:r>
            <a:r>
              <a:rPr lang="en-GB" b="0" i="0" dirty="0" err="1">
                <a:solidFill>
                  <a:srgbClr val="333333"/>
                </a:solidFill>
                <a:effectLst/>
                <a:latin typeface="inter-regular"/>
              </a:rPr>
              <a:t>ClassNotFoundException</a:t>
            </a:r>
            <a:r>
              <a:rPr lang="en-GB" b="0" i="0" dirty="0">
                <a:solidFill>
                  <a:srgbClr val="333333"/>
                </a:solidFill>
                <a:effectLst/>
                <a:latin typeface="inter-regular"/>
              </a:rPr>
              <a:t>, </a:t>
            </a:r>
            <a:r>
              <a:rPr lang="en-GB" b="0" i="0" dirty="0" err="1">
                <a:solidFill>
                  <a:srgbClr val="333333"/>
                </a:solidFill>
                <a:effectLst/>
                <a:latin typeface="inter-regular"/>
              </a:rPr>
              <a:t>IOException</a:t>
            </a:r>
            <a:r>
              <a:rPr lang="en-GB" b="0" i="0" dirty="0">
                <a:solidFill>
                  <a:srgbClr val="333333"/>
                </a:solidFill>
                <a:effectLst/>
                <a:latin typeface="inter-regular"/>
              </a:rPr>
              <a:t>, </a:t>
            </a:r>
            <a:r>
              <a:rPr lang="en-GB" b="0" i="0" dirty="0" err="1">
                <a:solidFill>
                  <a:srgbClr val="333333"/>
                </a:solidFill>
                <a:effectLst/>
                <a:latin typeface="inter-regular"/>
              </a:rPr>
              <a:t>SQLException</a:t>
            </a:r>
            <a:r>
              <a:rPr lang="en-GB" b="0" i="0" dirty="0">
                <a:solidFill>
                  <a:srgbClr val="333333"/>
                </a:solidFill>
                <a:effectLst/>
                <a:latin typeface="inter-regular"/>
              </a:rPr>
              <a:t>, </a:t>
            </a:r>
            <a:r>
              <a:rPr lang="en-GB" b="0" i="0" dirty="0" err="1">
                <a:solidFill>
                  <a:srgbClr val="333333"/>
                </a:solidFill>
                <a:effectLst/>
                <a:latin typeface="inter-regular"/>
              </a:rPr>
              <a:t>RemoteException</a:t>
            </a:r>
            <a:r>
              <a:rPr lang="en-GB" b="0" i="0" dirty="0">
                <a:solidFill>
                  <a:srgbClr val="333333"/>
                </a:solidFill>
                <a:effectLst/>
                <a:latin typeface="inter-regular"/>
              </a:rPr>
              <a:t>, etc.</a:t>
            </a:r>
          </a:p>
          <a:p>
            <a:pPr marL="0" indent="0" algn="just">
              <a:buNone/>
            </a:pPr>
            <a:r>
              <a:rPr lang="en-GB" b="0" i="0" dirty="0">
                <a:solidFill>
                  <a:srgbClr val="610B38"/>
                </a:solidFill>
                <a:effectLst/>
                <a:latin typeface="erdana"/>
              </a:rPr>
              <a:t>Hierarchy of Java Exception classes:</a:t>
            </a:r>
          </a:p>
          <a:p>
            <a:pPr marL="0" indent="0" algn="just">
              <a:buNone/>
            </a:pPr>
            <a:r>
              <a:rPr lang="en-GB" b="0" i="0" dirty="0">
                <a:solidFill>
                  <a:srgbClr val="333333"/>
                </a:solidFill>
                <a:effectLst/>
                <a:latin typeface="inter-regular"/>
              </a:rPr>
              <a:t>The </a:t>
            </a:r>
            <a:r>
              <a:rPr lang="en-GB" b="0" i="0" dirty="0" err="1">
                <a:solidFill>
                  <a:srgbClr val="333333"/>
                </a:solidFill>
                <a:effectLst/>
                <a:latin typeface="inter-regular"/>
              </a:rPr>
              <a:t>java.lang.Throwable</a:t>
            </a:r>
            <a:r>
              <a:rPr lang="en-GB" b="0" i="0" dirty="0">
                <a:solidFill>
                  <a:srgbClr val="333333"/>
                </a:solidFill>
                <a:effectLst/>
                <a:latin typeface="inter-regular"/>
              </a:rPr>
              <a:t> class is the root class of Java </a:t>
            </a:r>
          </a:p>
          <a:p>
            <a:pPr marL="0" indent="0" algn="just">
              <a:buNone/>
            </a:pPr>
            <a:r>
              <a:rPr lang="en-GB" b="0" i="0" dirty="0">
                <a:solidFill>
                  <a:srgbClr val="333333"/>
                </a:solidFill>
                <a:effectLst/>
                <a:latin typeface="inter-regular"/>
              </a:rPr>
              <a:t>Exception hierarchy inherited by two subclasses: Exception and Error. </a:t>
            </a:r>
          </a:p>
          <a:p>
            <a:pPr marL="0" indent="0" algn="just">
              <a:buNone/>
            </a:pPr>
            <a:r>
              <a:rPr lang="en-GB" b="0" i="0" dirty="0">
                <a:solidFill>
                  <a:srgbClr val="333333"/>
                </a:solidFill>
                <a:effectLst/>
                <a:latin typeface="inter-regular"/>
              </a:rPr>
              <a:t>The hierarchy of Java Exception classes is given below:</a:t>
            </a:r>
            <a:endParaRPr lang="en-GB" b="0" i="0" dirty="0">
              <a:solidFill>
                <a:srgbClr val="610B38"/>
              </a:solidFill>
              <a:effectLst/>
              <a:latin typeface="erdana"/>
            </a:endParaRPr>
          </a:p>
          <a:p>
            <a:pPr algn="just"/>
            <a:endParaRPr lang="en-GB" b="0" i="0" dirty="0">
              <a:solidFill>
                <a:srgbClr val="333333"/>
              </a:solidFill>
              <a:effectLst/>
              <a:latin typeface="inter-regular"/>
            </a:endParaRPr>
          </a:p>
          <a:p>
            <a:pPr algn="just">
              <a:buFont typeface="Arial" panose="020B0604020202020204" pitchFamily="34" charset="0"/>
              <a:buChar char="•"/>
            </a:pPr>
            <a:endParaRPr lang="en-GB" b="1" i="0" dirty="0">
              <a:solidFill>
                <a:srgbClr val="333333"/>
              </a:solidFill>
              <a:effectLst/>
              <a:latin typeface="inter-bold"/>
            </a:endParaRPr>
          </a:p>
          <a:p>
            <a:pPr algn="just">
              <a:buFont typeface="Arial" panose="020B0604020202020204" pitchFamily="34" charset="0"/>
              <a:buChar char="•"/>
            </a:pPr>
            <a:endParaRPr lang="en-GB" b="1" dirty="0">
              <a:solidFill>
                <a:srgbClr val="333333"/>
              </a:solidFill>
              <a:latin typeface="inter-bold"/>
            </a:endParaRPr>
          </a:p>
          <a:p>
            <a:pPr algn="just">
              <a:buFont typeface="Arial" panose="020B0604020202020204" pitchFamily="34" charset="0"/>
              <a:buChar char="•"/>
            </a:pPr>
            <a:endParaRPr lang="en-GB" b="1" i="0" dirty="0">
              <a:solidFill>
                <a:srgbClr val="333333"/>
              </a:solidFill>
              <a:effectLst/>
              <a:latin typeface="inter-bold"/>
            </a:endParaRPr>
          </a:p>
          <a:p>
            <a:pPr algn="just">
              <a:buFont typeface="Arial" panose="020B0604020202020204" pitchFamily="34" charset="0"/>
              <a:buChar char="•"/>
            </a:pPr>
            <a:endParaRPr lang="en-GB" b="1" i="0" dirty="0">
              <a:solidFill>
                <a:srgbClr val="333333"/>
              </a:solidFill>
              <a:effectLst/>
              <a:latin typeface="inter-bold"/>
            </a:endParaRPr>
          </a:p>
          <a:p>
            <a:pPr algn="just">
              <a:buFont typeface="Arial" panose="020B0604020202020204" pitchFamily="34" charset="0"/>
              <a:buChar char="•"/>
            </a:pPr>
            <a:endParaRPr lang="en-GB" b="1" i="0" dirty="0">
              <a:solidFill>
                <a:srgbClr val="333333"/>
              </a:solidFill>
              <a:effectLst/>
              <a:latin typeface="inter-bold"/>
            </a:endParaRPr>
          </a:p>
          <a:p>
            <a:pPr algn="just">
              <a:buFont typeface="Arial" panose="020B0604020202020204" pitchFamily="34" charset="0"/>
              <a:buChar char="•"/>
            </a:pPr>
            <a:endParaRPr lang="en-GB" b="1" i="0" dirty="0">
              <a:solidFill>
                <a:srgbClr val="333333"/>
              </a:solidFill>
              <a:effectLst/>
              <a:latin typeface="inter-bold"/>
            </a:endParaRPr>
          </a:p>
          <a:p>
            <a:pPr marL="0" indent="0" algn="just">
              <a:buNone/>
            </a:pPr>
            <a:endParaRPr lang="en-GB" b="1" i="0" dirty="0">
              <a:solidFill>
                <a:srgbClr val="333333"/>
              </a:solidFill>
              <a:effectLst/>
              <a:latin typeface="inter-bold"/>
            </a:endParaRPr>
          </a:p>
          <a:p>
            <a:pPr marL="0" indent="0" algn="just">
              <a:buNone/>
            </a:pPr>
            <a:endParaRPr lang="en-GB" b="0" i="0" dirty="0">
              <a:solidFill>
                <a:srgbClr val="333333"/>
              </a:solidFill>
              <a:effectLst/>
              <a:latin typeface="inter-regular"/>
            </a:endParaRPr>
          </a:p>
          <a:p>
            <a:pPr marL="0" indent="0" algn="just">
              <a:buNone/>
            </a:pPr>
            <a:endParaRPr lang="en-GB" b="0" i="0" dirty="0">
              <a:solidFill>
                <a:srgbClr val="333333"/>
              </a:solidFill>
              <a:effectLst/>
              <a:latin typeface="inter-regular"/>
            </a:endParaRPr>
          </a:p>
          <a:p>
            <a:pPr algn="just">
              <a:buFont typeface="+mj-lt"/>
              <a:buAutoNum type="arabicPeriod"/>
            </a:pPr>
            <a:endParaRPr lang="en-GB" b="0" i="0" dirty="0">
              <a:solidFill>
                <a:srgbClr val="000000"/>
              </a:solidFill>
              <a:effectLst/>
              <a:latin typeface="inter-regular"/>
            </a:endParaRPr>
          </a:p>
          <a:p>
            <a:pPr algn="just">
              <a:buFont typeface="+mj-lt"/>
              <a:buAutoNum type="arabicPeriod"/>
            </a:pPr>
            <a:endParaRPr lang="en-GB" b="0" i="0" dirty="0">
              <a:solidFill>
                <a:srgbClr val="000000"/>
              </a:solidFill>
              <a:effectLst/>
              <a:latin typeface="inter-regular"/>
            </a:endParaRPr>
          </a:p>
          <a:p>
            <a:pPr algn="just"/>
            <a:endParaRPr lang="en-GB" b="0" i="0" dirty="0">
              <a:solidFill>
                <a:srgbClr val="333333"/>
              </a:solidFill>
              <a:effectLst/>
              <a:latin typeface="inter-regular"/>
            </a:endParaRPr>
          </a:p>
          <a:p>
            <a:pPr marL="0" indent="0">
              <a:buNone/>
            </a:pPr>
            <a:endParaRPr lang="en-GB" dirty="0">
              <a:solidFill>
                <a:srgbClr val="212529"/>
              </a:solidFill>
              <a:latin typeface="system-ui"/>
            </a:endParaRPr>
          </a:p>
          <a:p>
            <a:pPr marL="0" indent="0">
              <a:buNone/>
            </a:pPr>
            <a:endParaRPr lang="en-GB" dirty="0"/>
          </a:p>
        </p:txBody>
      </p:sp>
      <p:pic>
        <p:nvPicPr>
          <p:cNvPr id="1026" name="Picture 2" descr="hierarchy of exception handling">
            <a:extLst>
              <a:ext uri="{FF2B5EF4-FFF2-40B4-BE49-F238E27FC236}">
                <a16:creationId xmlns:a16="http://schemas.microsoft.com/office/drawing/2014/main" id="{FC6841D4-139D-4055-9E09-DB030A615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324" y="2037316"/>
            <a:ext cx="4591050" cy="4576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40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CCAD-E5F8-489C-9E26-FC6899DEAD47}"/>
              </a:ext>
            </a:extLst>
          </p:cNvPr>
          <p:cNvSpPr>
            <a:spLocks noGrp="1"/>
          </p:cNvSpPr>
          <p:nvPr>
            <p:ph type="title"/>
          </p:nvPr>
        </p:nvSpPr>
        <p:spPr>
          <a:xfrm>
            <a:off x="0" y="0"/>
            <a:ext cx="9274002" cy="630315"/>
          </a:xfrm>
        </p:spPr>
        <p:txBody>
          <a:bodyPr>
            <a:normAutofit fontScale="90000"/>
          </a:bodyPr>
          <a:lstStyle/>
          <a:p>
            <a:r>
              <a:rPr lang="en-GB" b="0" i="0" dirty="0">
                <a:solidFill>
                  <a:srgbClr val="610B38"/>
                </a:solidFill>
                <a:effectLst/>
                <a:latin typeface="erdana"/>
              </a:rPr>
              <a:t>Types of Java Exceptions</a:t>
            </a:r>
            <a:br>
              <a:rPr lang="en-GB" b="0" i="0" dirty="0">
                <a:solidFill>
                  <a:srgbClr val="610B38"/>
                </a:solidFill>
                <a:effectLst/>
                <a:latin typeface="erdana"/>
              </a:rPr>
            </a:br>
            <a:br>
              <a:rPr lang="en-GB" b="0" i="0" dirty="0">
                <a:solidFill>
                  <a:srgbClr val="610B4B"/>
                </a:solidFill>
                <a:effectLst/>
                <a:latin typeface="erdana"/>
              </a:rPr>
            </a:br>
            <a:endParaRPr lang="en-GB" dirty="0"/>
          </a:p>
        </p:txBody>
      </p:sp>
      <p:sp>
        <p:nvSpPr>
          <p:cNvPr id="3" name="Content Placeholder 2">
            <a:extLst>
              <a:ext uri="{FF2B5EF4-FFF2-40B4-BE49-F238E27FC236}">
                <a16:creationId xmlns:a16="http://schemas.microsoft.com/office/drawing/2014/main" id="{05FEC125-A887-46BF-AD8D-9FCE1150FB3C}"/>
              </a:ext>
            </a:extLst>
          </p:cNvPr>
          <p:cNvSpPr>
            <a:spLocks noGrp="1"/>
          </p:cNvSpPr>
          <p:nvPr>
            <p:ph idx="1"/>
          </p:nvPr>
        </p:nvSpPr>
        <p:spPr>
          <a:xfrm>
            <a:off x="-1" y="790113"/>
            <a:ext cx="12126897" cy="6067887"/>
          </a:xfrm>
        </p:spPr>
        <p:txBody>
          <a:bodyPr>
            <a:normAutofit lnSpcReduction="10000"/>
          </a:bodyPr>
          <a:lstStyle/>
          <a:p>
            <a:pPr algn="just"/>
            <a:r>
              <a:rPr lang="en-GB" b="0" i="0" dirty="0">
                <a:solidFill>
                  <a:srgbClr val="333333"/>
                </a:solidFill>
                <a:effectLst/>
                <a:latin typeface="inter-regular"/>
              </a:rPr>
              <a:t>There are mainly two types of exceptions: checked and unchecked. An error is considered as the unchecked exception. However, according to Oracle, there are three types of exceptions namely:</a:t>
            </a:r>
          </a:p>
          <a:p>
            <a:pPr algn="just">
              <a:buFont typeface="+mj-lt"/>
              <a:buAutoNum type="arabicPeriod"/>
            </a:pPr>
            <a:r>
              <a:rPr lang="en-GB" b="0" i="0" dirty="0">
                <a:solidFill>
                  <a:srgbClr val="000000"/>
                </a:solidFill>
                <a:effectLst/>
                <a:latin typeface="inter-regular"/>
              </a:rPr>
              <a:t>Checked Exception</a:t>
            </a:r>
          </a:p>
          <a:p>
            <a:pPr algn="just">
              <a:buFont typeface="+mj-lt"/>
              <a:buAutoNum type="arabicPeriod"/>
            </a:pPr>
            <a:r>
              <a:rPr lang="en-GB" b="0" i="0" dirty="0">
                <a:solidFill>
                  <a:srgbClr val="000000"/>
                </a:solidFill>
                <a:effectLst/>
                <a:latin typeface="inter-regular"/>
              </a:rPr>
              <a:t>Unchecked Exception</a:t>
            </a:r>
          </a:p>
          <a:p>
            <a:pPr algn="just">
              <a:buFont typeface="+mj-lt"/>
              <a:buAutoNum type="arabicPeriod"/>
            </a:pPr>
            <a:r>
              <a:rPr lang="en-GB" b="0" i="0" dirty="0">
                <a:solidFill>
                  <a:srgbClr val="000000"/>
                </a:solidFill>
                <a:effectLst/>
                <a:latin typeface="inter-regular"/>
              </a:rPr>
              <a:t>Error</a:t>
            </a:r>
          </a:p>
          <a:p>
            <a:r>
              <a:rPr lang="en-GB" b="0" dirty="0">
                <a:solidFill>
                  <a:srgbClr val="610B38"/>
                </a:solidFill>
                <a:effectLst/>
                <a:latin typeface="erdana"/>
              </a:rPr>
              <a:t>Difference between Checked and Unchecked Exceptions</a:t>
            </a:r>
          </a:p>
          <a:p>
            <a:pPr marL="0" indent="0">
              <a:buNone/>
            </a:pPr>
            <a:r>
              <a:rPr lang="en-GB" b="0" dirty="0">
                <a:solidFill>
                  <a:srgbClr val="610B4B"/>
                </a:solidFill>
                <a:effectLst/>
                <a:latin typeface="erdana"/>
              </a:rPr>
              <a:t>1) Checked Exception</a:t>
            </a:r>
          </a:p>
          <a:p>
            <a:r>
              <a:rPr lang="en-GB" dirty="0"/>
              <a:t>The classes that directly inherit the Throwable class except </a:t>
            </a:r>
            <a:r>
              <a:rPr lang="en-GB" dirty="0" err="1"/>
              <a:t>RuntimeException</a:t>
            </a:r>
            <a:r>
              <a:rPr lang="en-GB" dirty="0"/>
              <a:t> and Error are known as checked exceptions. For example, </a:t>
            </a:r>
            <a:r>
              <a:rPr lang="en-GB" dirty="0" err="1"/>
              <a:t>IOException</a:t>
            </a:r>
            <a:r>
              <a:rPr lang="en-GB" dirty="0"/>
              <a:t>, </a:t>
            </a:r>
            <a:r>
              <a:rPr lang="en-GB" dirty="0" err="1"/>
              <a:t>SQLException</a:t>
            </a:r>
            <a:r>
              <a:rPr lang="en-GB" dirty="0"/>
              <a:t>, etc. Checked exceptions are checked at compile-time.</a:t>
            </a:r>
          </a:p>
          <a:p>
            <a:pPr marL="0" indent="0">
              <a:buNone/>
            </a:pPr>
            <a:r>
              <a:rPr lang="en-GB" b="0" dirty="0">
                <a:solidFill>
                  <a:srgbClr val="610B4B"/>
                </a:solidFill>
                <a:effectLst/>
                <a:latin typeface="erdana"/>
              </a:rPr>
              <a:t>2) Unchecked Exception</a:t>
            </a:r>
          </a:p>
          <a:p>
            <a:r>
              <a:rPr lang="en-GB" dirty="0"/>
              <a:t>The classes that inherit the </a:t>
            </a:r>
            <a:r>
              <a:rPr lang="en-GB" dirty="0" err="1"/>
              <a:t>RuntimeException</a:t>
            </a:r>
            <a:r>
              <a:rPr lang="en-GB" dirty="0"/>
              <a:t> are known as unchecked exceptions. For example, </a:t>
            </a:r>
            <a:r>
              <a:rPr lang="en-GB" dirty="0" err="1"/>
              <a:t>ArithmeticException</a:t>
            </a:r>
            <a:r>
              <a:rPr lang="en-GB" dirty="0"/>
              <a:t>, </a:t>
            </a:r>
            <a:r>
              <a:rPr lang="en-GB" dirty="0" err="1"/>
              <a:t>NullPointerException</a:t>
            </a:r>
            <a:r>
              <a:rPr lang="en-GB" dirty="0"/>
              <a:t>, </a:t>
            </a:r>
            <a:r>
              <a:rPr lang="en-GB" dirty="0" err="1"/>
              <a:t>ArrayIndexOutOfBoundsException</a:t>
            </a:r>
            <a:r>
              <a:rPr lang="en-GB" dirty="0"/>
              <a:t>, etc. Unchecked exceptions are not checked at compile-time, but they are checked at runtime.</a:t>
            </a:r>
          </a:p>
          <a:p>
            <a:pPr marL="0" indent="0">
              <a:buNone/>
            </a:pPr>
            <a:r>
              <a:rPr lang="en-GB" b="0" dirty="0">
                <a:solidFill>
                  <a:srgbClr val="610B4B"/>
                </a:solidFill>
                <a:effectLst/>
                <a:latin typeface="erdana"/>
              </a:rPr>
              <a:t>3) Error</a:t>
            </a:r>
          </a:p>
          <a:p>
            <a:r>
              <a:rPr lang="en-GB" b="0" i="0" dirty="0">
                <a:solidFill>
                  <a:srgbClr val="333333"/>
                </a:solidFill>
                <a:effectLst/>
                <a:latin typeface="inter-regular"/>
              </a:rPr>
              <a:t>Error is irrecoverable. Some example of errors are </a:t>
            </a:r>
            <a:r>
              <a:rPr lang="en-GB" b="0" i="0" dirty="0" err="1">
                <a:solidFill>
                  <a:srgbClr val="333333"/>
                </a:solidFill>
                <a:effectLst/>
                <a:latin typeface="inter-regular"/>
              </a:rPr>
              <a:t>OutOfMemoryError</a:t>
            </a:r>
            <a:r>
              <a:rPr lang="en-GB" b="0" i="0" dirty="0">
                <a:solidFill>
                  <a:srgbClr val="333333"/>
                </a:solidFill>
                <a:effectLst/>
                <a:latin typeface="inter-regular"/>
              </a:rPr>
              <a:t>, </a:t>
            </a:r>
            <a:r>
              <a:rPr lang="en-GB" b="0" i="0" dirty="0" err="1">
                <a:solidFill>
                  <a:srgbClr val="333333"/>
                </a:solidFill>
                <a:effectLst/>
                <a:latin typeface="inter-regular"/>
              </a:rPr>
              <a:t>VirtualMachineError</a:t>
            </a:r>
            <a:r>
              <a:rPr lang="en-GB" b="0" i="0" dirty="0">
                <a:solidFill>
                  <a:srgbClr val="333333"/>
                </a:solidFill>
                <a:effectLst/>
                <a:latin typeface="inter-regular"/>
              </a:rPr>
              <a:t>, </a:t>
            </a:r>
            <a:r>
              <a:rPr lang="en-GB" b="0" i="0" dirty="0" err="1">
                <a:solidFill>
                  <a:srgbClr val="333333"/>
                </a:solidFill>
                <a:effectLst/>
                <a:latin typeface="inter-regular"/>
              </a:rPr>
              <a:t>AssertionError</a:t>
            </a:r>
            <a:r>
              <a:rPr lang="en-GB" b="0" i="0" dirty="0">
                <a:solidFill>
                  <a:srgbClr val="333333"/>
                </a:solidFill>
                <a:effectLst/>
                <a:latin typeface="inter-regular"/>
              </a:rPr>
              <a:t> etc.</a:t>
            </a:r>
            <a:endParaRPr lang="en-GB" dirty="0"/>
          </a:p>
          <a:p>
            <a:br>
              <a:rPr lang="en-GB" b="0" i="0" dirty="0">
                <a:solidFill>
                  <a:srgbClr val="333333"/>
                </a:solidFill>
                <a:effectLst/>
                <a:latin typeface="inter-regular"/>
              </a:rPr>
            </a:br>
            <a:br>
              <a:rPr lang="en-GB" dirty="0"/>
            </a:br>
            <a:endParaRPr lang="en-GB" dirty="0"/>
          </a:p>
        </p:txBody>
      </p:sp>
    </p:spTree>
    <p:extLst>
      <p:ext uri="{BB962C8B-B14F-4D97-AF65-F5344CB8AC3E}">
        <p14:creationId xmlns:p14="http://schemas.microsoft.com/office/powerpoint/2010/main" val="347473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9523E-B8ED-4EAF-A0CB-1296375B5EDA}"/>
              </a:ext>
            </a:extLst>
          </p:cNvPr>
          <p:cNvSpPr>
            <a:spLocks noGrp="1"/>
          </p:cNvSpPr>
          <p:nvPr>
            <p:ph idx="1"/>
          </p:nvPr>
        </p:nvSpPr>
        <p:spPr>
          <a:xfrm>
            <a:off x="0" y="0"/>
            <a:ext cx="12192000" cy="6951216"/>
          </a:xfrm>
        </p:spPr>
        <p:txBody>
          <a:bodyPr/>
          <a:lstStyle/>
          <a:p>
            <a:pPr marL="0" indent="0" algn="just">
              <a:buNone/>
            </a:pPr>
            <a:r>
              <a:rPr lang="en-GB" b="0" i="0" dirty="0">
                <a:solidFill>
                  <a:srgbClr val="610B38"/>
                </a:solidFill>
                <a:effectLst/>
                <a:latin typeface="erdana"/>
              </a:rPr>
              <a:t>Java Exception Keywords</a:t>
            </a:r>
          </a:p>
          <a:p>
            <a:pPr algn="just"/>
            <a:r>
              <a:rPr lang="en-GB" b="0" i="0" dirty="0">
                <a:solidFill>
                  <a:srgbClr val="333333"/>
                </a:solidFill>
                <a:effectLst/>
                <a:latin typeface="inter-regular"/>
              </a:rPr>
              <a:t>Java provides five keywords that are used to handle the exception. The following table describes each.</a:t>
            </a:r>
          </a:p>
          <a:p>
            <a:pPr algn="just"/>
            <a:endParaRPr lang="en-GB" b="0" i="0" dirty="0">
              <a:solidFill>
                <a:srgbClr val="333333"/>
              </a:solidFill>
              <a:effectLst/>
              <a:latin typeface="inter-regular"/>
            </a:endParaRPr>
          </a:p>
        </p:txBody>
      </p:sp>
      <p:graphicFrame>
        <p:nvGraphicFramePr>
          <p:cNvPr id="5" name="Table 4">
            <a:extLst>
              <a:ext uri="{FF2B5EF4-FFF2-40B4-BE49-F238E27FC236}">
                <a16:creationId xmlns:a16="http://schemas.microsoft.com/office/drawing/2014/main" id="{23CA0C60-289F-43A5-A649-A6E0B1CB8331}"/>
              </a:ext>
            </a:extLst>
          </p:cNvPr>
          <p:cNvGraphicFramePr>
            <a:graphicFrameLocks noGrp="1"/>
          </p:cNvGraphicFramePr>
          <p:nvPr>
            <p:extLst>
              <p:ext uri="{D42A27DB-BD31-4B8C-83A1-F6EECF244321}">
                <p14:modId xmlns:p14="http://schemas.microsoft.com/office/powerpoint/2010/main" val="1111802860"/>
              </p:ext>
            </p:extLst>
          </p:nvPr>
        </p:nvGraphicFramePr>
        <p:xfrm>
          <a:off x="88777" y="861134"/>
          <a:ext cx="12191999" cy="5259437"/>
        </p:xfrm>
        <a:graphic>
          <a:graphicData uri="http://schemas.openxmlformats.org/drawingml/2006/table">
            <a:tbl>
              <a:tblPr/>
              <a:tblGrid>
                <a:gridCol w="6095999">
                  <a:extLst>
                    <a:ext uri="{9D8B030D-6E8A-4147-A177-3AD203B41FA5}">
                      <a16:colId xmlns:a16="http://schemas.microsoft.com/office/drawing/2014/main" val="596385679"/>
                    </a:ext>
                  </a:extLst>
                </a:gridCol>
                <a:gridCol w="6096000">
                  <a:extLst>
                    <a:ext uri="{9D8B030D-6E8A-4147-A177-3AD203B41FA5}">
                      <a16:colId xmlns:a16="http://schemas.microsoft.com/office/drawing/2014/main" val="3874242455"/>
                    </a:ext>
                  </a:extLst>
                </a:gridCol>
              </a:tblGrid>
              <a:tr h="279544">
                <a:tc>
                  <a:txBody>
                    <a:bodyPr/>
                    <a:lstStyle/>
                    <a:p>
                      <a:pPr algn="l" fontAlgn="t"/>
                      <a:r>
                        <a:rPr lang="en-GB" sz="1800" dirty="0">
                          <a:solidFill>
                            <a:srgbClr val="000000"/>
                          </a:solidFill>
                          <a:effectLst/>
                          <a:latin typeface="times new roman" panose="02020603050405020304" pitchFamily="18" charset="0"/>
                        </a:rPr>
                        <a:t>Keyword</a:t>
                      </a:r>
                    </a:p>
                  </a:txBody>
                  <a:tcPr marL="41886" marR="41886" marT="41886" marB="41886">
                    <a:lnL w="7620" cap="flat" cmpd="sng" algn="ctr">
                      <a:solidFill>
                        <a:srgbClr val="B035C3"/>
                      </a:solidFill>
                      <a:prstDash val="solid"/>
                      <a:round/>
                      <a:headEnd type="none" w="med" len="med"/>
                      <a:tailEnd type="none" w="med" len="med"/>
                    </a:lnL>
                    <a:lnR w="7620" cap="flat" cmpd="sng" algn="ctr">
                      <a:solidFill>
                        <a:srgbClr val="B035C3"/>
                      </a:solidFill>
                      <a:prstDash val="solid"/>
                      <a:round/>
                      <a:headEnd type="none" w="med" len="med"/>
                      <a:tailEnd type="none" w="med" len="med"/>
                    </a:lnR>
                    <a:lnT w="7620" cap="flat" cmpd="sng" algn="ctr">
                      <a:solidFill>
                        <a:srgbClr val="B035C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800">
                          <a:solidFill>
                            <a:srgbClr val="000000"/>
                          </a:solidFill>
                          <a:effectLst/>
                          <a:latin typeface="times new roman" panose="02020603050405020304" pitchFamily="18" charset="0"/>
                        </a:rPr>
                        <a:t>Description</a:t>
                      </a:r>
                    </a:p>
                  </a:txBody>
                  <a:tcPr marL="41886" marR="41886" marT="41886" marB="41886">
                    <a:lnL w="7620" cap="flat" cmpd="sng" algn="ctr">
                      <a:solidFill>
                        <a:srgbClr val="B035C3"/>
                      </a:solidFill>
                      <a:prstDash val="solid"/>
                      <a:round/>
                      <a:headEnd type="none" w="med" len="med"/>
                      <a:tailEnd type="none" w="med" len="med"/>
                    </a:lnL>
                    <a:lnR w="7620" cap="flat" cmpd="sng" algn="ctr">
                      <a:solidFill>
                        <a:srgbClr val="B035C3"/>
                      </a:solidFill>
                      <a:prstDash val="solid"/>
                      <a:round/>
                      <a:headEnd type="none" w="med" len="med"/>
                      <a:tailEnd type="none" w="med" len="med"/>
                    </a:lnR>
                    <a:lnT w="7620" cap="flat" cmpd="sng" algn="ctr">
                      <a:solidFill>
                        <a:srgbClr val="B035C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47640296"/>
                  </a:ext>
                </a:extLst>
              </a:tr>
              <a:tr h="1248632">
                <a:tc>
                  <a:txBody>
                    <a:bodyPr/>
                    <a:lstStyle/>
                    <a:p>
                      <a:pPr algn="just" fontAlgn="t"/>
                      <a:r>
                        <a:rPr lang="en-GB" sz="1800">
                          <a:solidFill>
                            <a:srgbClr val="333333"/>
                          </a:solidFill>
                          <a:effectLst/>
                          <a:latin typeface="inter-regular"/>
                        </a:rPr>
                        <a:t>try</a:t>
                      </a:r>
                    </a:p>
                  </a:txBody>
                  <a:tcPr marL="27924" marR="27924" marT="27924" marB="2792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a:solidFill>
                            <a:srgbClr val="333333"/>
                          </a:solidFill>
                          <a:effectLst/>
                          <a:latin typeface="inter-regular"/>
                        </a:rPr>
                        <a:t>The "try" keyword is used to specify a block where we should place an exception code. It means we can't use try block alone. The try block must be followed by either catch or finally.</a:t>
                      </a:r>
                    </a:p>
                  </a:txBody>
                  <a:tcPr marL="27924" marR="27924" marT="27924" marB="2792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28038826"/>
                  </a:ext>
                </a:extLst>
              </a:tr>
              <a:tr h="1080905">
                <a:tc>
                  <a:txBody>
                    <a:bodyPr/>
                    <a:lstStyle/>
                    <a:p>
                      <a:pPr algn="just" fontAlgn="t"/>
                      <a:r>
                        <a:rPr lang="en-GB" sz="1800" dirty="0">
                          <a:solidFill>
                            <a:srgbClr val="333333"/>
                          </a:solidFill>
                          <a:effectLst/>
                          <a:latin typeface="inter-regular"/>
                        </a:rPr>
                        <a:t>catch</a:t>
                      </a:r>
                    </a:p>
                  </a:txBody>
                  <a:tcPr marL="27924" marR="27924" marT="27924" marB="2792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a:solidFill>
                            <a:srgbClr val="333333"/>
                          </a:solidFill>
                          <a:effectLst/>
                          <a:latin typeface="inter-regular"/>
                        </a:rPr>
                        <a:t>The "catch" block is used to handle the exception. It must be preceded by try block which means we can't use catch block alone. It can be followed by finally block later.</a:t>
                      </a:r>
                    </a:p>
                  </a:txBody>
                  <a:tcPr marL="27924" marR="27924" marT="27924" marB="2792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49663359"/>
                  </a:ext>
                </a:extLst>
              </a:tr>
              <a:tr h="913178">
                <a:tc>
                  <a:txBody>
                    <a:bodyPr/>
                    <a:lstStyle/>
                    <a:p>
                      <a:pPr algn="just" fontAlgn="t"/>
                      <a:r>
                        <a:rPr lang="en-GB" sz="1800">
                          <a:solidFill>
                            <a:srgbClr val="333333"/>
                          </a:solidFill>
                          <a:effectLst/>
                          <a:latin typeface="inter-regular"/>
                        </a:rPr>
                        <a:t>finally</a:t>
                      </a:r>
                    </a:p>
                  </a:txBody>
                  <a:tcPr marL="27924" marR="27924" marT="27924" marB="2792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a:solidFill>
                            <a:srgbClr val="333333"/>
                          </a:solidFill>
                          <a:effectLst/>
                          <a:latin typeface="inter-regular"/>
                        </a:rPr>
                        <a:t>The "finally" block is used to execute the necessary code of the program. It is executed whether an exception is handled or not.</a:t>
                      </a:r>
                    </a:p>
                  </a:txBody>
                  <a:tcPr marL="27924" marR="27924" marT="27924" marB="2792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62942617"/>
                  </a:ext>
                </a:extLst>
              </a:tr>
              <a:tr h="409998">
                <a:tc>
                  <a:txBody>
                    <a:bodyPr/>
                    <a:lstStyle/>
                    <a:p>
                      <a:pPr algn="just" fontAlgn="t"/>
                      <a:r>
                        <a:rPr lang="en-GB" sz="1800" dirty="0">
                          <a:solidFill>
                            <a:srgbClr val="333333"/>
                          </a:solidFill>
                          <a:effectLst/>
                          <a:latin typeface="inter-regular"/>
                        </a:rPr>
                        <a:t>throw</a:t>
                      </a:r>
                    </a:p>
                  </a:txBody>
                  <a:tcPr marL="27924" marR="27924" marT="27924" marB="2792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a:solidFill>
                            <a:srgbClr val="333333"/>
                          </a:solidFill>
                          <a:effectLst/>
                          <a:latin typeface="inter-regular"/>
                        </a:rPr>
                        <a:t>The "throw" keyword is used to throw an exception.</a:t>
                      </a:r>
                    </a:p>
                  </a:txBody>
                  <a:tcPr marL="27924" marR="27924" marT="27924" marB="2792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36145459"/>
                  </a:ext>
                </a:extLst>
              </a:tr>
              <a:tr h="1248632">
                <a:tc>
                  <a:txBody>
                    <a:bodyPr/>
                    <a:lstStyle/>
                    <a:p>
                      <a:pPr algn="just" fontAlgn="t"/>
                      <a:r>
                        <a:rPr lang="en-GB" sz="1800">
                          <a:solidFill>
                            <a:srgbClr val="333333"/>
                          </a:solidFill>
                          <a:effectLst/>
                          <a:latin typeface="inter-regular"/>
                        </a:rPr>
                        <a:t>throws</a:t>
                      </a:r>
                    </a:p>
                  </a:txBody>
                  <a:tcPr marL="27924" marR="27924" marT="27924" marB="2792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333333"/>
                          </a:solidFill>
                          <a:effectLst/>
                          <a:latin typeface="inter-regular"/>
                        </a:rPr>
                        <a:t>The "throws" keyword is used to declare exceptions. It specifies that there may occur an exception in the method. It doesn't throw an exception. It is always used with method signature.</a:t>
                      </a:r>
                    </a:p>
                  </a:txBody>
                  <a:tcPr marL="27924" marR="27924" marT="27924" marB="2792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94728667"/>
                  </a:ext>
                </a:extLst>
              </a:tr>
            </a:tbl>
          </a:graphicData>
        </a:graphic>
      </p:graphicFrame>
      <p:sp>
        <p:nvSpPr>
          <p:cNvPr id="6" name="Rectangle 2">
            <a:extLst>
              <a:ext uri="{FF2B5EF4-FFF2-40B4-BE49-F238E27FC236}">
                <a16:creationId xmlns:a16="http://schemas.microsoft.com/office/drawing/2014/main" id="{69904BA4-19B8-434A-B475-6F2612BFAB53}"/>
              </a:ext>
            </a:extLst>
          </p:cNvPr>
          <p:cNvSpPr>
            <a:spLocks noChangeArrowheads="1"/>
          </p:cNvSpPr>
          <p:nvPr/>
        </p:nvSpPr>
        <p:spPr bwMode="auto">
          <a:xfrm>
            <a:off x="3494088" y="2160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100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EE27-1F8E-4A7C-A6DC-F9E07EC020BC}"/>
              </a:ext>
            </a:extLst>
          </p:cNvPr>
          <p:cNvSpPr>
            <a:spLocks noGrp="1"/>
          </p:cNvSpPr>
          <p:nvPr>
            <p:ph type="title"/>
          </p:nvPr>
        </p:nvSpPr>
        <p:spPr>
          <a:xfrm>
            <a:off x="91736" y="1"/>
            <a:ext cx="9182266" cy="514904"/>
          </a:xfrm>
        </p:spPr>
        <p:txBody>
          <a:bodyPr>
            <a:normAutofit fontScale="90000"/>
          </a:bodyPr>
          <a:lstStyle/>
          <a:p>
            <a:r>
              <a:rPr lang="en-GB" b="0" i="0" dirty="0">
                <a:solidFill>
                  <a:srgbClr val="212529"/>
                </a:solidFill>
                <a:effectLst/>
                <a:latin typeface="system-ui"/>
              </a:rPr>
              <a:t>J</a:t>
            </a:r>
            <a:r>
              <a:rPr lang="en-GB" b="0" i="0" dirty="0">
                <a:solidFill>
                  <a:srgbClr val="610B38"/>
                </a:solidFill>
                <a:effectLst/>
                <a:latin typeface="erdana"/>
              </a:rPr>
              <a:t>ava Exception Handling Example</a:t>
            </a:r>
            <a:br>
              <a:rPr lang="en-GB" b="0" i="0" dirty="0">
                <a:solidFill>
                  <a:srgbClr val="610B38"/>
                </a:solidFill>
                <a:effectLst/>
                <a:latin typeface="erdana"/>
              </a:rPr>
            </a:br>
            <a:br>
              <a:rPr lang="en-GB" b="0" i="0" dirty="0">
                <a:solidFill>
                  <a:srgbClr val="212529"/>
                </a:solidFill>
                <a:effectLst/>
                <a:latin typeface="system-ui"/>
              </a:rPr>
            </a:br>
            <a:br>
              <a:rPr lang="en-GB" b="0" i="0" dirty="0">
                <a:solidFill>
                  <a:srgbClr val="610B38"/>
                </a:solidFill>
                <a:effectLst/>
                <a:latin typeface="erdana"/>
              </a:rPr>
            </a:br>
            <a:br>
              <a:rPr lang="en-GB" b="1" i="0" dirty="0">
                <a:solidFill>
                  <a:srgbClr val="273239"/>
                </a:solidFill>
                <a:effectLst/>
                <a:latin typeface="urw-din"/>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B1CEB195-E4D0-45CD-8B58-A5C2407B1FB7}"/>
              </a:ext>
            </a:extLst>
          </p:cNvPr>
          <p:cNvSpPr>
            <a:spLocks noGrp="1"/>
          </p:cNvSpPr>
          <p:nvPr>
            <p:ph idx="1"/>
          </p:nvPr>
        </p:nvSpPr>
        <p:spPr>
          <a:xfrm>
            <a:off x="91736" y="514904"/>
            <a:ext cx="12100264" cy="6343096"/>
          </a:xfrm>
        </p:spPr>
        <p:txBody>
          <a:bodyPr>
            <a:normAutofit/>
          </a:bodyPr>
          <a:lstStyle/>
          <a:p>
            <a:r>
              <a:rPr lang="en-GB" dirty="0">
                <a:solidFill>
                  <a:srgbClr val="212529"/>
                </a:solidFill>
                <a:latin typeface="system-ui"/>
              </a:rPr>
              <a:t>Let's see an example of Java Exception Handling in which we are using a try-catch statement to handle the exception.</a:t>
            </a:r>
          </a:p>
          <a:p>
            <a:r>
              <a:rPr lang="en-GB" dirty="0">
                <a:solidFill>
                  <a:srgbClr val="212529"/>
                </a:solidFill>
                <a:latin typeface="system-ui"/>
              </a:rPr>
              <a:t>public class </a:t>
            </a:r>
            <a:r>
              <a:rPr lang="en-GB" dirty="0" err="1">
                <a:solidFill>
                  <a:srgbClr val="212529"/>
                </a:solidFill>
                <a:latin typeface="system-ui"/>
              </a:rPr>
              <a:t>JavaExceptionExample</a:t>
            </a:r>
            <a:r>
              <a:rPr lang="en-GB" dirty="0">
                <a:solidFill>
                  <a:srgbClr val="212529"/>
                </a:solidFill>
                <a:latin typeface="system-ui"/>
              </a:rPr>
              <a:t>{  </a:t>
            </a:r>
          </a:p>
          <a:p>
            <a:r>
              <a:rPr lang="en-GB" dirty="0">
                <a:solidFill>
                  <a:srgbClr val="212529"/>
                </a:solidFill>
                <a:latin typeface="system-ui"/>
              </a:rPr>
              <a:t>  public static void main(String </a:t>
            </a:r>
            <a:r>
              <a:rPr lang="en-GB" dirty="0" err="1">
                <a:solidFill>
                  <a:srgbClr val="212529"/>
                </a:solidFill>
                <a:latin typeface="system-ui"/>
              </a:rPr>
              <a:t>args</a:t>
            </a:r>
            <a:r>
              <a:rPr lang="en-GB" dirty="0">
                <a:solidFill>
                  <a:srgbClr val="212529"/>
                </a:solidFill>
                <a:latin typeface="system-ui"/>
              </a:rPr>
              <a:t>[]){  </a:t>
            </a:r>
          </a:p>
          <a:p>
            <a:r>
              <a:rPr lang="en-GB" dirty="0">
                <a:solidFill>
                  <a:srgbClr val="212529"/>
                </a:solidFill>
                <a:latin typeface="system-ui"/>
              </a:rPr>
              <a:t>   try{  </a:t>
            </a:r>
          </a:p>
          <a:p>
            <a:r>
              <a:rPr lang="en-GB" dirty="0">
                <a:solidFill>
                  <a:srgbClr val="212529"/>
                </a:solidFill>
                <a:latin typeface="system-ui"/>
              </a:rPr>
              <a:t>      //code that may raise exception  </a:t>
            </a:r>
          </a:p>
          <a:p>
            <a:r>
              <a:rPr lang="en-GB" dirty="0">
                <a:solidFill>
                  <a:srgbClr val="212529"/>
                </a:solidFill>
                <a:latin typeface="system-ui"/>
              </a:rPr>
              <a:t>      int data=100/0;  </a:t>
            </a:r>
          </a:p>
          <a:p>
            <a:r>
              <a:rPr lang="en-GB" dirty="0">
                <a:solidFill>
                  <a:srgbClr val="212529"/>
                </a:solidFill>
                <a:latin typeface="system-ui"/>
              </a:rPr>
              <a:t>   }catch(</a:t>
            </a:r>
            <a:r>
              <a:rPr lang="en-GB" dirty="0" err="1">
                <a:solidFill>
                  <a:srgbClr val="212529"/>
                </a:solidFill>
                <a:latin typeface="system-ui"/>
              </a:rPr>
              <a:t>ArithmeticException</a:t>
            </a:r>
            <a:r>
              <a:rPr lang="en-GB" dirty="0">
                <a:solidFill>
                  <a:srgbClr val="212529"/>
                </a:solidFill>
                <a:latin typeface="system-ui"/>
              </a:rPr>
              <a:t> e){</a:t>
            </a:r>
            <a:r>
              <a:rPr lang="en-GB" dirty="0" err="1">
                <a:solidFill>
                  <a:srgbClr val="212529"/>
                </a:solidFill>
                <a:latin typeface="system-ui"/>
              </a:rPr>
              <a:t>System.out.println</a:t>
            </a:r>
            <a:r>
              <a:rPr lang="en-GB" dirty="0">
                <a:solidFill>
                  <a:srgbClr val="212529"/>
                </a:solidFill>
                <a:latin typeface="system-ui"/>
              </a:rPr>
              <a:t>(e);}  </a:t>
            </a:r>
          </a:p>
          <a:p>
            <a:r>
              <a:rPr lang="en-GB" dirty="0">
                <a:solidFill>
                  <a:srgbClr val="212529"/>
                </a:solidFill>
                <a:latin typeface="system-ui"/>
              </a:rPr>
              <a:t>   //rest code of the program   </a:t>
            </a:r>
          </a:p>
          <a:p>
            <a:r>
              <a:rPr lang="en-GB" dirty="0">
                <a:solidFill>
                  <a:srgbClr val="212529"/>
                </a:solidFill>
                <a:latin typeface="system-ui"/>
              </a:rPr>
              <a:t>   </a:t>
            </a:r>
            <a:r>
              <a:rPr lang="en-GB" dirty="0" err="1">
                <a:solidFill>
                  <a:srgbClr val="212529"/>
                </a:solidFill>
                <a:latin typeface="system-ui"/>
              </a:rPr>
              <a:t>System.out.println</a:t>
            </a:r>
            <a:r>
              <a:rPr lang="en-GB" dirty="0">
                <a:solidFill>
                  <a:srgbClr val="212529"/>
                </a:solidFill>
                <a:latin typeface="system-ui"/>
              </a:rPr>
              <a:t>("rest of the code...");  </a:t>
            </a:r>
          </a:p>
          <a:p>
            <a:r>
              <a:rPr lang="en-GB" dirty="0">
                <a:solidFill>
                  <a:srgbClr val="212529"/>
                </a:solidFill>
                <a:latin typeface="system-ui"/>
              </a:rPr>
              <a:t>  }  </a:t>
            </a:r>
          </a:p>
          <a:p>
            <a:r>
              <a:rPr lang="en-GB" dirty="0">
                <a:solidFill>
                  <a:srgbClr val="212529"/>
                </a:solidFill>
                <a:latin typeface="system-ui"/>
              </a:rPr>
              <a:t>} </a:t>
            </a:r>
          </a:p>
          <a:p>
            <a:endParaRPr lang="en-GB" dirty="0">
              <a:solidFill>
                <a:srgbClr val="212529"/>
              </a:solidFill>
              <a:latin typeface="system-ui"/>
            </a:endParaRPr>
          </a:p>
          <a:p>
            <a:endParaRPr lang="en-GB" dirty="0">
              <a:solidFill>
                <a:srgbClr val="212529"/>
              </a:solidFill>
              <a:latin typeface="system-ui"/>
            </a:endParaRPr>
          </a:p>
          <a:p>
            <a:endParaRPr lang="en-GB" b="0" i="0" dirty="0">
              <a:solidFill>
                <a:srgbClr val="212529"/>
              </a:solidFill>
              <a:effectLst/>
              <a:latin typeface="system-ui"/>
            </a:endParaRPr>
          </a:p>
          <a:p>
            <a:endParaRPr lang="en-GB" dirty="0">
              <a:solidFill>
                <a:srgbClr val="212529"/>
              </a:solidFill>
              <a:latin typeface="system-ui"/>
            </a:endParaRPr>
          </a:p>
          <a:p>
            <a:endParaRPr lang="en-GB" dirty="0"/>
          </a:p>
        </p:txBody>
      </p:sp>
    </p:spTree>
    <p:extLst>
      <p:ext uri="{BB962C8B-B14F-4D97-AF65-F5344CB8AC3E}">
        <p14:creationId xmlns:p14="http://schemas.microsoft.com/office/powerpoint/2010/main" val="251557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E69E-2496-40DD-A027-8AFC4192CD73}"/>
              </a:ext>
            </a:extLst>
          </p:cNvPr>
          <p:cNvSpPr>
            <a:spLocks noGrp="1"/>
          </p:cNvSpPr>
          <p:nvPr>
            <p:ph type="title"/>
          </p:nvPr>
        </p:nvSpPr>
        <p:spPr>
          <a:xfrm>
            <a:off x="0" y="0"/>
            <a:ext cx="12192000" cy="816638"/>
          </a:xfrm>
        </p:spPr>
        <p:txBody>
          <a:bodyPr>
            <a:normAutofit fontScale="90000"/>
          </a:bodyPr>
          <a:lstStyle/>
          <a:p>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5F6B5AA6-E403-413A-8DBC-81D37446CD71}"/>
              </a:ext>
            </a:extLst>
          </p:cNvPr>
          <p:cNvSpPr>
            <a:spLocks noGrp="1"/>
          </p:cNvSpPr>
          <p:nvPr>
            <p:ph idx="1"/>
          </p:nvPr>
        </p:nvSpPr>
        <p:spPr>
          <a:xfrm>
            <a:off x="106532" y="585926"/>
            <a:ext cx="12002610" cy="6272074"/>
          </a:xfrm>
        </p:spPr>
        <p:txBody>
          <a:bodyPr>
            <a:normAutofit fontScale="92500" lnSpcReduction="10000"/>
          </a:bodyPr>
          <a:lstStyle/>
          <a:p>
            <a:pPr marL="0" indent="0">
              <a:buNone/>
            </a:pPr>
            <a:r>
              <a:rPr lang="en-GB" b="1" i="0" dirty="0">
                <a:solidFill>
                  <a:srgbClr val="212529"/>
                </a:solidFill>
                <a:effectLst/>
                <a:latin typeface="system-ui"/>
              </a:rPr>
              <a:t>Try</a:t>
            </a:r>
            <a:r>
              <a:rPr lang="en-GB" b="0" i="0" dirty="0">
                <a:solidFill>
                  <a:srgbClr val="212529"/>
                </a:solidFill>
                <a:effectLst/>
                <a:latin typeface="system-ui"/>
              </a:rPr>
              <a:t> and </a:t>
            </a:r>
            <a:r>
              <a:rPr lang="en-GB" b="1" i="0" dirty="0">
                <a:solidFill>
                  <a:srgbClr val="212529"/>
                </a:solidFill>
                <a:effectLst/>
                <a:latin typeface="system-ui"/>
              </a:rPr>
              <a:t>catch</a:t>
            </a:r>
            <a:r>
              <a:rPr lang="en-GB" b="0" i="0" dirty="0">
                <a:solidFill>
                  <a:srgbClr val="212529"/>
                </a:solidFill>
                <a:effectLst/>
                <a:latin typeface="system-ui"/>
              </a:rPr>
              <a:t> both are Java </a:t>
            </a:r>
            <a:r>
              <a:rPr lang="en-GB" b="1" i="0" dirty="0">
                <a:solidFill>
                  <a:srgbClr val="212529"/>
                </a:solidFill>
                <a:effectLst/>
                <a:latin typeface="system-ui"/>
              </a:rPr>
              <a:t>keywords</a:t>
            </a:r>
            <a:r>
              <a:rPr lang="en-GB" b="0" i="0" dirty="0">
                <a:solidFill>
                  <a:srgbClr val="212529"/>
                </a:solidFill>
                <a:effectLst/>
                <a:latin typeface="system-ui"/>
              </a:rPr>
              <a:t> and used for </a:t>
            </a:r>
            <a:r>
              <a:rPr lang="en-GB" b="1" i="0" dirty="0">
                <a:solidFill>
                  <a:srgbClr val="212529"/>
                </a:solidFill>
                <a:effectLst/>
                <a:latin typeface="system-ui"/>
              </a:rPr>
              <a:t>exception handling</a:t>
            </a:r>
            <a:r>
              <a:rPr lang="en-GB" b="0" i="0" dirty="0">
                <a:solidFill>
                  <a:srgbClr val="212529"/>
                </a:solidFill>
                <a:effectLst/>
                <a:latin typeface="system-ui"/>
              </a:rPr>
              <a:t>. </a:t>
            </a:r>
          </a:p>
          <a:p>
            <a:pPr marL="0" indent="0">
              <a:buNone/>
            </a:pPr>
            <a:r>
              <a:rPr lang="en-GB" b="0" i="0" dirty="0">
                <a:solidFill>
                  <a:srgbClr val="212529"/>
                </a:solidFill>
                <a:effectLst/>
                <a:latin typeface="system-ui"/>
              </a:rPr>
              <a:t>The try block is used to enclose the </a:t>
            </a:r>
            <a:r>
              <a:rPr lang="en-GB" b="1" i="0" dirty="0">
                <a:solidFill>
                  <a:srgbClr val="212529"/>
                </a:solidFill>
                <a:effectLst/>
                <a:latin typeface="system-ui"/>
              </a:rPr>
              <a:t>suspected</a:t>
            </a:r>
            <a:r>
              <a:rPr lang="en-GB" b="0" i="0" dirty="0">
                <a:solidFill>
                  <a:srgbClr val="212529"/>
                </a:solidFill>
                <a:effectLst/>
                <a:latin typeface="system-ui"/>
              </a:rPr>
              <a:t> code. Suspected code is a code that may raise an exception during program execution.</a:t>
            </a:r>
          </a:p>
          <a:p>
            <a:pPr marL="0" indent="0">
              <a:buNone/>
            </a:pPr>
            <a:r>
              <a:rPr lang="en-GB" dirty="0"/>
              <a:t>try{</a:t>
            </a:r>
          </a:p>
          <a:p>
            <a:pPr marL="0" indent="0">
              <a:buNone/>
            </a:pPr>
            <a:r>
              <a:rPr lang="en-GB" dirty="0"/>
              <a:t>  int a = 10;</a:t>
            </a:r>
          </a:p>
          <a:p>
            <a:pPr marL="0" indent="0">
              <a:buNone/>
            </a:pPr>
            <a:r>
              <a:rPr lang="en-GB" dirty="0"/>
              <a:t>  int b = 0</a:t>
            </a:r>
          </a:p>
          <a:p>
            <a:pPr marL="0" indent="0">
              <a:buNone/>
            </a:pPr>
            <a:r>
              <a:rPr lang="en-GB" dirty="0"/>
              <a:t>  int c = a/b; // exception</a:t>
            </a:r>
          </a:p>
          <a:p>
            <a:pPr marL="0" indent="0">
              <a:buNone/>
            </a:pPr>
            <a:r>
              <a:rPr lang="en-GB" dirty="0"/>
              <a:t>}</a:t>
            </a:r>
          </a:p>
          <a:p>
            <a:pPr marL="0" indent="0">
              <a:buNone/>
            </a:pPr>
            <a:r>
              <a:rPr lang="en-GB" dirty="0"/>
              <a:t> </a:t>
            </a:r>
            <a:r>
              <a:rPr lang="en-GB" dirty="0">
                <a:solidFill>
                  <a:srgbClr val="212529"/>
                </a:solidFill>
                <a:latin typeface="system-ui"/>
              </a:rPr>
              <a:t>Catch : </a:t>
            </a:r>
            <a:r>
              <a:rPr lang="en-GB" b="0" i="0" dirty="0">
                <a:solidFill>
                  <a:srgbClr val="212529"/>
                </a:solidFill>
                <a:effectLst/>
                <a:latin typeface="system-ui"/>
              </a:rPr>
              <a:t>The </a:t>
            </a:r>
            <a:r>
              <a:rPr lang="en-GB" b="1" i="0" dirty="0">
                <a:solidFill>
                  <a:srgbClr val="212529"/>
                </a:solidFill>
                <a:effectLst/>
                <a:latin typeface="system-ui"/>
              </a:rPr>
              <a:t>catch</a:t>
            </a:r>
            <a:r>
              <a:rPr lang="en-GB" b="0" i="0" dirty="0">
                <a:solidFill>
                  <a:srgbClr val="212529"/>
                </a:solidFill>
                <a:effectLst/>
                <a:latin typeface="system-ui"/>
              </a:rPr>
              <a:t> block also known as </a:t>
            </a:r>
            <a:r>
              <a:rPr lang="en-GB" b="1" i="0" dirty="0">
                <a:solidFill>
                  <a:srgbClr val="212529"/>
                </a:solidFill>
                <a:effectLst/>
                <a:latin typeface="system-ui"/>
              </a:rPr>
              <a:t>handler</a:t>
            </a:r>
            <a:r>
              <a:rPr lang="en-GB" b="0" i="0" dirty="0">
                <a:solidFill>
                  <a:srgbClr val="212529"/>
                </a:solidFill>
                <a:effectLst/>
                <a:latin typeface="system-ui"/>
              </a:rPr>
              <a:t> is used to handle the exception. It handles the exception thrown by the code enclosed into the try block.</a:t>
            </a:r>
          </a:p>
          <a:p>
            <a:pPr marL="0" indent="0">
              <a:buNone/>
            </a:pPr>
            <a:r>
              <a:rPr lang="en-GB" b="0" i="0" dirty="0">
                <a:solidFill>
                  <a:srgbClr val="212529"/>
                </a:solidFill>
                <a:effectLst/>
                <a:latin typeface="system-ui"/>
              </a:rPr>
              <a:t>The catch block must be used after the try block only. We can also use multiple catch block with a single try block.</a:t>
            </a:r>
            <a:endParaRPr lang="en-GB" dirty="0">
              <a:solidFill>
                <a:srgbClr val="212529"/>
              </a:solidFill>
              <a:latin typeface="system-ui"/>
            </a:endParaRPr>
          </a:p>
          <a:p>
            <a:pPr marL="0" indent="0">
              <a:buNone/>
            </a:pPr>
            <a:r>
              <a:rPr lang="en-GB" dirty="0"/>
              <a:t>Try –catch Syntax:</a:t>
            </a:r>
          </a:p>
          <a:p>
            <a:pPr marL="1257300" lvl="3" indent="0">
              <a:buNone/>
            </a:pPr>
            <a:r>
              <a:rPr lang="en-GB" sz="1800" dirty="0"/>
              <a:t>try{</a:t>
            </a:r>
          </a:p>
          <a:p>
            <a:pPr marL="1257300" lvl="3" indent="0">
              <a:buNone/>
            </a:pPr>
            <a:r>
              <a:rPr lang="en-GB" sz="1800" dirty="0"/>
              <a:t>  // suspected code</a:t>
            </a:r>
          </a:p>
          <a:p>
            <a:pPr marL="1257300" lvl="3" indent="0">
              <a:buNone/>
            </a:pPr>
            <a:r>
              <a:rPr lang="en-GB" sz="1800" dirty="0"/>
              <a:t>}catch(</a:t>
            </a:r>
            <a:r>
              <a:rPr lang="en-GB" sz="1800" dirty="0" err="1"/>
              <a:t>ExceptionClass</a:t>
            </a:r>
            <a:r>
              <a:rPr lang="en-GB" sz="1800" dirty="0"/>
              <a:t> </a:t>
            </a:r>
            <a:r>
              <a:rPr lang="en-GB" sz="1800" dirty="0" err="1"/>
              <a:t>ec</a:t>
            </a:r>
            <a:r>
              <a:rPr lang="en-GB" sz="1800" dirty="0"/>
              <a:t>){}</a:t>
            </a:r>
          </a:p>
          <a:p>
            <a:pPr marL="1257300" lvl="3" indent="0">
              <a:buNone/>
            </a:pPr>
            <a:endParaRPr lang="en-GB" sz="1800" dirty="0"/>
          </a:p>
          <a:p>
            <a:pPr marL="1257300" lvl="3" indent="0">
              <a:buNone/>
            </a:pPr>
            <a:r>
              <a:rPr lang="en-GB" sz="1800" dirty="0"/>
              <a:t>Ref: code …</a:t>
            </a:r>
          </a:p>
          <a:p>
            <a:pPr marL="1257300" lvl="3" indent="0">
              <a:buNone/>
            </a:pPr>
            <a:r>
              <a:rPr lang="en-GB" sz="1800" dirty="0"/>
              <a:t> </a:t>
            </a:r>
          </a:p>
        </p:txBody>
      </p:sp>
      <p:sp>
        <p:nvSpPr>
          <p:cNvPr id="5" name="Rectangle 2">
            <a:extLst>
              <a:ext uri="{FF2B5EF4-FFF2-40B4-BE49-F238E27FC236}">
                <a16:creationId xmlns:a16="http://schemas.microsoft.com/office/drawing/2014/main" id="{5BF8550D-A3DA-48DD-AD1E-E2D47D7BE4FD}"/>
              </a:ext>
            </a:extLst>
          </p:cNvPr>
          <p:cNvSpPr>
            <a:spLocks noChangeArrowheads="1"/>
          </p:cNvSpPr>
          <p:nvPr/>
        </p:nvSpPr>
        <p:spPr bwMode="auto">
          <a:xfrm>
            <a:off x="0" y="-197307"/>
            <a:ext cx="3123676" cy="7540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D63384"/>
                </a:solidFill>
                <a:effectLst/>
                <a:latin typeface="var(--bs-font-monospace)"/>
              </a:rPr>
              <a:t>try</a:t>
            </a:r>
            <a:r>
              <a:rPr kumimoji="0" lang="en-US" altLang="en-US" sz="2800" b="0" i="0" u="none" strike="noStrike" cap="none" normalizeH="0" baseline="0" dirty="0">
                <a:ln>
                  <a:noFill/>
                </a:ln>
                <a:solidFill>
                  <a:srgbClr val="212529"/>
                </a:solidFill>
                <a:effectLst/>
                <a:latin typeface="system-ui"/>
              </a:rPr>
              <a:t> and </a:t>
            </a:r>
            <a:r>
              <a:rPr kumimoji="0" lang="en-US" altLang="en-US" sz="2800" b="0" i="0" u="none" strike="noStrike" cap="none" normalizeH="0" baseline="0" dirty="0">
                <a:ln>
                  <a:noFill/>
                </a:ln>
                <a:solidFill>
                  <a:srgbClr val="D63384"/>
                </a:solidFill>
                <a:effectLst/>
                <a:latin typeface="var(--bs-font-monospace)"/>
              </a:rPr>
              <a:t>catch</a:t>
            </a:r>
            <a:r>
              <a:rPr kumimoji="0" lang="en-US" altLang="en-US" sz="2800" b="0" i="0" u="none" strike="noStrike" cap="none" normalizeH="0" baseline="0" dirty="0">
                <a:ln>
                  <a:noFill/>
                </a:ln>
                <a:solidFill>
                  <a:srgbClr val="212529"/>
                </a:solidFill>
                <a:effectLst/>
                <a:latin typeface="system-ui"/>
              </a:rPr>
              <a:t>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755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6AE2-2125-4C63-8C6E-EC2E2775E8A5}"/>
              </a:ext>
            </a:extLst>
          </p:cNvPr>
          <p:cNvSpPr>
            <a:spLocks noGrp="1"/>
          </p:cNvSpPr>
          <p:nvPr>
            <p:ph type="title"/>
          </p:nvPr>
        </p:nvSpPr>
        <p:spPr>
          <a:xfrm>
            <a:off x="0" y="0"/>
            <a:ext cx="12100264" cy="905522"/>
          </a:xfrm>
        </p:spPr>
        <p:txBody>
          <a:bodyPr>
            <a:normAutofit fontScale="90000"/>
          </a:bodyPr>
          <a:lstStyle/>
          <a:p>
            <a:r>
              <a:rPr lang="en-GB" b="0" i="0" dirty="0">
                <a:solidFill>
                  <a:srgbClr val="212529"/>
                </a:solidFill>
                <a:effectLst/>
                <a:latin typeface="system-ui"/>
              </a:rPr>
              <a:t>Multiple catch blocks</a:t>
            </a: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3E4BCF78-CC2D-4E4B-AA24-75A7CE0B494B}"/>
              </a:ext>
            </a:extLst>
          </p:cNvPr>
          <p:cNvSpPr>
            <a:spLocks noGrp="1"/>
          </p:cNvSpPr>
          <p:nvPr>
            <p:ph idx="1"/>
          </p:nvPr>
        </p:nvSpPr>
        <p:spPr>
          <a:xfrm>
            <a:off x="168676" y="772358"/>
            <a:ext cx="11931588" cy="5956916"/>
          </a:xfrm>
        </p:spPr>
        <p:txBody>
          <a:bodyPr>
            <a:normAutofit lnSpcReduction="10000"/>
          </a:bodyPr>
          <a:lstStyle/>
          <a:p>
            <a:pPr marL="0" indent="0">
              <a:buNone/>
            </a:pPr>
            <a:r>
              <a:rPr lang="en-GB" b="0" i="0" dirty="0">
                <a:solidFill>
                  <a:srgbClr val="212529"/>
                </a:solidFill>
                <a:effectLst/>
                <a:latin typeface="system-ui"/>
              </a:rPr>
              <a:t>A try block can be followed by multiple catch blocks. It means we can have any number of catch blocks after a single try block. </a:t>
            </a:r>
            <a:endParaRPr lang="en-GB" dirty="0">
              <a:solidFill>
                <a:srgbClr val="212529"/>
              </a:solidFill>
              <a:latin typeface="system-ui"/>
            </a:endParaRPr>
          </a:p>
          <a:p>
            <a:pPr marL="0" indent="0">
              <a:buNone/>
            </a:pPr>
            <a:r>
              <a:rPr lang="en-GB" dirty="0"/>
              <a:t>		try  </a:t>
            </a:r>
          </a:p>
          <a:p>
            <a:pPr marL="0" indent="0">
              <a:buNone/>
            </a:pPr>
            <a:r>
              <a:rPr lang="en-GB" dirty="0"/>
              <a:t>		  {  </a:t>
            </a:r>
          </a:p>
          <a:p>
            <a:pPr marL="0" indent="0">
              <a:buNone/>
            </a:pPr>
            <a:r>
              <a:rPr lang="en-GB" dirty="0"/>
              <a:t>		   // suspected code</a:t>
            </a:r>
          </a:p>
          <a:p>
            <a:pPr marL="0" indent="0">
              <a:buNone/>
            </a:pPr>
            <a:r>
              <a:rPr lang="en-GB" dirty="0"/>
              <a:t>  		}  </a:t>
            </a:r>
          </a:p>
          <a:p>
            <a:pPr marL="0" indent="0">
              <a:buNone/>
            </a:pPr>
            <a:r>
              <a:rPr lang="en-GB" dirty="0"/>
              <a:t> 		 catch(Exception1 e)  </a:t>
            </a:r>
          </a:p>
          <a:p>
            <a:pPr marL="0" indent="0">
              <a:buNone/>
            </a:pPr>
            <a:r>
              <a:rPr lang="en-GB" dirty="0"/>
              <a:t> 		 {  </a:t>
            </a:r>
          </a:p>
          <a:p>
            <a:pPr marL="0" indent="0">
              <a:buNone/>
            </a:pPr>
            <a:r>
              <a:rPr lang="en-GB" dirty="0"/>
              <a:t> 		   // handler code</a:t>
            </a:r>
          </a:p>
          <a:p>
            <a:pPr marL="0" indent="0">
              <a:buNone/>
            </a:pPr>
            <a:r>
              <a:rPr lang="en-GB" dirty="0"/>
              <a:t>		  }   </a:t>
            </a:r>
          </a:p>
          <a:p>
            <a:pPr marL="0" indent="0">
              <a:buNone/>
            </a:pPr>
            <a:r>
              <a:rPr lang="en-GB" dirty="0"/>
              <a:t>		catch(Exception2 e)  </a:t>
            </a:r>
          </a:p>
          <a:p>
            <a:pPr marL="0" indent="0">
              <a:buNone/>
            </a:pPr>
            <a:r>
              <a:rPr lang="en-GB" dirty="0"/>
              <a:t>		{  </a:t>
            </a:r>
          </a:p>
          <a:p>
            <a:pPr marL="0" indent="0">
              <a:buNone/>
            </a:pPr>
            <a:r>
              <a:rPr lang="en-GB" dirty="0"/>
              <a:t> 		 // handler code</a:t>
            </a:r>
          </a:p>
          <a:p>
            <a:pPr marL="0" indent="0">
              <a:buNone/>
            </a:pPr>
            <a:r>
              <a:rPr lang="en-GB" dirty="0"/>
              <a:t>		}  </a:t>
            </a:r>
          </a:p>
          <a:p>
            <a:pPr marL="0" indent="0">
              <a:buNone/>
            </a:pPr>
            <a:endParaRPr lang="en-GB" dirty="0"/>
          </a:p>
          <a:p>
            <a:pPr marL="0" indent="0">
              <a:buNone/>
            </a:pPr>
            <a:endParaRPr lang="en-GB" dirty="0"/>
          </a:p>
          <a:p>
            <a:pPr marL="0" indent="0">
              <a:buNone/>
            </a:pPr>
            <a:r>
              <a:rPr lang="en-GB" dirty="0"/>
              <a:t> </a:t>
            </a:r>
          </a:p>
        </p:txBody>
      </p:sp>
      <p:pic>
        <p:nvPicPr>
          <p:cNvPr id="7174" name="Picture 6" descr="Data Warehouse Backup">
            <a:extLst>
              <a:ext uri="{FF2B5EF4-FFF2-40B4-BE49-F238E27FC236}">
                <a16:creationId xmlns:a16="http://schemas.microsoft.com/office/drawing/2014/main" id="{F0633F57-B3B9-4D0A-B908-5FFE40D34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310" y="1677880"/>
            <a:ext cx="428625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596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36EC-904A-4953-A94C-4E7DF0342EE6}"/>
              </a:ext>
            </a:extLst>
          </p:cNvPr>
          <p:cNvSpPr>
            <a:spLocks noGrp="1"/>
          </p:cNvSpPr>
          <p:nvPr>
            <p:ph type="title"/>
          </p:nvPr>
        </p:nvSpPr>
        <p:spPr>
          <a:xfrm>
            <a:off x="677334" y="0"/>
            <a:ext cx="8596668" cy="683581"/>
          </a:xfrm>
        </p:spPr>
        <p:txBody>
          <a:bodyPr>
            <a:normAutofit fontScale="90000"/>
          </a:bodyPr>
          <a:lstStyle/>
          <a:p>
            <a:r>
              <a:rPr lang="en-GB" b="0" i="0" dirty="0">
                <a:solidFill>
                  <a:srgbClr val="212529"/>
                </a:solidFill>
                <a:effectLst/>
                <a:latin typeface="system-ui"/>
              </a:rPr>
              <a:t>Nested try statement</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797E4991-63B2-424F-B3BF-D8987C80DAAB}"/>
              </a:ext>
            </a:extLst>
          </p:cNvPr>
          <p:cNvSpPr>
            <a:spLocks noGrp="1"/>
          </p:cNvSpPr>
          <p:nvPr>
            <p:ph idx="1"/>
          </p:nvPr>
        </p:nvSpPr>
        <p:spPr>
          <a:xfrm>
            <a:off x="0" y="550417"/>
            <a:ext cx="12192000" cy="5490946"/>
          </a:xfrm>
        </p:spPr>
        <p:txBody>
          <a:bodyPr>
            <a:normAutofit fontScale="85000" lnSpcReduction="20000"/>
          </a:bodyPr>
          <a:lstStyle/>
          <a:p>
            <a:r>
              <a:rPr lang="en-GB" b="1" i="0" dirty="0">
                <a:solidFill>
                  <a:srgbClr val="212529"/>
                </a:solidFill>
                <a:effectLst/>
                <a:latin typeface="system-ui"/>
              </a:rPr>
              <a:t>try</a:t>
            </a:r>
            <a:r>
              <a:rPr lang="en-GB" b="0" i="0" dirty="0">
                <a:solidFill>
                  <a:srgbClr val="212529"/>
                </a:solidFill>
                <a:effectLst/>
                <a:latin typeface="system-ui"/>
              </a:rPr>
              <a:t> statement can be </a:t>
            </a:r>
            <a:r>
              <a:rPr lang="en-GB" b="1" i="0" dirty="0">
                <a:solidFill>
                  <a:srgbClr val="212529"/>
                </a:solidFill>
                <a:effectLst/>
                <a:latin typeface="system-ui"/>
              </a:rPr>
              <a:t>nested</a:t>
            </a:r>
            <a:r>
              <a:rPr lang="en-GB" b="0" i="0" dirty="0">
                <a:solidFill>
                  <a:srgbClr val="212529"/>
                </a:solidFill>
                <a:effectLst/>
                <a:latin typeface="system-ui"/>
              </a:rPr>
              <a:t> inside another block of </a:t>
            </a:r>
            <a:r>
              <a:rPr lang="en-GB" b="1" i="0" dirty="0">
                <a:solidFill>
                  <a:srgbClr val="212529"/>
                </a:solidFill>
                <a:effectLst/>
                <a:latin typeface="system-ui"/>
              </a:rPr>
              <a:t>try</a:t>
            </a:r>
            <a:r>
              <a:rPr lang="en-GB" b="0" i="0" dirty="0">
                <a:solidFill>
                  <a:srgbClr val="212529"/>
                </a:solidFill>
                <a:effectLst/>
                <a:latin typeface="system-ui"/>
              </a:rPr>
              <a:t>. Nested try block is used when a part of a block may cause one error while entire block may cause another error.</a:t>
            </a:r>
          </a:p>
          <a:p>
            <a:r>
              <a:rPr lang="en-GB" dirty="0">
                <a:solidFill>
                  <a:srgbClr val="212529"/>
                </a:solidFill>
                <a:latin typeface="system-ui"/>
              </a:rPr>
              <a:t> Syntax: Try{</a:t>
            </a:r>
          </a:p>
          <a:p>
            <a:r>
              <a:rPr lang="en-GB" dirty="0">
                <a:solidFill>
                  <a:srgbClr val="212529"/>
                </a:solidFill>
                <a:latin typeface="system-ui"/>
              </a:rPr>
              <a:t>                      try{</a:t>
            </a:r>
          </a:p>
          <a:p>
            <a:r>
              <a:rPr lang="en-GB" dirty="0">
                <a:solidFill>
                  <a:srgbClr val="212529"/>
                </a:solidFill>
                <a:latin typeface="system-ui"/>
              </a:rPr>
              <a:t>                         }catch(){</a:t>
            </a:r>
          </a:p>
          <a:p>
            <a:r>
              <a:rPr lang="en-GB" dirty="0">
                <a:solidFill>
                  <a:srgbClr val="212529"/>
                </a:solidFill>
                <a:latin typeface="system-ui"/>
              </a:rPr>
              <a:t>                         }</a:t>
            </a:r>
          </a:p>
          <a:p>
            <a:r>
              <a:rPr lang="en-GB" dirty="0">
                <a:solidFill>
                  <a:srgbClr val="212529"/>
                </a:solidFill>
                <a:latin typeface="system-ui"/>
              </a:rPr>
              <a:t>              catch(){</a:t>
            </a:r>
          </a:p>
          <a:p>
            <a:r>
              <a:rPr lang="en-GB" dirty="0">
                <a:solidFill>
                  <a:srgbClr val="212529"/>
                </a:solidFill>
                <a:latin typeface="system-ui"/>
              </a:rPr>
              <a:t>               }</a:t>
            </a:r>
          </a:p>
          <a:p>
            <a:endParaRPr lang="en-GB" dirty="0">
              <a:solidFill>
                <a:srgbClr val="212529"/>
              </a:solidFill>
              <a:latin typeface="system-ui"/>
            </a:endParaRPr>
          </a:p>
          <a:p>
            <a:r>
              <a:rPr lang="en-GB" dirty="0"/>
              <a:t>Java try with Resource Statement:</a:t>
            </a:r>
          </a:p>
          <a:p>
            <a:pPr marL="0" indent="0">
              <a:buNone/>
            </a:pPr>
            <a:r>
              <a:rPr lang="en-GB" dirty="0"/>
              <a:t>                  try(resource-specification(there can be more than one resource))</a:t>
            </a:r>
          </a:p>
          <a:p>
            <a:r>
              <a:rPr lang="en-GB" dirty="0"/>
              <a:t>               {</a:t>
            </a:r>
          </a:p>
          <a:p>
            <a:r>
              <a:rPr lang="en-GB" dirty="0"/>
              <a:t>                  //use the resource</a:t>
            </a:r>
          </a:p>
          <a:p>
            <a:r>
              <a:rPr lang="en-GB" dirty="0"/>
              <a:t>               }</a:t>
            </a:r>
          </a:p>
          <a:p>
            <a:r>
              <a:rPr lang="en-GB" dirty="0"/>
              <a:t>            catch()</a:t>
            </a:r>
          </a:p>
          <a:p>
            <a:r>
              <a:rPr lang="en-GB" dirty="0"/>
              <a:t>            {</a:t>
            </a:r>
          </a:p>
          <a:p>
            <a:r>
              <a:rPr lang="en-GB" dirty="0"/>
              <a:t>               // handler code</a:t>
            </a:r>
          </a:p>
          <a:p>
            <a:r>
              <a:rPr lang="en-GB" dirty="0"/>
              <a:t>             }</a:t>
            </a:r>
          </a:p>
          <a:p>
            <a:endParaRPr lang="en-GB" dirty="0"/>
          </a:p>
        </p:txBody>
      </p:sp>
    </p:spTree>
    <p:extLst>
      <p:ext uri="{BB962C8B-B14F-4D97-AF65-F5344CB8AC3E}">
        <p14:creationId xmlns:p14="http://schemas.microsoft.com/office/powerpoint/2010/main" val="79057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B6B7-00CB-4EFD-98E2-3ABFD7AD21DA}"/>
              </a:ext>
            </a:extLst>
          </p:cNvPr>
          <p:cNvSpPr>
            <a:spLocks noGrp="1"/>
          </p:cNvSpPr>
          <p:nvPr>
            <p:ph type="title"/>
          </p:nvPr>
        </p:nvSpPr>
        <p:spPr>
          <a:xfrm>
            <a:off x="0" y="62144"/>
            <a:ext cx="12192000" cy="559293"/>
          </a:xfrm>
        </p:spPr>
        <p:txBody>
          <a:bodyPr>
            <a:normAutofit fontScale="90000"/>
          </a:bodyPr>
          <a:lstStyle/>
          <a:p>
            <a:r>
              <a:rPr lang="en-GB" b="0" i="0" dirty="0">
                <a:solidFill>
                  <a:srgbClr val="212529"/>
                </a:solidFill>
                <a:effectLst/>
                <a:latin typeface="system-ui"/>
              </a:rPr>
              <a:t>Java throw, throws and finally Keyword</a:t>
            </a:r>
            <a:br>
              <a:rPr lang="en-GB" b="0" i="0" dirty="0">
                <a:solidFill>
                  <a:srgbClr val="212529"/>
                </a:solidFill>
                <a:effectLst/>
                <a:latin typeface="system-ui"/>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D2A1F7F4-D661-4BA7-992C-9ED6E468941F}"/>
              </a:ext>
            </a:extLst>
          </p:cNvPr>
          <p:cNvSpPr>
            <a:spLocks noGrp="1"/>
          </p:cNvSpPr>
          <p:nvPr>
            <p:ph idx="1"/>
          </p:nvPr>
        </p:nvSpPr>
        <p:spPr>
          <a:xfrm>
            <a:off x="71021" y="852256"/>
            <a:ext cx="12029243" cy="5943599"/>
          </a:xfrm>
        </p:spPr>
        <p:txBody>
          <a:bodyPr/>
          <a:lstStyle/>
          <a:p>
            <a:r>
              <a:rPr lang="en-GB" dirty="0">
                <a:solidFill>
                  <a:srgbClr val="212529"/>
                </a:solidFill>
                <a:latin typeface="system-ui"/>
              </a:rPr>
              <a:t>Throw, throws and finally are the keywords in Java that are used in exception handling. </a:t>
            </a:r>
          </a:p>
          <a:p>
            <a:r>
              <a:rPr lang="en-GB" dirty="0">
                <a:solidFill>
                  <a:srgbClr val="212529"/>
                </a:solidFill>
                <a:latin typeface="system-ui"/>
              </a:rPr>
              <a:t>The throw keyword is used to throw an exception .</a:t>
            </a:r>
          </a:p>
          <a:p>
            <a:r>
              <a:rPr lang="en-GB" dirty="0">
                <a:solidFill>
                  <a:srgbClr val="212529"/>
                </a:solidFill>
                <a:latin typeface="system-ui"/>
              </a:rPr>
              <a:t>throws is used to declare the list of possible exceptions with the method signature. </a:t>
            </a:r>
          </a:p>
          <a:p>
            <a:r>
              <a:rPr lang="en-GB" dirty="0">
                <a:solidFill>
                  <a:srgbClr val="212529"/>
                </a:solidFill>
                <a:latin typeface="system-ui"/>
              </a:rPr>
              <a:t>Whereas finally block is used to execute essential code, specially to release the occupied resources.</a:t>
            </a:r>
          </a:p>
          <a:p>
            <a:pPr marL="0" indent="0">
              <a:buNone/>
            </a:pPr>
            <a:endParaRPr lang="en-GB" dirty="0">
              <a:solidFill>
                <a:srgbClr val="212529"/>
              </a:solidFill>
              <a:latin typeface="system-ui"/>
            </a:endParaRPr>
          </a:p>
          <a:p>
            <a:pPr marL="0" indent="0">
              <a:buNone/>
            </a:pPr>
            <a:r>
              <a:rPr lang="en-GB" b="0" i="0" dirty="0">
                <a:solidFill>
                  <a:srgbClr val="212529"/>
                </a:solidFill>
                <a:effectLst/>
                <a:latin typeface="system-ui"/>
              </a:rPr>
              <a:t>Throw:</a:t>
            </a:r>
          </a:p>
          <a:p>
            <a:pPr marL="0" indent="0">
              <a:buNone/>
            </a:pPr>
            <a:r>
              <a:rPr lang="en-GB" dirty="0">
                <a:solidFill>
                  <a:srgbClr val="212529"/>
                </a:solidFill>
                <a:latin typeface="system-ui"/>
              </a:rPr>
              <a:t>                throw </a:t>
            </a:r>
            <a:r>
              <a:rPr lang="en-GB" dirty="0" err="1">
                <a:solidFill>
                  <a:srgbClr val="212529"/>
                </a:solidFill>
                <a:latin typeface="system-ui"/>
              </a:rPr>
              <a:t>ThrowableInstance</a:t>
            </a:r>
            <a:r>
              <a:rPr lang="en-GB" dirty="0">
                <a:solidFill>
                  <a:srgbClr val="212529"/>
                </a:solidFill>
                <a:latin typeface="system-ui"/>
              </a:rPr>
              <a:t>;    ex: new throw </a:t>
            </a:r>
            <a:r>
              <a:rPr lang="en-GB" dirty="0" err="1">
                <a:solidFill>
                  <a:srgbClr val="212529"/>
                </a:solidFill>
                <a:latin typeface="system-ui"/>
              </a:rPr>
              <a:t>NullpointerException</a:t>
            </a:r>
            <a:r>
              <a:rPr lang="en-GB" dirty="0">
                <a:solidFill>
                  <a:srgbClr val="212529"/>
                </a:solidFill>
                <a:latin typeface="system-ui"/>
              </a:rPr>
              <a:t>(“Test”);</a:t>
            </a:r>
          </a:p>
          <a:p>
            <a:pPr marL="0" indent="0">
              <a:buNone/>
            </a:pPr>
            <a:r>
              <a:rPr lang="en-GB" b="0" i="0" dirty="0">
                <a:solidFill>
                  <a:srgbClr val="212529"/>
                </a:solidFill>
                <a:effectLst/>
                <a:latin typeface="system-ui"/>
              </a:rPr>
              <a:t>Throws: </a:t>
            </a:r>
          </a:p>
          <a:p>
            <a:pPr marL="0" indent="0">
              <a:buNone/>
            </a:pPr>
            <a:r>
              <a:rPr lang="en-GB" b="0" i="0" dirty="0">
                <a:solidFill>
                  <a:srgbClr val="212529"/>
                </a:solidFill>
                <a:effectLst/>
                <a:latin typeface="system-ui"/>
              </a:rPr>
              <a:t>type </a:t>
            </a:r>
            <a:r>
              <a:rPr lang="en-GB" b="0" i="0" dirty="0" err="1">
                <a:solidFill>
                  <a:srgbClr val="212529"/>
                </a:solidFill>
                <a:effectLst/>
                <a:latin typeface="system-ui"/>
              </a:rPr>
              <a:t>method_name</a:t>
            </a:r>
            <a:r>
              <a:rPr lang="en-GB" b="0" i="0" dirty="0">
                <a:solidFill>
                  <a:srgbClr val="212529"/>
                </a:solidFill>
                <a:effectLst/>
                <a:latin typeface="system-ui"/>
              </a:rPr>
              <a:t>(</a:t>
            </a:r>
            <a:r>
              <a:rPr lang="en-GB" b="0" i="0" dirty="0" err="1">
                <a:solidFill>
                  <a:srgbClr val="212529"/>
                </a:solidFill>
                <a:effectLst/>
                <a:latin typeface="system-ui"/>
              </a:rPr>
              <a:t>parameter_list</a:t>
            </a:r>
            <a:r>
              <a:rPr lang="en-GB" b="0" i="0" dirty="0">
                <a:solidFill>
                  <a:srgbClr val="212529"/>
                </a:solidFill>
                <a:effectLst/>
                <a:latin typeface="system-ui"/>
              </a:rPr>
              <a:t>) throws </a:t>
            </a:r>
            <a:r>
              <a:rPr lang="en-GB" b="0" i="0" dirty="0" err="1">
                <a:solidFill>
                  <a:srgbClr val="212529"/>
                </a:solidFill>
                <a:effectLst/>
                <a:latin typeface="system-ui"/>
              </a:rPr>
              <a:t>exception_list</a:t>
            </a:r>
            <a:endParaRPr lang="en-GB" b="0" i="0" dirty="0">
              <a:solidFill>
                <a:srgbClr val="212529"/>
              </a:solidFill>
              <a:effectLst/>
              <a:latin typeface="system-ui"/>
            </a:endParaRPr>
          </a:p>
          <a:p>
            <a:pPr marL="0" indent="0">
              <a:buNone/>
            </a:pPr>
            <a:r>
              <a:rPr lang="en-GB" b="0" i="0" dirty="0">
                <a:solidFill>
                  <a:srgbClr val="212529"/>
                </a:solidFill>
                <a:effectLst/>
                <a:latin typeface="system-ui"/>
              </a:rPr>
              <a:t>{</a:t>
            </a:r>
          </a:p>
          <a:p>
            <a:pPr marL="0" indent="0">
              <a:buNone/>
            </a:pPr>
            <a:r>
              <a:rPr lang="en-GB" b="0" i="0" dirty="0">
                <a:solidFill>
                  <a:srgbClr val="212529"/>
                </a:solidFill>
                <a:effectLst/>
                <a:latin typeface="system-ui"/>
              </a:rPr>
              <a:t>  // definition of method</a:t>
            </a:r>
          </a:p>
          <a:p>
            <a:pPr marL="0" indent="0">
              <a:buNone/>
            </a:pPr>
            <a:r>
              <a:rPr lang="en-GB" b="0" i="0" dirty="0">
                <a:solidFill>
                  <a:srgbClr val="212529"/>
                </a:solidFill>
                <a:effectLst/>
                <a:latin typeface="system-ui"/>
              </a:rPr>
              <a:t>}</a:t>
            </a:r>
          </a:p>
          <a:p>
            <a:pPr marL="0" indent="0">
              <a:buNone/>
            </a:pPr>
            <a:r>
              <a:rPr lang="en-GB" b="0" i="0" dirty="0">
                <a:solidFill>
                  <a:srgbClr val="212529"/>
                </a:solidFill>
                <a:effectLst/>
                <a:latin typeface="system-ui"/>
              </a:rPr>
              <a:t>Finally:  A finally keyword is used to create a block of code that follows a try block. A finally block of code is always executed whether an exception has occurred or not. </a:t>
            </a:r>
          </a:p>
          <a:p>
            <a:pPr marL="0" indent="0">
              <a:buNone/>
            </a:pPr>
            <a:endParaRPr lang="en-GB" b="0" i="0" dirty="0">
              <a:solidFill>
                <a:srgbClr val="212529"/>
              </a:solidFill>
              <a:effectLst/>
              <a:latin typeface="system-ui"/>
            </a:endParaRPr>
          </a:p>
          <a:p>
            <a:pPr marL="0" indent="0">
              <a:buNone/>
            </a:pPr>
            <a:endParaRPr lang="en-GB" b="0" i="0" dirty="0">
              <a:solidFill>
                <a:srgbClr val="212529"/>
              </a:solidFill>
              <a:effectLst/>
              <a:latin typeface="system-ui"/>
            </a:endParaRPr>
          </a:p>
          <a:p>
            <a:endParaRPr lang="en-GB" b="0" i="0" dirty="0">
              <a:solidFill>
                <a:srgbClr val="212529"/>
              </a:solidFill>
              <a:effectLst/>
              <a:latin typeface="system-ui"/>
            </a:endParaRPr>
          </a:p>
          <a:p>
            <a:endParaRPr lang="en-GB" dirty="0">
              <a:solidFill>
                <a:srgbClr val="212529"/>
              </a:solidFill>
              <a:latin typeface="system-ui"/>
            </a:endParaRPr>
          </a:p>
          <a:p>
            <a:endParaRPr lang="en-GB" dirty="0"/>
          </a:p>
        </p:txBody>
      </p:sp>
    </p:spTree>
    <p:extLst>
      <p:ext uri="{BB962C8B-B14F-4D97-AF65-F5344CB8AC3E}">
        <p14:creationId xmlns:p14="http://schemas.microsoft.com/office/powerpoint/2010/main" val="28427260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7909</TotalTime>
  <Words>1947</Words>
  <Application>Microsoft Office PowerPoint</Application>
  <PresentationFormat>Widescreen</PresentationFormat>
  <Paragraphs>226</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Arial</vt:lpstr>
      <vt:lpstr>erdana</vt:lpstr>
      <vt:lpstr>inter-bold</vt:lpstr>
      <vt:lpstr>inter-regular</vt:lpstr>
      <vt:lpstr>Open Sans</vt:lpstr>
      <vt:lpstr>system-ui</vt:lpstr>
      <vt:lpstr>Times New Roman</vt:lpstr>
      <vt:lpstr>Times New Roman</vt:lpstr>
      <vt:lpstr>Trebuchet MS</vt:lpstr>
      <vt:lpstr>urw-din</vt:lpstr>
      <vt:lpstr>var(--bs-font-monospace)</vt:lpstr>
      <vt:lpstr>Wingdings 3</vt:lpstr>
      <vt:lpstr>Facet</vt:lpstr>
      <vt:lpstr>Java Exception Handling </vt:lpstr>
      <vt:lpstr>Exception Handling </vt:lpstr>
      <vt:lpstr>Types of Java Exceptions  </vt:lpstr>
      <vt:lpstr>PowerPoint Presentation</vt:lpstr>
      <vt:lpstr>Java Exception Handling Example      </vt:lpstr>
      <vt:lpstr> </vt:lpstr>
      <vt:lpstr>Multiple catch blocks  </vt:lpstr>
      <vt:lpstr>Nested try statement </vt:lpstr>
      <vt:lpstr>Java throw, throws and finally Keyword   </vt:lpstr>
      <vt:lpstr>Difference between throw and throws  </vt:lpstr>
      <vt:lpstr>User defined Exception  </vt:lpstr>
      <vt:lpstr>Difference between final, finally and finalize </vt:lpstr>
      <vt:lpstr>Interview Preparation</vt:lpstr>
      <vt:lpstr>Next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hp</dc:creator>
  <cp:lastModifiedBy>hp</cp:lastModifiedBy>
  <cp:revision>197</cp:revision>
  <dcterms:created xsi:type="dcterms:W3CDTF">2023-01-26T06:05:43Z</dcterms:created>
  <dcterms:modified xsi:type="dcterms:W3CDTF">2023-02-14T09:21:05Z</dcterms:modified>
</cp:coreProperties>
</file>