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96" r:id="rId4"/>
    <p:sldId id="292" r:id="rId5"/>
    <p:sldId id="277" r:id="rId6"/>
    <p:sldId id="297" r:id="rId7"/>
    <p:sldId id="298" r:id="rId8"/>
    <p:sldId id="306" r:id="rId9"/>
    <p:sldId id="301" r:id="rId10"/>
    <p:sldId id="302" r:id="rId11"/>
    <p:sldId id="303" r:id="rId12"/>
    <p:sldId id="307" r:id="rId13"/>
    <p:sldId id="308" r:id="rId14"/>
    <p:sldId id="309" r:id="rId15"/>
    <p:sldId id="310" r:id="rId16"/>
    <p:sldId id="304" r:id="rId17"/>
    <p:sldId id="30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15/02/2023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15/02/2023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15/02/2023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15/02/2023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15/02/2023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15/02/2023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15/02/2023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synchronization-in-java"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linkedlist" TargetMode="External"/><Relationship Id="rId2" Type="http://schemas.openxmlformats.org/officeDocument/2006/relationships/hyperlink" Target="https://www.javatpoint.com/java-arraylist" TargetMode="External"/><Relationship Id="rId1" Type="http://schemas.openxmlformats.org/officeDocument/2006/relationships/slideLayout" Target="../slideLayouts/slideLayout2.xml"/><Relationship Id="rId4" Type="http://schemas.openxmlformats.org/officeDocument/2006/relationships/hyperlink" Target="https://www.javatpoint.com/java-priorityqueu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032986"/>
            <a:ext cx="7766936" cy="2017847"/>
          </a:xfrm>
        </p:spPr>
        <p:txBody>
          <a:bodyPr/>
          <a:lstStyle/>
          <a:p>
            <a:r>
              <a:rPr lang="en-GB" dirty="0"/>
              <a:t>Java Collection(List)</a:t>
            </a:r>
            <a:br>
              <a:rPr lang="en-GB" b="1" i="0" dirty="0">
                <a:solidFill>
                  <a:srgbClr val="000000"/>
                </a:solidFill>
                <a:effectLst/>
                <a:latin typeface="Times New Roman" panose="02020603050405020304" pitchFamily="18" charset="0"/>
              </a:rPr>
            </a:br>
            <a:endParaRPr lang="en-GB" dirty="0"/>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849A-E4FA-423F-AEA9-AA2FF6CEB7B4}"/>
              </a:ext>
            </a:extLst>
          </p:cNvPr>
          <p:cNvSpPr>
            <a:spLocks noGrp="1"/>
          </p:cNvSpPr>
          <p:nvPr>
            <p:ph type="title"/>
          </p:nvPr>
        </p:nvSpPr>
        <p:spPr>
          <a:xfrm>
            <a:off x="0" y="0"/>
            <a:ext cx="12192000" cy="719091"/>
          </a:xfrm>
        </p:spPr>
        <p:txBody>
          <a:bodyPr>
            <a:normAutofit fontScale="90000"/>
          </a:bodyPr>
          <a:lstStyle/>
          <a:p>
            <a:r>
              <a:rPr lang="en-GB" b="0" i="0" dirty="0" err="1">
                <a:solidFill>
                  <a:srgbClr val="610B38"/>
                </a:solidFill>
                <a:effectLst/>
                <a:latin typeface="erdana"/>
              </a:rPr>
              <a:t>ArrayList</a:t>
            </a:r>
            <a:r>
              <a:rPr lang="en-GB" b="0" i="0" dirty="0">
                <a:solidFill>
                  <a:srgbClr val="610B38"/>
                </a:solidFill>
                <a:effectLst/>
                <a:latin typeface="erdana"/>
              </a:rPr>
              <a:t>:</a:t>
            </a: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4" name="Content Placeholder 3">
            <a:extLst>
              <a:ext uri="{FF2B5EF4-FFF2-40B4-BE49-F238E27FC236}">
                <a16:creationId xmlns:a16="http://schemas.microsoft.com/office/drawing/2014/main" id="{FA44257D-A196-4CDB-BA4A-5D45AC185C83}"/>
              </a:ext>
            </a:extLst>
          </p:cNvPr>
          <p:cNvSpPr>
            <a:spLocks noGrp="1"/>
          </p:cNvSpPr>
          <p:nvPr>
            <p:ph idx="1"/>
          </p:nvPr>
        </p:nvSpPr>
        <p:spPr>
          <a:xfrm>
            <a:off x="-1" y="612559"/>
            <a:ext cx="12191999" cy="5428803"/>
          </a:xfrm>
        </p:spPr>
        <p:txBody>
          <a:bodyPr>
            <a:normAutofit fontScale="92500" lnSpcReduction="10000"/>
          </a:bodyPr>
          <a:lstStyle/>
          <a:p>
            <a:r>
              <a:rPr lang="en-GB" b="0" i="0" dirty="0">
                <a:solidFill>
                  <a:srgbClr val="333333"/>
                </a:solidFill>
                <a:effectLst/>
                <a:latin typeface="inter-regular"/>
              </a:rPr>
              <a:t>Java </a:t>
            </a:r>
            <a:r>
              <a:rPr lang="en-GB" b="1" i="0" dirty="0" err="1">
                <a:solidFill>
                  <a:srgbClr val="333333"/>
                </a:solidFill>
                <a:effectLst/>
                <a:latin typeface="inter-bold"/>
              </a:rPr>
              <a:t>ArrayList</a:t>
            </a:r>
            <a:r>
              <a:rPr lang="en-GB" b="0" i="0" dirty="0">
                <a:solidFill>
                  <a:srgbClr val="333333"/>
                </a:solidFill>
                <a:effectLst/>
                <a:latin typeface="inter-regular"/>
              </a:rPr>
              <a:t> class uses a </a:t>
            </a:r>
            <a:r>
              <a:rPr lang="en-GB" b="0" i="1" dirty="0">
                <a:solidFill>
                  <a:srgbClr val="333333"/>
                </a:solidFill>
                <a:effectLst/>
                <a:latin typeface="inter-regular"/>
              </a:rPr>
              <a:t>dynamic </a:t>
            </a:r>
            <a:r>
              <a:rPr lang="en-GB" b="0" i="1" u="none" strike="noStrike" dirty="0">
                <a:solidFill>
                  <a:srgbClr val="008000"/>
                </a:solidFill>
                <a:effectLst/>
                <a:latin typeface="inter-regular"/>
                <a:hlinkClick r:id="rId2"/>
              </a:rPr>
              <a:t>array</a:t>
            </a:r>
            <a:r>
              <a:rPr lang="en-GB" b="0" i="0" dirty="0">
                <a:solidFill>
                  <a:srgbClr val="333333"/>
                </a:solidFill>
                <a:effectLst/>
                <a:latin typeface="inter-regular"/>
              </a:rPr>
              <a:t> for storing the elements. It is like an array, but there is </a:t>
            </a:r>
            <a:r>
              <a:rPr lang="en-GB" b="0" i="1" dirty="0">
                <a:solidFill>
                  <a:srgbClr val="333333"/>
                </a:solidFill>
                <a:effectLst/>
                <a:latin typeface="inter-regular"/>
              </a:rPr>
              <a:t>no size limit</a:t>
            </a:r>
            <a:r>
              <a:rPr lang="en-GB" b="0" i="0" dirty="0">
                <a:solidFill>
                  <a:srgbClr val="333333"/>
                </a:solidFill>
                <a:effectLst/>
                <a:latin typeface="inter-regular"/>
              </a:rPr>
              <a:t>. We can add or remove elements anytime. So, it is much more flexible than the traditional array.</a:t>
            </a:r>
          </a:p>
          <a:p>
            <a:pPr algn="just">
              <a:buFont typeface="Arial" panose="020B0604020202020204" pitchFamily="34" charset="0"/>
              <a:buChar char="•"/>
            </a:pPr>
            <a:r>
              <a:rPr lang="en-GB" b="0" i="0" dirty="0">
                <a:solidFill>
                  <a:srgbClr val="000000"/>
                </a:solidFill>
                <a:effectLst/>
                <a:latin typeface="inter-regular"/>
              </a:rPr>
              <a:t>Java </a:t>
            </a:r>
            <a:r>
              <a:rPr lang="en-GB" b="0" i="0" dirty="0" err="1">
                <a:solidFill>
                  <a:srgbClr val="000000"/>
                </a:solidFill>
                <a:effectLst/>
                <a:latin typeface="inter-regular"/>
              </a:rPr>
              <a:t>ArrayList</a:t>
            </a:r>
            <a:r>
              <a:rPr lang="en-GB" b="0" i="0" dirty="0">
                <a:solidFill>
                  <a:srgbClr val="000000"/>
                </a:solidFill>
                <a:effectLst/>
                <a:latin typeface="inter-regular"/>
              </a:rPr>
              <a:t> class can contain duplicate elements.</a:t>
            </a:r>
          </a:p>
          <a:p>
            <a:pPr algn="just">
              <a:buFont typeface="Arial" panose="020B0604020202020204" pitchFamily="34" charset="0"/>
              <a:buChar char="•"/>
            </a:pPr>
            <a:r>
              <a:rPr lang="en-GB" b="0" i="0" dirty="0">
                <a:solidFill>
                  <a:srgbClr val="000000"/>
                </a:solidFill>
                <a:effectLst/>
                <a:latin typeface="inter-regular"/>
              </a:rPr>
              <a:t>Java </a:t>
            </a:r>
            <a:r>
              <a:rPr lang="en-GB" b="0" i="0" dirty="0" err="1">
                <a:solidFill>
                  <a:srgbClr val="000000"/>
                </a:solidFill>
                <a:effectLst/>
                <a:latin typeface="inter-regular"/>
              </a:rPr>
              <a:t>ArrayList</a:t>
            </a:r>
            <a:r>
              <a:rPr lang="en-GB" b="0" i="0" dirty="0">
                <a:solidFill>
                  <a:srgbClr val="000000"/>
                </a:solidFill>
                <a:effectLst/>
                <a:latin typeface="inter-regular"/>
              </a:rPr>
              <a:t> class maintains insertion order.</a:t>
            </a:r>
          </a:p>
          <a:p>
            <a:pPr algn="just">
              <a:buFont typeface="Arial" panose="020B0604020202020204" pitchFamily="34" charset="0"/>
              <a:buChar char="•"/>
            </a:pPr>
            <a:r>
              <a:rPr lang="en-GB" b="0" i="0" dirty="0">
                <a:solidFill>
                  <a:srgbClr val="000000"/>
                </a:solidFill>
                <a:effectLst/>
                <a:latin typeface="inter-regular"/>
              </a:rPr>
              <a:t>Java </a:t>
            </a:r>
            <a:r>
              <a:rPr lang="en-GB" b="0" i="0" dirty="0" err="1">
                <a:solidFill>
                  <a:srgbClr val="000000"/>
                </a:solidFill>
                <a:effectLst/>
                <a:latin typeface="inter-regular"/>
              </a:rPr>
              <a:t>ArrayList</a:t>
            </a:r>
            <a:r>
              <a:rPr lang="en-GB" b="0" i="0" dirty="0">
                <a:solidFill>
                  <a:srgbClr val="000000"/>
                </a:solidFill>
                <a:effectLst/>
                <a:latin typeface="inter-regular"/>
              </a:rPr>
              <a:t> class is non </a:t>
            </a:r>
            <a:r>
              <a:rPr lang="en-GB" b="0" i="0" u="none" strike="noStrike" dirty="0">
                <a:solidFill>
                  <a:srgbClr val="008000"/>
                </a:solidFill>
                <a:effectLst/>
                <a:latin typeface="inter-regular"/>
                <a:hlinkClick r:id="rId3"/>
              </a:rPr>
              <a:t>synchronized</a:t>
            </a:r>
            <a:r>
              <a:rPr lang="en-GB" b="0" i="0" dirty="0">
                <a:solidFill>
                  <a:srgbClr val="000000"/>
                </a:solidFill>
                <a:effectLst/>
                <a:latin typeface="inter-regular"/>
              </a:rPr>
              <a:t>.</a:t>
            </a:r>
          </a:p>
          <a:p>
            <a:pPr algn="just">
              <a:buFont typeface="Arial" panose="020B0604020202020204" pitchFamily="34" charset="0"/>
              <a:buChar char="•"/>
            </a:pPr>
            <a:r>
              <a:rPr lang="en-GB" b="0" i="0" dirty="0">
                <a:solidFill>
                  <a:srgbClr val="000000"/>
                </a:solidFill>
                <a:effectLst/>
                <a:latin typeface="inter-regular"/>
              </a:rPr>
              <a:t>Java </a:t>
            </a:r>
            <a:r>
              <a:rPr lang="en-GB" b="0" i="0" dirty="0" err="1">
                <a:solidFill>
                  <a:srgbClr val="000000"/>
                </a:solidFill>
                <a:effectLst/>
                <a:latin typeface="inter-regular"/>
              </a:rPr>
              <a:t>ArrayList</a:t>
            </a:r>
            <a:r>
              <a:rPr lang="en-GB" b="0" i="0" dirty="0">
                <a:solidFill>
                  <a:srgbClr val="000000"/>
                </a:solidFill>
                <a:effectLst/>
                <a:latin typeface="inter-regular"/>
              </a:rPr>
              <a:t> allows random access because the array works on an index basis.</a:t>
            </a:r>
          </a:p>
          <a:p>
            <a:pPr algn="just">
              <a:buFont typeface="Arial" panose="020B0604020202020204" pitchFamily="34" charset="0"/>
              <a:buChar char="•"/>
            </a:pPr>
            <a:r>
              <a:rPr lang="en-GB" b="0" i="0" dirty="0">
                <a:solidFill>
                  <a:srgbClr val="000000"/>
                </a:solidFill>
                <a:effectLst/>
                <a:latin typeface="inter-regular"/>
              </a:rPr>
              <a:t>In </a:t>
            </a:r>
            <a:r>
              <a:rPr lang="en-GB" b="0" i="0" dirty="0" err="1">
                <a:solidFill>
                  <a:srgbClr val="000000"/>
                </a:solidFill>
                <a:effectLst/>
                <a:latin typeface="inter-regular"/>
              </a:rPr>
              <a:t>ArrayList</a:t>
            </a:r>
            <a:r>
              <a:rPr lang="en-GB" b="0" i="0" dirty="0">
                <a:solidFill>
                  <a:srgbClr val="000000"/>
                </a:solidFill>
                <a:effectLst/>
                <a:latin typeface="inter-regular"/>
              </a:rPr>
              <a:t>, manipulation is a little bit slower than the LinkedList in Java because a lot of shifting needs to occur if any element is removed from the array list.</a:t>
            </a:r>
          </a:p>
          <a:p>
            <a:pPr algn="just">
              <a:buFont typeface="Arial" panose="020B0604020202020204" pitchFamily="34" charset="0"/>
              <a:buChar char="•"/>
            </a:pPr>
            <a:r>
              <a:rPr lang="en-GB" b="0" i="0" dirty="0">
                <a:solidFill>
                  <a:srgbClr val="000000"/>
                </a:solidFill>
                <a:effectLst/>
                <a:latin typeface="inter-regular"/>
              </a:rPr>
              <a:t>We can not create an array list of the primitive types, such as int, float, char, etc. It is required to use the required wrapper class in such cases. </a:t>
            </a:r>
          </a:p>
          <a:p>
            <a:pPr algn="just">
              <a:buFont typeface="Arial" panose="020B0604020202020204" pitchFamily="34" charset="0"/>
              <a:buChar char="•"/>
            </a:pPr>
            <a:r>
              <a:rPr lang="en-GB" b="0" i="0" dirty="0">
                <a:solidFill>
                  <a:srgbClr val="000000"/>
                </a:solidFill>
                <a:effectLst/>
                <a:latin typeface="inter-regular"/>
              </a:rPr>
              <a:t>For example:   </a:t>
            </a:r>
            <a:r>
              <a:rPr lang="en-GB" b="0" i="0" dirty="0" err="1">
                <a:solidFill>
                  <a:srgbClr val="000000"/>
                </a:solidFill>
                <a:effectLst/>
                <a:latin typeface="inter-regular"/>
              </a:rPr>
              <a:t>ArrayList</a:t>
            </a:r>
            <a:r>
              <a:rPr lang="en-GB" b="0" i="0" dirty="0">
                <a:solidFill>
                  <a:srgbClr val="000000"/>
                </a:solidFill>
                <a:effectLst/>
                <a:latin typeface="inter-regular"/>
              </a:rPr>
              <a:t>&lt;</a:t>
            </a:r>
            <a:r>
              <a:rPr lang="en-GB" b="1" i="0" dirty="0">
                <a:solidFill>
                  <a:srgbClr val="006699"/>
                </a:solidFill>
                <a:effectLst/>
                <a:latin typeface="inter-regular"/>
              </a:rPr>
              <a:t>int</a:t>
            </a:r>
            <a:r>
              <a:rPr lang="en-GB" b="0" i="0" dirty="0">
                <a:solidFill>
                  <a:srgbClr val="000000"/>
                </a:solidFill>
                <a:effectLst/>
                <a:latin typeface="inter-regular"/>
              </a:rPr>
              <a:t>&gt; al = </a:t>
            </a:r>
            <a:r>
              <a:rPr lang="en-GB" b="0" i="0" dirty="0" err="1">
                <a:solidFill>
                  <a:srgbClr val="000000"/>
                </a:solidFill>
                <a:effectLst/>
                <a:latin typeface="inter-regular"/>
              </a:rPr>
              <a:t>ArrayList</a:t>
            </a:r>
            <a:r>
              <a:rPr lang="en-GB" b="0" i="0" dirty="0">
                <a:solidFill>
                  <a:srgbClr val="000000"/>
                </a:solidFill>
                <a:effectLst/>
                <a:latin typeface="inter-regular"/>
              </a:rPr>
              <a:t>&lt;</a:t>
            </a:r>
            <a:r>
              <a:rPr lang="en-GB" b="1" i="0" dirty="0">
                <a:solidFill>
                  <a:srgbClr val="006699"/>
                </a:solidFill>
                <a:effectLst/>
                <a:latin typeface="inter-regular"/>
              </a:rPr>
              <a:t>int</a:t>
            </a:r>
            <a:r>
              <a:rPr lang="en-GB" b="0" i="0" dirty="0">
                <a:solidFill>
                  <a:srgbClr val="000000"/>
                </a:solidFill>
                <a:effectLst/>
                <a:latin typeface="inter-regular"/>
              </a:rPr>
              <a:t>&gt;(); </a:t>
            </a:r>
            <a:r>
              <a:rPr lang="en-GB" b="0" i="0" dirty="0">
                <a:solidFill>
                  <a:srgbClr val="008200"/>
                </a:solidFill>
                <a:effectLst/>
                <a:latin typeface="inter-regular"/>
              </a:rPr>
              <a:t>// does not work</a:t>
            </a:r>
            <a:r>
              <a:rPr lang="en-GB" b="0" i="0" dirty="0">
                <a:solidFill>
                  <a:srgbClr val="000000"/>
                </a:solidFill>
                <a:effectLst/>
                <a:latin typeface="inter-regular"/>
              </a:rPr>
              <a:t>  </a:t>
            </a:r>
          </a:p>
          <a:p>
            <a:pPr algn="just">
              <a:buFont typeface="+mj-lt"/>
              <a:buAutoNum type="arabicPeriod"/>
            </a:pPr>
            <a:r>
              <a:rPr lang="en-GB" dirty="0">
                <a:solidFill>
                  <a:srgbClr val="333333"/>
                </a:solidFill>
                <a:latin typeface="inter-regular"/>
              </a:rPr>
              <a:t>        </a:t>
            </a:r>
            <a:r>
              <a:rPr lang="en-GB" b="0" i="0" dirty="0" err="1">
                <a:solidFill>
                  <a:srgbClr val="000000"/>
                </a:solidFill>
                <a:effectLst/>
                <a:latin typeface="inter-regular"/>
              </a:rPr>
              <a:t>ArrayList</a:t>
            </a:r>
            <a:r>
              <a:rPr lang="en-GB" b="0" i="0" dirty="0">
                <a:solidFill>
                  <a:srgbClr val="000000"/>
                </a:solidFill>
                <a:effectLst/>
                <a:latin typeface="inter-regular"/>
              </a:rPr>
              <a:t>&lt;String&gt; list=</a:t>
            </a:r>
            <a:r>
              <a:rPr lang="en-GB" b="1" i="0" dirty="0">
                <a:solidFill>
                  <a:srgbClr val="006699"/>
                </a:solidFill>
                <a:effectLst/>
                <a:latin typeface="inter-regular"/>
              </a:rPr>
              <a:t>new</a:t>
            </a:r>
            <a:r>
              <a:rPr lang="en-GB" b="0" i="0" dirty="0">
                <a:solidFill>
                  <a:srgbClr val="000000"/>
                </a:solidFill>
                <a:effectLst/>
                <a:latin typeface="inter-regular"/>
              </a:rPr>
              <a:t> </a:t>
            </a:r>
            <a:r>
              <a:rPr lang="en-GB" b="0" i="0" dirty="0" err="1">
                <a:solidFill>
                  <a:srgbClr val="000000"/>
                </a:solidFill>
                <a:effectLst/>
                <a:latin typeface="inter-regular"/>
              </a:rPr>
              <a:t>ArrayList</a:t>
            </a:r>
            <a:r>
              <a:rPr lang="en-GB" b="0" i="0" dirty="0">
                <a:solidFill>
                  <a:srgbClr val="000000"/>
                </a:solidFill>
                <a:effectLst/>
                <a:latin typeface="inter-regular"/>
              </a:rPr>
              <a:t>&lt;String&gt;();</a:t>
            </a:r>
            <a:r>
              <a:rPr lang="en-GB" b="0" i="0" dirty="0">
                <a:solidFill>
                  <a:srgbClr val="008200"/>
                </a:solidFill>
                <a:effectLst/>
                <a:latin typeface="inter-regular"/>
              </a:rPr>
              <a:t>//Creating </a:t>
            </a:r>
            <a:r>
              <a:rPr lang="en-GB" b="0" i="0" dirty="0" err="1">
                <a:solidFill>
                  <a:srgbClr val="008200"/>
                </a:solidFill>
                <a:effectLst/>
                <a:latin typeface="inter-regular"/>
              </a:rPr>
              <a:t>arraylist</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              </a:t>
            </a:r>
            <a:r>
              <a:rPr lang="en-GB" b="0" i="0" dirty="0" err="1">
                <a:solidFill>
                  <a:srgbClr val="000000"/>
                </a:solidFill>
                <a:effectLst/>
                <a:latin typeface="inter-regular"/>
              </a:rPr>
              <a:t>list.add</a:t>
            </a:r>
            <a:r>
              <a:rPr lang="en-GB" b="0" i="0" dirty="0">
                <a:solidFill>
                  <a:srgbClr val="000000"/>
                </a:solidFill>
                <a:effectLst/>
                <a:latin typeface="inter-regular"/>
              </a:rPr>
              <a:t>(</a:t>
            </a:r>
            <a:r>
              <a:rPr lang="en-GB" b="0" i="0" dirty="0">
                <a:solidFill>
                  <a:srgbClr val="0000FF"/>
                </a:solidFill>
                <a:effectLst/>
                <a:latin typeface="inter-regular"/>
              </a:rPr>
              <a:t>"Ravi"</a:t>
            </a:r>
            <a:r>
              <a:rPr lang="en-GB" b="0" i="0" dirty="0">
                <a:solidFill>
                  <a:srgbClr val="000000"/>
                </a:solidFill>
                <a:effectLst/>
                <a:latin typeface="inter-regular"/>
              </a:rPr>
              <a:t>);</a:t>
            </a:r>
            <a:r>
              <a:rPr lang="en-GB" b="0" i="0" dirty="0">
                <a:solidFill>
                  <a:srgbClr val="008200"/>
                </a:solidFill>
                <a:effectLst/>
                <a:latin typeface="inter-regular"/>
              </a:rPr>
              <a:t>//Adding object in </a:t>
            </a:r>
            <a:r>
              <a:rPr lang="en-GB" b="0" i="0" dirty="0" err="1">
                <a:solidFill>
                  <a:srgbClr val="008200"/>
                </a:solidFill>
                <a:effectLst/>
                <a:latin typeface="inter-regular"/>
              </a:rPr>
              <a:t>arraylist</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              </a:t>
            </a:r>
            <a:r>
              <a:rPr lang="en-GB" b="0" i="0" dirty="0" err="1">
                <a:solidFill>
                  <a:srgbClr val="000000"/>
                </a:solidFill>
                <a:effectLst/>
                <a:latin typeface="inter-regular"/>
              </a:rPr>
              <a:t>list.add</a:t>
            </a:r>
            <a:r>
              <a:rPr lang="en-GB" b="0" i="0" dirty="0">
                <a:solidFill>
                  <a:srgbClr val="000000"/>
                </a:solidFill>
                <a:effectLst/>
                <a:latin typeface="inter-regular"/>
              </a:rPr>
              <a:t>(</a:t>
            </a:r>
            <a:r>
              <a:rPr lang="en-GB" b="0" i="0" dirty="0">
                <a:solidFill>
                  <a:srgbClr val="0000FF"/>
                </a:solidFill>
                <a:effectLst/>
                <a:latin typeface="inter-regular"/>
              </a:rPr>
              <a:t>"Vijay"</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             </a:t>
            </a:r>
            <a:r>
              <a:rPr lang="en-GB" b="0" i="0" dirty="0" err="1">
                <a:solidFill>
                  <a:srgbClr val="000000"/>
                </a:solidFill>
                <a:effectLst/>
                <a:latin typeface="inter-regular"/>
              </a:rPr>
              <a:t>list.add</a:t>
            </a:r>
            <a:r>
              <a:rPr lang="en-GB" b="0" i="0" dirty="0">
                <a:solidFill>
                  <a:srgbClr val="000000"/>
                </a:solidFill>
                <a:effectLst/>
                <a:latin typeface="inter-regular"/>
              </a:rPr>
              <a:t>(</a:t>
            </a:r>
            <a:r>
              <a:rPr lang="en-GB" b="0" i="0" dirty="0">
                <a:solidFill>
                  <a:srgbClr val="0000FF"/>
                </a:solidFill>
                <a:effectLst/>
                <a:latin typeface="inter-regular"/>
              </a:rPr>
              <a:t>"Ravi"</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             </a:t>
            </a:r>
            <a:r>
              <a:rPr lang="en-GB" b="0" i="0" dirty="0" err="1">
                <a:solidFill>
                  <a:srgbClr val="000000"/>
                </a:solidFill>
                <a:effectLst/>
                <a:latin typeface="inter-regular"/>
              </a:rPr>
              <a:t>list.add</a:t>
            </a:r>
            <a:r>
              <a:rPr lang="en-GB" b="0" i="0" dirty="0">
                <a:solidFill>
                  <a:srgbClr val="000000"/>
                </a:solidFill>
                <a:effectLst/>
                <a:latin typeface="inter-regular"/>
              </a:rPr>
              <a:t>(</a:t>
            </a:r>
            <a:r>
              <a:rPr lang="en-GB" b="0" i="0" dirty="0">
                <a:solidFill>
                  <a:srgbClr val="0000FF"/>
                </a:solidFill>
                <a:effectLst/>
                <a:latin typeface="inter-regular"/>
              </a:rPr>
              <a:t>"Ajay"</a:t>
            </a:r>
            <a:r>
              <a:rPr lang="en-GB" b="0" i="0" dirty="0">
                <a:solidFill>
                  <a:srgbClr val="000000"/>
                </a:solidFill>
                <a:effectLst/>
                <a:latin typeface="inter-regular"/>
              </a:rPr>
              <a:t>);  </a:t>
            </a:r>
          </a:p>
          <a:p>
            <a:pPr marL="0" indent="0">
              <a:buNone/>
            </a:pPr>
            <a:endParaRPr lang="en-GB" dirty="0"/>
          </a:p>
        </p:txBody>
      </p:sp>
    </p:spTree>
    <p:extLst>
      <p:ext uri="{BB962C8B-B14F-4D97-AF65-F5344CB8AC3E}">
        <p14:creationId xmlns:p14="http://schemas.microsoft.com/office/powerpoint/2010/main" val="109932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7D6A-1534-4C7D-8FF2-7B5F33019B1B}"/>
              </a:ext>
            </a:extLst>
          </p:cNvPr>
          <p:cNvSpPr>
            <a:spLocks noGrp="1"/>
          </p:cNvSpPr>
          <p:nvPr>
            <p:ph type="title"/>
          </p:nvPr>
        </p:nvSpPr>
        <p:spPr>
          <a:xfrm>
            <a:off x="73981" y="71021"/>
            <a:ext cx="9200021" cy="745617"/>
          </a:xfrm>
        </p:spPr>
        <p:txBody>
          <a:bodyPr>
            <a:normAutofit fontScale="90000"/>
          </a:bodyPr>
          <a:lstStyle/>
          <a:p>
            <a:r>
              <a:rPr lang="en-GB" b="0" i="0" dirty="0" err="1">
                <a:solidFill>
                  <a:srgbClr val="212529"/>
                </a:solidFill>
                <a:effectLst/>
                <a:latin typeface="system-ui"/>
              </a:rPr>
              <a:t>ArrayList</a:t>
            </a:r>
            <a:r>
              <a:rPr lang="en-GB" b="0" i="0" dirty="0">
                <a:solidFill>
                  <a:srgbClr val="212529"/>
                </a:solidFill>
                <a:effectLst/>
                <a:latin typeface="system-ui"/>
              </a:rPr>
              <a:t> Methods:</a:t>
            </a:r>
            <a:br>
              <a:rPr lang="en-GB" b="0" i="0" dirty="0">
                <a:solidFill>
                  <a:srgbClr val="212529"/>
                </a:solidFill>
                <a:effectLst/>
                <a:latin typeface="system-ui"/>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B72424DC-1688-4959-A46F-11915F02A3D4}"/>
              </a:ext>
            </a:extLst>
          </p:cNvPr>
          <p:cNvSpPr>
            <a:spLocks noGrp="1"/>
          </p:cNvSpPr>
          <p:nvPr>
            <p:ph idx="1"/>
          </p:nvPr>
        </p:nvSpPr>
        <p:spPr>
          <a:xfrm>
            <a:off x="88777" y="541539"/>
            <a:ext cx="12029242" cy="6245440"/>
          </a:xfrm>
        </p:spPr>
        <p:txBody>
          <a:bodyPr>
            <a:normAutofit/>
          </a:bodyPr>
          <a:lstStyle/>
          <a:p>
            <a:pPr marL="0" indent="0" algn="just">
              <a:buNone/>
            </a:pPr>
            <a:endParaRPr lang="en-GB" b="0" i="0" dirty="0">
              <a:solidFill>
                <a:srgbClr val="000000"/>
              </a:solidFill>
              <a:effectLst/>
              <a:latin typeface="inter-regular"/>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endParaRPr lang="en-GB" b="0" i="0" dirty="0">
              <a:solidFill>
                <a:srgbClr val="212529"/>
              </a:solidFill>
              <a:effectLst/>
              <a:latin typeface="system-ui"/>
            </a:endParaRPr>
          </a:p>
          <a:p>
            <a:endParaRPr lang="en-GB" b="0" i="0" dirty="0">
              <a:solidFill>
                <a:srgbClr val="212529"/>
              </a:solidFill>
              <a:effectLst/>
              <a:latin typeface="system-ui"/>
            </a:endParaRPr>
          </a:p>
          <a:p>
            <a:endParaRPr lang="en-GB" b="0" i="0" dirty="0">
              <a:solidFill>
                <a:srgbClr val="212529"/>
              </a:solidFill>
              <a:effectLst/>
              <a:latin typeface="system-ui"/>
            </a:endParaRPr>
          </a:p>
          <a:p>
            <a:endParaRPr lang="en-GB" dirty="0"/>
          </a:p>
        </p:txBody>
      </p:sp>
      <p:graphicFrame>
        <p:nvGraphicFramePr>
          <p:cNvPr id="4" name="Table 3">
            <a:extLst>
              <a:ext uri="{FF2B5EF4-FFF2-40B4-BE49-F238E27FC236}">
                <a16:creationId xmlns:a16="http://schemas.microsoft.com/office/drawing/2014/main" id="{1F881014-2F96-40A1-AE06-485533A71E32}"/>
              </a:ext>
            </a:extLst>
          </p:cNvPr>
          <p:cNvGraphicFramePr>
            <a:graphicFrameLocks noGrp="1"/>
          </p:cNvGraphicFramePr>
          <p:nvPr>
            <p:extLst>
              <p:ext uri="{D42A27DB-BD31-4B8C-83A1-F6EECF244321}">
                <p14:modId xmlns:p14="http://schemas.microsoft.com/office/powerpoint/2010/main" val="922526644"/>
              </p:ext>
            </p:extLst>
          </p:nvPr>
        </p:nvGraphicFramePr>
        <p:xfrm>
          <a:off x="266329" y="683581"/>
          <a:ext cx="11691892" cy="5394597"/>
        </p:xfrm>
        <a:graphic>
          <a:graphicData uri="http://schemas.openxmlformats.org/drawingml/2006/table">
            <a:tbl>
              <a:tblPr/>
              <a:tblGrid>
                <a:gridCol w="5845946">
                  <a:extLst>
                    <a:ext uri="{9D8B030D-6E8A-4147-A177-3AD203B41FA5}">
                      <a16:colId xmlns:a16="http://schemas.microsoft.com/office/drawing/2014/main" val="3798358015"/>
                    </a:ext>
                  </a:extLst>
                </a:gridCol>
                <a:gridCol w="5845946">
                  <a:extLst>
                    <a:ext uri="{9D8B030D-6E8A-4147-A177-3AD203B41FA5}">
                      <a16:colId xmlns:a16="http://schemas.microsoft.com/office/drawing/2014/main" val="786623197"/>
                    </a:ext>
                  </a:extLst>
                </a:gridCol>
              </a:tblGrid>
              <a:tr h="100543">
                <a:tc>
                  <a:txBody>
                    <a:bodyPr/>
                    <a:lstStyle/>
                    <a:p>
                      <a:pPr algn="l"/>
                      <a:r>
                        <a:rPr lang="en-GB" sz="1200">
                          <a:effectLst/>
                        </a:rPr>
                        <a:t>Method</a:t>
                      </a:r>
                    </a:p>
                  </a:txBody>
                  <a:tcPr marL="18138" marR="18138" marT="9069" marB="9069">
                    <a:lnL w="7620" cap="flat" cmpd="sng" algn="ctr">
                      <a:solidFill>
                        <a:srgbClr val="A0A244"/>
                      </a:solidFill>
                      <a:prstDash val="solid"/>
                      <a:round/>
                      <a:headEnd type="none" w="med" len="med"/>
                      <a:tailEnd type="none" w="med" len="med"/>
                    </a:lnL>
                    <a:lnR w="7620" cap="flat" cmpd="sng" algn="ctr">
                      <a:solidFill>
                        <a:srgbClr val="80A644"/>
                      </a:solidFill>
                      <a:prstDash val="solid"/>
                      <a:round/>
                      <a:headEnd type="none" w="med" len="med"/>
                      <a:tailEnd type="none" w="med" len="med"/>
                    </a:lnR>
                    <a:lnT w="7620" cap="flat" cmpd="sng" algn="ctr">
                      <a:solidFill>
                        <a:srgbClr val="A0A244"/>
                      </a:solidFill>
                      <a:prstDash val="solid"/>
                      <a:round/>
                      <a:headEnd type="none" w="med" len="med"/>
                      <a:tailEnd type="none" w="med" len="med"/>
                    </a:lnT>
                    <a:lnB w="7620" cap="flat" cmpd="sng" algn="ctr">
                      <a:solidFill>
                        <a:srgbClr val="20A444"/>
                      </a:solidFill>
                      <a:prstDash val="solid"/>
                      <a:round/>
                      <a:headEnd type="none" w="med" len="med"/>
                      <a:tailEnd type="none" w="med" len="med"/>
                    </a:lnB>
                    <a:solidFill>
                      <a:srgbClr val="FFFFFF"/>
                    </a:solidFill>
                  </a:tcPr>
                </a:tc>
                <a:tc>
                  <a:txBody>
                    <a:bodyPr/>
                    <a:lstStyle/>
                    <a:p>
                      <a:pPr algn="l"/>
                      <a:r>
                        <a:rPr lang="en-GB" sz="1200">
                          <a:effectLst/>
                        </a:rPr>
                        <a:t>Description</a:t>
                      </a:r>
                    </a:p>
                  </a:txBody>
                  <a:tcPr marL="18138" marR="18138" marT="9069" marB="9069">
                    <a:lnL w="7620" cap="flat" cmpd="sng" algn="ctr">
                      <a:solidFill>
                        <a:srgbClr val="80A644"/>
                      </a:solidFill>
                      <a:prstDash val="solid"/>
                      <a:round/>
                      <a:headEnd type="none" w="med" len="med"/>
                      <a:tailEnd type="none" w="med" len="med"/>
                    </a:lnL>
                    <a:lnR w="7620" cap="flat" cmpd="sng" algn="ctr">
                      <a:solidFill>
                        <a:srgbClr val="80A644"/>
                      </a:solidFill>
                      <a:prstDash val="solid"/>
                      <a:round/>
                      <a:headEnd type="none" w="med" len="med"/>
                      <a:tailEnd type="none" w="med" len="med"/>
                    </a:lnR>
                    <a:lnT w="7620" cap="flat" cmpd="sng" algn="ctr">
                      <a:solidFill>
                        <a:srgbClr val="80A644"/>
                      </a:solidFill>
                      <a:prstDash val="solid"/>
                      <a:round/>
                      <a:headEnd type="none" w="med" len="med"/>
                      <a:tailEnd type="none" w="med" len="med"/>
                    </a:lnT>
                    <a:lnB w="7620" cap="flat" cmpd="sng" algn="ctr">
                      <a:solidFill>
                        <a:srgbClr val="60A644"/>
                      </a:solidFill>
                      <a:prstDash val="solid"/>
                      <a:round/>
                      <a:headEnd type="none" w="med" len="med"/>
                      <a:tailEnd type="none" w="med" len="med"/>
                    </a:lnB>
                    <a:solidFill>
                      <a:srgbClr val="FFFFFF"/>
                    </a:solidFill>
                  </a:tcPr>
                </a:tc>
                <a:extLst>
                  <a:ext uri="{0D108BD9-81ED-4DB2-BD59-A6C34878D82A}">
                    <a16:rowId xmlns:a16="http://schemas.microsoft.com/office/drawing/2014/main" val="2394601253"/>
                  </a:ext>
                </a:extLst>
              </a:tr>
              <a:tr h="230551">
                <a:tc>
                  <a:txBody>
                    <a:bodyPr/>
                    <a:lstStyle/>
                    <a:p>
                      <a:r>
                        <a:rPr lang="en-GB" sz="1200">
                          <a:effectLst/>
                        </a:rPr>
                        <a:t>void add(int index, E element)</a:t>
                      </a:r>
                    </a:p>
                  </a:txBody>
                  <a:tcPr marL="18138" marR="18138" marT="9069" marB="9069">
                    <a:lnL w="7620" cap="flat" cmpd="sng" algn="ctr">
                      <a:solidFill>
                        <a:srgbClr val="20A444"/>
                      </a:solidFill>
                      <a:prstDash val="solid"/>
                      <a:round/>
                      <a:headEnd type="none" w="med" len="med"/>
                      <a:tailEnd type="none" w="med" len="med"/>
                    </a:lnL>
                    <a:lnR w="7620" cap="flat" cmpd="sng" algn="ctr">
                      <a:solidFill>
                        <a:srgbClr val="60A644"/>
                      </a:solidFill>
                      <a:prstDash val="solid"/>
                      <a:round/>
                      <a:headEnd type="none" w="med" len="med"/>
                      <a:tailEnd type="none" w="med" len="med"/>
                    </a:lnR>
                    <a:lnT w="7620" cap="flat" cmpd="sng" algn="ctr">
                      <a:solidFill>
                        <a:srgbClr val="20A444"/>
                      </a:solidFill>
                      <a:prstDash val="solid"/>
                      <a:round/>
                      <a:headEnd type="none" w="med" len="med"/>
                      <a:tailEnd type="none" w="med" len="med"/>
                    </a:lnT>
                    <a:lnB w="7620" cap="flat" cmpd="sng" algn="ctr">
                      <a:solidFill>
                        <a:srgbClr val="40A744"/>
                      </a:solidFill>
                      <a:prstDash val="solid"/>
                      <a:round/>
                      <a:headEnd type="none" w="med" len="med"/>
                      <a:tailEnd type="none" w="med" len="med"/>
                    </a:lnB>
                    <a:solidFill>
                      <a:srgbClr val="FFFFFF"/>
                    </a:solidFill>
                  </a:tcPr>
                </a:tc>
                <a:tc>
                  <a:txBody>
                    <a:bodyPr/>
                    <a:lstStyle/>
                    <a:p>
                      <a:r>
                        <a:rPr lang="en-GB" sz="1200">
                          <a:effectLst/>
                        </a:rPr>
                        <a:t>It inserts the specified element at the specified position in a list.</a:t>
                      </a:r>
                    </a:p>
                  </a:txBody>
                  <a:tcPr marL="18138" marR="18138" marT="9069" marB="9069">
                    <a:lnL w="7620" cap="flat" cmpd="sng" algn="ctr">
                      <a:solidFill>
                        <a:srgbClr val="60A644"/>
                      </a:solidFill>
                      <a:prstDash val="solid"/>
                      <a:round/>
                      <a:headEnd type="none" w="med" len="med"/>
                      <a:tailEnd type="none" w="med" len="med"/>
                    </a:lnL>
                    <a:lnR w="7620" cap="flat" cmpd="sng" algn="ctr">
                      <a:solidFill>
                        <a:srgbClr val="60A644"/>
                      </a:solidFill>
                      <a:prstDash val="solid"/>
                      <a:round/>
                      <a:headEnd type="none" w="med" len="med"/>
                      <a:tailEnd type="none" w="med" len="med"/>
                    </a:lnR>
                    <a:lnT w="7620" cap="flat" cmpd="sng" algn="ctr">
                      <a:solidFill>
                        <a:srgbClr val="60A644"/>
                      </a:solidFill>
                      <a:prstDash val="solid"/>
                      <a:round/>
                      <a:headEnd type="none" w="med" len="med"/>
                      <a:tailEnd type="none" w="med" len="med"/>
                    </a:lnT>
                    <a:lnB w="7620" cap="flat" cmpd="sng" algn="ctr">
                      <a:solidFill>
                        <a:srgbClr val="C0A644"/>
                      </a:solidFill>
                      <a:prstDash val="solid"/>
                      <a:round/>
                      <a:headEnd type="none" w="med" len="med"/>
                      <a:tailEnd type="none" w="med" len="med"/>
                    </a:lnB>
                    <a:solidFill>
                      <a:srgbClr val="FFFFFF"/>
                    </a:solidFill>
                  </a:tcPr>
                </a:tc>
                <a:extLst>
                  <a:ext uri="{0D108BD9-81ED-4DB2-BD59-A6C34878D82A}">
                    <a16:rowId xmlns:a16="http://schemas.microsoft.com/office/drawing/2014/main" val="2352329607"/>
                  </a:ext>
                </a:extLst>
              </a:tr>
              <a:tr h="161386">
                <a:tc>
                  <a:txBody>
                    <a:bodyPr/>
                    <a:lstStyle/>
                    <a:p>
                      <a:r>
                        <a:rPr lang="en-GB" sz="1200">
                          <a:effectLst/>
                        </a:rPr>
                        <a:t>boolean add(E e)</a:t>
                      </a:r>
                    </a:p>
                  </a:txBody>
                  <a:tcPr marL="18138" marR="18138" marT="9069" marB="9069">
                    <a:lnL w="7620" cap="flat" cmpd="sng" algn="ctr">
                      <a:solidFill>
                        <a:srgbClr val="40A744"/>
                      </a:solidFill>
                      <a:prstDash val="solid"/>
                      <a:round/>
                      <a:headEnd type="none" w="med" len="med"/>
                      <a:tailEnd type="none" w="med" len="med"/>
                    </a:lnL>
                    <a:lnR w="7620" cap="flat" cmpd="sng" algn="ctr">
                      <a:solidFill>
                        <a:srgbClr val="C0A644"/>
                      </a:solidFill>
                      <a:prstDash val="solid"/>
                      <a:round/>
                      <a:headEnd type="none" w="med" len="med"/>
                      <a:tailEnd type="none" w="med" len="med"/>
                    </a:lnR>
                    <a:lnT w="7620" cap="flat" cmpd="sng" algn="ctr">
                      <a:solidFill>
                        <a:srgbClr val="40A744"/>
                      </a:solidFill>
                      <a:prstDash val="solid"/>
                      <a:round/>
                      <a:headEnd type="none" w="med" len="med"/>
                      <a:tailEnd type="none" w="med" len="med"/>
                    </a:lnT>
                    <a:lnB w="7620" cap="flat" cmpd="sng" algn="ctr">
                      <a:solidFill>
                        <a:srgbClr val="80A944"/>
                      </a:solidFill>
                      <a:prstDash val="solid"/>
                      <a:round/>
                      <a:headEnd type="none" w="med" len="med"/>
                      <a:tailEnd type="none" w="med" len="med"/>
                    </a:lnB>
                    <a:solidFill>
                      <a:srgbClr val="FFFFFF"/>
                    </a:solidFill>
                  </a:tcPr>
                </a:tc>
                <a:tc>
                  <a:txBody>
                    <a:bodyPr/>
                    <a:lstStyle/>
                    <a:p>
                      <a:r>
                        <a:rPr lang="en-GB" sz="1200">
                          <a:effectLst/>
                        </a:rPr>
                        <a:t>It appends the specified element at the end of a list.</a:t>
                      </a:r>
                    </a:p>
                  </a:txBody>
                  <a:tcPr marL="18138" marR="18138" marT="9069" marB="9069">
                    <a:lnL w="7620" cap="flat" cmpd="sng" algn="ctr">
                      <a:solidFill>
                        <a:srgbClr val="C0A644"/>
                      </a:solidFill>
                      <a:prstDash val="solid"/>
                      <a:round/>
                      <a:headEnd type="none" w="med" len="med"/>
                      <a:tailEnd type="none" w="med" len="med"/>
                    </a:lnL>
                    <a:lnR w="7620" cap="flat" cmpd="sng" algn="ctr">
                      <a:solidFill>
                        <a:srgbClr val="C0A644"/>
                      </a:solidFill>
                      <a:prstDash val="solid"/>
                      <a:round/>
                      <a:headEnd type="none" w="med" len="med"/>
                      <a:tailEnd type="none" w="med" len="med"/>
                    </a:lnR>
                    <a:lnT w="7620" cap="flat" cmpd="sng" algn="ctr">
                      <a:solidFill>
                        <a:srgbClr val="C0A644"/>
                      </a:solidFill>
                      <a:prstDash val="solid"/>
                      <a:round/>
                      <a:headEnd type="none" w="med" len="med"/>
                      <a:tailEnd type="none" w="med" len="med"/>
                    </a:lnT>
                    <a:lnB w="7620" cap="flat" cmpd="sng" algn="ctr">
                      <a:solidFill>
                        <a:srgbClr val="80A744"/>
                      </a:solidFill>
                      <a:prstDash val="solid"/>
                      <a:round/>
                      <a:headEnd type="none" w="med" len="med"/>
                      <a:tailEnd type="none" w="med" len="med"/>
                    </a:lnB>
                    <a:solidFill>
                      <a:srgbClr val="FFFFFF"/>
                    </a:solidFill>
                  </a:tcPr>
                </a:tc>
                <a:extLst>
                  <a:ext uri="{0D108BD9-81ED-4DB2-BD59-A6C34878D82A}">
                    <a16:rowId xmlns:a16="http://schemas.microsoft.com/office/drawing/2014/main" val="3909976887"/>
                  </a:ext>
                </a:extLst>
              </a:tr>
              <a:tr h="299716">
                <a:tc>
                  <a:txBody>
                    <a:bodyPr/>
                    <a:lstStyle/>
                    <a:p>
                      <a:r>
                        <a:rPr lang="en-GB" sz="1200">
                          <a:effectLst/>
                        </a:rPr>
                        <a:t>boolean addAll(Collection&lt;? extends E&gt; c)</a:t>
                      </a:r>
                    </a:p>
                  </a:txBody>
                  <a:tcPr marL="18138" marR="18138" marT="9069" marB="9069">
                    <a:lnL w="7620" cap="flat" cmpd="sng" algn="ctr">
                      <a:solidFill>
                        <a:srgbClr val="80A944"/>
                      </a:solidFill>
                      <a:prstDash val="solid"/>
                      <a:round/>
                      <a:headEnd type="none" w="med" len="med"/>
                      <a:tailEnd type="none" w="med" len="med"/>
                    </a:lnL>
                    <a:lnR w="7620" cap="flat" cmpd="sng" algn="ctr">
                      <a:solidFill>
                        <a:srgbClr val="80A744"/>
                      </a:solidFill>
                      <a:prstDash val="solid"/>
                      <a:round/>
                      <a:headEnd type="none" w="med" len="med"/>
                      <a:tailEnd type="none" w="med" len="med"/>
                    </a:lnR>
                    <a:lnT w="7620" cap="flat" cmpd="sng" algn="ctr">
                      <a:solidFill>
                        <a:srgbClr val="80A944"/>
                      </a:solidFill>
                      <a:prstDash val="solid"/>
                      <a:round/>
                      <a:headEnd type="none" w="med" len="med"/>
                      <a:tailEnd type="none" w="med" len="med"/>
                    </a:lnT>
                    <a:lnB w="7620" cap="flat" cmpd="sng" algn="ctr">
                      <a:solidFill>
                        <a:srgbClr val="80AB44"/>
                      </a:solidFill>
                      <a:prstDash val="solid"/>
                      <a:round/>
                      <a:headEnd type="none" w="med" len="med"/>
                      <a:tailEnd type="none" w="med" len="med"/>
                    </a:lnB>
                    <a:solidFill>
                      <a:srgbClr val="FFFFFF"/>
                    </a:solidFill>
                  </a:tcPr>
                </a:tc>
                <a:tc>
                  <a:txBody>
                    <a:bodyPr/>
                    <a:lstStyle/>
                    <a:p>
                      <a:r>
                        <a:rPr lang="en-GB" sz="1200">
                          <a:effectLst/>
                        </a:rPr>
                        <a:t>It appends all of the elements in the specified collection to the end of this list.</a:t>
                      </a:r>
                    </a:p>
                  </a:txBody>
                  <a:tcPr marL="18138" marR="18138" marT="9069" marB="9069">
                    <a:lnL w="7620" cap="flat" cmpd="sng" algn="ctr">
                      <a:solidFill>
                        <a:srgbClr val="80A744"/>
                      </a:solidFill>
                      <a:prstDash val="solid"/>
                      <a:round/>
                      <a:headEnd type="none" w="med" len="med"/>
                      <a:tailEnd type="none" w="med" len="med"/>
                    </a:lnL>
                    <a:lnR w="7620" cap="flat" cmpd="sng" algn="ctr">
                      <a:solidFill>
                        <a:srgbClr val="80A744"/>
                      </a:solidFill>
                      <a:prstDash val="solid"/>
                      <a:round/>
                      <a:headEnd type="none" w="med" len="med"/>
                      <a:tailEnd type="none" w="med" len="med"/>
                    </a:lnR>
                    <a:lnT w="7620" cap="flat" cmpd="sng" algn="ctr">
                      <a:solidFill>
                        <a:srgbClr val="80A744"/>
                      </a:solidFill>
                      <a:prstDash val="solid"/>
                      <a:round/>
                      <a:headEnd type="none" w="med" len="med"/>
                      <a:tailEnd type="none" w="med" len="med"/>
                    </a:lnT>
                    <a:lnB w="7620" cap="flat" cmpd="sng" algn="ctr">
                      <a:solidFill>
                        <a:srgbClr val="80AA44"/>
                      </a:solidFill>
                      <a:prstDash val="solid"/>
                      <a:round/>
                      <a:headEnd type="none" w="med" len="med"/>
                      <a:tailEnd type="none" w="med" len="med"/>
                    </a:lnB>
                    <a:solidFill>
                      <a:srgbClr val="FFFFFF"/>
                    </a:solidFill>
                  </a:tcPr>
                </a:tc>
                <a:extLst>
                  <a:ext uri="{0D108BD9-81ED-4DB2-BD59-A6C34878D82A}">
                    <a16:rowId xmlns:a16="http://schemas.microsoft.com/office/drawing/2014/main" val="2177760570"/>
                  </a:ext>
                </a:extLst>
              </a:tr>
              <a:tr h="299716">
                <a:tc>
                  <a:txBody>
                    <a:bodyPr/>
                    <a:lstStyle/>
                    <a:p>
                      <a:r>
                        <a:rPr lang="en-GB" sz="1200">
                          <a:effectLst/>
                        </a:rPr>
                        <a:t>boolean addAll(int index, Collection&lt;? extends E&gt; c)</a:t>
                      </a:r>
                    </a:p>
                  </a:txBody>
                  <a:tcPr marL="18138" marR="18138" marT="9069" marB="9069">
                    <a:lnL w="7620" cap="flat" cmpd="sng" algn="ctr">
                      <a:solidFill>
                        <a:srgbClr val="80AB44"/>
                      </a:solidFill>
                      <a:prstDash val="solid"/>
                      <a:round/>
                      <a:headEnd type="none" w="med" len="med"/>
                      <a:tailEnd type="none" w="med" len="med"/>
                    </a:lnL>
                    <a:lnR w="7620" cap="flat" cmpd="sng" algn="ctr">
                      <a:solidFill>
                        <a:srgbClr val="80AA44"/>
                      </a:solidFill>
                      <a:prstDash val="solid"/>
                      <a:round/>
                      <a:headEnd type="none" w="med" len="med"/>
                      <a:tailEnd type="none" w="med" len="med"/>
                    </a:lnR>
                    <a:lnT w="7620" cap="flat" cmpd="sng" algn="ctr">
                      <a:solidFill>
                        <a:srgbClr val="80AB44"/>
                      </a:solidFill>
                      <a:prstDash val="solid"/>
                      <a:round/>
                      <a:headEnd type="none" w="med" len="med"/>
                      <a:tailEnd type="none" w="med" len="med"/>
                    </a:lnT>
                    <a:lnB w="7620" cap="flat" cmpd="sng" algn="ctr">
                      <a:solidFill>
                        <a:srgbClr val="E0AD44"/>
                      </a:solidFill>
                      <a:prstDash val="solid"/>
                      <a:round/>
                      <a:headEnd type="none" w="med" len="med"/>
                      <a:tailEnd type="none" w="med" len="med"/>
                    </a:lnB>
                    <a:solidFill>
                      <a:srgbClr val="FFFFFF"/>
                    </a:solidFill>
                  </a:tcPr>
                </a:tc>
                <a:tc>
                  <a:txBody>
                    <a:bodyPr/>
                    <a:lstStyle/>
                    <a:p>
                      <a:r>
                        <a:rPr lang="en-GB" sz="1200">
                          <a:effectLst/>
                        </a:rPr>
                        <a:t>It appends all the elements in the specified collection, starting at the specified position of the list.</a:t>
                      </a:r>
                    </a:p>
                  </a:txBody>
                  <a:tcPr marL="18138" marR="18138" marT="9069" marB="9069">
                    <a:lnL w="7620" cap="flat" cmpd="sng" algn="ctr">
                      <a:solidFill>
                        <a:srgbClr val="80AA44"/>
                      </a:solidFill>
                      <a:prstDash val="solid"/>
                      <a:round/>
                      <a:headEnd type="none" w="med" len="med"/>
                      <a:tailEnd type="none" w="med" len="med"/>
                    </a:lnL>
                    <a:lnR w="7620" cap="flat" cmpd="sng" algn="ctr">
                      <a:solidFill>
                        <a:srgbClr val="80AA44"/>
                      </a:solidFill>
                      <a:prstDash val="solid"/>
                      <a:round/>
                      <a:headEnd type="none" w="med" len="med"/>
                      <a:tailEnd type="none" w="med" len="med"/>
                    </a:lnR>
                    <a:lnT w="7620" cap="flat" cmpd="sng" algn="ctr">
                      <a:solidFill>
                        <a:srgbClr val="80AA44"/>
                      </a:solidFill>
                      <a:prstDash val="solid"/>
                      <a:round/>
                      <a:headEnd type="none" w="med" len="med"/>
                      <a:tailEnd type="none" w="med" len="med"/>
                    </a:lnT>
                    <a:lnB w="7620" cap="flat" cmpd="sng" algn="ctr">
                      <a:solidFill>
                        <a:srgbClr val="A0AB44"/>
                      </a:solidFill>
                      <a:prstDash val="solid"/>
                      <a:round/>
                      <a:headEnd type="none" w="med" len="med"/>
                      <a:tailEnd type="none" w="med" len="med"/>
                    </a:lnB>
                    <a:solidFill>
                      <a:srgbClr val="FFFFFF"/>
                    </a:solidFill>
                  </a:tcPr>
                </a:tc>
                <a:extLst>
                  <a:ext uri="{0D108BD9-81ED-4DB2-BD59-A6C34878D82A}">
                    <a16:rowId xmlns:a16="http://schemas.microsoft.com/office/drawing/2014/main" val="2076612598"/>
                  </a:ext>
                </a:extLst>
              </a:tr>
              <a:tr h="161386">
                <a:tc>
                  <a:txBody>
                    <a:bodyPr/>
                    <a:lstStyle/>
                    <a:p>
                      <a:r>
                        <a:rPr lang="en-GB" sz="1200">
                          <a:effectLst/>
                        </a:rPr>
                        <a:t>void clear()</a:t>
                      </a:r>
                    </a:p>
                  </a:txBody>
                  <a:tcPr marL="18138" marR="18138" marT="9069" marB="9069">
                    <a:lnL w="7620" cap="flat" cmpd="sng" algn="ctr">
                      <a:solidFill>
                        <a:srgbClr val="E0AD44"/>
                      </a:solidFill>
                      <a:prstDash val="solid"/>
                      <a:round/>
                      <a:headEnd type="none" w="med" len="med"/>
                      <a:tailEnd type="none" w="med" len="med"/>
                    </a:lnL>
                    <a:lnR w="7620" cap="flat" cmpd="sng" algn="ctr">
                      <a:solidFill>
                        <a:srgbClr val="A0AB44"/>
                      </a:solidFill>
                      <a:prstDash val="solid"/>
                      <a:round/>
                      <a:headEnd type="none" w="med" len="med"/>
                      <a:tailEnd type="none" w="med" len="med"/>
                    </a:lnR>
                    <a:lnT w="7620" cap="flat" cmpd="sng" algn="ctr">
                      <a:solidFill>
                        <a:srgbClr val="E0AD44"/>
                      </a:solidFill>
                      <a:prstDash val="solid"/>
                      <a:round/>
                      <a:headEnd type="none" w="med" len="med"/>
                      <a:tailEnd type="none" w="med" len="med"/>
                    </a:lnT>
                    <a:lnB w="7620" cap="flat" cmpd="sng" algn="ctr">
                      <a:solidFill>
                        <a:srgbClr val="60AA44"/>
                      </a:solidFill>
                      <a:prstDash val="solid"/>
                      <a:round/>
                      <a:headEnd type="none" w="med" len="med"/>
                      <a:tailEnd type="none" w="med" len="med"/>
                    </a:lnB>
                    <a:solidFill>
                      <a:srgbClr val="FFFFFF"/>
                    </a:solidFill>
                  </a:tcPr>
                </a:tc>
                <a:tc>
                  <a:txBody>
                    <a:bodyPr/>
                    <a:lstStyle/>
                    <a:p>
                      <a:r>
                        <a:rPr lang="en-GB" sz="1200">
                          <a:effectLst/>
                        </a:rPr>
                        <a:t>It removes all of the elements from this list.</a:t>
                      </a:r>
                    </a:p>
                  </a:txBody>
                  <a:tcPr marL="18138" marR="18138" marT="9069" marB="9069">
                    <a:lnL w="7620" cap="flat" cmpd="sng" algn="ctr">
                      <a:solidFill>
                        <a:srgbClr val="A0AB44"/>
                      </a:solidFill>
                      <a:prstDash val="solid"/>
                      <a:round/>
                      <a:headEnd type="none" w="med" len="med"/>
                      <a:tailEnd type="none" w="med" len="med"/>
                    </a:lnL>
                    <a:lnR w="7620" cap="flat" cmpd="sng" algn="ctr">
                      <a:solidFill>
                        <a:srgbClr val="A0AB44"/>
                      </a:solidFill>
                      <a:prstDash val="solid"/>
                      <a:round/>
                      <a:headEnd type="none" w="med" len="med"/>
                      <a:tailEnd type="none" w="med" len="med"/>
                    </a:lnR>
                    <a:lnT w="7620" cap="flat" cmpd="sng" algn="ctr">
                      <a:solidFill>
                        <a:srgbClr val="A0AB44"/>
                      </a:solidFill>
                      <a:prstDash val="solid"/>
                      <a:round/>
                      <a:headEnd type="none" w="med" len="med"/>
                      <a:tailEnd type="none" w="med" len="med"/>
                    </a:lnT>
                    <a:lnB w="7620" cap="flat" cmpd="sng" algn="ctr">
                      <a:solidFill>
                        <a:srgbClr val="20AD44"/>
                      </a:solidFill>
                      <a:prstDash val="solid"/>
                      <a:round/>
                      <a:headEnd type="none" w="med" len="med"/>
                      <a:tailEnd type="none" w="med" len="med"/>
                    </a:lnB>
                    <a:solidFill>
                      <a:srgbClr val="FFFFFF"/>
                    </a:solidFill>
                  </a:tcPr>
                </a:tc>
                <a:extLst>
                  <a:ext uri="{0D108BD9-81ED-4DB2-BD59-A6C34878D82A}">
                    <a16:rowId xmlns:a16="http://schemas.microsoft.com/office/drawing/2014/main" val="119088976"/>
                  </a:ext>
                </a:extLst>
              </a:tr>
              <a:tr h="161386">
                <a:tc>
                  <a:txBody>
                    <a:bodyPr/>
                    <a:lstStyle/>
                    <a:p>
                      <a:r>
                        <a:rPr lang="en-GB" sz="1200">
                          <a:effectLst/>
                        </a:rPr>
                        <a:t>void ensureCapacity(int requiredCapacity)</a:t>
                      </a:r>
                    </a:p>
                  </a:txBody>
                  <a:tcPr marL="18138" marR="18138" marT="9069" marB="9069">
                    <a:lnL w="7620" cap="flat" cmpd="sng" algn="ctr">
                      <a:solidFill>
                        <a:srgbClr val="60AA44"/>
                      </a:solidFill>
                      <a:prstDash val="solid"/>
                      <a:round/>
                      <a:headEnd type="none" w="med" len="med"/>
                      <a:tailEnd type="none" w="med" len="med"/>
                    </a:lnL>
                    <a:lnR w="7620" cap="flat" cmpd="sng" algn="ctr">
                      <a:solidFill>
                        <a:srgbClr val="20AD44"/>
                      </a:solidFill>
                      <a:prstDash val="solid"/>
                      <a:round/>
                      <a:headEnd type="none" w="med" len="med"/>
                      <a:tailEnd type="none" w="med" len="med"/>
                    </a:lnR>
                    <a:lnT w="7620" cap="flat" cmpd="sng" algn="ctr">
                      <a:solidFill>
                        <a:srgbClr val="60AA44"/>
                      </a:solidFill>
                      <a:prstDash val="solid"/>
                      <a:round/>
                      <a:headEnd type="none" w="med" len="med"/>
                      <a:tailEnd type="none" w="med" len="med"/>
                    </a:lnT>
                    <a:lnB w="7620" cap="flat" cmpd="sng" algn="ctr">
                      <a:solidFill>
                        <a:srgbClr val="C0AB44"/>
                      </a:solidFill>
                      <a:prstDash val="solid"/>
                      <a:round/>
                      <a:headEnd type="none" w="med" len="med"/>
                      <a:tailEnd type="none" w="med" len="med"/>
                    </a:lnB>
                    <a:solidFill>
                      <a:srgbClr val="FFFFFF"/>
                    </a:solidFill>
                  </a:tcPr>
                </a:tc>
                <a:tc>
                  <a:txBody>
                    <a:bodyPr/>
                    <a:lstStyle/>
                    <a:p>
                      <a:r>
                        <a:rPr lang="en-GB" sz="1200">
                          <a:effectLst/>
                        </a:rPr>
                        <a:t>It enhances the capacity of an ArrayList instance.</a:t>
                      </a:r>
                    </a:p>
                  </a:txBody>
                  <a:tcPr marL="18138" marR="18138" marT="9069" marB="9069">
                    <a:lnL w="7620" cap="flat" cmpd="sng" algn="ctr">
                      <a:solidFill>
                        <a:srgbClr val="20AD44"/>
                      </a:solidFill>
                      <a:prstDash val="solid"/>
                      <a:round/>
                      <a:headEnd type="none" w="med" len="med"/>
                      <a:tailEnd type="none" w="med" len="med"/>
                    </a:lnL>
                    <a:lnR w="7620" cap="flat" cmpd="sng" algn="ctr">
                      <a:solidFill>
                        <a:srgbClr val="20AD44"/>
                      </a:solidFill>
                      <a:prstDash val="solid"/>
                      <a:round/>
                      <a:headEnd type="none" w="med" len="med"/>
                      <a:tailEnd type="none" w="med" len="med"/>
                    </a:lnR>
                    <a:lnT w="7620" cap="flat" cmpd="sng" algn="ctr">
                      <a:solidFill>
                        <a:srgbClr val="20AD44"/>
                      </a:solidFill>
                      <a:prstDash val="solid"/>
                      <a:round/>
                      <a:headEnd type="none" w="med" len="med"/>
                      <a:tailEnd type="none" w="med" len="med"/>
                    </a:lnT>
                    <a:lnB w="7620" cap="flat" cmpd="sng" algn="ctr">
                      <a:solidFill>
                        <a:srgbClr val="C0AF44"/>
                      </a:solidFill>
                      <a:prstDash val="solid"/>
                      <a:round/>
                      <a:headEnd type="none" w="med" len="med"/>
                      <a:tailEnd type="none" w="med" len="med"/>
                    </a:lnB>
                    <a:solidFill>
                      <a:srgbClr val="FFFFFF"/>
                    </a:solidFill>
                  </a:tcPr>
                </a:tc>
                <a:extLst>
                  <a:ext uri="{0D108BD9-81ED-4DB2-BD59-A6C34878D82A}">
                    <a16:rowId xmlns:a16="http://schemas.microsoft.com/office/drawing/2014/main" val="3121663295"/>
                  </a:ext>
                </a:extLst>
              </a:tr>
              <a:tr h="230551">
                <a:tc>
                  <a:txBody>
                    <a:bodyPr/>
                    <a:lstStyle/>
                    <a:p>
                      <a:r>
                        <a:rPr lang="en-GB" sz="1200">
                          <a:effectLst/>
                        </a:rPr>
                        <a:t>E get(int index)</a:t>
                      </a:r>
                    </a:p>
                  </a:txBody>
                  <a:tcPr marL="18138" marR="18138" marT="9069" marB="9069">
                    <a:lnL w="7620" cap="flat" cmpd="sng" algn="ctr">
                      <a:solidFill>
                        <a:srgbClr val="C0AB44"/>
                      </a:solidFill>
                      <a:prstDash val="solid"/>
                      <a:round/>
                      <a:headEnd type="none" w="med" len="med"/>
                      <a:tailEnd type="none" w="med" len="med"/>
                    </a:lnL>
                    <a:lnR w="7620" cap="flat" cmpd="sng" algn="ctr">
                      <a:solidFill>
                        <a:srgbClr val="C0AF44"/>
                      </a:solidFill>
                      <a:prstDash val="solid"/>
                      <a:round/>
                      <a:headEnd type="none" w="med" len="med"/>
                      <a:tailEnd type="none" w="med" len="med"/>
                    </a:lnR>
                    <a:lnT w="7620" cap="flat" cmpd="sng" algn="ctr">
                      <a:solidFill>
                        <a:srgbClr val="C0AB44"/>
                      </a:solidFill>
                      <a:prstDash val="solid"/>
                      <a:round/>
                      <a:headEnd type="none" w="med" len="med"/>
                      <a:tailEnd type="none" w="med" len="med"/>
                    </a:lnT>
                    <a:lnB w="7620" cap="flat" cmpd="sng" algn="ctr">
                      <a:solidFill>
                        <a:srgbClr val="40B044"/>
                      </a:solidFill>
                      <a:prstDash val="solid"/>
                      <a:round/>
                      <a:headEnd type="none" w="med" len="med"/>
                      <a:tailEnd type="none" w="med" len="med"/>
                    </a:lnB>
                    <a:solidFill>
                      <a:srgbClr val="FFFFFF"/>
                    </a:solidFill>
                  </a:tcPr>
                </a:tc>
                <a:tc>
                  <a:txBody>
                    <a:bodyPr/>
                    <a:lstStyle/>
                    <a:p>
                      <a:r>
                        <a:rPr lang="en-GB" sz="1200">
                          <a:effectLst/>
                        </a:rPr>
                        <a:t>It fetches the element from the particular position of the list.</a:t>
                      </a:r>
                    </a:p>
                  </a:txBody>
                  <a:tcPr marL="18138" marR="18138" marT="9069" marB="9069">
                    <a:lnL w="7620" cap="flat" cmpd="sng" algn="ctr">
                      <a:solidFill>
                        <a:srgbClr val="C0AF44"/>
                      </a:solidFill>
                      <a:prstDash val="solid"/>
                      <a:round/>
                      <a:headEnd type="none" w="med" len="med"/>
                      <a:tailEnd type="none" w="med" len="med"/>
                    </a:lnL>
                    <a:lnR w="7620" cap="flat" cmpd="sng" algn="ctr">
                      <a:solidFill>
                        <a:srgbClr val="C0AF44"/>
                      </a:solidFill>
                      <a:prstDash val="solid"/>
                      <a:round/>
                      <a:headEnd type="none" w="med" len="med"/>
                      <a:tailEnd type="none" w="med" len="med"/>
                    </a:lnR>
                    <a:lnT w="7620" cap="flat" cmpd="sng" algn="ctr">
                      <a:solidFill>
                        <a:srgbClr val="C0AF44"/>
                      </a:solidFill>
                      <a:prstDash val="solid"/>
                      <a:round/>
                      <a:headEnd type="none" w="med" len="med"/>
                      <a:tailEnd type="none" w="med" len="med"/>
                    </a:lnT>
                    <a:lnB w="7620" cap="flat" cmpd="sng" algn="ctr">
                      <a:solidFill>
                        <a:srgbClr val="A0B044"/>
                      </a:solidFill>
                      <a:prstDash val="solid"/>
                      <a:round/>
                      <a:headEnd type="none" w="med" len="med"/>
                      <a:tailEnd type="none" w="med" len="med"/>
                    </a:lnB>
                    <a:solidFill>
                      <a:srgbClr val="FFFFFF"/>
                    </a:solidFill>
                  </a:tcPr>
                </a:tc>
                <a:extLst>
                  <a:ext uri="{0D108BD9-81ED-4DB2-BD59-A6C34878D82A}">
                    <a16:rowId xmlns:a16="http://schemas.microsoft.com/office/drawing/2014/main" val="2913608516"/>
                  </a:ext>
                </a:extLst>
              </a:tr>
              <a:tr h="161386">
                <a:tc>
                  <a:txBody>
                    <a:bodyPr/>
                    <a:lstStyle/>
                    <a:p>
                      <a:r>
                        <a:rPr lang="en-GB" sz="1200">
                          <a:effectLst/>
                        </a:rPr>
                        <a:t>boolean isEmpty()</a:t>
                      </a:r>
                    </a:p>
                  </a:txBody>
                  <a:tcPr marL="18138" marR="18138" marT="9069" marB="9069">
                    <a:lnL w="7620" cap="flat" cmpd="sng" algn="ctr">
                      <a:solidFill>
                        <a:srgbClr val="40B044"/>
                      </a:solidFill>
                      <a:prstDash val="solid"/>
                      <a:round/>
                      <a:headEnd type="none" w="med" len="med"/>
                      <a:tailEnd type="none" w="med" len="med"/>
                    </a:lnL>
                    <a:lnR w="7620" cap="flat" cmpd="sng" algn="ctr">
                      <a:solidFill>
                        <a:srgbClr val="A0B044"/>
                      </a:solidFill>
                      <a:prstDash val="solid"/>
                      <a:round/>
                      <a:headEnd type="none" w="med" len="med"/>
                      <a:tailEnd type="none" w="med" len="med"/>
                    </a:lnR>
                    <a:lnT w="7620" cap="flat" cmpd="sng" algn="ctr">
                      <a:solidFill>
                        <a:srgbClr val="40B044"/>
                      </a:solidFill>
                      <a:prstDash val="solid"/>
                      <a:round/>
                      <a:headEnd type="none" w="med" len="med"/>
                      <a:tailEnd type="none" w="med" len="med"/>
                    </a:lnT>
                    <a:lnB w="7620" cap="flat" cmpd="sng" algn="ctr">
                      <a:solidFill>
                        <a:srgbClr val="A0AE44"/>
                      </a:solidFill>
                      <a:prstDash val="solid"/>
                      <a:round/>
                      <a:headEnd type="none" w="med" len="med"/>
                      <a:tailEnd type="none" w="med" len="med"/>
                    </a:lnB>
                    <a:solidFill>
                      <a:srgbClr val="FFFFFF"/>
                    </a:solidFill>
                  </a:tcPr>
                </a:tc>
                <a:tc>
                  <a:txBody>
                    <a:bodyPr/>
                    <a:lstStyle/>
                    <a:p>
                      <a:r>
                        <a:rPr lang="en-GB" sz="1200">
                          <a:effectLst/>
                        </a:rPr>
                        <a:t>It returns true if the list is empty, otherwise false.</a:t>
                      </a:r>
                    </a:p>
                  </a:txBody>
                  <a:tcPr marL="18138" marR="18138" marT="9069" marB="9069">
                    <a:lnL w="7620" cap="flat" cmpd="sng" algn="ctr">
                      <a:solidFill>
                        <a:srgbClr val="A0B044"/>
                      </a:solidFill>
                      <a:prstDash val="solid"/>
                      <a:round/>
                      <a:headEnd type="none" w="med" len="med"/>
                      <a:tailEnd type="none" w="med" len="med"/>
                    </a:lnL>
                    <a:lnR w="7620" cap="flat" cmpd="sng" algn="ctr">
                      <a:solidFill>
                        <a:srgbClr val="A0B044"/>
                      </a:solidFill>
                      <a:prstDash val="solid"/>
                      <a:round/>
                      <a:headEnd type="none" w="med" len="med"/>
                      <a:tailEnd type="none" w="med" len="med"/>
                    </a:lnR>
                    <a:lnT w="7620" cap="flat" cmpd="sng" algn="ctr">
                      <a:solidFill>
                        <a:srgbClr val="A0B044"/>
                      </a:solidFill>
                      <a:prstDash val="solid"/>
                      <a:round/>
                      <a:headEnd type="none" w="med" len="med"/>
                      <a:tailEnd type="none" w="med" len="med"/>
                    </a:lnT>
                    <a:lnB w="7620" cap="flat" cmpd="sng" algn="ctr">
                      <a:solidFill>
                        <a:srgbClr val="80AF44"/>
                      </a:solidFill>
                      <a:prstDash val="solid"/>
                      <a:round/>
                      <a:headEnd type="none" w="med" len="med"/>
                      <a:tailEnd type="none" w="med" len="med"/>
                    </a:lnB>
                    <a:solidFill>
                      <a:srgbClr val="FFFFFF"/>
                    </a:solidFill>
                  </a:tcPr>
                </a:tc>
                <a:extLst>
                  <a:ext uri="{0D108BD9-81ED-4DB2-BD59-A6C34878D82A}">
                    <a16:rowId xmlns:a16="http://schemas.microsoft.com/office/drawing/2014/main" val="2176581466"/>
                  </a:ext>
                </a:extLst>
              </a:tr>
              <a:tr h="368882">
                <a:tc>
                  <a:txBody>
                    <a:bodyPr/>
                    <a:lstStyle/>
                    <a:p>
                      <a:r>
                        <a:rPr lang="en-GB" sz="1200">
                          <a:effectLst/>
                        </a:rPr>
                        <a:t>int lastIndexOf(Object o)</a:t>
                      </a:r>
                    </a:p>
                  </a:txBody>
                  <a:tcPr marL="18138" marR="18138" marT="9069" marB="9069">
                    <a:lnL w="7620" cap="flat" cmpd="sng" algn="ctr">
                      <a:solidFill>
                        <a:srgbClr val="A0AE44"/>
                      </a:solidFill>
                      <a:prstDash val="solid"/>
                      <a:round/>
                      <a:headEnd type="none" w="med" len="med"/>
                      <a:tailEnd type="none" w="med" len="med"/>
                    </a:lnL>
                    <a:lnR w="7620" cap="flat" cmpd="sng" algn="ctr">
                      <a:solidFill>
                        <a:srgbClr val="80AF44"/>
                      </a:solidFill>
                      <a:prstDash val="solid"/>
                      <a:round/>
                      <a:headEnd type="none" w="med" len="med"/>
                      <a:tailEnd type="none" w="med" len="med"/>
                    </a:lnR>
                    <a:lnT w="7620" cap="flat" cmpd="sng" algn="ctr">
                      <a:solidFill>
                        <a:srgbClr val="A0AE44"/>
                      </a:solidFill>
                      <a:prstDash val="solid"/>
                      <a:round/>
                      <a:headEnd type="none" w="med" len="med"/>
                      <a:tailEnd type="none" w="med" len="med"/>
                    </a:lnT>
                    <a:lnB w="7620" cap="flat" cmpd="sng" algn="ctr">
                      <a:solidFill>
                        <a:srgbClr val="80AB44"/>
                      </a:solidFill>
                      <a:prstDash val="solid"/>
                      <a:round/>
                      <a:headEnd type="none" w="med" len="med"/>
                      <a:tailEnd type="none" w="med" len="med"/>
                    </a:lnB>
                    <a:solidFill>
                      <a:srgbClr val="FFFFFF"/>
                    </a:solidFill>
                  </a:tcPr>
                </a:tc>
                <a:tc>
                  <a:txBody>
                    <a:bodyPr/>
                    <a:lstStyle/>
                    <a:p>
                      <a:r>
                        <a:rPr lang="en-GB" sz="1200">
                          <a:effectLst/>
                        </a:rPr>
                        <a:t>It returns the index in this list of the last occurrence of the specified element, or -1 if the list does not contain this element.</a:t>
                      </a:r>
                    </a:p>
                  </a:txBody>
                  <a:tcPr marL="18138" marR="18138" marT="9069" marB="9069">
                    <a:lnL w="7620" cap="flat" cmpd="sng" algn="ctr">
                      <a:solidFill>
                        <a:srgbClr val="80AF44"/>
                      </a:solidFill>
                      <a:prstDash val="solid"/>
                      <a:round/>
                      <a:headEnd type="none" w="med" len="med"/>
                      <a:tailEnd type="none" w="med" len="med"/>
                    </a:lnL>
                    <a:lnR w="7620" cap="flat" cmpd="sng" algn="ctr">
                      <a:solidFill>
                        <a:srgbClr val="80AF44"/>
                      </a:solidFill>
                      <a:prstDash val="solid"/>
                      <a:round/>
                      <a:headEnd type="none" w="med" len="med"/>
                      <a:tailEnd type="none" w="med" len="med"/>
                    </a:lnR>
                    <a:lnT w="7620" cap="flat" cmpd="sng" algn="ctr">
                      <a:solidFill>
                        <a:srgbClr val="80AF44"/>
                      </a:solidFill>
                      <a:prstDash val="solid"/>
                      <a:round/>
                      <a:headEnd type="none" w="med" len="med"/>
                      <a:tailEnd type="none" w="med" len="med"/>
                    </a:lnT>
                    <a:lnB w="7620" cap="flat" cmpd="sng" algn="ctr">
                      <a:solidFill>
                        <a:srgbClr val="E0AB44"/>
                      </a:solidFill>
                      <a:prstDash val="solid"/>
                      <a:round/>
                      <a:headEnd type="none" w="med" len="med"/>
                      <a:tailEnd type="none" w="med" len="med"/>
                    </a:lnB>
                    <a:solidFill>
                      <a:srgbClr val="FFFFFF"/>
                    </a:solidFill>
                  </a:tcPr>
                </a:tc>
                <a:extLst>
                  <a:ext uri="{0D108BD9-81ED-4DB2-BD59-A6C34878D82A}">
                    <a16:rowId xmlns:a16="http://schemas.microsoft.com/office/drawing/2014/main" val="4292211668"/>
                  </a:ext>
                </a:extLst>
              </a:tr>
              <a:tr h="230551">
                <a:tc>
                  <a:txBody>
                    <a:bodyPr/>
                    <a:lstStyle/>
                    <a:p>
                      <a:r>
                        <a:rPr lang="en-GB" sz="1200">
                          <a:effectLst/>
                        </a:rPr>
                        <a:t>Object[] toArray()</a:t>
                      </a:r>
                    </a:p>
                  </a:txBody>
                  <a:tcPr marL="18138" marR="18138" marT="9069" marB="9069">
                    <a:lnL w="7620" cap="flat" cmpd="sng" algn="ctr">
                      <a:solidFill>
                        <a:srgbClr val="80AB44"/>
                      </a:solidFill>
                      <a:prstDash val="solid"/>
                      <a:round/>
                      <a:headEnd type="none" w="med" len="med"/>
                      <a:tailEnd type="none" w="med" len="med"/>
                    </a:lnL>
                    <a:lnR w="7620" cap="flat" cmpd="sng" algn="ctr">
                      <a:solidFill>
                        <a:srgbClr val="E0AB44"/>
                      </a:solidFill>
                      <a:prstDash val="solid"/>
                      <a:round/>
                      <a:headEnd type="none" w="med" len="med"/>
                      <a:tailEnd type="none" w="med" len="med"/>
                    </a:lnR>
                    <a:lnT w="7620" cap="flat" cmpd="sng" algn="ctr">
                      <a:solidFill>
                        <a:srgbClr val="80AB44"/>
                      </a:solidFill>
                      <a:prstDash val="solid"/>
                      <a:round/>
                      <a:headEnd type="none" w="med" len="med"/>
                      <a:tailEnd type="none" w="med" len="med"/>
                    </a:lnT>
                    <a:lnB w="7620" cap="flat" cmpd="sng" algn="ctr">
                      <a:solidFill>
                        <a:srgbClr val="00B044"/>
                      </a:solidFill>
                      <a:prstDash val="solid"/>
                      <a:round/>
                      <a:headEnd type="none" w="med" len="med"/>
                      <a:tailEnd type="none" w="med" len="med"/>
                    </a:lnB>
                    <a:solidFill>
                      <a:srgbClr val="FFFFFF"/>
                    </a:solidFill>
                  </a:tcPr>
                </a:tc>
                <a:tc>
                  <a:txBody>
                    <a:bodyPr/>
                    <a:lstStyle/>
                    <a:p>
                      <a:r>
                        <a:rPr lang="en-GB" sz="1200">
                          <a:effectLst/>
                        </a:rPr>
                        <a:t>It returns an array containing all of the elements in this list in the correct order.</a:t>
                      </a:r>
                    </a:p>
                  </a:txBody>
                  <a:tcPr marL="18138" marR="18138" marT="9069" marB="9069">
                    <a:lnL w="7620" cap="flat" cmpd="sng" algn="ctr">
                      <a:solidFill>
                        <a:srgbClr val="E0AB44"/>
                      </a:solidFill>
                      <a:prstDash val="solid"/>
                      <a:round/>
                      <a:headEnd type="none" w="med" len="med"/>
                      <a:tailEnd type="none" w="med" len="med"/>
                    </a:lnL>
                    <a:lnR w="7620" cap="flat" cmpd="sng" algn="ctr">
                      <a:solidFill>
                        <a:srgbClr val="E0AB44"/>
                      </a:solidFill>
                      <a:prstDash val="solid"/>
                      <a:round/>
                      <a:headEnd type="none" w="med" len="med"/>
                      <a:tailEnd type="none" w="med" len="med"/>
                    </a:lnR>
                    <a:lnT w="7620" cap="flat" cmpd="sng" algn="ctr">
                      <a:solidFill>
                        <a:srgbClr val="E0AB44"/>
                      </a:solidFill>
                      <a:prstDash val="solid"/>
                      <a:round/>
                      <a:headEnd type="none" w="med" len="med"/>
                      <a:tailEnd type="none" w="med" len="med"/>
                    </a:lnT>
                    <a:lnB w="7620" cap="flat" cmpd="sng" algn="ctr">
                      <a:solidFill>
                        <a:srgbClr val="40AC44"/>
                      </a:solidFill>
                      <a:prstDash val="solid"/>
                      <a:round/>
                      <a:headEnd type="none" w="med" len="med"/>
                      <a:tailEnd type="none" w="med" len="med"/>
                    </a:lnB>
                    <a:solidFill>
                      <a:srgbClr val="FFFFFF"/>
                    </a:solidFill>
                  </a:tcPr>
                </a:tc>
                <a:extLst>
                  <a:ext uri="{0D108BD9-81ED-4DB2-BD59-A6C34878D82A}">
                    <a16:rowId xmlns:a16="http://schemas.microsoft.com/office/drawing/2014/main" val="3960315300"/>
                  </a:ext>
                </a:extLst>
              </a:tr>
              <a:tr h="230551">
                <a:tc>
                  <a:txBody>
                    <a:bodyPr/>
                    <a:lstStyle/>
                    <a:p>
                      <a:r>
                        <a:rPr lang="fr-FR" sz="1200">
                          <a:effectLst/>
                        </a:rPr>
                        <a:t>&lt;T&gt; T[] toArray(T[] a)</a:t>
                      </a:r>
                    </a:p>
                  </a:txBody>
                  <a:tcPr marL="18138" marR="18138" marT="9069" marB="9069">
                    <a:lnL w="7620" cap="flat" cmpd="sng" algn="ctr">
                      <a:solidFill>
                        <a:srgbClr val="00B044"/>
                      </a:solidFill>
                      <a:prstDash val="solid"/>
                      <a:round/>
                      <a:headEnd type="none" w="med" len="med"/>
                      <a:tailEnd type="none" w="med" len="med"/>
                    </a:lnL>
                    <a:lnR w="7620" cap="flat" cmpd="sng" algn="ctr">
                      <a:solidFill>
                        <a:srgbClr val="40AC44"/>
                      </a:solidFill>
                      <a:prstDash val="solid"/>
                      <a:round/>
                      <a:headEnd type="none" w="med" len="med"/>
                      <a:tailEnd type="none" w="med" len="med"/>
                    </a:lnR>
                    <a:lnT w="7620" cap="flat" cmpd="sng" algn="ctr">
                      <a:solidFill>
                        <a:srgbClr val="00B044"/>
                      </a:solidFill>
                      <a:prstDash val="solid"/>
                      <a:round/>
                      <a:headEnd type="none" w="med" len="med"/>
                      <a:tailEnd type="none" w="med" len="med"/>
                    </a:lnT>
                    <a:lnB w="7620" cap="flat" cmpd="sng" algn="ctr">
                      <a:solidFill>
                        <a:srgbClr val="E0A944"/>
                      </a:solidFill>
                      <a:prstDash val="solid"/>
                      <a:round/>
                      <a:headEnd type="none" w="med" len="med"/>
                      <a:tailEnd type="none" w="med" len="med"/>
                    </a:lnB>
                    <a:solidFill>
                      <a:srgbClr val="FFFFFF"/>
                    </a:solidFill>
                  </a:tcPr>
                </a:tc>
                <a:tc>
                  <a:txBody>
                    <a:bodyPr/>
                    <a:lstStyle/>
                    <a:p>
                      <a:r>
                        <a:rPr lang="en-GB" sz="1200">
                          <a:effectLst/>
                        </a:rPr>
                        <a:t>It returns an array containing all of the elements in this list in the correct order.</a:t>
                      </a:r>
                    </a:p>
                  </a:txBody>
                  <a:tcPr marL="18138" marR="18138" marT="9069" marB="9069">
                    <a:lnL w="7620" cap="flat" cmpd="sng" algn="ctr">
                      <a:solidFill>
                        <a:srgbClr val="40AC44"/>
                      </a:solidFill>
                      <a:prstDash val="solid"/>
                      <a:round/>
                      <a:headEnd type="none" w="med" len="med"/>
                      <a:tailEnd type="none" w="med" len="med"/>
                    </a:lnL>
                    <a:lnR w="7620" cap="flat" cmpd="sng" algn="ctr">
                      <a:solidFill>
                        <a:srgbClr val="40AC44"/>
                      </a:solidFill>
                      <a:prstDash val="solid"/>
                      <a:round/>
                      <a:headEnd type="none" w="med" len="med"/>
                      <a:tailEnd type="none" w="med" len="med"/>
                    </a:lnR>
                    <a:lnT w="7620" cap="flat" cmpd="sng" algn="ctr">
                      <a:solidFill>
                        <a:srgbClr val="40AC44"/>
                      </a:solidFill>
                      <a:prstDash val="solid"/>
                      <a:round/>
                      <a:headEnd type="none" w="med" len="med"/>
                      <a:tailEnd type="none" w="med" len="med"/>
                    </a:lnT>
                    <a:lnB w="7620" cap="flat" cmpd="sng" algn="ctr">
                      <a:solidFill>
                        <a:srgbClr val="40AC44"/>
                      </a:solidFill>
                      <a:prstDash val="solid"/>
                      <a:round/>
                      <a:headEnd type="none" w="med" len="med"/>
                      <a:tailEnd type="none" w="med" len="med"/>
                    </a:lnB>
                    <a:solidFill>
                      <a:srgbClr val="FFFFFF"/>
                    </a:solidFill>
                  </a:tcPr>
                </a:tc>
                <a:extLst>
                  <a:ext uri="{0D108BD9-81ED-4DB2-BD59-A6C34878D82A}">
                    <a16:rowId xmlns:a16="http://schemas.microsoft.com/office/drawing/2014/main" val="3252182841"/>
                  </a:ext>
                </a:extLst>
              </a:tr>
              <a:tr h="161386">
                <a:tc>
                  <a:txBody>
                    <a:bodyPr/>
                    <a:lstStyle/>
                    <a:p>
                      <a:r>
                        <a:rPr lang="en-GB" sz="1200">
                          <a:effectLst/>
                        </a:rPr>
                        <a:t>Object clone()</a:t>
                      </a:r>
                    </a:p>
                  </a:txBody>
                  <a:tcPr marL="18138" marR="18138" marT="9069" marB="9069">
                    <a:lnL w="7620" cap="flat" cmpd="sng" algn="ctr">
                      <a:solidFill>
                        <a:srgbClr val="E0A944"/>
                      </a:solidFill>
                      <a:prstDash val="solid"/>
                      <a:round/>
                      <a:headEnd type="none" w="med" len="med"/>
                      <a:tailEnd type="none" w="med" len="med"/>
                    </a:lnL>
                    <a:lnR w="7620" cap="flat" cmpd="sng" algn="ctr">
                      <a:solidFill>
                        <a:srgbClr val="40AC44"/>
                      </a:solidFill>
                      <a:prstDash val="solid"/>
                      <a:round/>
                      <a:headEnd type="none" w="med" len="med"/>
                      <a:tailEnd type="none" w="med" len="med"/>
                    </a:lnR>
                    <a:lnT w="7620" cap="flat" cmpd="sng" algn="ctr">
                      <a:solidFill>
                        <a:srgbClr val="E0A944"/>
                      </a:solidFill>
                      <a:prstDash val="solid"/>
                      <a:round/>
                      <a:headEnd type="none" w="med" len="med"/>
                      <a:tailEnd type="none" w="med" len="med"/>
                    </a:lnT>
                    <a:lnB w="7620" cap="flat" cmpd="sng" algn="ctr">
                      <a:solidFill>
                        <a:srgbClr val="00B044"/>
                      </a:solidFill>
                      <a:prstDash val="solid"/>
                      <a:round/>
                      <a:headEnd type="none" w="med" len="med"/>
                      <a:tailEnd type="none" w="med" len="med"/>
                    </a:lnB>
                    <a:solidFill>
                      <a:srgbClr val="FFFFFF"/>
                    </a:solidFill>
                  </a:tcPr>
                </a:tc>
                <a:tc>
                  <a:txBody>
                    <a:bodyPr/>
                    <a:lstStyle/>
                    <a:p>
                      <a:r>
                        <a:rPr lang="en-GB" sz="1200">
                          <a:effectLst/>
                        </a:rPr>
                        <a:t>It returns a shallow copy of an ArrayList.</a:t>
                      </a:r>
                    </a:p>
                  </a:txBody>
                  <a:tcPr marL="18138" marR="18138" marT="9069" marB="9069">
                    <a:lnL w="7620" cap="flat" cmpd="sng" algn="ctr">
                      <a:solidFill>
                        <a:srgbClr val="40AC44"/>
                      </a:solidFill>
                      <a:prstDash val="solid"/>
                      <a:round/>
                      <a:headEnd type="none" w="med" len="med"/>
                      <a:tailEnd type="none" w="med" len="med"/>
                    </a:lnL>
                    <a:lnR w="7620" cap="flat" cmpd="sng" algn="ctr">
                      <a:solidFill>
                        <a:srgbClr val="40AC44"/>
                      </a:solidFill>
                      <a:prstDash val="solid"/>
                      <a:round/>
                      <a:headEnd type="none" w="med" len="med"/>
                      <a:tailEnd type="none" w="med" len="med"/>
                    </a:lnR>
                    <a:lnT w="7620" cap="flat" cmpd="sng" algn="ctr">
                      <a:solidFill>
                        <a:srgbClr val="40AC44"/>
                      </a:solidFill>
                      <a:prstDash val="solid"/>
                      <a:round/>
                      <a:headEnd type="none" w="med" len="med"/>
                      <a:tailEnd type="none" w="med" len="med"/>
                    </a:lnT>
                    <a:lnB w="7620" cap="flat" cmpd="sng" algn="ctr">
                      <a:solidFill>
                        <a:srgbClr val="40B144"/>
                      </a:solidFill>
                      <a:prstDash val="solid"/>
                      <a:round/>
                      <a:headEnd type="none" w="med" len="med"/>
                      <a:tailEnd type="none" w="med" len="med"/>
                    </a:lnB>
                    <a:solidFill>
                      <a:srgbClr val="FFFFFF"/>
                    </a:solidFill>
                  </a:tcPr>
                </a:tc>
                <a:extLst>
                  <a:ext uri="{0D108BD9-81ED-4DB2-BD59-A6C34878D82A}">
                    <a16:rowId xmlns:a16="http://schemas.microsoft.com/office/drawing/2014/main" val="3479019463"/>
                  </a:ext>
                </a:extLst>
              </a:tr>
              <a:tr h="230551">
                <a:tc>
                  <a:txBody>
                    <a:bodyPr/>
                    <a:lstStyle/>
                    <a:p>
                      <a:r>
                        <a:rPr lang="en-GB" sz="1200">
                          <a:effectLst/>
                        </a:rPr>
                        <a:t>boolean contains(Object o)</a:t>
                      </a:r>
                    </a:p>
                  </a:txBody>
                  <a:tcPr marL="18138" marR="18138" marT="9069" marB="9069">
                    <a:lnL w="7620" cap="flat" cmpd="sng" algn="ctr">
                      <a:solidFill>
                        <a:srgbClr val="00B044"/>
                      </a:solidFill>
                      <a:prstDash val="solid"/>
                      <a:round/>
                      <a:headEnd type="none" w="med" len="med"/>
                      <a:tailEnd type="none" w="med" len="med"/>
                    </a:lnL>
                    <a:lnR w="7620" cap="flat" cmpd="sng" algn="ctr">
                      <a:solidFill>
                        <a:srgbClr val="40B144"/>
                      </a:solidFill>
                      <a:prstDash val="solid"/>
                      <a:round/>
                      <a:headEnd type="none" w="med" len="med"/>
                      <a:tailEnd type="none" w="med" len="med"/>
                    </a:lnR>
                    <a:lnT w="7620" cap="flat" cmpd="sng" algn="ctr">
                      <a:solidFill>
                        <a:srgbClr val="00B044"/>
                      </a:solidFill>
                      <a:prstDash val="solid"/>
                      <a:round/>
                      <a:headEnd type="none" w="med" len="med"/>
                      <a:tailEnd type="none" w="med" len="med"/>
                    </a:lnT>
                    <a:lnB w="7620" cap="flat" cmpd="sng" algn="ctr">
                      <a:solidFill>
                        <a:srgbClr val="80AA44"/>
                      </a:solidFill>
                      <a:prstDash val="solid"/>
                      <a:round/>
                      <a:headEnd type="none" w="med" len="med"/>
                      <a:tailEnd type="none" w="med" len="med"/>
                    </a:lnB>
                    <a:solidFill>
                      <a:srgbClr val="FFFFFF"/>
                    </a:solidFill>
                  </a:tcPr>
                </a:tc>
                <a:tc>
                  <a:txBody>
                    <a:bodyPr/>
                    <a:lstStyle/>
                    <a:p>
                      <a:r>
                        <a:rPr lang="en-GB" sz="1200">
                          <a:effectLst/>
                        </a:rPr>
                        <a:t>It returns true if the list contains the specified element</a:t>
                      </a:r>
                    </a:p>
                  </a:txBody>
                  <a:tcPr marL="18138" marR="18138" marT="9069" marB="9069">
                    <a:lnL w="7620" cap="flat" cmpd="sng" algn="ctr">
                      <a:solidFill>
                        <a:srgbClr val="40B144"/>
                      </a:solidFill>
                      <a:prstDash val="solid"/>
                      <a:round/>
                      <a:headEnd type="none" w="med" len="med"/>
                      <a:tailEnd type="none" w="med" len="med"/>
                    </a:lnL>
                    <a:lnR w="7620" cap="flat" cmpd="sng" algn="ctr">
                      <a:solidFill>
                        <a:srgbClr val="40B144"/>
                      </a:solidFill>
                      <a:prstDash val="solid"/>
                      <a:round/>
                      <a:headEnd type="none" w="med" len="med"/>
                      <a:tailEnd type="none" w="med" len="med"/>
                    </a:lnR>
                    <a:lnT w="7620" cap="flat" cmpd="sng" algn="ctr">
                      <a:solidFill>
                        <a:srgbClr val="40B144"/>
                      </a:solidFill>
                      <a:prstDash val="solid"/>
                      <a:round/>
                      <a:headEnd type="none" w="med" len="med"/>
                      <a:tailEnd type="none" w="med" len="med"/>
                    </a:lnT>
                    <a:lnB w="7620" cap="flat" cmpd="sng" algn="ctr">
                      <a:solidFill>
                        <a:srgbClr val="E0B744"/>
                      </a:solidFill>
                      <a:prstDash val="solid"/>
                      <a:round/>
                      <a:headEnd type="none" w="med" len="med"/>
                      <a:tailEnd type="none" w="med" len="med"/>
                    </a:lnB>
                    <a:solidFill>
                      <a:srgbClr val="FFFFFF"/>
                    </a:solidFill>
                  </a:tcPr>
                </a:tc>
                <a:extLst>
                  <a:ext uri="{0D108BD9-81ED-4DB2-BD59-A6C34878D82A}">
                    <a16:rowId xmlns:a16="http://schemas.microsoft.com/office/drawing/2014/main" val="2731634274"/>
                  </a:ext>
                </a:extLst>
              </a:tr>
              <a:tr h="368882">
                <a:tc>
                  <a:txBody>
                    <a:bodyPr/>
                    <a:lstStyle/>
                    <a:p>
                      <a:r>
                        <a:rPr lang="en-GB" sz="1200">
                          <a:effectLst/>
                        </a:rPr>
                        <a:t>int indexOf(Object o)</a:t>
                      </a:r>
                    </a:p>
                  </a:txBody>
                  <a:tcPr marL="18138" marR="18138" marT="9069" marB="9069">
                    <a:lnL w="7620" cap="flat" cmpd="sng" algn="ctr">
                      <a:solidFill>
                        <a:srgbClr val="80AA44"/>
                      </a:solidFill>
                      <a:prstDash val="solid"/>
                      <a:round/>
                      <a:headEnd type="none" w="med" len="med"/>
                      <a:tailEnd type="none" w="med" len="med"/>
                    </a:lnL>
                    <a:lnR w="7620" cap="flat" cmpd="sng" algn="ctr">
                      <a:solidFill>
                        <a:srgbClr val="E0B744"/>
                      </a:solidFill>
                      <a:prstDash val="solid"/>
                      <a:round/>
                      <a:headEnd type="none" w="med" len="med"/>
                      <a:tailEnd type="none" w="med" len="med"/>
                    </a:lnR>
                    <a:lnT w="7620" cap="flat" cmpd="sng" algn="ctr">
                      <a:solidFill>
                        <a:srgbClr val="80AA44"/>
                      </a:solidFill>
                      <a:prstDash val="solid"/>
                      <a:round/>
                      <a:headEnd type="none" w="med" len="med"/>
                      <a:tailEnd type="none" w="med" len="med"/>
                    </a:lnT>
                    <a:lnB w="7620" cap="flat" cmpd="sng" algn="ctr">
                      <a:solidFill>
                        <a:srgbClr val="40B544"/>
                      </a:solidFill>
                      <a:prstDash val="solid"/>
                      <a:round/>
                      <a:headEnd type="none" w="med" len="med"/>
                      <a:tailEnd type="none" w="med" len="med"/>
                    </a:lnB>
                    <a:solidFill>
                      <a:srgbClr val="FFFFFF"/>
                    </a:solidFill>
                  </a:tcPr>
                </a:tc>
                <a:tc>
                  <a:txBody>
                    <a:bodyPr/>
                    <a:lstStyle/>
                    <a:p>
                      <a:r>
                        <a:rPr lang="en-GB" sz="1200">
                          <a:effectLst/>
                        </a:rPr>
                        <a:t>It returns the index in this list of the first occurrence of the specified element, or -1 if the List does not contain this element.</a:t>
                      </a:r>
                    </a:p>
                  </a:txBody>
                  <a:tcPr marL="18138" marR="18138" marT="9069" marB="9069">
                    <a:lnL w="7620" cap="flat" cmpd="sng" algn="ctr">
                      <a:solidFill>
                        <a:srgbClr val="E0B744"/>
                      </a:solidFill>
                      <a:prstDash val="solid"/>
                      <a:round/>
                      <a:headEnd type="none" w="med" len="med"/>
                      <a:tailEnd type="none" w="med" len="med"/>
                    </a:lnL>
                    <a:lnR w="7620" cap="flat" cmpd="sng" algn="ctr">
                      <a:solidFill>
                        <a:srgbClr val="E0B744"/>
                      </a:solidFill>
                      <a:prstDash val="solid"/>
                      <a:round/>
                      <a:headEnd type="none" w="med" len="med"/>
                      <a:tailEnd type="none" w="med" len="med"/>
                    </a:lnR>
                    <a:lnT w="7620" cap="flat" cmpd="sng" algn="ctr">
                      <a:solidFill>
                        <a:srgbClr val="E0B744"/>
                      </a:solidFill>
                      <a:prstDash val="solid"/>
                      <a:round/>
                      <a:headEnd type="none" w="med" len="med"/>
                      <a:tailEnd type="none" w="med" len="med"/>
                    </a:lnT>
                    <a:lnB w="7620" cap="flat" cmpd="sng" algn="ctr">
                      <a:solidFill>
                        <a:srgbClr val="20B944"/>
                      </a:solidFill>
                      <a:prstDash val="solid"/>
                      <a:round/>
                      <a:headEnd type="none" w="med" len="med"/>
                      <a:tailEnd type="none" w="med" len="med"/>
                    </a:lnB>
                    <a:solidFill>
                      <a:srgbClr val="FFFFFF"/>
                    </a:solidFill>
                  </a:tcPr>
                </a:tc>
                <a:extLst>
                  <a:ext uri="{0D108BD9-81ED-4DB2-BD59-A6C34878D82A}">
                    <a16:rowId xmlns:a16="http://schemas.microsoft.com/office/drawing/2014/main" val="94389617"/>
                  </a:ext>
                </a:extLst>
              </a:tr>
              <a:tr h="230551">
                <a:tc>
                  <a:txBody>
                    <a:bodyPr/>
                    <a:lstStyle/>
                    <a:p>
                      <a:r>
                        <a:rPr lang="en-GB" sz="1200">
                          <a:effectLst/>
                        </a:rPr>
                        <a:t>E remove(int index)</a:t>
                      </a:r>
                    </a:p>
                  </a:txBody>
                  <a:tcPr marL="18138" marR="18138" marT="9069" marB="9069">
                    <a:lnL w="7620" cap="flat" cmpd="sng" algn="ctr">
                      <a:solidFill>
                        <a:srgbClr val="40B544"/>
                      </a:solidFill>
                      <a:prstDash val="solid"/>
                      <a:round/>
                      <a:headEnd type="none" w="med" len="med"/>
                      <a:tailEnd type="none" w="med" len="med"/>
                    </a:lnL>
                    <a:lnR w="7620" cap="flat" cmpd="sng" algn="ctr">
                      <a:solidFill>
                        <a:srgbClr val="20B944"/>
                      </a:solidFill>
                      <a:prstDash val="solid"/>
                      <a:round/>
                      <a:headEnd type="none" w="med" len="med"/>
                      <a:tailEnd type="none" w="med" len="med"/>
                    </a:lnR>
                    <a:lnT w="7620" cap="flat" cmpd="sng" algn="ctr">
                      <a:solidFill>
                        <a:srgbClr val="40B544"/>
                      </a:solidFill>
                      <a:prstDash val="solid"/>
                      <a:round/>
                      <a:headEnd type="none" w="med" len="med"/>
                      <a:tailEnd type="none" w="med" len="med"/>
                    </a:lnT>
                    <a:lnB w="7620" cap="flat" cmpd="sng" algn="ctr">
                      <a:solidFill>
                        <a:srgbClr val="00B344"/>
                      </a:solidFill>
                      <a:prstDash val="solid"/>
                      <a:round/>
                      <a:headEnd type="none" w="med" len="med"/>
                      <a:tailEnd type="none" w="med" len="med"/>
                    </a:lnB>
                    <a:solidFill>
                      <a:srgbClr val="FFFFFF"/>
                    </a:solidFill>
                  </a:tcPr>
                </a:tc>
                <a:tc>
                  <a:txBody>
                    <a:bodyPr/>
                    <a:lstStyle/>
                    <a:p>
                      <a:r>
                        <a:rPr lang="en-GB" sz="1200">
                          <a:effectLst/>
                        </a:rPr>
                        <a:t>It removes the element present at the specified position in the list.</a:t>
                      </a:r>
                    </a:p>
                  </a:txBody>
                  <a:tcPr marL="18138" marR="18138" marT="9069" marB="9069">
                    <a:lnL w="7620" cap="flat" cmpd="sng" algn="ctr">
                      <a:solidFill>
                        <a:srgbClr val="20B944"/>
                      </a:solidFill>
                      <a:prstDash val="solid"/>
                      <a:round/>
                      <a:headEnd type="none" w="med" len="med"/>
                      <a:tailEnd type="none" w="med" len="med"/>
                    </a:lnL>
                    <a:lnR w="7620" cap="flat" cmpd="sng" algn="ctr">
                      <a:solidFill>
                        <a:srgbClr val="20B944"/>
                      </a:solidFill>
                      <a:prstDash val="solid"/>
                      <a:round/>
                      <a:headEnd type="none" w="med" len="med"/>
                      <a:tailEnd type="none" w="med" len="med"/>
                    </a:lnR>
                    <a:lnT w="7620" cap="flat" cmpd="sng" algn="ctr">
                      <a:solidFill>
                        <a:srgbClr val="20B944"/>
                      </a:solidFill>
                      <a:prstDash val="solid"/>
                      <a:round/>
                      <a:headEnd type="none" w="med" len="med"/>
                      <a:tailEnd type="none" w="med" len="med"/>
                    </a:lnT>
                    <a:lnB w="7620" cap="flat" cmpd="sng" algn="ctr">
                      <a:solidFill>
                        <a:srgbClr val="00B244"/>
                      </a:solidFill>
                      <a:prstDash val="solid"/>
                      <a:round/>
                      <a:headEnd type="none" w="med" len="med"/>
                      <a:tailEnd type="none" w="med" len="med"/>
                    </a:lnB>
                    <a:solidFill>
                      <a:srgbClr val="FFFFFF"/>
                    </a:solidFill>
                  </a:tcPr>
                </a:tc>
                <a:extLst>
                  <a:ext uri="{0D108BD9-81ED-4DB2-BD59-A6C34878D82A}">
                    <a16:rowId xmlns:a16="http://schemas.microsoft.com/office/drawing/2014/main" val="3120702292"/>
                  </a:ext>
                </a:extLst>
              </a:tr>
              <a:tr h="230551">
                <a:tc>
                  <a:txBody>
                    <a:bodyPr/>
                    <a:lstStyle/>
                    <a:p>
                      <a:r>
                        <a:rPr lang="en-GB" sz="1200">
                          <a:effectLst/>
                        </a:rPr>
                        <a:t>boolean remove(Object o)</a:t>
                      </a:r>
                    </a:p>
                  </a:txBody>
                  <a:tcPr marL="18138" marR="18138" marT="9069" marB="9069">
                    <a:lnL w="7620" cap="flat" cmpd="sng" algn="ctr">
                      <a:solidFill>
                        <a:srgbClr val="00B344"/>
                      </a:solidFill>
                      <a:prstDash val="solid"/>
                      <a:round/>
                      <a:headEnd type="none" w="med" len="med"/>
                      <a:tailEnd type="none" w="med" len="med"/>
                    </a:lnL>
                    <a:lnR w="7620" cap="flat" cmpd="sng" algn="ctr">
                      <a:solidFill>
                        <a:srgbClr val="00B244"/>
                      </a:solidFill>
                      <a:prstDash val="solid"/>
                      <a:round/>
                      <a:headEnd type="none" w="med" len="med"/>
                      <a:tailEnd type="none" w="med" len="med"/>
                    </a:lnR>
                    <a:lnT w="7620" cap="flat" cmpd="sng" algn="ctr">
                      <a:solidFill>
                        <a:srgbClr val="00B344"/>
                      </a:solidFill>
                      <a:prstDash val="solid"/>
                      <a:round/>
                      <a:headEnd type="none" w="med" len="med"/>
                      <a:tailEnd type="none" w="med" len="med"/>
                    </a:lnT>
                    <a:lnB w="7620" cap="flat" cmpd="sng" algn="ctr">
                      <a:solidFill>
                        <a:srgbClr val="20B244"/>
                      </a:solidFill>
                      <a:prstDash val="solid"/>
                      <a:round/>
                      <a:headEnd type="none" w="med" len="med"/>
                      <a:tailEnd type="none" w="med" len="med"/>
                    </a:lnB>
                    <a:solidFill>
                      <a:srgbClr val="FFFFFF"/>
                    </a:solidFill>
                  </a:tcPr>
                </a:tc>
                <a:tc>
                  <a:txBody>
                    <a:bodyPr/>
                    <a:lstStyle/>
                    <a:p>
                      <a:r>
                        <a:rPr lang="en-GB" sz="1200">
                          <a:effectLst/>
                        </a:rPr>
                        <a:t>It removes the first occurrence of the specified element.</a:t>
                      </a:r>
                    </a:p>
                  </a:txBody>
                  <a:tcPr marL="18138" marR="18138" marT="9069" marB="9069">
                    <a:lnL w="7620" cap="flat" cmpd="sng" algn="ctr">
                      <a:solidFill>
                        <a:srgbClr val="00B244"/>
                      </a:solidFill>
                      <a:prstDash val="solid"/>
                      <a:round/>
                      <a:headEnd type="none" w="med" len="med"/>
                      <a:tailEnd type="none" w="med" len="med"/>
                    </a:lnL>
                    <a:lnR w="7620" cap="flat" cmpd="sng" algn="ctr">
                      <a:solidFill>
                        <a:srgbClr val="00B244"/>
                      </a:solidFill>
                      <a:prstDash val="solid"/>
                      <a:round/>
                      <a:headEnd type="none" w="med" len="med"/>
                      <a:tailEnd type="none" w="med" len="med"/>
                    </a:lnR>
                    <a:lnT w="7620" cap="flat" cmpd="sng" algn="ctr">
                      <a:solidFill>
                        <a:srgbClr val="00B244"/>
                      </a:solidFill>
                      <a:prstDash val="solid"/>
                      <a:round/>
                      <a:headEnd type="none" w="med" len="med"/>
                      <a:tailEnd type="none" w="med" len="med"/>
                    </a:lnT>
                    <a:lnB w="7620" cap="flat" cmpd="sng" algn="ctr">
                      <a:solidFill>
                        <a:srgbClr val="00B644"/>
                      </a:solidFill>
                      <a:prstDash val="solid"/>
                      <a:round/>
                      <a:headEnd type="none" w="med" len="med"/>
                      <a:tailEnd type="none" w="med" len="med"/>
                    </a:lnB>
                    <a:solidFill>
                      <a:srgbClr val="FFFFFF"/>
                    </a:solidFill>
                  </a:tcPr>
                </a:tc>
                <a:extLst>
                  <a:ext uri="{0D108BD9-81ED-4DB2-BD59-A6C34878D82A}">
                    <a16:rowId xmlns:a16="http://schemas.microsoft.com/office/drawing/2014/main" val="3005384322"/>
                  </a:ext>
                </a:extLst>
              </a:tr>
              <a:tr h="161386">
                <a:tc>
                  <a:txBody>
                    <a:bodyPr/>
                    <a:lstStyle/>
                    <a:p>
                      <a:r>
                        <a:rPr lang="en-GB" sz="1200">
                          <a:effectLst/>
                        </a:rPr>
                        <a:t>boolean removeAll(Collection&lt;?&gt; c)</a:t>
                      </a:r>
                    </a:p>
                  </a:txBody>
                  <a:tcPr marL="18138" marR="18138" marT="9069" marB="9069">
                    <a:lnL w="7620" cap="flat" cmpd="sng" algn="ctr">
                      <a:solidFill>
                        <a:srgbClr val="20B244"/>
                      </a:solidFill>
                      <a:prstDash val="solid"/>
                      <a:round/>
                      <a:headEnd type="none" w="med" len="med"/>
                      <a:tailEnd type="none" w="med" len="med"/>
                    </a:lnL>
                    <a:lnR w="7620" cap="flat" cmpd="sng" algn="ctr">
                      <a:solidFill>
                        <a:srgbClr val="00B644"/>
                      </a:solidFill>
                      <a:prstDash val="solid"/>
                      <a:round/>
                      <a:headEnd type="none" w="med" len="med"/>
                      <a:tailEnd type="none" w="med" len="med"/>
                    </a:lnR>
                    <a:lnT w="7620" cap="flat" cmpd="sng" algn="ctr">
                      <a:solidFill>
                        <a:srgbClr val="20B244"/>
                      </a:solidFill>
                      <a:prstDash val="solid"/>
                      <a:round/>
                      <a:headEnd type="none" w="med" len="med"/>
                      <a:tailEnd type="none" w="med" len="med"/>
                    </a:lnT>
                    <a:lnB w="7620" cap="flat" cmpd="sng" algn="ctr">
                      <a:solidFill>
                        <a:srgbClr val="00B244"/>
                      </a:solidFill>
                      <a:prstDash val="solid"/>
                      <a:round/>
                      <a:headEnd type="none" w="med" len="med"/>
                      <a:tailEnd type="none" w="med" len="med"/>
                    </a:lnB>
                    <a:solidFill>
                      <a:srgbClr val="FFFFFF"/>
                    </a:solidFill>
                  </a:tcPr>
                </a:tc>
                <a:tc>
                  <a:txBody>
                    <a:bodyPr/>
                    <a:lstStyle/>
                    <a:p>
                      <a:r>
                        <a:rPr lang="en-GB" sz="1200">
                          <a:effectLst/>
                        </a:rPr>
                        <a:t>It removes all the elements from the list.</a:t>
                      </a:r>
                    </a:p>
                  </a:txBody>
                  <a:tcPr marL="18138" marR="18138" marT="9069" marB="9069">
                    <a:lnL w="7620" cap="flat" cmpd="sng" algn="ctr">
                      <a:solidFill>
                        <a:srgbClr val="00B644"/>
                      </a:solidFill>
                      <a:prstDash val="solid"/>
                      <a:round/>
                      <a:headEnd type="none" w="med" len="med"/>
                      <a:tailEnd type="none" w="med" len="med"/>
                    </a:lnL>
                    <a:lnR w="7620" cap="flat" cmpd="sng" algn="ctr">
                      <a:solidFill>
                        <a:srgbClr val="00B644"/>
                      </a:solidFill>
                      <a:prstDash val="solid"/>
                      <a:round/>
                      <a:headEnd type="none" w="med" len="med"/>
                      <a:tailEnd type="none" w="med" len="med"/>
                    </a:lnR>
                    <a:lnT w="7620" cap="flat" cmpd="sng" algn="ctr">
                      <a:solidFill>
                        <a:srgbClr val="00B644"/>
                      </a:solidFill>
                      <a:prstDash val="solid"/>
                      <a:round/>
                      <a:headEnd type="none" w="med" len="med"/>
                      <a:tailEnd type="none" w="med" len="med"/>
                    </a:lnT>
                    <a:lnB w="7620" cap="flat" cmpd="sng" algn="ctr">
                      <a:solidFill>
                        <a:srgbClr val="A0B644"/>
                      </a:solidFill>
                      <a:prstDash val="solid"/>
                      <a:round/>
                      <a:headEnd type="none" w="med" len="med"/>
                      <a:tailEnd type="none" w="med" len="med"/>
                    </a:lnB>
                    <a:solidFill>
                      <a:srgbClr val="FFFFFF"/>
                    </a:solidFill>
                  </a:tcPr>
                </a:tc>
                <a:extLst>
                  <a:ext uri="{0D108BD9-81ED-4DB2-BD59-A6C34878D82A}">
                    <a16:rowId xmlns:a16="http://schemas.microsoft.com/office/drawing/2014/main" val="3690920676"/>
                  </a:ext>
                </a:extLst>
              </a:tr>
              <a:tr h="230551">
                <a:tc>
                  <a:txBody>
                    <a:bodyPr/>
                    <a:lstStyle/>
                    <a:p>
                      <a:r>
                        <a:rPr lang="en-GB" sz="1200">
                          <a:effectLst/>
                        </a:rPr>
                        <a:t>boolean removeIf(Predicate&lt;? super E&gt; filter)</a:t>
                      </a:r>
                    </a:p>
                  </a:txBody>
                  <a:tcPr marL="18138" marR="18138" marT="9069" marB="9069">
                    <a:lnL w="7620" cap="flat" cmpd="sng" algn="ctr">
                      <a:solidFill>
                        <a:srgbClr val="00B244"/>
                      </a:solidFill>
                      <a:prstDash val="solid"/>
                      <a:round/>
                      <a:headEnd type="none" w="med" len="med"/>
                      <a:tailEnd type="none" w="med" len="med"/>
                    </a:lnL>
                    <a:lnR w="7620" cap="flat" cmpd="sng" algn="ctr">
                      <a:solidFill>
                        <a:srgbClr val="A0B644"/>
                      </a:solidFill>
                      <a:prstDash val="solid"/>
                      <a:round/>
                      <a:headEnd type="none" w="med" len="med"/>
                      <a:tailEnd type="none" w="med" len="med"/>
                    </a:lnR>
                    <a:lnT w="7620" cap="flat" cmpd="sng" algn="ctr">
                      <a:solidFill>
                        <a:srgbClr val="00B244"/>
                      </a:solidFill>
                      <a:prstDash val="solid"/>
                      <a:round/>
                      <a:headEnd type="none" w="med" len="med"/>
                      <a:tailEnd type="none" w="med" len="med"/>
                    </a:lnT>
                    <a:lnB w="7620" cap="flat" cmpd="sng" algn="ctr">
                      <a:solidFill>
                        <a:srgbClr val="A0B244"/>
                      </a:solidFill>
                      <a:prstDash val="solid"/>
                      <a:round/>
                      <a:headEnd type="none" w="med" len="med"/>
                      <a:tailEnd type="none" w="med" len="med"/>
                    </a:lnB>
                    <a:solidFill>
                      <a:srgbClr val="FFFFFF"/>
                    </a:solidFill>
                  </a:tcPr>
                </a:tc>
                <a:tc>
                  <a:txBody>
                    <a:bodyPr/>
                    <a:lstStyle/>
                    <a:p>
                      <a:r>
                        <a:rPr lang="en-GB" sz="1200">
                          <a:effectLst/>
                        </a:rPr>
                        <a:t>It removes all the elements from the list that satisfies the given predicate.</a:t>
                      </a:r>
                    </a:p>
                  </a:txBody>
                  <a:tcPr marL="18138" marR="18138" marT="9069" marB="9069">
                    <a:lnL w="7620" cap="flat" cmpd="sng" algn="ctr">
                      <a:solidFill>
                        <a:srgbClr val="A0B644"/>
                      </a:solidFill>
                      <a:prstDash val="solid"/>
                      <a:round/>
                      <a:headEnd type="none" w="med" len="med"/>
                      <a:tailEnd type="none" w="med" len="med"/>
                    </a:lnL>
                    <a:lnR w="7620" cap="flat" cmpd="sng" algn="ctr">
                      <a:solidFill>
                        <a:srgbClr val="A0B644"/>
                      </a:solidFill>
                      <a:prstDash val="solid"/>
                      <a:round/>
                      <a:headEnd type="none" w="med" len="med"/>
                      <a:tailEnd type="none" w="med" len="med"/>
                    </a:lnR>
                    <a:lnT w="7620" cap="flat" cmpd="sng" algn="ctr">
                      <a:solidFill>
                        <a:srgbClr val="A0B644"/>
                      </a:solidFill>
                      <a:prstDash val="solid"/>
                      <a:round/>
                      <a:headEnd type="none" w="med" len="med"/>
                      <a:tailEnd type="none" w="med" len="med"/>
                    </a:lnT>
                    <a:lnB w="7620" cap="flat" cmpd="sng" algn="ctr">
                      <a:solidFill>
                        <a:srgbClr val="60B444"/>
                      </a:solidFill>
                      <a:prstDash val="solid"/>
                      <a:round/>
                      <a:headEnd type="none" w="med" len="med"/>
                      <a:tailEnd type="none" w="med" len="med"/>
                    </a:lnB>
                    <a:solidFill>
                      <a:srgbClr val="FFFFFF"/>
                    </a:solidFill>
                  </a:tcPr>
                </a:tc>
                <a:extLst>
                  <a:ext uri="{0D108BD9-81ED-4DB2-BD59-A6C34878D82A}">
                    <a16:rowId xmlns:a16="http://schemas.microsoft.com/office/drawing/2014/main" val="678487637"/>
                  </a:ext>
                </a:extLst>
              </a:tr>
              <a:tr h="230551">
                <a:tc>
                  <a:txBody>
                    <a:bodyPr/>
                    <a:lstStyle/>
                    <a:p>
                      <a:r>
                        <a:rPr lang="en-GB" sz="1200">
                          <a:effectLst/>
                        </a:rPr>
                        <a:t>protected void removeRange(int fromIndex, int toIndex)</a:t>
                      </a:r>
                    </a:p>
                  </a:txBody>
                  <a:tcPr marL="18138" marR="18138" marT="9069" marB="9069">
                    <a:lnL w="7620" cap="flat" cmpd="sng" algn="ctr">
                      <a:solidFill>
                        <a:srgbClr val="A0B244"/>
                      </a:solidFill>
                      <a:prstDash val="solid"/>
                      <a:round/>
                      <a:headEnd type="none" w="med" len="med"/>
                      <a:tailEnd type="none" w="med" len="med"/>
                    </a:lnL>
                    <a:lnR w="7620" cap="flat" cmpd="sng" algn="ctr">
                      <a:solidFill>
                        <a:srgbClr val="60B444"/>
                      </a:solidFill>
                      <a:prstDash val="solid"/>
                      <a:round/>
                      <a:headEnd type="none" w="med" len="med"/>
                      <a:tailEnd type="none" w="med" len="med"/>
                    </a:lnR>
                    <a:lnT w="7620" cap="flat" cmpd="sng" algn="ctr">
                      <a:solidFill>
                        <a:srgbClr val="A0B244"/>
                      </a:solidFill>
                      <a:prstDash val="solid"/>
                      <a:round/>
                      <a:headEnd type="none" w="med" len="med"/>
                      <a:tailEnd type="none" w="med" len="med"/>
                    </a:lnT>
                    <a:lnB w="7620" cap="flat" cmpd="sng" algn="ctr">
                      <a:solidFill>
                        <a:srgbClr val="60B444"/>
                      </a:solidFill>
                      <a:prstDash val="solid"/>
                      <a:round/>
                      <a:headEnd type="none" w="med" len="med"/>
                      <a:tailEnd type="none" w="med" len="med"/>
                    </a:lnB>
                    <a:solidFill>
                      <a:srgbClr val="FFFFFF"/>
                    </a:solidFill>
                  </a:tcPr>
                </a:tc>
                <a:tc>
                  <a:txBody>
                    <a:bodyPr/>
                    <a:lstStyle/>
                    <a:p>
                      <a:r>
                        <a:rPr lang="en-GB" sz="1200">
                          <a:effectLst/>
                        </a:rPr>
                        <a:t>It removes all the elements lies within the given range.</a:t>
                      </a:r>
                    </a:p>
                  </a:txBody>
                  <a:tcPr marL="18138" marR="18138" marT="9069" marB="9069">
                    <a:lnL w="7620" cap="flat" cmpd="sng" algn="ctr">
                      <a:solidFill>
                        <a:srgbClr val="60B444"/>
                      </a:solidFill>
                      <a:prstDash val="solid"/>
                      <a:round/>
                      <a:headEnd type="none" w="med" len="med"/>
                      <a:tailEnd type="none" w="med" len="med"/>
                    </a:lnL>
                    <a:lnR w="7620" cap="flat" cmpd="sng" algn="ctr">
                      <a:solidFill>
                        <a:srgbClr val="60B444"/>
                      </a:solidFill>
                      <a:prstDash val="solid"/>
                      <a:round/>
                      <a:headEnd type="none" w="med" len="med"/>
                      <a:tailEnd type="none" w="med" len="med"/>
                    </a:lnR>
                    <a:lnT w="7620" cap="flat" cmpd="sng" algn="ctr">
                      <a:solidFill>
                        <a:srgbClr val="60B444"/>
                      </a:solidFill>
                      <a:prstDash val="solid"/>
                      <a:round/>
                      <a:headEnd type="none" w="med" len="med"/>
                      <a:tailEnd type="none" w="med" len="med"/>
                    </a:lnT>
                    <a:lnB w="7620" cap="flat" cmpd="sng" algn="ctr">
                      <a:solidFill>
                        <a:srgbClr val="40B644"/>
                      </a:solidFill>
                      <a:prstDash val="solid"/>
                      <a:round/>
                      <a:headEnd type="none" w="med" len="med"/>
                      <a:tailEnd type="none" w="med" len="med"/>
                    </a:lnB>
                    <a:solidFill>
                      <a:srgbClr val="FFFFFF"/>
                    </a:solidFill>
                  </a:tcPr>
                </a:tc>
                <a:extLst>
                  <a:ext uri="{0D108BD9-81ED-4DB2-BD59-A6C34878D82A}">
                    <a16:rowId xmlns:a16="http://schemas.microsoft.com/office/drawing/2014/main" val="1679275830"/>
                  </a:ext>
                </a:extLst>
              </a:tr>
              <a:tr h="230551">
                <a:tc>
                  <a:txBody>
                    <a:bodyPr/>
                    <a:lstStyle/>
                    <a:p>
                      <a:r>
                        <a:rPr lang="en-GB" sz="1200">
                          <a:effectLst/>
                        </a:rPr>
                        <a:t>void replaceAll(UnaryOperator&lt;E&gt; operator)</a:t>
                      </a:r>
                    </a:p>
                  </a:txBody>
                  <a:tcPr marL="18138" marR="18138" marT="9069" marB="9069">
                    <a:lnL w="7620" cap="flat" cmpd="sng" algn="ctr">
                      <a:solidFill>
                        <a:srgbClr val="60B444"/>
                      </a:solidFill>
                      <a:prstDash val="solid"/>
                      <a:round/>
                      <a:headEnd type="none" w="med" len="med"/>
                      <a:tailEnd type="none" w="med" len="med"/>
                    </a:lnL>
                    <a:lnR w="7620" cap="flat" cmpd="sng" algn="ctr">
                      <a:solidFill>
                        <a:srgbClr val="40B644"/>
                      </a:solidFill>
                      <a:prstDash val="solid"/>
                      <a:round/>
                      <a:headEnd type="none" w="med" len="med"/>
                      <a:tailEnd type="none" w="med" len="med"/>
                    </a:lnR>
                    <a:lnT w="7620" cap="flat" cmpd="sng" algn="ctr">
                      <a:solidFill>
                        <a:srgbClr val="60B444"/>
                      </a:solidFill>
                      <a:prstDash val="solid"/>
                      <a:round/>
                      <a:headEnd type="none" w="med" len="med"/>
                      <a:tailEnd type="none" w="med" len="med"/>
                    </a:lnT>
                    <a:lnB w="7620" cap="flat" cmpd="sng" algn="ctr">
                      <a:solidFill>
                        <a:srgbClr val="80B544"/>
                      </a:solidFill>
                      <a:prstDash val="solid"/>
                      <a:round/>
                      <a:headEnd type="none" w="med" len="med"/>
                      <a:tailEnd type="none" w="med" len="med"/>
                    </a:lnB>
                    <a:solidFill>
                      <a:srgbClr val="FFFFFF"/>
                    </a:solidFill>
                  </a:tcPr>
                </a:tc>
                <a:tc>
                  <a:txBody>
                    <a:bodyPr/>
                    <a:lstStyle/>
                    <a:p>
                      <a:r>
                        <a:rPr lang="en-GB" sz="1200">
                          <a:effectLst/>
                        </a:rPr>
                        <a:t>It replaces all the elements from the list with the specified element.</a:t>
                      </a:r>
                    </a:p>
                  </a:txBody>
                  <a:tcPr marL="18138" marR="18138" marT="9069" marB="9069">
                    <a:lnL w="7620" cap="flat" cmpd="sng" algn="ctr">
                      <a:solidFill>
                        <a:srgbClr val="40B644"/>
                      </a:solidFill>
                      <a:prstDash val="solid"/>
                      <a:round/>
                      <a:headEnd type="none" w="med" len="med"/>
                      <a:tailEnd type="none" w="med" len="med"/>
                    </a:lnL>
                    <a:lnR w="7620" cap="flat" cmpd="sng" algn="ctr">
                      <a:solidFill>
                        <a:srgbClr val="40B644"/>
                      </a:solidFill>
                      <a:prstDash val="solid"/>
                      <a:round/>
                      <a:headEnd type="none" w="med" len="med"/>
                      <a:tailEnd type="none" w="med" len="med"/>
                    </a:lnR>
                    <a:lnT w="7620" cap="flat" cmpd="sng" algn="ctr">
                      <a:solidFill>
                        <a:srgbClr val="40B644"/>
                      </a:solidFill>
                      <a:prstDash val="solid"/>
                      <a:round/>
                      <a:headEnd type="none" w="med" len="med"/>
                      <a:tailEnd type="none" w="med" len="med"/>
                    </a:lnT>
                    <a:lnB w="7620" cap="flat" cmpd="sng" algn="ctr">
                      <a:solidFill>
                        <a:srgbClr val="00B544"/>
                      </a:solidFill>
                      <a:prstDash val="solid"/>
                      <a:round/>
                      <a:headEnd type="none" w="med" len="med"/>
                      <a:tailEnd type="none" w="med" len="med"/>
                    </a:lnB>
                    <a:solidFill>
                      <a:srgbClr val="FFFFFF"/>
                    </a:solidFill>
                  </a:tcPr>
                </a:tc>
                <a:extLst>
                  <a:ext uri="{0D108BD9-81ED-4DB2-BD59-A6C34878D82A}">
                    <a16:rowId xmlns:a16="http://schemas.microsoft.com/office/drawing/2014/main" val="1259249350"/>
                  </a:ext>
                </a:extLst>
              </a:tr>
              <a:tr h="230551">
                <a:tc>
                  <a:txBody>
                    <a:bodyPr/>
                    <a:lstStyle/>
                    <a:p>
                      <a:r>
                        <a:rPr lang="en-GB" sz="1200">
                          <a:effectLst/>
                        </a:rPr>
                        <a:t>void trimToSize()</a:t>
                      </a:r>
                    </a:p>
                  </a:txBody>
                  <a:tcPr marL="18138" marR="18138" marT="9069" marB="9069">
                    <a:lnL w="7620" cap="flat" cmpd="sng" algn="ctr">
                      <a:solidFill>
                        <a:srgbClr val="80B544"/>
                      </a:solidFill>
                      <a:prstDash val="solid"/>
                      <a:round/>
                      <a:headEnd type="none" w="med" len="med"/>
                      <a:tailEnd type="none" w="med" len="med"/>
                    </a:lnL>
                    <a:lnR w="7620" cap="flat" cmpd="sng" algn="ctr">
                      <a:solidFill>
                        <a:srgbClr val="00B544"/>
                      </a:solidFill>
                      <a:prstDash val="solid"/>
                      <a:round/>
                      <a:headEnd type="none" w="med" len="med"/>
                      <a:tailEnd type="none" w="med" len="med"/>
                    </a:lnR>
                    <a:lnT w="7620" cap="flat" cmpd="sng" algn="ctr">
                      <a:solidFill>
                        <a:srgbClr val="80B544"/>
                      </a:solidFill>
                      <a:prstDash val="solid"/>
                      <a:round/>
                      <a:headEnd type="none" w="med" len="med"/>
                      <a:tailEnd type="none" w="med" len="med"/>
                    </a:lnT>
                    <a:lnB w="7620" cap="flat" cmpd="sng" algn="ctr">
                      <a:solidFill>
                        <a:srgbClr val="80B544"/>
                      </a:solidFill>
                      <a:prstDash val="solid"/>
                      <a:round/>
                      <a:headEnd type="none" w="med" len="med"/>
                      <a:tailEnd type="none" w="med" len="med"/>
                    </a:lnB>
                    <a:solidFill>
                      <a:srgbClr val="FFFFFF"/>
                    </a:solidFill>
                  </a:tcPr>
                </a:tc>
                <a:tc>
                  <a:txBody>
                    <a:bodyPr/>
                    <a:lstStyle/>
                    <a:p>
                      <a:r>
                        <a:rPr lang="en-GB" sz="1200" dirty="0">
                          <a:effectLst/>
                        </a:rPr>
                        <a:t>It trims the capacity of this </a:t>
                      </a:r>
                      <a:r>
                        <a:rPr lang="en-GB" sz="1200" dirty="0" err="1">
                          <a:effectLst/>
                        </a:rPr>
                        <a:t>ArrayList</a:t>
                      </a:r>
                      <a:r>
                        <a:rPr lang="en-GB" sz="1200" dirty="0">
                          <a:effectLst/>
                        </a:rPr>
                        <a:t> instance to be the list's current size.</a:t>
                      </a:r>
                    </a:p>
                  </a:txBody>
                  <a:tcPr marL="18138" marR="18138" marT="9069" marB="9069">
                    <a:lnL w="7620" cap="flat" cmpd="sng" algn="ctr">
                      <a:solidFill>
                        <a:srgbClr val="00B544"/>
                      </a:solidFill>
                      <a:prstDash val="solid"/>
                      <a:round/>
                      <a:headEnd type="none" w="med" len="med"/>
                      <a:tailEnd type="none" w="med" len="med"/>
                    </a:lnL>
                    <a:lnR w="7620" cap="flat" cmpd="sng" algn="ctr">
                      <a:solidFill>
                        <a:srgbClr val="00B544"/>
                      </a:solidFill>
                      <a:prstDash val="solid"/>
                      <a:round/>
                      <a:headEnd type="none" w="med" len="med"/>
                      <a:tailEnd type="none" w="med" len="med"/>
                    </a:lnR>
                    <a:lnT w="7620" cap="flat" cmpd="sng" algn="ctr">
                      <a:solidFill>
                        <a:srgbClr val="00B544"/>
                      </a:solidFill>
                      <a:prstDash val="solid"/>
                      <a:round/>
                      <a:headEnd type="none" w="med" len="med"/>
                      <a:tailEnd type="none" w="med" len="med"/>
                    </a:lnT>
                    <a:lnB w="7620" cap="flat" cmpd="sng" algn="ctr">
                      <a:solidFill>
                        <a:srgbClr val="00B544"/>
                      </a:solidFill>
                      <a:prstDash val="solid"/>
                      <a:round/>
                      <a:headEnd type="none" w="med" len="med"/>
                      <a:tailEnd type="none" w="med" len="med"/>
                    </a:lnB>
                    <a:solidFill>
                      <a:srgbClr val="FFFFFF"/>
                    </a:solidFill>
                  </a:tcPr>
                </a:tc>
                <a:extLst>
                  <a:ext uri="{0D108BD9-81ED-4DB2-BD59-A6C34878D82A}">
                    <a16:rowId xmlns:a16="http://schemas.microsoft.com/office/drawing/2014/main" val="1024292770"/>
                  </a:ext>
                </a:extLst>
              </a:tr>
            </a:tbl>
          </a:graphicData>
        </a:graphic>
      </p:graphicFrame>
    </p:spTree>
    <p:extLst>
      <p:ext uri="{BB962C8B-B14F-4D97-AF65-F5344CB8AC3E}">
        <p14:creationId xmlns:p14="http://schemas.microsoft.com/office/powerpoint/2010/main" val="109973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2576-04C5-42D6-A30D-0B1E842AE588}"/>
              </a:ext>
            </a:extLst>
          </p:cNvPr>
          <p:cNvSpPr>
            <a:spLocks noGrp="1"/>
          </p:cNvSpPr>
          <p:nvPr>
            <p:ph type="title"/>
          </p:nvPr>
        </p:nvSpPr>
        <p:spPr>
          <a:xfrm>
            <a:off x="0" y="88778"/>
            <a:ext cx="9274002" cy="843378"/>
          </a:xfrm>
        </p:spPr>
        <p:txBody>
          <a:bodyPr>
            <a:normAutofit fontScale="90000"/>
          </a:bodyPr>
          <a:lstStyle/>
          <a:p>
            <a:r>
              <a:rPr lang="en-GB" b="0" i="0" dirty="0">
                <a:solidFill>
                  <a:srgbClr val="212529"/>
                </a:solidFill>
                <a:effectLst/>
                <a:latin typeface="system-ui"/>
              </a:rPr>
              <a:t>Java Collection Framework Linked list:</a:t>
            </a:r>
            <a:br>
              <a:rPr lang="en-GB" b="0" i="0" dirty="0">
                <a:solidFill>
                  <a:srgbClr val="212529"/>
                </a:solidFill>
                <a:effectLst/>
                <a:latin typeface="system-ui"/>
              </a:rPr>
            </a:br>
            <a:br>
              <a:rPr lang="en-GB" b="0" i="0" dirty="0">
                <a:solidFill>
                  <a:srgbClr val="610B38"/>
                </a:solidFill>
                <a:effectLst/>
                <a:latin typeface="erdana"/>
              </a:rPr>
            </a:br>
            <a:endParaRPr lang="en-GB" dirty="0"/>
          </a:p>
        </p:txBody>
      </p:sp>
      <p:sp>
        <p:nvSpPr>
          <p:cNvPr id="5" name="Content Placeholder 4">
            <a:extLst>
              <a:ext uri="{FF2B5EF4-FFF2-40B4-BE49-F238E27FC236}">
                <a16:creationId xmlns:a16="http://schemas.microsoft.com/office/drawing/2014/main" id="{2B23D236-05EA-4C02-A911-E68B42B19D00}"/>
              </a:ext>
            </a:extLst>
          </p:cNvPr>
          <p:cNvSpPr>
            <a:spLocks noGrp="1"/>
          </p:cNvSpPr>
          <p:nvPr>
            <p:ph idx="1"/>
          </p:nvPr>
        </p:nvSpPr>
        <p:spPr>
          <a:xfrm>
            <a:off x="0" y="701336"/>
            <a:ext cx="12192000" cy="6067885"/>
          </a:xfrm>
        </p:spPr>
        <p:txBody>
          <a:bodyPr/>
          <a:lstStyle/>
          <a:p>
            <a:pPr algn="just">
              <a:buFont typeface="Arial" panose="020B0604020202020204" pitchFamily="34" charset="0"/>
              <a:buChar char="•"/>
            </a:pPr>
            <a:r>
              <a:rPr lang="en-GB" b="0" i="0" dirty="0">
                <a:solidFill>
                  <a:srgbClr val="333333"/>
                </a:solidFill>
                <a:effectLst/>
                <a:latin typeface="inter-regular"/>
              </a:rPr>
              <a:t>Java LinkedList class uses a doubly linked list to store the elements. </a:t>
            </a:r>
          </a:p>
          <a:p>
            <a:pPr algn="just">
              <a:buFont typeface="Arial" panose="020B0604020202020204" pitchFamily="34" charset="0"/>
              <a:buChar char="•"/>
            </a:pPr>
            <a:r>
              <a:rPr lang="en-GB" b="0" i="0" dirty="0">
                <a:solidFill>
                  <a:srgbClr val="333333"/>
                </a:solidFill>
                <a:effectLst/>
                <a:latin typeface="inter-regular"/>
              </a:rPr>
              <a:t>It provides a linked-list data structure.</a:t>
            </a:r>
            <a:endParaRPr lang="en-GB" b="0" i="0" dirty="0">
              <a:solidFill>
                <a:srgbClr val="000000"/>
              </a:solidFill>
              <a:effectLst/>
              <a:latin typeface="inter-regular"/>
            </a:endParaRPr>
          </a:p>
          <a:p>
            <a:pPr algn="just">
              <a:buFont typeface="Arial" panose="020B0604020202020204" pitchFamily="34" charset="0"/>
              <a:buChar char="•"/>
            </a:pPr>
            <a:r>
              <a:rPr lang="en-GB" b="0" i="0" dirty="0">
                <a:solidFill>
                  <a:srgbClr val="000000"/>
                </a:solidFill>
                <a:effectLst/>
                <a:latin typeface="inter-regular"/>
              </a:rPr>
              <a:t>Java LinkedList class can contain duplicate elements.</a:t>
            </a:r>
          </a:p>
          <a:p>
            <a:pPr algn="just">
              <a:buFont typeface="Arial" panose="020B0604020202020204" pitchFamily="34" charset="0"/>
              <a:buChar char="•"/>
            </a:pPr>
            <a:r>
              <a:rPr lang="en-GB" b="0" i="0" dirty="0">
                <a:solidFill>
                  <a:srgbClr val="000000"/>
                </a:solidFill>
                <a:effectLst/>
                <a:latin typeface="inter-regular"/>
              </a:rPr>
              <a:t>Java LinkedList class maintains insertion order.</a:t>
            </a:r>
          </a:p>
          <a:p>
            <a:pPr algn="just">
              <a:buFont typeface="Arial" panose="020B0604020202020204" pitchFamily="34" charset="0"/>
              <a:buChar char="•"/>
            </a:pPr>
            <a:r>
              <a:rPr lang="en-GB" b="0" i="0" dirty="0">
                <a:solidFill>
                  <a:srgbClr val="000000"/>
                </a:solidFill>
                <a:effectLst/>
                <a:latin typeface="inter-regular"/>
              </a:rPr>
              <a:t>Java LinkedList class is non synchronized.</a:t>
            </a:r>
          </a:p>
          <a:p>
            <a:pPr algn="just">
              <a:buFont typeface="Arial" panose="020B0604020202020204" pitchFamily="34" charset="0"/>
              <a:buChar char="•"/>
            </a:pPr>
            <a:r>
              <a:rPr lang="en-GB" b="0" i="0" dirty="0">
                <a:solidFill>
                  <a:srgbClr val="000000"/>
                </a:solidFill>
                <a:effectLst/>
                <a:latin typeface="inter-regular"/>
              </a:rPr>
              <a:t>In Java LinkedList class, manipulation is fast because no shifting needs to occur.</a:t>
            </a:r>
          </a:p>
          <a:p>
            <a:pPr algn="just">
              <a:buFont typeface="Arial" panose="020B0604020202020204" pitchFamily="34" charset="0"/>
              <a:buChar char="•"/>
            </a:pPr>
            <a:r>
              <a:rPr lang="en-GB" b="0" i="0" dirty="0">
                <a:solidFill>
                  <a:srgbClr val="000000"/>
                </a:solidFill>
                <a:effectLst/>
                <a:latin typeface="inter-regular"/>
              </a:rPr>
              <a:t>Java LinkedList class can be used as a list, stack or queue.</a:t>
            </a:r>
          </a:p>
          <a:p>
            <a:r>
              <a:rPr lang="en-GB" dirty="0"/>
              <a:t> // Creating LinkedList</a:t>
            </a:r>
          </a:p>
          <a:p>
            <a:r>
              <a:rPr lang="en-GB" dirty="0"/>
              <a:t>    LinkedList&lt; String&gt; </a:t>
            </a:r>
            <a:r>
              <a:rPr lang="en-GB" dirty="0" err="1"/>
              <a:t>linkedList</a:t>
            </a:r>
            <a:r>
              <a:rPr lang="en-GB" dirty="0"/>
              <a:t> = new LinkedList&lt; String&gt;();</a:t>
            </a:r>
          </a:p>
          <a:p>
            <a:pPr algn="just">
              <a:buFont typeface="+mj-lt"/>
              <a:buAutoNum type="arabicPeriod"/>
            </a:pPr>
            <a:r>
              <a:rPr lang="en-GB" dirty="0"/>
              <a:t>                 </a:t>
            </a:r>
            <a:r>
              <a:rPr lang="en-GB" dirty="0" err="1"/>
              <a:t>linkedList</a:t>
            </a:r>
            <a:r>
              <a:rPr lang="en-GB" b="0" i="0" dirty="0" err="1">
                <a:solidFill>
                  <a:srgbClr val="000000"/>
                </a:solidFill>
                <a:effectLst/>
                <a:latin typeface="inter-regular"/>
              </a:rPr>
              <a:t>.add</a:t>
            </a:r>
            <a:r>
              <a:rPr lang="en-GB" b="0" i="0" dirty="0">
                <a:solidFill>
                  <a:srgbClr val="000000"/>
                </a:solidFill>
                <a:effectLst/>
                <a:latin typeface="inter-regular"/>
              </a:rPr>
              <a:t>(</a:t>
            </a:r>
            <a:r>
              <a:rPr lang="en-GB" b="0" i="0" dirty="0">
                <a:solidFill>
                  <a:srgbClr val="0000FF"/>
                </a:solidFill>
                <a:effectLst/>
                <a:latin typeface="inter-regular"/>
              </a:rPr>
              <a:t>"Ravi"</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                      </a:t>
            </a:r>
            <a:r>
              <a:rPr lang="en-GB" dirty="0" err="1"/>
              <a:t>linkedList</a:t>
            </a:r>
            <a:r>
              <a:rPr lang="en-GB" b="0" i="0" dirty="0" err="1">
                <a:solidFill>
                  <a:srgbClr val="000000"/>
                </a:solidFill>
                <a:effectLst/>
                <a:latin typeface="inter-regular"/>
              </a:rPr>
              <a:t>.add</a:t>
            </a:r>
            <a:r>
              <a:rPr lang="en-GB" b="0" i="0" dirty="0">
                <a:solidFill>
                  <a:srgbClr val="000000"/>
                </a:solidFill>
                <a:effectLst/>
                <a:latin typeface="inter-regular"/>
              </a:rPr>
              <a:t>(</a:t>
            </a:r>
            <a:r>
              <a:rPr lang="en-GB" b="0" i="0" dirty="0">
                <a:solidFill>
                  <a:srgbClr val="0000FF"/>
                </a:solidFill>
                <a:effectLst/>
                <a:latin typeface="inter-regular"/>
              </a:rPr>
              <a:t>"Vijay"</a:t>
            </a:r>
            <a:r>
              <a:rPr lang="en-GB" b="0" i="0" dirty="0">
                <a:solidFill>
                  <a:srgbClr val="000000"/>
                </a:solidFill>
                <a:effectLst/>
                <a:latin typeface="inter-regular"/>
              </a:rPr>
              <a:t>);  </a:t>
            </a:r>
          </a:p>
          <a:p>
            <a:pPr algn="just">
              <a:buFont typeface="+mj-lt"/>
              <a:buAutoNum type="arabicPeriod"/>
            </a:pPr>
            <a:r>
              <a:rPr lang="en-GB" dirty="0">
                <a:solidFill>
                  <a:srgbClr val="000000"/>
                </a:solidFill>
                <a:latin typeface="inter-regular"/>
              </a:rPr>
              <a:t>                     </a:t>
            </a:r>
            <a:r>
              <a:rPr lang="en-GB" b="0" i="0" dirty="0">
                <a:solidFill>
                  <a:srgbClr val="000000"/>
                </a:solidFill>
                <a:effectLst/>
                <a:latin typeface="inter-regular"/>
              </a:rPr>
              <a:t> </a:t>
            </a:r>
            <a:r>
              <a:rPr lang="en-GB" dirty="0" err="1"/>
              <a:t>linkedList</a:t>
            </a:r>
            <a:r>
              <a:rPr lang="en-GB" b="0" i="0" dirty="0" err="1">
                <a:solidFill>
                  <a:srgbClr val="000000"/>
                </a:solidFill>
                <a:effectLst/>
                <a:latin typeface="inter-regular"/>
              </a:rPr>
              <a:t>.add</a:t>
            </a:r>
            <a:r>
              <a:rPr lang="en-GB" b="0" i="0" dirty="0">
                <a:solidFill>
                  <a:srgbClr val="000000"/>
                </a:solidFill>
                <a:effectLst/>
                <a:latin typeface="inter-regular"/>
              </a:rPr>
              <a:t>(</a:t>
            </a:r>
            <a:r>
              <a:rPr lang="en-GB" b="0" i="0" dirty="0">
                <a:solidFill>
                  <a:srgbClr val="0000FF"/>
                </a:solidFill>
                <a:effectLst/>
                <a:latin typeface="inter-regular"/>
              </a:rPr>
              <a:t>"Ravi"</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                       </a:t>
            </a:r>
            <a:r>
              <a:rPr lang="en-GB" dirty="0" err="1"/>
              <a:t>linkedList</a:t>
            </a:r>
            <a:r>
              <a:rPr lang="en-GB" b="0" i="0" dirty="0" err="1">
                <a:solidFill>
                  <a:srgbClr val="000000"/>
                </a:solidFill>
                <a:effectLst/>
                <a:latin typeface="inter-regular"/>
              </a:rPr>
              <a:t>.add</a:t>
            </a:r>
            <a:r>
              <a:rPr lang="en-GB" b="0" i="0" dirty="0">
                <a:solidFill>
                  <a:srgbClr val="000000"/>
                </a:solidFill>
                <a:effectLst/>
                <a:latin typeface="inter-regular"/>
              </a:rPr>
              <a:t>(</a:t>
            </a:r>
            <a:r>
              <a:rPr lang="en-GB" b="0" i="0" dirty="0">
                <a:solidFill>
                  <a:srgbClr val="0000FF"/>
                </a:solidFill>
                <a:effectLst/>
                <a:latin typeface="inter-regular"/>
              </a:rPr>
              <a:t>"Ajay"</a:t>
            </a:r>
            <a:r>
              <a:rPr lang="en-GB" b="0" i="0" dirty="0">
                <a:solidFill>
                  <a:srgbClr val="000000"/>
                </a:solidFill>
                <a:effectLst/>
                <a:latin typeface="inter-regular"/>
              </a:rPr>
              <a:t>);  </a:t>
            </a:r>
          </a:p>
          <a:p>
            <a:r>
              <a:rPr lang="en-GB" dirty="0"/>
              <a:t>    // Displaying </a:t>
            </a:r>
            <a:r>
              <a:rPr lang="en-GB" dirty="0" err="1"/>
              <a:t>LinkedLIst</a:t>
            </a:r>
            <a:endParaRPr lang="en-GB" dirty="0"/>
          </a:p>
          <a:p>
            <a:r>
              <a:rPr lang="en-GB" dirty="0"/>
              <a:t>    </a:t>
            </a:r>
            <a:r>
              <a:rPr lang="en-GB" dirty="0" err="1"/>
              <a:t>System.out.println</a:t>
            </a:r>
            <a:r>
              <a:rPr lang="en-GB" dirty="0"/>
              <a:t>(</a:t>
            </a:r>
            <a:r>
              <a:rPr lang="en-GB" dirty="0" err="1"/>
              <a:t>linkedList</a:t>
            </a:r>
            <a:r>
              <a:rPr lang="en-GB" dirty="0"/>
              <a:t>);</a:t>
            </a:r>
          </a:p>
          <a:p>
            <a:endParaRPr lang="en-GB" dirty="0"/>
          </a:p>
        </p:txBody>
      </p:sp>
    </p:spTree>
    <p:extLst>
      <p:ext uri="{BB962C8B-B14F-4D97-AF65-F5344CB8AC3E}">
        <p14:creationId xmlns:p14="http://schemas.microsoft.com/office/powerpoint/2010/main" val="311782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0FFC4-47DF-43D0-95A6-985BA0D2F8DE}"/>
              </a:ext>
            </a:extLst>
          </p:cNvPr>
          <p:cNvSpPr>
            <a:spLocks noGrp="1"/>
          </p:cNvSpPr>
          <p:nvPr>
            <p:ph type="title"/>
          </p:nvPr>
        </p:nvSpPr>
        <p:spPr>
          <a:xfrm>
            <a:off x="677334" y="106532"/>
            <a:ext cx="8596668" cy="639192"/>
          </a:xfrm>
        </p:spPr>
        <p:txBody>
          <a:bodyPr>
            <a:normAutofit fontScale="90000"/>
          </a:bodyPr>
          <a:lstStyle/>
          <a:p>
            <a:r>
              <a:rPr lang="en-GB" b="0" i="0" dirty="0">
                <a:solidFill>
                  <a:srgbClr val="212529"/>
                </a:solidFill>
                <a:effectLst/>
                <a:latin typeface="system-ui"/>
              </a:rPr>
              <a:t>LinkedList Methods:</a:t>
            </a:r>
            <a:br>
              <a:rPr lang="en-GB" b="0" i="0" dirty="0">
                <a:solidFill>
                  <a:srgbClr val="212529"/>
                </a:solidFill>
                <a:effectLst/>
                <a:latin typeface="system-ui"/>
              </a:rPr>
            </a:br>
            <a:endParaRPr lang="en-GB" dirty="0"/>
          </a:p>
        </p:txBody>
      </p:sp>
      <p:graphicFrame>
        <p:nvGraphicFramePr>
          <p:cNvPr id="5" name="Content Placeholder 4">
            <a:extLst>
              <a:ext uri="{FF2B5EF4-FFF2-40B4-BE49-F238E27FC236}">
                <a16:creationId xmlns:a16="http://schemas.microsoft.com/office/drawing/2014/main" id="{4FCF9039-C429-492C-B7B5-85CF65E41F41}"/>
              </a:ext>
            </a:extLst>
          </p:cNvPr>
          <p:cNvGraphicFramePr>
            <a:graphicFrameLocks noGrp="1"/>
          </p:cNvGraphicFramePr>
          <p:nvPr>
            <p:ph idx="1"/>
            <p:extLst>
              <p:ext uri="{D42A27DB-BD31-4B8C-83A1-F6EECF244321}">
                <p14:modId xmlns:p14="http://schemas.microsoft.com/office/powerpoint/2010/main" val="2499677745"/>
              </p:ext>
            </p:extLst>
          </p:nvPr>
        </p:nvGraphicFramePr>
        <p:xfrm>
          <a:off x="381740" y="746127"/>
          <a:ext cx="11810260" cy="8349298"/>
        </p:xfrm>
        <a:graphic>
          <a:graphicData uri="http://schemas.openxmlformats.org/drawingml/2006/table">
            <a:tbl>
              <a:tblPr/>
              <a:tblGrid>
                <a:gridCol w="5905130">
                  <a:extLst>
                    <a:ext uri="{9D8B030D-6E8A-4147-A177-3AD203B41FA5}">
                      <a16:colId xmlns:a16="http://schemas.microsoft.com/office/drawing/2014/main" val="2646048107"/>
                    </a:ext>
                  </a:extLst>
                </a:gridCol>
                <a:gridCol w="5905130">
                  <a:extLst>
                    <a:ext uri="{9D8B030D-6E8A-4147-A177-3AD203B41FA5}">
                      <a16:colId xmlns:a16="http://schemas.microsoft.com/office/drawing/2014/main" val="3143143420"/>
                    </a:ext>
                  </a:extLst>
                </a:gridCol>
              </a:tblGrid>
              <a:tr h="59274">
                <a:tc>
                  <a:txBody>
                    <a:bodyPr/>
                    <a:lstStyle/>
                    <a:p>
                      <a:pPr algn="l"/>
                      <a:r>
                        <a:rPr lang="en-GB" sz="1100">
                          <a:effectLst/>
                        </a:rPr>
                        <a:t>Method</a:t>
                      </a:r>
                    </a:p>
                  </a:txBody>
                  <a:tcPr marL="15888" marR="15888" marT="7944" marB="7944">
                    <a:lnL w="7620" cap="flat" cmpd="sng" algn="ctr">
                      <a:solidFill>
                        <a:srgbClr val="6013DF"/>
                      </a:solidFill>
                      <a:prstDash val="solid"/>
                      <a:round/>
                      <a:headEnd type="none" w="med" len="med"/>
                      <a:tailEnd type="none" w="med" len="med"/>
                    </a:lnL>
                    <a:lnR w="7620" cap="flat" cmpd="sng" algn="ctr">
                      <a:solidFill>
                        <a:srgbClr val="C00FDF"/>
                      </a:solidFill>
                      <a:prstDash val="solid"/>
                      <a:round/>
                      <a:headEnd type="none" w="med" len="med"/>
                      <a:tailEnd type="none" w="med" len="med"/>
                    </a:lnR>
                    <a:lnT w="7620" cap="flat" cmpd="sng" algn="ctr">
                      <a:solidFill>
                        <a:srgbClr val="6013DF"/>
                      </a:solidFill>
                      <a:prstDash val="solid"/>
                      <a:round/>
                      <a:headEnd type="none" w="med" len="med"/>
                      <a:tailEnd type="none" w="med" len="med"/>
                    </a:lnT>
                    <a:lnB w="7620" cap="flat" cmpd="sng" algn="ctr">
                      <a:solidFill>
                        <a:srgbClr val="8012DF"/>
                      </a:solidFill>
                      <a:prstDash val="solid"/>
                      <a:round/>
                      <a:headEnd type="none" w="med" len="med"/>
                      <a:tailEnd type="none" w="med" len="med"/>
                    </a:lnB>
                    <a:solidFill>
                      <a:srgbClr val="FFFFFF"/>
                    </a:solidFill>
                  </a:tcPr>
                </a:tc>
                <a:tc>
                  <a:txBody>
                    <a:bodyPr/>
                    <a:lstStyle/>
                    <a:p>
                      <a:pPr algn="l"/>
                      <a:r>
                        <a:rPr lang="en-GB" sz="1100">
                          <a:effectLst/>
                        </a:rPr>
                        <a:t>Description</a:t>
                      </a:r>
                    </a:p>
                  </a:txBody>
                  <a:tcPr marL="15888" marR="15888" marT="7944" marB="7944">
                    <a:lnL w="7620" cap="flat" cmpd="sng" algn="ctr">
                      <a:solidFill>
                        <a:srgbClr val="C00FDF"/>
                      </a:solidFill>
                      <a:prstDash val="solid"/>
                      <a:round/>
                      <a:headEnd type="none" w="med" len="med"/>
                      <a:tailEnd type="none" w="med" len="med"/>
                    </a:lnL>
                    <a:lnR w="7620" cap="flat" cmpd="sng" algn="ctr">
                      <a:solidFill>
                        <a:srgbClr val="C00FDF"/>
                      </a:solidFill>
                      <a:prstDash val="solid"/>
                      <a:round/>
                      <a:headEnd type="none" w="med" len="med"/>
                      <a:tailEnd type="none" w="med" len="med"/>
                    </a:lnR>
                    <a:lnT w="7620" cap="flat" cmpd="sng" algn="ctr">
                      <a:solidFill>
                        <a:srgbClr val="C00FDF"/>
                      </a:solidFill>
                      <a:prstDash val="solid"/>
                      <a:round/>
                      <a:headEnd type="none" w="med" len="med"/>
                      <a:tailEnd type="none" w="med" len="med"/>
                    </a:lnT>
                    <a:lnB w="7620" cap="flat" cmpd="sng" algn="ctr">
                      <a:solidFill>
                        <a:srgbClr val="E00CDF"/>
                      </a:solidFill>
                      <a:prstDash val="solid"/>
                      <a:round/>
                      <a:headEnd type="none" w="med" len="med"/>
                      <a:tailEnd type="none" w="med" len="med"/>
                    </a:lnB>
                    <a:solidFill>
                      <a:srgbClr val="FFFFFF"/>
                    </a:solidFill>
                  </a:tcPr>
                </a:tc>
                <a:extLst>
                  <a:ext uri="{0D108BD9-81ED-4DB2-BD59-A6C34878D82A}">
                    <a16:rowId xmlns:a16="http://schemas.microsoft.com/office/drawing/2014/main" val="2394426942"/>
                  </a:ext>
                </a:extLst>
              </a:tr>
              <a:tr h="103730">
                <a:tc>
                  <a:txBody>
                    <a:bodyPr/>
                    <a:lstStyle/>
                    <a:p>
                      <a:r>
                        <a:rPr lang="en-GB" sz="1100">
                          <a:effectLst/>
                        </a:rPr>
                        <a:t>boolean add(E e)</a:t>
                      </a:r>
                    </a:p>
                  </a:txBody>
                  <a:tcPr marL="15888" marR="15888" marT="7944" marB="7944">
                    <a:lnL w="7620" cap="flat" cmpd="sng" algn="ctr">
                      <a:solidFill>
                        <a:srgbClr val="8012DF"/>
                      </a:solidFill>
                      <a:prstDash val="solid"/>
                      <a:round/>
                      <a:headEnd type="none" w="med" len="med"/>
                      <a:tailEnd type="none" w="med" len="med"/>
                    </a:lnL>
                    <a:lnR w="7620" cap="flat" cmpd="sng" algn="ctr">
                      <a:solidFill>
                        <a:srgbClr val="E00CDF"/>
                      </a:solidFill>
                      <a:prstDash val="solid"/>
                      <a:round/>
                      <a:headEnd type="none" w="med" len="med"/>
                      <a:tailEnd type="none" w="med" len="med"/>
                    </a:lnR>
                    <a:lnT w="7620" cap="flat" cmpd="sng" algn="ctr">
                      <a:solidFill>
                        <a:srgbClr val="8012DF"/>
                      </a:solidFill>
                      <a:prstDash val="solid"/>
                      <a:round/>
                      <a:headEnd type="none" w="med" len="med"/>
                      <a:tailEnd type="none" w="med" len="med"/>
                    </a:lnT>
                    <a:lnB w="7620" cap="flat" cmpd="sng" algn="ctr">
                      <a:solidFill>
                        <a:srgbClr val="C00EDF"/>
                      </a:solidFill>
                      <a:prstDash val="solid"/>
                      <a:round/>
                      <a:headEnd type="none" w="med" len="med"/>
                      <a:tailEnd type="none" w="med" len="med"/>
                    </a:lnB>
                    <a:solidFill>
                      <a:srgbClr val="FFFFFF"/>
                    </a:solidFill>
                  </a:tcPr>
                </a:tc>
                <a:tc>
                  <a:txBody>
                    <a:bodyPr/>
                    <a:lstStyle/>
                    <a:p>
                      <a:r>
                        <a:rPr lang="en-GB" sz="1100">
                          <a:effectLst/>
                        </a:rPr>
                        <a:t>It appends the specified element to the end of a list.</a:t>
                      </a:r>
                    </a:p>
                  </a:txBody>
                  <a:tcPr marL="15888" marR="15888" marT="7944" marB="7944">
                    <a:lnL w="7620" cap="flat" cmpd="sng" algn="ctr">
                      <a:solidFill>
                        <a:srgbClr val="E00CDF"/>
                      </a:solidFill>
                      <a:prstDash val="solid"/>
                      <a:round/>
                      <a:headEnd type="none" w="med" len="med"/>
                      <a:tailEnd type="none" w="med" len="med"/>
                    </a:lnL>
                    <a:lnR w="7620" cap="flat" cmpd="sng" algn="ctr">
                      <a:solidFill>
                        <a:srgbClr val="E00CDF"/>
                      </a:solidFill>
                      <a:prstDash val="solid"/>
                      <a:round/>
                      <a:headEnd type="none" w="med" len="med"/>
                      <a:tailEnd type="none" w="med" len="med"/>
                    </a:lnR>
                    <a:lnT w="7620" cap="flat" cmpd="sng" algn="ctr">
                      <a:solidFill>
                        <a:srgbClr val="E00CDF"/>
                      </a:solidFill>
                      <a:prstDash val="solid"/>
                      <a:round/>
                      <a:headEnd type="none" w="med" len="med"/>
                      <a:tailEnd type="none" w="med" len="med"/>
                    </a:lnT>
                    <a:lnB w="7620" cap="flat" cmpd="sng" algn="ctr">
                      <a:solidFill>
                        <a:srgbClr val="8012DF"/>
                      </a:solidFill>
                      <a:prstDash val="solid"/>
                      <a:round/>
                      <a:headEnd type="none" w="med" len="med"/>
                      <a:tailEnd type="none" w="med" len="med"/>
                    </a:lnB>
                    <a:solidFill>
                      <a:srgbClr val="FFFFFF"/>
                    </a:solidFill>
                  </a:tcPr>
                </a:tc>
                <a:extLst>
                  <a:ext uri="{0D108BD9-81ED-4DB2-BD59-A6C34878D82A}">
                    <a16:rowId xmlns:a16="http://schemas.microsoft.com/office/drawing/2014/main" val="1263807470"/>
                  </a:ext>
                </a:extLst>
              </a:tr>
              <a:tr h="148185">
                <a:tc>
                  <a:txBody>
                    <a:bodyPr/>
                    <a:lstStyle/>
                    <a:p>
                      <a:r>
                        <a:rPr lang="en-GB" sz="1100">
                          <a:effectLst/>
                        </a:rPr>
                        <a:t>void add(int index, E element)</a:t>
                      </a:r>
                    </a:p>
                  </a:txBody>
                  <a:tcPr marL="15888" marR="15888" marT="7944" marB="7944">
                    <a:lnL w="7620" cap="flat" cmpd="sng" algn="ctr">
                      <a:solidFill>
                        <a:srgbClr val="C00EDF"/>
                      </a:solidFill>
                      <a:prstDash val="solid"/>
                      <a:round/>
                      <a:headEnd type="none" w="med" len="med"/>
                      <a:tailEnd type="none" w="med" len="med"/>
                    </a:lnL>
                    <a:lnR w="7620" cap="flat" cmpd="sng" algn="ctr">
                      <a:solidFill>
                        <a:srgbClr val="8012DF"/>
                      </a:solidFill>
                      <a:prstDash val="solid"/>
                      <a:round/>
                      <a:headEnd type="none" w="med" len="med"/>
                      <a:tailEnd type="none" w="med" len="med"/>
                    </a:lnR>
                    <a:lnT w="7620" cap="flat" cmpd="sng" algn="ctr">
                      <a:solidFill>
                        <a:srgbClr val="C00EDF"/>
                      </a:solidFill>
                      <a:prstDash val="solid"/>
                      <a:round/>
                      <a:headEnd type="none" w="med" len="med"/>
                      <a:tailEnd type="none" w="med" len="med"/>
                    </a:lnT>
                    <a:lnB w="7620" cap="flat" cmpd="sng" algn="ctr">
                      <a:solidFill>
                        <a:srgbClr val="E012DF"/>
                      </a:solidFill>
                      <a:prstDash val="solid"/>
                      <a:round/>
                      <a:headEnd type="none" w="med" len="med"/>
                      <a:tailEnd type="none" w="med" len="med"/>
                    </a:lnB>
                    <a:solidFill>
                      <a:srgbClr val="FFFFFF"/>
                    </a:solidFill>
                  </a:tcPr>
                </a:tc>
                <a:tc>
                  <a:txBody>
                    <a:bodyPr/>
                    <a:lstStyle/>
                    <a:p>
                      <a:r>
                        <a:rPr lang="en-GB" sz="1100">
                          <a:effectLst/>
                        </a:rPr>
                        <a:t>It inserts the specified element at the specified position index in a list.</a:t>
                      </a:r>
                    </a:p>
                  </a:txBody>
                  <a:tcPr marL="15888" marR="15888" marT="7944" marB="7944">
                    <a:lnL w="7620" cap="flat" cmpd="sng" algn="ctr">
                      <a:solidFill>
                        <a:srgbClr val="8012DF"/>
                      </a:solidFill>
                      <a:prstDash val="solid"/>
                      <a:round/>
                      <a:headEnd type="none" w="med" len="med"/>
                      <a:tailEnd type="none" w="med" len="med"/>
                    </a:lnL>
                    <a:lnR w="7620" cap="flat" cmpd="sng" algn="ctr">
                      <a:solidFill>
                        <a:srgbClr val="8012DF"/>
                      </a:solidFill>
                      <a:prstDash val="solid"/>
                      <a:round/>
                      <a:headEnd type="none" w="med" len="med"/>
                      <a:tailEnd type="none" w="med" len="med"/>
                    </a:lnR>
                    <a:lnT w="7620" cap="flat" cmpd="sng" algn="ctr">
                      <a:solidFill>
                        <a:srgbClr val="8012DF"/>
                      </a:solidFill>
                      <a:prstDash val="solid"/>
                      <a:round/>
                      <a:headEnd type="none" w="med" len="med"/>
                      <a:tailEnd type="none" w="med" len="med"/>
                    </a:lnT>
                    <a:lnB w="7620" cap="flat" cmpd="sng" algn="ctr">
                      <a:solidFill>
                        <a:srgbClr val="0013DF"/>
                      </a:solidFill>
                      <a:prstDash val="solid"/>
                      <a:round/>
                      <a:headEnd type="none" w="med" len="med"/>
                      <a:tailEnd type="none" w="med" len="med"/>
                    </a:lnB>
                    <a:solidFill>
                      <a:srgbClr val="FFFFFF"/>
                    </a:solidFill>
                  </a:tcPr>
                </a:tc>
                <a:extLst>
                  <a:ext uri="{0D108BD9-81ED-4DB2-BD59-A6C34878D82A}">
                    <a16:rowId xmlns:a16="http://schemas.microsoft.com/office/drawing/2014/main" val="3901959942"/>
                  </a:ext>
                </a:extLst>
              </a:tr>
              <a:tr h="192641">
                <a:tc>
                  <a:txBody>
                    <a:bodyPr/>
                    <a:lstStyle/>
                    <a:p>
                      <a:r>
                        <a:rPr lang="en-GB" sz="1100">
                          <a:effectLst/>
                        </a:rPr>
                        <a:t>boolean addAll(Collection&lt;? extends E&gt; c)</a:t>
                      </a:r>
                    </a:p>
                  </a:txBody>
                  <a:tcPr marL="15888" marR="15888" marT="7944" marB="7944">
                    <a:lnL w="7620" cap="flat" cmpd="sng" algn="ctr">
                      <a:solidFill>
                        <a:srgbClr val="E012DF"/>
                      </a:solidFill>
                      <a:prstDash val="solid"/>
                      <a:round/>
                      <a:headEnd type="none" w="med" len="med"/>
                      <a:tailEnd type="none" w="med" len="med"/>
                    </a:lnL>
                    <a:lnR w="7620" cap="flat" cmpd="sng" algn="ctr">
                      <a:solidFill>
                        <a:srgbClr val="0013DF"/>
                      </a:solidFill>
                      <a:prstDash val="solid"/>
                      <a:round/>
                      <a:headEnd type="none" w="med" len="med"/>
                      <a:tailEnd type="none" w="med" len="med"/>
                    </a:lnR>
                    <a:lnT w="7620" cap="flat" cmpd="sng" algn="ctr">
                      <a:solidFill>
                        <a:srgbClr val="E012DF"/>
                      </a:solidFill>
                      <a:prstDash val="solid"/>
                      <a:round/>
                      <a:headEnd type="none" w="med" len="med"/>
                      <a:tailEnd type="none" w="med" len="med"/>
                    </a:lnT>
                    <a:lnB w="7620" cap="flat" cmpd="sng" algn="ctr">
                      <a:solidFill>
                        <a:srgbClr val="600CDF"/>
                      </a:solidFill>
                      <a:prstDash val="solid"/>
                      <a:round/>
                      <a:headEnd type="none" w="med" len="med"/>
                      <a:tailEnd type="none" w="med" len="med"/>
                    </a:lnB>
                    <a:solidFill>
                      <a:srgbClr val="FFFFFF"/>
                    </a:solidFill>
                  </a:tcPr>
                </a:tc>
                <a:tc>
                  <a:txBody>
                    <a:bodyPr/>
                    <a:lstStyle/>
                    <a:p>
                      <a:r>
                        <a:rPr lang="en-GB" sz="1100">
                          <a:effectLst/>
                        </a:rPr>
                        <a:t>It appends all of the elements in the specified collection to the end of this list.</a:t>
                      </a:r>
                    </a:p>
                  </a:txBody>
                  <a:tcPr marL="15888" marR="15888" marT="7944" marB="7944">
                    <a:lnL w="7620" cap="flat" cmpd="sng" algn="ctr">
                      <a:solidFill>
                        <a:srgbClr val="0013DF"/>
                      </a:solidFill>
                      <a:prstDash val="solid"/>
                      <a:round/>
                      <a:headEnd type="none" w="med" len="med"/>
                      <a:tailEnd type="none" w="med" len="med"/>
                    </a:lnL>
                    <a:lnR w="7620" cap="flat" cmpd="sng" algn="ctr">
                      <a:solidFill>
                        <a:srgbClr val="0013DF"/>
                      </a:solidFill>
                      <a:prstDash val="solid"/>
                      <a:round/>
                      <a:headEnd type="none" w="med" len="med"/>
                      <a:tailEnd type="none" w="med" len="med"/>
                    </a:lnR>
                    <a:lnT w="7620" cap="flat" cmpd="sng" algn="ctr">
                      <a:solidFill>
                        <a:srgbClr val="0013DF"/>
                      </a:solidFill>
                      <a:prstDash val="solid"/>
                      <a:round/>
                      <a:headEnd type="none" w="med" len="med"/>
                      <a:tailEnd type="none" w="med" len="med"/>
                    </a:lnT>
                    <a:lnB w="7620" cap="flat" cmpd="sng" algn="ctr">
                      <a:solidFill>
                        <a:srgbClr val="6017DF"/>
                      </a:solidFill>
                      <a:prstDash val="solid"/>
                      <a:round/>
                      <a:headEnd type="none" w="med" len="med"/>
                      <a:tailEnd type="none" w="med" len="med"/>
                    </a:lnB>
                    <a:solidFill>
                      <a:srgbClr val="FFFFFF"/>
                    </a:solidFill>
                  </a:tcPr>
                </a:tc>
                <a:extLst>
                  <a:ext uri="{0D108BD9-81ED-4DB2-BD59-A6C34878D82A}">
                    <a16:rowId xmlns:a16="http://schemas.microsoft.com/office/drawing/2014/main" val="970679027"/>
                  </a:ext>
                </a:extLst>
              </a:tr>
              <a:tr h="281552">
                <a:tc>
                  <a:txBody>
                    <a:bodyPr/>
                    <a:lstStyle/>
                    <a:p>
                      <a:r>
                        <a:rPr lang="en-GB" sz="1100" dirty="0" err="1">
                          <a:effectLst/>
                        </a:rPr>
                        <a:t>boolean</a:t>
                      </a:r>
                      <a:r>
                        <a:rPr lang="en-GB" sz="1100" dirty="0">
                          <a:effectLst/>
                        </a:rPr>
                        <a:t> </a:t>
                      </a:r>
                      <a:r>
                        <a:rPr lang="en-GB" sz="1100" dirty="0" err="1">
                          <a:effectLst/>
                        </a:rPr>
                        <a:t>addAll</a:t>
                      </a:r>
                      <a:r>
                        <a:rPr lang="en-GB" sz="1100" dirty="0">
                          <a:effectLst/>
                        </a:rPr>
                        <a:t>(Collection&lt;? extends E&gt; c)</a:t>
                      </a:r>
                    </a:p>
                  </a:txBody>
                  <a:tcPr marL="15888" marR="15888" marT="7944" marB="7944">
                    <a:lnL w="7620" cap="flat" cmpd="sng" algn="ctr">
                      <a:solidFill>
                        <a:srgbClr val="600CDF"/>
                      </a:solidFill>
                      <a:prstDash val="solid"/>
                      <a:round/>
                      <a:headEnd type="none" w="med" len="med"/>
                      <a:tailEnd type="none" w="med" len="med"/>
                    </a:lnL>
                    <a:lnR w="7620" cap="flat" cmpd="sng" algn="ctr">
                      <a:solidFill>
                        <a:srgbClr val="6017DF"/>
                      </a:solidFill>
                      <a:prstDash val="solid"/>
                      <a:round/>
                      <a:headEnd type="none" w="med" len="med"/>
                      <a:tailEnd type="none" w="med" len="med"/>
                    </a:lnR>
                    <a:lnT w="7620" cap="flat" cmpd="sng" algn="ctr">
                      <a:solidFill>
                        <a:srgbClr val="600CDF"/>
                      </a:solidFill>
                      <a:prstDash val="solid"/>
                      <a:round/>
                      <a:headEnd type="none" w="med" len="med"/>
                      <a:tailEnd type="none" w="med" len="med"/>
                    </a:lnT>
                    <a:lnB w="7620" cap="flat" cmpd="sng" algn="ctr">
                      <a:solidFill>
                        <a:srgbClr val="C016DF"/>
                      </a:solidFill>
                      <a:prstDash val="solid"/>
                      <a:round/>
                      <a:headEnd type="none" w="med" len="med"/>
                      <a:tailEnd type="none" w="med" len="med"/>
                    </a:lnB>
                    <a:solidFill>
                      <a:srgbClr val="FFFFFF"/>
                    </a:solidFill>
                  </a:tcPr>
                </a:tc>
                <a:tc>
                  <a:txBody>
                    <a:bodyPr/>
                    <a:lstStyle/>
                    <a:p>
                      <a:r>
                        <a:rPr lang="en-GB" sz="1100">
                          <a:effectLst/>
                        </a:rPr>
                        <a:t>It appends all of the elements in the specified collection to the end of this list, in the order that they are returned by the specified collection's iterator.</a:t>
                      </a:r>
                    </a:p>
                  </a:txBody>
                  <a:tcPr marL="15888" marR="15888" marT="7944" marB="7944">
                    <a:lnL w="7620" cap="flat" cmpd="sng" algn="ctr">
                      <a:solidFill>
                        <a:srgbClr val="6017DF"/>
                      </a:solidFill>
                      <a:prstDash val="solid"/>
                      <a:round/>
                      <a:headEnd type="none" w="med" len="med"/>
                      <a:tailEnd type="none" w="med" len="med"/>
                    </a:lnL>
                    <a:lnR w="7620" cap="flat" cmpd="sng" algn="ctr">
                      <a:solidFill>
                        <a:srgbClr val="6017DF"/>
                      </a:solidFill>
                      <a:prstDash val="solid"/>
                      <a:round/>
                      <a:headEnd type="none" w="med" len="med"/>
                      <a:tailEnd type="none" w="med" len="med"/>
                    </a:lnR>
                    <a:lnT w="7620" cap="flat" cmpd="sng" algn="ctr">
                      <a:solidFill>
                        <a:srgbClr val="6017DF"/>
                      </a:solidFill>
                      <a:prstDash val="solid"/>
                      <a:round/>
                      <a:headEnd type="none" w="med" len="med"/>
                      <a:tailEnd type="none" w="med" len="med"/>
                    </a:lnT>
                    <a:lnB w="7620" cap="flat" cmpd="sng" algn="ctr">
                      <a:solidFill>
                        <a:srgbClr val="6018DF"/>
                      </a:solidFill>
                      <a:prstDash val="solid"/>
                      <a:round/>
                      <a:headEnd type="none" w="med" len="med"/>
                      <a:tailEnd type="none" w="med" len="med"/>
                    </a:lnB>
                    <a:solidFill>
                      <a:srgbClr val="FFFFFF"/>
                    </a:solidFill>
                  </a:tcPr>
                </a:tc>
                <a:extLst>
                  <a:ext uri="{0D108BD9-81ED-4DB2-BD59-A6C34878D82A}">
                    <a16:rowId xmlns:a16="http://schemas.microsoft.com/office/drawing/2014/main" val="3205090814"/>
                  </a:ext>
                </a:extLst>
              </a:tr>
              <a:tr h="192641">
                <a:tc>
                  <a:txBody>
                    <a:bodyPr/>
                    <a:lstStyle/>
                    <a:p>
                      <a:r>
                        <a:rPr lang="en-GB" sz="1100">
                          <a:effectLst/>
                        </a:rPr>
                        <a:t>boolean addAll(int index, Collection&lt;? extends E&gt; c)</a:t>
                      </a:r>
                    </a:p>
                  </a:txBody>
                  <a:tcPr marL="15888" marR="15888" marT="7944" marB="7944">
                    <a:lnL w="7620" cap="flat" cmpd="sng" algn="ctr">
                      <a:solidFill>
                        <a:srgbClr val="C016DF"/>
                      </a:solidFill>
                      <a:prstDash val="solid"/>
                      <a:round/>
                      <a:headEnd type="none" w="med" len="med"/>
                      <a:tailEnd type="none" w="med" len="med"/>
                    </a:lnL>
                    <a:lnR w="7620" cap="flat" cmpd="sng" algn="ctr">
                      <a:solidFill>
                        <a:srgbClr val="6018DF"/>
                      </a:solidFill>
                      <a:prstDash val="solid"/>
                      <a:round/>
                      <a:headEnd type="none" w="med" len="med"/>
                      <a:tailEnd type="none" w="med" len="med"/>
                    </a:lnR>
                    <a:lnT w="7620" cap="flat" cmpd="sng" algn="ctr">
                      <a:solidFill>
                        <a:srgbClr val="C016DF"/>
                      </a:solidFill>
                      <a:prstDash val="solid"/>
                      <a:round/>
                      <a:headEnd type="none" w="med" len="med"/>
                      <a:tailEnd type="none" w="med" len="med"/>
                    </a:lnT>
                    <a:lnB w="7620" cap="flat" cmpd="sng" algn="ctr">
                      <a:solidFill>
                        <a:srgbClr val="A015DF"/>
                      </a:solidFill>
                      <a:prstDash val="solid"/>
                      <a:round/>
                      <a:headEnd type="none" w="med" len="med"/>
                      <a:tailEnd type="none" w="med" len="med"/>
                    </a:lnB>
                    <a:solidFill>
                      <a:srgbClr val="FFFFFF"/>
                    </a:solidFill>
                  </a:tcPr>
                </a:tc>
                <a:tc>
                  <a:txBody>
                    <a:bodyPr/>
                    <a:lstStyle/>
                    <a:p>
                      <a:r>
                        <a:rPr lang="en-GB" sz="1100">
                          <a:effectLst/>
                        </a:rPr>
                        <a:t>It appends all the elements in the specified collection, starting at the specified position of the list.</a:t>
                      </a:r>
                    </a:p>
                  </a:txBody>
                  <a:tcPr marL="15888" marR="15888" marT="7944" marB="7944">
                    <a:lnL w="7620" cap="flat" cmpd="sng" algn="ctr">
                      <a:solidFill>
                        <a:srgbClr val="6018DF"/>
                      </a:solidFill>
                      <a:prstDash val="solid"/>
                      <a:round/>
                      <a:headEnd type="none" w="med" len="med"/>
                      <a:tailEnd type="none" w="med" len="med"/>
                    </a:lnL>
                    <a:lnR w="7620" cap="flat" cmpd="sng" algn="ctr">
                      <a:solidFill>
                        <a:srgbClr val="6018DF"/>
                      </a:solidFill>
                      <a:prstDash val="solid"/>
                      <a:round/>
                      <a:headEnd type="none" w="med" len="med"/>
                      <a:tailEnd type="none" w="med" len="med"/>
                    </a:lnR>
                    <a:lnT w="7620" cap="flat" cmpd="sng" algn="ctr">
                      <a:solidFill>
                        <a:srgbClr val="6018DF"/>
                      </a:solidFill>
                      <a:prstDash val="solid"/>
                      <a:round/>
                      <a:headEnd type="none" w="med" len="med"/>
                      <a:tailEnd type="none" w="med" len="med"/>
                    </a:lnT>
                    <a:lnB w="7620" cap="flat" cmpd="sng" algn="ctr">
                      <a:solidFill>
                        <a:srgbClr val="401ADF"/>
                      </a:solidFill>
                      <a:prstDash val="solid"/>
                      <a:round/>
                      <a:headEnd type="none" w="med" len="med"/>
                      <a:tailEnd type="none" w="med" len="med"/>
                    </a:lnB>
                    <a:solidFill>
                      <a:srgbClr val="FFFFFF"/>
                    </a:solidFill>
                  </a:tcPr>
                </a:tc>
                <a:extLst>
                  <a:ext uri="{0D108BD9-81ED-4DB2-BD59-A6C34878D82A}">
                    <a16:rowId xmlns:a16="http://schemas.microsoft.com/office/drawing/2014/main" val="566706315"/>
                  </a:ext>
                </a:extLst>
              </a:tr>
              <a:tr h="103730">
                <a:tc>
                  <a:txBody>
                    <a:bodyPr/>
                    <a:lstStyle/>
                    <a:p>
                      <a:r>
                        <a:rPr lang="en-GB" sz="1100">
                          <a:effectLst/>
                        </a:rPr>
                        <a:t>void addFirst(E e)</a:t>
                      </a:r>
                    </a:p>
                  </a:txBody>
                  <a:tcPr marL="15888" marR="15888" marT="7944" marB="7944">
                    <a:lnL w="7620" cap="flat" cmpd="sng" algn="ctr">
                      <a:solidFill>
                        <a:srgbClr val="A015DF"/>
                      </a:solidFill>
                      <a:prstDash val="solid"/>
                      <a:round/>
                      <a:headEnd type="none" w="med" len="med"/>
                      <a:tailEnd type="none" w="med" len="med"/>
                    </a:lnL>
                    <a:lnR w="7620" cap="flat" cmpd="sng" algn="ctr">
                      <a:solidFill>
                        <a:srgbClr val="401ADF"/>
                      </a:solidFill>
                      <a:prstDash val="solid"/>
                      <a:round/>
                      <a:headEnd type="none" w="med" len="med"/>
                      <a:tailEnd type="none" w="med" len="med"/>
                    </a:lnR>
                    <a:lnT w="7620" cap="flat" cmpd="sng" algn="ctr">
                      <a:solidFill>
                        <a:srgbClr val="A015DF"/>
                      </a:solidFill>
                      <a:prstDash val="solid"/>
                      <a:round/>
                      <a:headEnd type="none" w="med" len="med"/>
                      <a:tailEnd type="none" w="med" len="med"/>
                    </a:lnT>
                    <a:lnB w="7620" cap="flat" cmpd="sng" algn="ctr">
                      <a:solidFill>
                        <a:srgbClr val="4019DF"/>
                      </a:solidFill>
                      <a:prstDash val="solid"/>
                      <a:round/>
                      <a:headEnd type="none" w="med" len="med"/>
                      <a:tailEnd type="none" w="med" len="med"/>
                    </a:lnB>
                    <a:solidFill>
                      <a:srgbClr val="FFFFFF"/>
                    </a:solidFill>
                  </a:tcPr>
                </a:tc>
                <a:tc>
                  <a:txBody>
                    <a:bodyPr/>
                    <a:lstStyle/>
                    <a:p>
                      <a:r>
                        <a:rPr lang="en-GB" sz="1100">
                          <a:effectLst/>
                        </a:rPr>
                        <a:t>It inserts the given element at the beginning of a list.</a:t>
                      </a:r>
                    </a:p>
                  </a:txBody>
                  <a:tcPr marL="15888" marR="15888" marT="7944" marB="7944">
                    <a:lnL w="7620" cap="flat" cmpd="sng" algn="ctr">
                      <a:solidFill>
                        <a:srgbClr val="401ADF"/>
                      </a:solidFill>
                      <a:prstDash val="solid"/>
                      <a:round/>
                      <a:headEnd type="none" w="med" len="med"/>
                      <a:tailEnd type="none" w="med" len="med"/>
                    </a:lnL>
                    <a:lnR w="7620" cap="flat" cmpd="sng" algn="ctr">
                      <a:solidFill>
                        <a:srgbClr val="401ADF"/>
                      </a:solidFill>
                      <a:prstDash val="solid"/>
                      <a:round/>
                      <a:headEnd type="none" w="med" len="med"/>
                      <a:tailEnd type="none" w="med" len="med"/>
                    </a:lnR>
                    <a:lnT w="7620" cap="flat" cmpd="sng" algn="ctr">
                      <a:solidFill>
                        <a:srgbClr val="401ADF"/>
                      </a:solidFill>
                      <a:prstDash val="solid"/>
                      <a:round/>
                      <a:headEnd type="none" w="med" len="med"/>
                      <a:tailEnd type="none" w="med" len="med"/>
                    </a:lnT>
                    <a:lnB w="7620" cap="flat" cmpd="sng" algn="ctr">
                      <a:solidFill>
                        <a:srgbClr val="C016DF"/>
                      </a:solidFill>
                      <a:prstDash val="solid"/>
                      <a:round/>
                      <a:headEnd type="none" w="med" len="med"/>
                      <a:tailEnd type="none" w="med" len="med"/>
                    </a:lnB>
                    <a:solidFill>
                      <a:srgbClr val="FFFFFF"/>
                    </a:solidFill>
                  </a:tcPr>
                </a:tc>
                <a:extLst>
                  <a:ext uri="{0D108BD9-81ED-4DB2-BD59-A6C34878D82A}">
                    <a16:rowId xmlns:a16="http://schemas.microsoft.com/office/drawing/2014/main" val="1901203931"/>
                  </a:ext>
                </a:extLst>
              </a:tr>
              <a:tr h="103730">
                <a:tc>
                  <a:txBody>
                    <a:bodyPr/>
                    <a:lstStyle/>
                    <a:p>
                      <a:r>
                        <a:rPr lang="en-GB" sz="1100">
                          <a:effectLst/>
                        </a:rPr>
                        <a:t>void addLast(E e)</a:t>
                      </a:r>
                    </a:p>
                  </a:txBody>
                  <a:tcPr marL="15888" marR="15888" marT="7944" marB="7944">
                    <a:lnL w="7620" cap="flat" cmpd="sng" algn="ctr">
                      <a:solidFill>
                        <a:srgbClr val="4019DF"/>
                      </a:solidFill>
                      <a:prstDash val="solid"/>
                      <a:round/>
                      <a:headEnd type="none" w="med" len="med"/>
                      <a:tailEnd type="none" w="med" len="med"/>
                    </a:lnL>
                    <a:lnR w="7620" cap="flat" cmpd="sng" algn="ctr">
                      <a:solidFill>
                        <a:srgbClr val="C016DF"/>
                      </a:solidFill>
                      <a:prstDash val="solid"/>
                      <a:round/>
                      <a:headEnd type="none" w="med" len="med"/>
                      <a:tailEnd type="none" w="med" len="med"/>
                    </a:lnR>
                    <a:lnT w="7620" cap="flat" cmpd="sng" algn="ctr">
                      <a:solidFill>
                        <a:srgbClr val="4019DF"/>
                      </a:solidFill>
                      <a:prstDash val="solid"/>
                      <a:round/>
                      <a:headEnd type="none" w="med" len="med"/>
                      <a:tailEnd type="none" w="med" len="med"/>
                    </a:lnT>
                    <a:lnB w="7620" cap="flat" cmpd="sng" algn="ctr">
                      <a:solidFill>
                        <a:srgbClr val="4019DF"/>
                      </a:solidFill>
                      <a:prstDash val="solid"/>
                      <a:round/>
                      <a:headEnd type="none" w="med" len="med"/>
                      <a:tailEnd type="none" w="med" len="med"/>
                    </a:lnB>
                    <a:solidFill>
                      <a:srgbClr val="FFFFFF"/>
                    </a:solidFill>
                  </a:tcPr>
                </a:tc>
                <a:tc>
                  <a:txBody>
                    <a:bodyPr/>
                    <a:lstStyle/>
                    <a:p>
                      <a:r>
                        <a:rPr lang="en-GB" sz="1100">
                          <a:effectLst/>
                        </a:rPr>
                        <a:t>It appends the given element to the end of a list.</a:t>
                      </a:r>
                    </a:p>
                  </a:txBody>
                  <a:tcPr marL="15888" marR="15888" marT="7944" marB="7944">
                    <a:lnL w="7620" cap="flat" cmpd="sng" algn="ctr">
                      <a:solidFill>
                        <a:srgbClr val="C016DF"/>
                      </a:solidFill>
                      <a:prstDash val="solid"/>
                      <a:round/>
                      <a:headEnd type="none" w="med" len="med"/>
                      <a:tailEnd type="none" w="med" len="med"/>
                    </a:lnL>
                    <a:lnR w="7620" cap="flat" cmpd="sng" algn="ctr">
                      <a:solidFill>
                        <a:srgbClr val="C016DF"/>
                      </a:solidFill>
                      <a:prstDash val="solid"/>
                      <a:round/>
                      <a:headEnd type="none" w="med" len="med"/>
                      <a:tailEnd type="none" w="med" len="med"/>
                    </a:lnR>
                    <a:lnT w="7620" cap="flat" cmpd="sng" algn="ctr">
                      <a:solidFill>
                        <a:srgbClr val="C016DF"/>
                      </a:solidFill>
                      <a:prstDash val="solid"/>
                      <a:round/>
                      <a:headEnd type="none" w="med" len="med"/>
                      <a:tailEnd type="none" w="med" len="med"/>
                    </a:lnT>
                    <a:lnB w="7620" cap="flat" cmpd="sng" algn="ctr">
                      <a:solidFill>
                        <a:srgbClr val="2019DF"/>
                      </a:solidFill>
                      <a:prstDash val="solid"/>
                      <a:round/>
                      <a:headEnd type="none" w="med" len="med"/>
                      <a:tailEnd type="none" w="med" len="med"/>
                    </a:lnB>
                    <a:solidFill>
                      <a:srgbClr val="FFFFFF"/>
                    </a:solidFill>
                  </a:tcPr>
                </a:tc>
                <a:extLst>
                  <a:ext uri="{0D108BD9-81ED-4DB2-BD59-A6C34878D82A}">
                    <a16:rowId xmlns:a16="http://schemas.microsoft.com/office/drawing/2014/main" val="2488548164"/>
                  </a:ext>
                </a:extLst>
              </a:tr>
              <a:tr h="103730">
                <a:tc>
                  <a:txBody>
                    <a:bodyPr/>
                    <a:lstStyle/>
                    <a:p>
                      <a:r>
                        <a:rPr lang="en-GB" sz="1100">
                          <a:effectLst/>
                        </a:rPr>
                        <a:t>void clear()</a:t>
                      </a:r>
                    </a:p>
                  </a:txBody>
                  <a:tcPr marL="15888" marR="15888" marT="7944" marB="7944">
                    <a:lnL w="7620" cap="flat" cmpd="sng" algn="ctr">
                      <a:solidFill>
                        <a:srgbClr val="4019DF"/>
                      </a:solidFill>
                      <a:prstDash val="solid"/>
                      <a:round/>
                      <a:headEnd type="none" w="med" len="med"/>
                      <a:tailEnd type="none" w="med" len="med"/>
                    </a:lnL>
                    <a:lnR w="7620" cap="flat" cmpd="sng" algn="ctr">
                      <a:solidFill>
                        <a:srgbClr val="2019DF"/>
                      </a:solidFill>
                      <a:prstDash val="solid"/>
                      <a:round/>
                      <a:headEnd type="none" w="med" len="med"/>
                      <a:tailEnd type="none" w="med" len="med"/>
                    </a:lnR>
                    <a:lnT w="7620" cap="flat" cmpd="sng" algn="ctr">
                      <a:solidFill>
                        <a:srgbClr val="4019DF"/>
                      </a:solidFill>
                      <a:prstDash val="solid"/>
                      <a:round/>
                      <a:headEnd type="none" w="med" len="med"/>
                      <a:tailEnd type="none" w="med" len="med"/>
                    </a:lnT>
                    <a:lnB w="7620" cap="flat" cmpd="sng" algn="ctr">
                      <a:solidFill>
                        <a:srgbClr val="401ADF"/>
                      </a:solidFill>
                      <a:prstDash val="solid"/>
                      <a:round/>
                      <a:headEnd type="none" w="med" len="med"/>
                      <a:tailEnd type="none" w="med" len="med"/>
                    </a:lnB>
                    <a:solidFill>
                      <a:srgbClr val="FFFFFF"/>
                    </a:solidFill>
                  </a:tcPr>
                </a:tc>
                <a:tc>
                  <a:txBody>
                    <a:bodyPr/>
                    <a:lstStyle/>
                    <a:p>
                      <a:r>
                        <a:rPr lang="en-GB" sz="1100">
                          <a:effectLst/>
                        </a:rPr>
                        <a:t>It removes all the elements from a list.</a:t>
                      </a:r>
                    </a:p>
                  </a:txBody>
                  <a:tcPr marL="15888" marR="15888" marT="7944" marB="7944">
                    <a:lnL w="7620" cap="flat" cmpd="sng" algn="ctr">
                      <a:solidFill>
                        <a:srgbClr val="2019DF"/>
                      </a:solidFill>
                      <a:prstDash val="solid"/>
                      <a:round/>
                      <a:headEnd type="none" w="med" len="med"/>
                      <a:tailEnd type="none" w="med" len="med"/>
                    </a:lnL>
                    <a:lnR w="7620" cap="flat" cmpd="sng" algn="ctr">
                      <a:solidFill>
                        <a:srgbClr val="2019DF"/>
                      </a:solidFill>
                      <a:prstDash val="solid"/>
                      <a:round/>
                      <a:headEnd type="none" w="med" len="med"/>
                      <a:tailEnd type="none" w="med" len="med"/>
                    </a:lnR>
                    <a:lnT w="7620" cap="flat" cmpd="sng" algn="ctr">
                      <a:solidFill>
                        <a:srgbClr val="2019DF"/>
                      </a:solidFill>
                      <a:prstDash val="solid"/>
                      <a:round/>
                      <a:headEnd type="none" w="med" len="med"/>
                      <a:tailEnd type="none" w="med" len="med"/>
                    </a:lnT>
                    <a:lnB w="7620" cap="flat" cmpd="sng" algn="ctr">
                      <a:solidFill>
                        <a:srgbClr val="4014DF"/>
                      </a:solidFill>
                      <a:prstDash val="solid"/>
                      <a:round/>
                      <a:headEnd type="none" w="med" len="med"/>
                      <a:tailEnd type="none" w="med" len="med"/>
                    </a:lnB>
                    <a:solidFill>
                      <a:srgbClr val="FFFFFF"/>
                    </a:solidFill>
                  </a:tcPr>
                </a:tc>
                <a:extLst>
                  <a:ext uri="{0D108BD9-81ED-4DB2-BD59-A6C34878D82A}">
                    <a16:rowId xmlns:a16="http://schemas.microsoft.com/office/drawing/2014/main" val="2618308877"/>
                  </a:ext>
                </a:extLst>
              </a:tr>
              <a:tr h="103730">
                <a:tc>
                  <a:txBody>
                    <a:bodyPr/>
                    <a:lstStyle/>
                    <a:p>
                      <a:r>
                        <a:rPr lang="en-GB" sz="1100">
                          <a:effectLst/>
                        </a:rPr>
                        <a:t>Object clone()</a:t>
                      </a:r>
                    </a:p>
                  </a:txBody>
                  <a:tcPr marL="15888" marR="15888" marT="7944" marB="7944">
                    <a:lnL w="7620" cap="flat" cmpd="sng" algn="ctr">
                      <a:solidFill>
                        <a:srgbClr val="401ADF"/>
                      </a:solidFill>
                      <a:prstDash val="solid"/>
                      <a:round/>
                      <a:headEnd type="none" w="med" len="med"/>
                      <a:tailEnd type="none" w="med" len="med"/>
                    </a:lnL>
                    <a:lnR w="7620" cap="flat" cmpd="sng" algn="ctr">
                      <a:solidFill>
                        <a:srgbClr val="4014DF"/>
                      </a:solidFill>
                      <a:prstDash val="solid"/>
                      <a:round/>
                      <a:headEnd type="none" w="med" len="med"/>
                      <a:tailEnd type="none" w="med" len="med"/>
                    </a:lnR>
                    <a:lnT w="7620" cap="flat" cmpd="sng" algn="ctr">
                      <a:solidFill>
                        <a:srgbClr val="401ADF"/>
                      </a:solidFill>
                      <a:prstDash val="solid"/>
                      <a:round/>
                      <a:headEnd type="none" w="med" len="med"/>
                      <a:tailEnd type="none" w="med" len="med"/>
                    </a:lnT>
                    <a:lnB w="7620" cap="flat" cmpd="sng" algn="ctr">
                      <a:solidFill>
                        <a:srgbClr val="C014DF"/>
                      </a:solidFill>
                      <a:prstDash val="solid"/>
                      <a:round/>
                      <a:headEnd type="none" w="med" len="med"/>
                      <a:tailEnd type="none" w="med" len="med"/>
                    </a:lnB>
                    <a:solidFill>
                      <a:srgbClr val="FFFFFF"/>
                    </a:solidFill>
                  </a:tcPr>
                </a:tc>
                <a:tc>
                  <a:txBody>
                    <a:bodyPr/>
                    <a:lstStyle/>
                    <a:p>
                      <a:r>
                        <a:rPr lang="en-GB" sz="1100">
                          <a:effectLst/>
                        </a:rPr>
                        <a:t>It returns a shallow copy of an ArrayList.</a:t>
                      </a:r>
                    </a:p>
                  </a:txBody>
                  <a:tcPr marL="15888" marR="15888" marT="7944" marB="7944">
                    <a:lnL w="7620" cap="flat" cmpd="sng" algn="ctr">
                      <a:solidFill>
                        <a:srgbClr val="4014DF"/>
                      </a:solidFill>
                      <a:prstDash val="solid"/>
                      <a:round/>
                      <a:headEnd type="none" w="med" len="med"/>
                      <a:tailEnd type="none" w="med" len="med"/>
                    </a:lnL>
                    <a:lnR w="7620" cap="flat" cmpd="sng" algn="ctr">
                      <a:solidFill>
                        <a:srgbClr val="4014DF"/>
                      </a:solidFill>
                      <a:prstDash val="solid"/>
                      <a:round/>
                      <a:headEnd type="none" w="med" len="med"/>
                      <a:tailEnd type="none" w="med" len="med"/>
                    </a:lnR>
                    <a:lnT w="7620" cap="flat" cmpd="sng" algn="ctr">
                      <a:solidFill>
                        <a:srgbClr val="4014DF"/>
                      </a:solidFill>
                      <a:prstDash val="solid"/>
                      <a:round/>
                      <a:headEnd type="none" w="med" len="med"/>
                      <a:tailEnd type="none" w="med" len="med"/>
                    </a:lnT>
                    <a:lnB w="7620" cap="flat" cmpd="sng" algn="ctr">
                      <a:solidFill>
                        <a:srgbClr val="2016DF"/>
                      </a:solidFill>
                      <a:prstDash val="solid"/>
                      <a:round/>
                      <a:headEnd type="none" w="med" len="med"/>
                      <a:tailEnd type="none" w="med" len="med"/>
                    </a:lnB>
                    <a:solidFill>
                      <a:srgbClr val="FFFFFF"/>
                    </a:solidFill>
                  </a:tcPr>
                </a:tc>
                <a:extLst>
                  <a:ext uri="{0D108BD9-81ED-4DB2-BD59-A6C34878D82A}">
                    <a16:rowId xmlns:a16="http://schemas.microsoft.com/office/drawing/2014/main" val="2247852235"/>
                  </a:ext>
                </a:extLst>
              </a:tr>
              <a:tr h="148185">
                <a:tc>
                  <a:txBody>
                    <a:bodyPr/>
                    <a:lstStyle/>
                    <a:p>
                      <a:r>
                        <a:rPr lang="en-GB" sz="1100">
                          <a:effectLst/>
                        </a:rPr>
                        <a:t>boolean contains(Object o)</a:t>
                      </a:r>
                    </a:p>
                  </a:txBody>
                  <a:tcPr marL="15888" marR="15888" marT="7944" marB="7944">
                    <a:lnL w="7620" cap="flat" cmpd="sng" algn="ctr">
                      <a:solidFill>
                        <a:srgbClr val="C014DF"/>
                      </a:solidFill>
                      <a:prstDash val="solid"/>
                      <a:round/>
                      <a:headEnd type="none" w="med" len="med"/>
                      <a:tailEnd type="none" w="med" len="med"/>
                    </a:lnL>
                    <a:lnR w="7620" cap="flat" cmpd="sng" algn="ctr">
                      <a:solidFill>
                        <a:srgbClr val="2016DF"/>
                      </a:solidFill>
                      <a:prstDash val="solid"/>
                      <a:round/>
                      <a:headEnd type="none" w="med" len="med"/>
                      <a:tailEnd type="none" w="med" len="med"/>
                    </a:lnR>
                    <a:lnT w="7620" cap="flat" cmpd="sng" algn="ctr">
                      <a:solidFill>
                        <a:srgbClr val="C014DF"/>
                      </a:solidFill>
                      <a:prstDash val="solid"/>
                      <a:round/>
                      <a:headEnd type="none" w="med" len="med"/>
                      <a:tailEnd type="none" w="med" len="med"/>
                    </a:lnT>
                    <a:lnB w="7620" cap="flat" cmpd="sng" algn="ctr">
                      <a:solidFill>
                        <a:srgbClr val="E013DF"/>
                      </a:solidFill>
                      <a:prstDash val="solid"/>
                      <a:round/>
                      <a:headEnd type="none" w="med" len="med"/>
                      <a:tailEnd type="none" w="med" len="med"/>
                    </a:lnB>
                    <a:solidFill>
                      <a:srgbClr val="FFFFFF"/>
                    </a:solidFill>
                  </a:tcPr>
                </a:tc>
                <a:tc>
                  <a:txBody>
                    <a:bodyPr/>
                    <a:lstStyle/>
                    <a:p>
                      <a:r>
                        <a:rPr lang="en-GB" sz="1100">
                          <a:effectLst/>
                        </a:rPr>
                        <a:t>It returns true if a list contains a specified element.</a:t>
                      </a:r>
                    </a:p>
                  </a:txBody>
                  <a:tcPr marL="15888" marR="15888" marT="7944" marB="7944">
                    <a:lnL w="7620" cap="flat" cmpd="sng" algn="ctr">
                      <a:solidFill>
                        <a:srgbClr val="2016DF"/>
                      </a:solidFill>
                      <a:prstDash val="solid"/>
                      <a:round/>
                      <a:headEnd type="none" w="med" len="med"/>
                      <a:tailEnd type="none" w="med" len="med"/>
                    </a:lnL>
                    <a:lnR w="7620" cap="flat" cmpd="sng" algn="ctr">
                      <a:solidFill>
                        <a:srgbClr val="2016DF"/>
                      </a:solidFill>
                      <a:prstDash val="solid"/>
                      <a:round/>
                      <a:headEnd type="none" w="med" len="med"/>
                      <a:tailEnd type="none" w="med" len="med"/>
                    </a:lnR>
                    <a:lnT w="7620" cap="flat" cmpd="sng" algn="ctr">
                      <a:solidFill>
                        <a:srgbClr val="2016DF"/>
                      </a:solidFill>
                      <a:prstDash val="solid"/>
                      <a:round/>
                      <a:headEnd type="none" w="med" len="med"/>
                      <a:tailEnd type="none" w="med" len="med"/>
                    </a:lnT>
                    <a:lnB w="7620" cap="flat" cmpd="sng" algn="ctr">
                      <a:solidFill>
                        <a:srgbClr val="6019DF"/>
                      </a:solidFill>
                      <a:prstDash val="solid"/>
                      <a:round/>
                      <a:headEnd type="none" w="med" len="med"/>
                      <a:tailEnd type="none" w="med" len="med"/>
                    </a:lnB>
                    <a:solidFill>
                      <a:srgbClr val="FFFFFF"/>
                    </a:solidFill>
                  </a:tcPr>
                </a:tc>
                <a:extLst>
                  <a:ext uri="{0D108BD9-81ED-4DB2-BD59-A6C34878D82A}">
                    <a16:rowId xmlns:a16="http://schemas.microsoft.com/office/drawing/2014/main" val="2376743353"/>
                  </a:ext>
                </a:extLst>
              </a:tr>
              <a:tr h="148185">
                <a:tc>
                  <a:txBody>
                    <a:bodyPr/>
                    <a:lstStyle/>
                    <a:p>
                      <a:r>
                        <a:rPr lang="en-GB" sz="1100">
                          <a:effectLst/>
                        </a:rPr>
                        <a:t>Iterator&lt;E&gt; descendingIterator()</a:t>
                      </a:r>
                    </a:p>
                  </a:txBody>
                  <a:tcPr marL="15888" marR="15888" marT="7944" marB="7944">
                    <a:lnL w="7620" cap="flat" cmpd="sng" algn="ctr">
                      <a:solidFill>
                        <a:srgbClr val="E013DF"/>
                      </a:solidFill>
                      <a:prstDash val="solid"/>
                      <a:round/>
                      <a:headEnd type="none" w="med" len="med"/>
                      <a:tailEnd type="none" w="med" len="med"/>
                    </a:lnL>
                    <a:lnR w="7620" cap="flat" cmpd="sng" algn="ctr">
                      <a:solidFill>
                        <a:srgbClr val="6019DF"/>
                      </a:solidFill>
                      <a:prstDash val="solid"/>
                      <a:round/>
                      <a:headEnd type="none" w="med" len="med"/>
                      <a:tailEnd type="none" w="med" len="med"/>
                    </a:lnR>
                    <a:lnT w="7620" cap="flat" cmpd="sng" algn="ctr">
                      <a:solidFill>
                        <a:srgbClr val="E013DF"/>
                      </a:solidFill>
                      <a:prstDash val="solid"/>
                      <a:round/>
                      <a:headEnd type="none" w="med" len="med"/>
                      <a:tailEnd type="none" w="med" len="med"/>
                    </a:lnT>
                    <a:lnB w="7620" cap="flat" cmpd="sng" algn="ctr">
                      <a:solidFill>
                        <a:srgbClr val="801BDF"/>
                      </a:solidFill>
                      <a:prstDash val="solid"/>
                      <a:round/>
                      <a:headEnd type="none" w="med" len="med"/>
                      <a:tailEnd type="none" w="med" len="med"/>
                    </a:lnB>
                    <a:solidFill>
                      <a:srgbClr val="FFFFFF"/>
                    </a:solidFill>
                  </a:tcPr>
                </a:tc>
                <a:tc>
                  <a:txBody>
                    <a:bodyPr/>
                    <a:lstStyle/>
                    <a:p>
                      <a:r>
                        <a:rPr lang="en-GB" sz="1100">
                          <a:effectLst/>
                        </a:rPr>
                        <a:t>It returns an iterator over the elements in a deque in reverse sequential order.</a:t>
                      </a:r>
                    </a:p>
                  </a:txBody>
                  <a:tcPr marL="15888" marR="15888" marT="7944" marB="7944">
                    <a:lnL w="7620" cap="flat" cmpd="sng" algn="ctr">
                      <a:solidFill>
                        <a:srgbClr val="6019DF"/>
                      </a:solidFill>
                      <a:prstDash val="solid"/>
                      <a:round/>
                      <a:headEnd type="none" w="med" len="med"/>
                      <a:tailEnd type="none" w="med" len="med"/>
                    </a:lnL>
                    <a:lnR w="7620" cap="flat" cmpd="sng" algn="ctr">
                      <a:solidFill>
                        <a:srgbClr val="6019DF"/>
                      </a:solidFill>
                      <a:prstDash val="solid"/>
                      <a:round/>
                      <a:headEnd type="none" w="med" len="med"/>
                      <a:tailEnd type="none" w="med" len="med"/>
                    </a:lnR>
                    <a:lnT w="7620" cap="flat" cmpd="sng" algn="ctr">
                      <a:solidFill>
                        <a:srgbClr val="6019DF"/>
                      </a:solidFill>
                      <a:prstDash val="solid"/>
                      <a:round/>
                      <a:headEnd type="none" w="med" len="med"/>
                      <a:tailEnd type="none" w="med" len="med"/>
                    </a:lnT>
                    <a:lnB w="7620" cap="flat" cmpd="sng" algn="ctr">
                      <a:solidFill>
                        <a:srgbClr val="6016DF"/>
                      </a:solidFill>
                      <a:prstDash val="solid"/>
                      <a:round/>
                      <a:headEnd type="none" w="med" len="med"/>
                      <a:tailEnd type="none" w="med" len="med"/>
                    </a:lnB>
                    <a:solidFill>
                      <a:srgbClr val="FFFFFF"/>
                    </a:solidFill>
                  </a:tcPr>
                </a:tc>
                <a:extLst>
                  <a:ext uri="{0D108BD9-81ED-4DB2-BD59-A6C34878D82A}">
                    <a16:rowId xmlns:a16="http://schemas.microsoft.com/office/drawing/2014/main" val="497425597"/>
                  </a:ext>
                </a:extLst>
              </a:tr>
              <a:tr h="103730">
                <a:tc>
                  <a:txBody>
                    <a:bodyPr/>
                    <a:lstStyle/>
                    <a:p>
                      <a:r>
                        <a:rPr lang="en-GB" sz="1100">
                          <a:effectLst/>
                        </a:rPr>
                        <a:t>E element()</a:t>
                      </a:r>
                    </a:p>
                  </a:txBody>
                  <a:tcPr marL="15888" marR="15888" marT="7944" marB="7944">
                    <a:lnL w="7620" cap="flat" cmpd="sng" algn="ctr">
                      <a:solidFill>
                        <a:srgbClr val="801BDF"/>
                      </a:solidFill>
                      <a:prstDash val="solid"/>
                      <a:round/>
                      <a:headEnd type="none" w="med" len="med"/>
                      <a:tailEnd type="none" w="med" len="med"/>
                    </a:lnL>
                    <a:lnR w="7620" cap="flat" cmpd="sng" algn="ctr">
                      <a:solidFill>
                        <a:srgbClr val="6016DF"/>
                      </a:solidFill>
                      <a:prstDash val="solid"/>
                      <a:round/>
                      <a:headEnd type="none" w="med" len="med"/>
                      <a:tailEnd type="none" w="med" len="med"/>
                    </a:lnR>
                    <a:lnT w="7620" cap="flat" cmpd="sng" algn="ctr">
                      <a:solidFill>
                        <a:srgbClr val="801BDF"/>
                      </a:solidFill>
                      <a:prstDash val="solid"/>
                      <a:round/>
                      <a:headEnd type="none" w="med" len="med"/>
                      <a:tailEnd type="none" w="med" len="med"/>
                    </a:lnT>
                    <a:lnB w="7620" cap="flat" cmpd="sng" algn="ctr">
                      <a:solidFill>
                        <a:srgbClr val="A01BDF"/>
                      </a:solidFill>
                      <a:prstDash val="solid"/>
                      <a:round/>
                      <a:headEnd type="none" w="med" len="med"/>
                      <a:tailEnd type="none" w="med" len="med"/>
                    </a:lnB>
                    <a:solidFill>
                      <a:srgbClr val="FFFFFF"/>
                    </a:solidFill>
                  </a:tcPr>
                </a:tc>
                <a:tc>
                  <a:txBody>
                    <a:bodyPr/>
                    <a:lstStyle/>
                    <a:p>
                      <a:r>
                        <a:rPr lang="en-GB" sz="1100">
                          <a:effectLst/>
                        </a:rPr>
                        <a:t>It retrieves the first element of a list.</a:t>
                      </a:r>
                    </a:p>
                  </a:txBody>
                  <a:tcPr marL="15888" marR="15888" marT="7944" marB="7944">
                    <a:lnL w="7620" cap="flat" cmpd="sng" algn="ctr">
                      <a:solidFill>
                        <a:srgbClr val="6016DF"/>
                      </a:solidFill>
                      <a:prstDash val="solid"/>
                      <a:round/>
                      <a:headEnd type="none" w="med" len="med"/>
                      <a:tailEnd type="none" w="med" len="med"/>
                    </a:lnL>
                    <a:lnR w="7620" cap="flat" cmpd="sng" algn="ctr">
                      <a:solidFill>
                        <a:srgbClr val="6016DF"/>
                      </a:solidFill>
                      <a:prstDash val="solid"/>
                      <a:round/>
                      <a:headEnd type="none" w="med" len="med"/>
                      <a:tailEnd type="none" w="med" len="med"/>
                    </a:lnR>
                    <a:lnT w="7620" cap="flat" cmpd="sng" algn="ctr">
                      <a:solidFill>
                        <a:srgbClr val="6016DF"/>
                      </a:solidFill>
                      <a:prstDash val="solid"/>
                      <a:round/>
                      <a:headEnd type="none" w="med" len="med"/>
                      <a:tailEnd type="none" w="med" len="med"/>
                    </a:lnT>
                    <a:lnB w="7620" cap="flat" cmpd="sng" algn="ctr">
                      <a:solidFill>
                        <a:srgbClr val="C01BDF"/>
                      </a:solidFill>
                      <a:prstDash val="solid"/>
                      <a:round/>
                      <a:headEnd type="none" w="med" len="med"/>
                      <a:tailEnd type="none" w="med" len="med"/>
                    </a:lnB>
                    <a:solidFill>
                      <a:srgbClr val="FFFFFF"/>
                    </a:solidFill>
                  </a:tcPr>
                </a:tc>
                <a:extLst>
                  <a:ext uri="{0D108BD9-81ED-4DB2-BD59-A6C34878D82A}">
                    <a16:rowId xmlns:a16="http://schemas.microsoft.com/office/drawing/2014/main" val="3213004198"/>
                  </a:ext>
                </a:extLst>
              </a:tr>
              <a:tr h="103730">
                <a:tc>
                  <a:txBody>
                    <a:bodyPr/>
                    <a:lstStyle/>
                    <a:p>
                      <a:r>
                        <a:rPr lang="en-GB" sz="1100">
                          <a:effectLst/>
                        </a:rPr>
                        <a:t>E get(int index)</a:t>
                      </a:r>
                    </a:p>
                  </a:txBody>
                  <a:tcPr marL="15888" marR="15888" marT="7944" marB="7944">
                    <a:lnL w="7620" cap="flat" cmpd="sng" algn="ctr">
                      <a:solidFill>
                        <a:srgbClr val="A01BDF"/>
                      </a:solidFill>
                      <a:prstDash val="solid"/>
                      <a:round/>
                      <a:headEnd type="none" w="med" len="med"/>
                      <a:tailEnd type="none" w="med" len="med"/>
                    </a:lnL>
                    <a:lnR w="7620" cap="flat" cmpd="sng" algn="ctr">
                      <a:solidFill>
                        <a:srgbClr val="C01BDF"/>
                      </a:solidFill>
                      <a:prstDash val="solid"/>
                      <a:round/>
                      <a:headEnd type="none" w="med" len="med"/>
                      <a:tailEnd type="none" w="med" len="med"/>
                    </a:lnR>
                    <a:lnT w="7620" cap="flat" cmpd="sng" algn="ctr">
                      <a:solidFill>
                        <a:srgbClr val="A01BDF"/>
                      </a:solidFill>
                      <a:prstDash val="solid"/>
                      <a:round/>
                      <a:headEnd type="none" w="med" len="med"/>
                      <a:tailEnd type="none" w="med" len="med"/>
                    </a:lnT>
                    <a:lnB w="7620" cap="flat" cmpd="sng" algn="ctr">
                      <a:solidFill>
                        <a:srgbClr val="6017DF"/>
                      </a:solidFill>
                      <a:prstDash val="solid"/>
                      <a:round/>
                      <a:headEnd type="none" w="med" len="med"/>
                      <a:tailEnd type="none" w="med" len="med"/>
                    </a:lnB>
                    <a:solidFill>
                      <a:srgbClr val="FFFFFF"/>
                    </a:solidFill>
                  </a:tcPr>
                </a:tc>
                <a:tc>
                  <a:txBody>
                    <a:bodyPr/>
                    <a:lstStyle/>
                    <a:p>
                      <a:r>
                        <a:rPr lang="en-GB" sz="1100">
                          <a:effectLst/>
                        </a:rPr>
                        <a:t>It returns the element at the specified position in a list.</a:t>
                      </a:r>
                    </a:p>
                  </a:txBody>
                  <a:tcPr marL="15888" marR="15888" marT="7944" marB="7944">
                    <a:lnL w="7620" cap="flat" cmpd="sng" algn="ctr">
                      <a:solidFill>
                        <a:srgbClr val="C01BDF"/>
                      </a:solidFill>
                      <a:prstDash val="solid"/>
                      <a:round/>
                      <a:headEnd type="none" w="med" len="med"/>
                      <a:tailEnd type="none" w="med" len="med"/>
                    </a:lnL>
                    <a:lnR w="7620" cap="flat" cmpd="sng" algn="ctr">
                      <a:solidFill>
                        <a:srgbClr val="C01BDF"/>
                      </a:solidFill>
                      <a:prstDash val="solid"/>
                      <a:round/>
                      <a:headEnd type="none" w="med" len="med"/>
                      <a:tailEnd type="none" w="med" len="med"/>
                    </a:lnR>
                    <a:lnT w="7620" cap="flat" cmpd="sng" algn="ctr">
                      <a:solidFill>
                        <a:srgbClr val="C01BDF"/>
                      </a:solidFill>
                      <a:prstDash val="solid"/>
                      <a:round/>
                      <a:headEnd type="none" w="med" len="med"/>
                      <a:tailEnd type="none" w="med" len="med"/>
                    </a:lnT>
                    <a:lnB w="7620" cap="flat" cmpd="sng" algn="ctr">
                      <a:solidFill>
                        <a:srgbClr val="A017DF"/>
                      </a:solidFill>
                      <a:prstDash val="solid"/>
                      <a:round/>
                      <a:headEnd type="none" w="med" len="med"/>
                      <a:tailEnd type="none" w="med" len="med"/>
                    </a:lnB>
                    <a:solidFill>
                      <a:srgbClr val="FFFFFF"/>
                    </a:solidFill>
                  </a:tcPr>
                </a:tc>
                <a:extLst>
                  <a:ext uri="{0D108BD9-81ED-4DB2-BD59-A6C34878D82A}">
                    <a16:rowId xmlns:a16="http://schemas.microsoft.com/office/drawing/2014/main" val="664413790"/>
                  </a:ext>
                </a:extLst>
              </a:tr>
              <a:tr h="103730">
                <a:tc>
                  <a:txBody>
                    <a:bodyPr/>
                    <a:lstStyle/>
                    <a:p>
                      <a:r>
                        <a:rPr lang="en-GB" sz="1100">
                          <a:effectLst/>
                        </a:rPr>
                        <a:t>E getFirst()</a:t>
                      </a:r>
                    </a:p>
                  </a:txBody>
                  <a:tcPr marL="15888" marR="15888" marT="7944" marB="7944">
                    <a:lnL w="7620" cap="flat" cmpd="sng" algn="ctr">
                      <a:solidFill>
                        <a:srgbClr val="6017DF"/>
                      </a:solidFill>
                      <a:prstDash val="solid"/>
                      <a:round/>
                      <a:headEnd type="none" w="med" len="med"/>
                      <a:tailEnd type="none" w="med" len="med"/>
                    </a:lnL>
                    <a:lnR w="7620" cap="flat" cmpd="sng" algn="ctr">
                      <a:solidFill>
                        <a:srgbClr val="A017DF"/>
                      </a:solidFill>
                      <a:prstDash val="solid"/>
                      <a:round/>
                      <a:headEnd type="none" w="med" len="med"/>
                      <a:tailEnd type="none" w="med" len="med"/>
                    </a:lnR>
                    <a:lnT w="7620" cap="flat" cmpd="sng" algn="ctr">
                      <a:solidFill>
                        <a:srgbClr val="6017DF"/>
                      </a:solidFill>
                      <a:prstDash val="solid"/>
                      <a:round/>
                      <a:headEnd type="none" w="med" len="med"/>
                      <a:tailEnd type="none" w="med" len="med"/>
                    </a:lnT>
                    <a:lnB w="7620" cap="flat" cmpd="sng" algn="ctr">
                      <a:solidFill>
                        <a:srgbClr val="A023DF"/>
                      </a:solidFill>
                      <a:prstDash val="solid"/>
                      <a:round/>
                      <a:headEnd type="none" w="med" len="med"/>
                      <a:tailEnd type="none" w="med" len="med"/>
                    </a:lnB>
                    <a:solidFill>
                      <a:srgbClr val="FFFFFF"/>
                    </a:solidFill>
                  </a:tcPr>
                </a:tc>
                <a:tc>
                  <a:txBody>
                    <a:bodyPr/>
                    <a:lstStyle/>
                    <a:p>
                      <a:r>
                        <a:rPr lang="en-GB" sz="1100">
                          <a:effectLst/>
                        </a:rPr>
                        <a:t>It returns the first element in a list.</a:t>
                      </a:r>
                    </a:p>
                  </a:txBody>
                  <a:tcPr marL="15888" marR="15888" marT="7944" marB="7944">
                    <a:lnL w="7620" cap="flat" cmpd="sng" algn="ctr">
                      <a:solidFill>
                        <a:srgbClr val="A017DF"/>
                      </a:solidFill>
                      <a:prstDash val="solid"/>
                      <a:round/>
                      <a:headEnd type="none" w="med" len="med"/>
                      <a:tailEnd type="none" w="med" len="med"/>
                    </a:lnL>
                    <a:lnR w="7620" cap="flat" cmpd="sng" algn="ctr">
                      <a:solidFill>
                        <a:srgbClr val="A017DF"/>
                      </a:solidFill>
                      <a:prstDash val="solid"/>
                      <a:round/>
                      <a:headEnd type="none" w="med" len="med"/>
                      <a:tailEnd type="none" w="med" len="med"/>
                    </a:lnR>
                    <a:lnT w="7620" cap="flat" cmpd="sng" algn="ctr">
                      <a:solidFill>
                        <a:srgbClr val="A017DF"/>
                      </a:solidFill>
                      <a:prstDash val="solid"/>
                      <a:round/>
                      <a:headEnd type="none" w="med" len="med"/>
                      <a:tailEnd type="none" w="med" len="med"/>
                    </a:lnT>
                    <a:lnB w="7620" cap="flat" cmpd="sng" algn="ctr">
                      <a:solidFill>
                        <a:srgbClr val="601FDF"/>
                      </a:solidFill>
                      <a:prstDash val="solid"/>
                      <a:round/>
                      <a:headEnd type="none" w="med" len="med"/>
                      <a:tailEnd type="none" w="med" len="med"/>
                    </a:lnB>
                    <a:solidFill>
                      <a:srgbClr val="FFFFFF"/>
                    </a:solidFill>
                  </a:tcPr>
                </a:tc>
                <a:extLst>
                  <a:ext uri="{0D108BD9-81ED-4DB2-BD59-A6C34878D82A}">
                    <a16:rowId xmlns:a16="http://schemas.microsoft.com/office/drawing/2014/main" val="2012532561"/>
                  </a:ext>
                </a:extLst>
              </a:tr>
              <a:tr h="103730">
                <a:tc>
                  <a:txBody>
                    <a:bodyPr/>
                    <a:lstStyle/>
                    <a:p>
                      <a:r>
                        <a:rPr lang="en-GB" sz="1100">
                          <a:effectLst/>
                        </a:rPr>
                        <a:t>E getLast()</a:t>
                      </a:r>
                    </a:p>
                  </a:txBody>
                  <a:tcPr marL="15888" marR="15888" marT="7944" marB="7944">
                    <a:lnL w="7620" cap="flat" cmpd="sng" algn="ctr">
                      <a:solidFill>
                        <a:srgbClr val="A023DF"/>
                      </a:solidFill>
                      <a:prstDash val="solid"/>
                      <a:round/>
                      <a:headEnd type="none" w="med" len="med"/>
                      <a:tailEnd type="none" w="med" len="med"/>
                    </a:lnL>
                    <a:lnR w="7620" cap="flat" cmpd="sng" algn="ctr">
                      <a:solidFill>
                        <a:srgbClr val="601FDF"/>
                      </a:solidFill>
                      <a:prstDash val="solid"/>
                      <a:round/>
                      <a:headEnd type="none" w="med" len="med"/>
                      <a:tailEnd type="none" w="med" len="med"/>
                    </a:lnR>
                    <a:lnT w="7620" cap="flat" cmpd="sng" algn="ctr">
                      <a:solidFill>
                        <a:srgbClr val="A023DF"/>
                      </a:solidFill>
                      <a:prstDash val="solid"/>
                      <a:round/>
                      <a:headEnd type="none" w="med" len="med"/>
                      <a:tailEnd type="none" w="med" len="med"/>
                    </a:lnT>
                    <a:lnB w="7620" cap="flat" cmpd="sng" algn="ctr">
                      <a:solidFill>
                        <a:srgbClr val="E01FDF"/>
                      </a:solidFill>
                      <a:prstDash val="solid"/>
                      <a:round/>
                      <a:headEnd type="none" w="med" len="med"/>
                      <a:tailEnd type="none" w="med" len="med"/>
                    </a:lnB>
                    <a:solidFill>
                      <a:srgbClr val="FFFFFF"/>
                    </a:solidFill>
                  </a:tcPr>
                </a:tc>
                <a:tc>
                  <a:txBody>
                    <a:bodyPr/>
                    <a:lstStyle/>
                    <a:p>
                      <a:r>
                        <a:rPr lang="en-GB" sz="1100">
                          <a:effectLst/>
                        </a:rPr>
                        <a:t>It returns the last element in a list.</a:t>
                      </a:r>
                    </a:p>
                  </a:txBody>
                  <a:tcPr marL="15888" marR="15888" marT="7944" marB="7944">
                    <a:lnL w="7620" cap="flat" cmpd="sng" algn="ctr">
                      <a:solidFill>
                        <a:srgbClr val="601FDF"/>
                      </a:solidFill>
                      <a:prstDash val="solid"/>
                      <a:round/>
                      <a:headEnd type="none" w="med" len="med"/>
                      <a:tailEnd type="none" w="med" len="med"/>
                    </a:lnL>
                    <a:lnR w="7620" cap="flat" cmpd="sng" algn="ctr">
                      <a:solidFill>
                        <a:srgbClr val="601FDF"/>
                      </a:solidFill>
                      <a:prstDash val="solid"/>
                      <a:round/>
                      <a:headEnd type="none" w="med" len="med"/>
                      <a:tailEnd type="none" w="med" len="med"/>
                    </a:lnR>
                    <a:lnT w="7620" cap="flat" cmpd="sng" algn="ctr">
                      <a:solidFill>
                        <a:srgbClr val="601FDF"/>
                      </a:solidFill>
                      <a:prstDash val="solid"/>
                      <a:round/>
                      <a:headEnd type="none" w="med" len="med"/>
                      <a:tailEnd type="none" w="med" len="med"/>
                    </a:lnT>
                    <a:lnB w="7620" cap="flat" cmpd="sng" algn="ctr">
                      <a:solidFill>
                        <a:srgbClr val="E020DF"/>
                      </a:solidFill>
                      <a:prstDash val="solid"/>
                      <a:round/>
                      <a:headEnd type="none" w="med" len="med"/>
                      <a:tailEnd type="none" w="med" len="med"/>
                    </a:lnB>
                    <a:solidFill>
                      <a:srgbClr val="FFFFFF"/>
                    </a:solidFill>
                  </a:tcPr>
                </a:tc>
                <a:extLst>
                  <a:ext uri="{0D108BD9-81ED-4DB2-BD59-A6C34878D82A}">
                    <a16:rowId xmlns:a16="http://schemas.microsoft.com/office/drawing/2014/main" val="2323052334"/>
                  </a:ext>
                </a:extLst>
              </a:tr>
              <a:tr h="237097">
                <a:tc>
                  <a:txBody>
                    <a:bodyPr/>
                    <a:lstStyle/>
                    <a:p>
                      <a:r>
                        <a:rPr lang="en-GB" sz="1100">
                          <a:effectLst/>
                        </a:rPr>
                        <a:t>int indexOf(Object o)</a:t>
                      </a:r>
                    </a:p>
                  </a:txBody>
                  <a:tcPr marL="15888" marR="15888" marT="7944" marB="7944">
                    <a:lnL w="7620" cap="flat" cmpd="sng" algn="ctr">
                      <a:solidFill>
                        <a:srgbClr val="E01FDF"/>
                      </a:solidFill>
                      <a:prstDash val="solid"/>
                      <a:round/>
                      <a:headEnd type="none" w="med" len="med"/>
                      <a:tailEnd type="none" w="med" len="med"/>
                    </a:lnL>
                    <a:lnR w="7620" cap="flat" cmpd="sng" algn="ctr">
                      <a:solidFill>
                        <a:srgbClr val="E020DF"/>
                      </a:solidFill>
                      <a:prstDash val="solid"/>
                      <a:round/>
                      <a:headEnd type="none" w="med" len="med"/>
                      <a:tailEnd type="none" w="med" len="med"/>
                    </a:lnR>
                    <a:lnT w="7620" cap="flat" cmpd="sng" algn="ctr">
                      <a:solidFill>
                        <a:srgbClr val="E01FDF"/>
                      </a:solidFill>
                      <a:prstDash val="solid"/>
                      <a:round/>
                      <a:headEnd type="none" w="med" len="med"/>
                      <a:tailEnd type="none" w="med" len="med"/>
                    </a:lnT>
                    <a:lnB w="7620" cap="flat" cmpd="sng" algn="ctr">
                      <a:solidFill>
                        <a:srgbClr val="601FDF"/>
                      </a:solidFill>
                      <a:prstDash val="solid"/>
                      <a:round/>
                      <a:headEnd type="none" w="med" len="med"/>
                      <a:tailEnd type="none" w="med" len="med"/>
                    </a:lnB>
                    <a:solidFill>
                      <a:srgbClr val="FFFFFF"/>
                    </a:solidFill>
                  </a:tcPr>
                </a:tc>
                <a:tc>
                  <a:txBody>
                    <a:bodyPr/>
                    <a:lstStyle/>
                    <a:p>
                      <a:r>
                        <a:rPr lang="en-GB" sz="1100">
                          <a:effectLst/>
                        </a:rPr>
                        <a:t>It returns the index in a list of the first occurrence of the specified element, or -1 if the list does not contain any element.</a:t>
                      </a:r>
                    </a:p>
                  </a:txBody>
                  <a:tcPr marL="15888" marR="15888" marT="7944" marB="7944">
                    <a:lnL w="7620" cap="flat" cmpd="sng" algn="ctr">
                      <a:solidFill>
                        <a:srgbClr val="E020DF"/>
                      </a:solidFill>
                      <a:prstDash val="solid"/>
                      <a:round/>
                      <a:headEnd type="none" w="med" len="med"/>
                      <a:tailEnd type="none" w="med" len="med"/>
                    </a:lnL>
                    <a:lnR w="7620" cap="flat" cmpd="sng" algn="ctr">
                      <a:solidFill>
                        <a:srgbClr val="E020DF"/>
                      </a:solidFill>
                      <a:prstDash val="solid"/>
                      <a:round/>
                      <a:headEnd type="none" w="med" len="med"/>
                      <a:tailEnd type="none" w="med" len="med"/>
                    </a:lnR>
                    <a:lnT w="7620" cap="flat" cmpd="sng" algn="ctr">
                      <a:solidFill>
                        <a:srgbClr val="E020DF"/>
                      </a:solidFill>
                      <a:prstDash val="solid"/>
                      <a:round/>
                      <a:headEnd type="none" w="med" len="med"/>
                      <a:tailEnd type="none" w="med" len="med"/>
                    </a:lnT>
                    <a:lnB w="7620" cap="flat" cmpd="sng" algn="ctr">
                      <a:solidFill>
                        <a:srgbClr val="2022DF"/>
                      </a:solidFill>
                      <a:prstDash val="solid"/>
                      <a:round/>
                      <a:headEnd type="none" w="med" len="med"/>
                      <a:tailEnd type="none" w="med" len="med"/>
                    </a:lnB>
                    <a:solidFill>
                      <a:srgbClr val="FFFFFF"/>
                    </a:solidFill>
                  </a:tcPr>
                </a:tc>
                <a:extLst>
                  <a:ext uri="{0D108BD9-81ED-4DB2-BD59-A6C34878D82A}">
                    <a16:rowId xmlns:a16="http://schemas.microsoft.com/office/drawing/2014/main" val="952874215"/>
                  </a:ext>
                </a:extLst>
              </a:tr>
              <a:tr h="237097">
                <a:tc>
                  <a:txBody>
                    <a:bodyPr/>
                    <a:lstStyle/>
                    <a:p>
                      <a:r>
                        <a:rPr lang="en-GB" sz="1100">
                          <a:effectLst/>
                        </a:rPr>
                        <a:t>int lastIndexOf(Object o)</a:t>
                      </a:r>
                    </a:p>
                  </a:txBody>
                  <a:tcPr marL="15888" marR="15888" marT="7944" marB="7944">
                    <a:lnL w="7620" cap="flat" cmpd="sng" algn="ctr">
                      <a:solidFill>
                        <a:srgbClr val="601FDF"/>
                      </a:solidFill>
                      <a:prstDash val="solid"/>
                      <a:round/>
                      <a:headEnd type="none" w="med" len="med"/>
                      <a:tailEnd type="none" w="med" len="med"/>
                    </a:lnL>
                    <a:lnR w="7620" cap="flat" cmpd="sng" algn="ctr">
                      <a:solidFill>
                        <a:srgbClr val="2022DF"/>
                      </a:solidFill>
                      <a:prstDash val="solid"/>
                      <a:round/>
                      <a:headEnd type="none" w="med" len="med"/>
                      <a:tailEnd type="none" w="med" len="med"/>
                    </a:lnR>
                    <a:lnT w="7620" cap="flat" cmpd="sng" algn="ctr">
                      <a:solidFill>
                        <a:srgbClr val="601FDF"/>
                      </a:solidFill>
                      <a:prstDash val="solid"/>
                      <a:round/>
                      <a:headEnd type="none" w="med" len="med"/>
                      <a:tailEnd type="none" w="med" len="med"/>
                    </a:lnT>
                    <a:lnB w="7620" cap="flat" cmpd="sng" algn="ctr">
                      <a:solidFill>
                        <a:srgbClr val="601DDF"/>
                      </a:solidFill>
                      <a:prstDash val="solid"/>
                      <a:round/>
                      <a:headEnd type="none" w="med" len="med"/>
                      <a:tailEnd type="none" w="med" len="med"/>
                    </a:lnB>
                    <a:solidFill>
                      <a:srgbClr val="FFFFFF"/>
                    </a:solidFill>
                  </a:tcPr>
                </a:tc>
                <a:tc>
                  <a:txBody>
                    <a:bodyPr/>
                    <a:lstStyle/>
                    <a:p>
                      <a:r>
                        <a:rPr lang="en-GB" sz="1100">
                          <a:effectLst/>
                        </a:rPr>
                        <a:t>It is used to return the index in a list of the last occurrence of the specified element, or -1 if the list does not contain any element.</a:t>
                      </a:r>
                    </a:p>
                  </a:txBody>
                  <a:tcPr marL="15888" marR="15888" marT="7944" marB="7944">
                    <a:lnL w="7620" cap="flat" cmpd="sng" algn="ctr">
                      <a:solidFill>
                        <a:srgbClr val="2022DF"/>
                      </a:solidFill>
                      <a:prstDash val="solid"/>
                      <a:round/>
                      <a:headEnd type="none" w="med" len="med"/>
                      <a:tailEnd type="none" w="med" len="med"/>
                    </a:lnL>
                    <a:lnR w="7620" cap="flat" cmpd="sng" algn="ctr">
                      <a:solidFill>
                        <a:srgbClr val="2022DF"/>
                      </a:solidFill>
                      <a:prstDash val="solid"/>
                      <a:round/>
                      <a:headEnd type="none" w="med" len="med"/>
                      <a:tailEnd type="none" w="med" len="med"/>
                    </a:lnR>
                    <a:lnT w="7620" cap="flat" cmpd="sng" algn="ctr">
                      <a:solidFill>
                        <a:srgbClr val="2022DF"/>
                      </a:solidFill>
                      <a:prstDash val="solid"/>
                      <a:round/>
                      <a:headEnd type="none" w="med" len="med"/>
                      <a:tailEnd type="none" w="med" len="med"/>
                    </a:lnT>
                    <a:lnB w="7620" cap="flat" cmpd="sng" algn="ctr">
                      <a:solidFill>
                        <a:srgbClr val="0020DF"/>
                      </a:solidFill>
                      <a:prstDash val="solid"/>
                      <a:round/>
                      <a:headEnd type="none" w="med" len="med"/>
                      <a:tailEnd type="none" w="med" len="med"/>
                    </a:lnB>
                    <a:solidFill>
                      <a:srgbClr val="FFFFFF"/>
                    </a:solidFill>
                  </a:tcPr>
                </a:tc>
                <a:extLst>
                  <a:ext uri="{0D108BD9-81ED-4DB2-BD59-A6C34878D82A}">
                    <a16:rowId xmlns:a16="http://schemas.microsoft.com/office/drawing/2014/main" val="2827155161"/>
                  </a:ext>
                </a:extLst>
              </a:tr>
              <a:tr h="192641">
                <a:tc>
                  <a:txBody>
                    <a:bodyPr/>
                    <a:lstStyle/>
                    <a:p>
                      <a:r>
                        <a:rPr lang="en-GB" sz="1100">
                          <a:effectLst/>
                        </a:rPr>
                        <a:t>ListIterator&lt;E&gt; listIterator(int index)</a:t>
                      </a:r>
                    </a:p>
                  </a:txBody>
                  <a:tcPr marL="15888" marR="15888" marT="7944" marB="7944">
                    <a:lnL w="7620" cap="flat" cmpd="sng" algn="ctr">
                      <a:solidFill>
                        <a:srgbClr val="601DDF"/>
                      </a:solidFill>
                      <a:prstDash val="solid"/>
                      <a:round/>
                      <a:headEnd type="none" w="med" len="med"/>
                      <a:tailEnd type="none" w="med" len="med"/>
                    </a:lnL>
                    <a:lnR w="7620" cap="flat" cmpd="sng" algn="ctr">
                      <a:solidFill>
                        <a:srgbClr val="0020DF"/>
                      </a:solidFill>
                      <a:prstDash val="solid"/>
                      <a:round/>
                      <a:headEnd type="none" w="med" len="med"/>
                      <a:tailEnd type="none" w="med" len="med"/>
                    </a:lnR>
                    <a:lnT w="7620" cap="flat" cmpd="sng" algn="ctr">
                      <a:solidFill>
                        <a:srgbClr val="601DDF"/>
                      </a:solidFill>
                      <a:prstDash val="solid"/>
                      <a:round/>
                      <a:headEnd type="none" w="med" len="med"/>
                      <a:tailEnd type="none" w="med" len="med"/>
                    </a:lnT>
                    <a:lnB w="7620" cap="flat" cmpd="sng" algn="ctr">
                      <a:solidFill>
                        <a:srgbClr val="6023DF"/>
                      </a:solidFill>
                      <a:prstDash val="solid"/>
                      <a:round/>
                      <a:headEnd type="none" w="med" len="med"/>
                      <a:tailEnd type="none" w="med" len="med"/>
                    </a:lnB>
                    <a:solidFill>
                      <a:srgbClr val="FFFFFF"/>
                    </a:solidFill>
                  </a:tcPr>
                </a:tc>
                <a:tc>
                  <a:txBody>
                    <a:bodyPr/>
                    <a:lstStyle/>
                    <a:p>
                      <a:r>
                        <a:rPr lang="en-GB" sz="1100">
                          <a:effectLst/>
                        </a:rPr>
                        <a:t>It returns a list-iterator of the elements in proper sequence, starting at the specified position in the list.</a:t>
                      </a:r>
                    </a:p>
                  </a:txBody>
                  <a:tcPr marL="15888" marR="15888" marT="7944" marB="7944">
                    <a:lnL w="7620" cap="flat" cmpd="sng" algn="ctr">
                      <a:solidFill>
                        <a:srgbClr val="0020DF"/>
                      </a:solidFill>
                      <a:prstDash val="solid"/>
                      <a:round/>
                      <a:headEnd type="none" w="med" len="med"/>
                      <a:tailEnd type="none" w="med" len="med"/>
                    </a:lnL>
                    <a:lnR w="7620" cap="flat" cmpd="sng" algn="ctr">
                      <a:solidFill>
                        <a:srgbClr val="0020DF"/>
                      </a:solidFill>
                      <a:prstDash val="solid"/>
                      <a:round/>
                      <a:headEnd type="none" w="med" len="med"/>
                      <a:tailEnd type="none" w="med" len="med"/>
                    </a:lnR>
                    <a:lnT w="7620" cap="flat" cmpd="sng" algn="ctr">
                      <a:solidFill>
                        <a:srgbClr val="0020DF"/>
                      </a:solidFill>
                      <a:prstDash val="solid"/>
                      <a:round/>
                      <a:headEnd type="none" w="med" len="med"/>
                      <a:tailEnd type="none" w="med" len="med"/>
                    </a:lnT>
                    <a:lnB w="7620" cap="flat" cmpd="sng" algn="ctr">
                      <a:solidFill>
                        <a:srgbClr val="0020DF"/>
                      </a:solidFill>
                      <a:prstDash val="solid"/>
                      <a:round/>
                      <a:headEnd type="none" w="med" len="med"/>
                      <a:tailEnd type="none" w="med" len="med"/>
                    </a:lnB>
                    <a:solidFill>
                      <a:srgbClr val="FFFFFF"/>
                    </a:solidFill>
                  </a:tcPr>
                </a:tc>
                <a:extLst>
                  <a:ext uri="{0D108BD9-81ED-4DB2-BD59-A6C34878D82A}">
                    <a16:rowId xmlns:a16="http://schemas.microsoft.com/office/drawing/2014/main" val="3592439043"/>
                  </a:ext>
                </a:extLst>
              </a:tr>
              <a:tr h="103730">
                <a:tc>
                  <a:txBody>
                    <a:bodyPr/>
                    <a:lstStyle/>
                    <a:p>
                      <a:r>
                        <a:rPr lang="en-GB" sz="1100">
                          <a:effectLst/>
                        </a:rPr>
                        <a:t>boolean offer(E e)</a:t>
                      </a:r>
                    </a:p>
                  </a:txBody>
                  <a:tcPr marL="15888" marR="15888" marT="7944" marB="7944">
                    <a:lnL w="7620" cap="flat" cmpd="sng" algn="ctr">
                      <a:solidFill>
                        <a:srgbClr val="6023DF"/>
                      </a:solidFill>
                      <a:prstDash val="solid"/>
                      <a:round/>
                      <a:headEnd type="none" w="med" len="med"/>
                      <a:tailEnd type="none" w="med" len="med"/>
                    </a:lnL>
                    <a:lnR w="7620" cap="flat" cmpd="sng" algn="ctr">
                      <a:solidFill>
                        <a:srgbClr val="0020DF"/>
                      </a:solidFill>
                      <a:prstDash val="solid"/>
                      <a:round/>
                      <a:headEnd type="none" w="med" len="med"/>
                      <a:tailEnd type="none" w="med" len="med"/>
                    </a:lnR>
                    <a:lnT w="7620" cap="flat" cmpd="sng" algn="ctr">
                      <a:solidFill>
                        <a:srgbClr val="6023DF"/>
                      </a:solidFill>
                      <a:prstDash val="solid"/>
                      <a:round/>
                      <a:headEnd type="none" w="med" len="med"/>
                      <a:tailEnd type="none" w="med" len="med"/>
                    </a:lnT>
                    <a:lnB w="7620" cap="flat" cmpd="sng" algn="ctr">
                      <a:solidFill>
                        <a:srgbClr val="8022DF"/>
                      </a:solidFill>
                      <a:prstDash val="solid"/>
                      <a:round/>
                      <a:headEnd type="none" w="med" len="med"/>
                      <a:tailEnd type="none" w="med" len="med"/>
                    </a:lnB>
                    <a:solidFill>
                      <a:srgbClr val="FFFFFF"/>
                    </a:solidFill>
                  </a:tcPr>
                </a:tc>
                <a:tc>
                  <a:txBody>
                    <a:bodyPr/>
                    <a:lstStyle/>
                    <a:p>
                      <a:r>
                        <a:rPr lang="en-GB" sz="1100">
                          <a:effectLst/>
                        </a:rPr>
                        <a:t>It adds the specified element as the last element of a list.</a:t>
                      </a:r>
                    </a:p>
                  </a:txBody>
                  <a:tcPr marL="15888" marR="15888" marT="7944" marB="7944">
                    <a:lnL w="7620" cap="flat" cmpd="sng" algn="ctr">
                      <a:solidFill>
                        <a:srgbClr val="0020DF"/>
                      </a:solidFill>
                      <a:prstDash val="solid"/>
                      <a:round/>
                      <a:headEnd type="none" w="med" len="med"/>
                      <a:tailEnd type="none" w="med" len="med"/>
                    </a:lnL>
                    <a:lnR w="7620" cap="flat" cmpd="sng" algn="ctr">
                      <a:solidFill>
                        <a:srgbClr val="0020DF"/>
                      </a:solidFill>
                      <a:prstDash val="solid"/>
                      <a:round/>
                      <a:headEnd type="none" w="med" len="med"/>
                      <a:tailEnd type="none" w="med" len="med"/>
                    </a:lnR>
                    <a:lnT w="7620" cap="flat" cmpd="sng" algn="ctr">
                      <a:solidFill>
                        <a:srgbClr val="0020DF"/>
                      </a:solidFill>
                      <a:prstDash val="solid"/>
                      <a:round/>
                      <a:headEnd type="none" w="med" len="med"/>
                      <a:tailEnd type="none" w="med" len="med"/>
                    </a:lnT>
                    <a:lnB w="7620" cap="flat" cmpd="sng" algn="ctr">
                      <a:solidFill>
                        <a:srgbClr val="E021DF"/>
                      </a:solidFill>
                      <a:prstDash val="solid"/>
                      <a:round/>
                      <a:headEnd type="none" w="med" len="med"/>
                      <a:tailEnd type="none" w="med" len="med"/>
                    </a:lnB>
                    <a:solidFill>
                      <a:srgbClr val="FFFFFF"/>
                    </a:solidFill>
                  </a:tcPr>
                </a:tc>
                <a:extLst>
                  <a:ext uri="{0D108BD9-81ED-4DB2-BD59-A6C34878D82A}">
                    <a16:rowId xmlns:a16="http://schemas.microsoft.com/office/drawing/2014/main" val="4038602159"/>
                  </a:ext>
                </a:extLst>
              </a:tr>
              <a:tr h="148185">
                <a:tc>
                  <a:txBody>
                    <a:bodyPr/>
                    <a:lstStyle/>
                    <a:p>
                      <a:r>
                        <a:rPr lang="en-GB" sz="1100">
                          <a:effectLst/>
                        </a:rPr>
                        <a:t>boolean offerFirst(E e)</a:t>
                      </a:r>
                    </a:p>
                  </a:txBody>
                  <a:tcPr marL="15888" marR="15888" marT="7944" marB="7944">
                    <a:lnL w="7620" cap="flat" cmpd="sng" algn="ctr">
                      <a:solidFill>
                        <a:srgbClr val="8022DF"/>
                      </a:solidFill>
                      <a:prstDash val="solid"/>
                      <a:round/>
                      <a:headEnd type="none" w="med" len="med"/>
                      <a:tailEnd type="none" w="med" len="med"/>
                    </a:lnL>
                    <a:lnR w="7620" cap="flat" cmpd="sng" algn="ctr">
                      <a:solidFill>
                        <a:srgbClr val="E021DF"/>
                      </a:solidFill>
                      <a:prstDash val="solid"/>
                      <a:round/>
                      <a:headEnd type="none" w="med" len="med"/>
                      <a:tailEnd type="none" w="med" len="med"/>
                    </a:lnR>
                    <a:lnT w="7620" cap="flat" cmpd="sng" algn="ctr">
                      <a:solidFill>
                        <a:srgbClr val="8022DF"/>
                      </a:solidFill>
                      <a:prstDash val="solid"/>
                      <a:round/>
                      <a:headEnd type="none" w="med" len="med"/>
                      <a:tailEnd type="none" w="med" len="med"/>
                    </a:lnT>
                    <a:lnB w="7620" cap="flat" cmpd="sng" algn="ctr">
                      <a:solidFill>
                        <a:srgbClr val="601CDF"/>
                      </a:solidFill>
                      <a:prstDash val="solid"/>
                      <a:round/>
                      <a:headEnd type="none" w="med" len="med"/>
                      <a:tailEnd type="none" w="med" len="med"/>
                    </a:lnB>
                    <a:solidFill>
                      <a:srgbClr val="FFFFFF"/>
                    </a:solidFill>
                  </a:tcPr>
                </a:tc>
                <a:tc>
                  <a:txBody>
                    <a:bodyPr/>
                    <a:lstStyle/>
                    <a:p>
                      <a:r>
                        <a:rPr lang="en-GB" sz="1100">
                          <a:effectLst/>
                        </a:rPr>
                        <a:t>It inserts the specified element at the front of a list.</a:t>
                      </a:r>
                    </a:p>
                  </a:txBody>
                  <a:tcPr marL="15888" marR="15888" marT="7944" marB="7944">
                    <a:lnL w="7620" cap="flat" cmpd="sng" algn="ctr">
                      <a:solidFill>
                        <a:srgbClr val="E021DF"/>
                      </a:solidFill>
                      <a:prstDash val="solid"/>
                      <a:round/>
                      <a:headEnd type="none" w="med" len="med"/>
                      <a:tailEnd type="none" w="med" len="med"/>
                    </a:lnL>
                    <a:lnR w="7620" cap="flat" cmpd="sng" algn="ctr">
                      <a:solidFill>
                        <a:srgbClr val="E021DF"/>
                      </a:solidFill>
                      <a:prstDash val="solid"/>
                      <a:round/>
                      <a:headEnd type="none" w="med" len="med"/>
                      <a:tailEnd type="none" w="med" len="med"/>
                    </a:lnR>
                    <a:lnT w="7620" cap="flat" cmpd="sng" algn="ctr">
                      <a:solidFill>
                        <a:srgbClr val="E021DF"/>
                      </a:solidFill>
                      <a:prstDash val="solid"/>
                      <a:round/>
                      <a:headEnd type="none" w="med" len="med"/>
                      <a:tailEnd type="none" w="med" len="med"/>
                    </a:lnT>
                    <a:lnB w="7620" cap="flat" cmpd="sng" algn="ctr">
                      <a:solidFill>
                        <a:srgbClr val="601EDF"/>
                      </a:solidFill>
                      <a:prstDash val="solid"/>
                      <a:round/>
                      <a:headEnd type="none" w="med" len="med"/>
                      <a:tailEnd type="none" w="med" len="med"/>
                    </a:lnB>
                    <a:solidFill>
                      <a:srgbClr val="FFFFFF"/>
                    </a:solidFill>
                  </a:tcPr>
                </a:tc>
                <a:extLst>
                  <a:ext uri="{0D108BD9-81ED-4DB2-BD59-A6C34878D82A}">
                    <a16:rowId xmlns:a16="http://schemas.microsoft.com/office/drawing/2014/main" val="3187572055"/>
                  </a:ext>
                </a:extLst>
              </a:tr>
              <a:tr h="103730">
                <a:tc>
                  <a:txBody>
                    <a:bodyPr/>
                    <a:lstStyle/>
                    <a:p>
                      <a:r>
                        <a:rPr lang="en-GB" sz="1100">
                          <a:effectLst/>
                        </a:rPr>
                        <a:t>boolean offerLast(E e)</a:t>
                      </a:r>
                    </a:p>
                  </a:txBody>
                  <a:tcPr marL="15888" marR="15888" marT="7944" marB="7944">
                    <a:lnL w="7620" cap="flat" cmpd="sng" algn="ctr">
                      <a:solidFill>
                        <a:srgbClr val="601CDF"/>
                      </a:solidFill>
                      <a:prstDash val="solid"/>
                      <a:round/>
                      <a:headEnd type="none" w="med" len="med"/>
                      <a:tailEnd type="none" w="med" len="med"/>
                    </a:lnL>
                    <a:lnR w="7620" cap="flat" cmpd="sng" algn="ctr">
                      <a:solidFill>
                        <a:srgbClr val="601EDF"/>
                      </a:solidFill>
                      <a:prstDash val="solid"/>
                      <a:round/>
                      <a:headEnd type="none" w="med" len="med"/>
                      <a:tailEnd type="none" w="med" len="med"/>
                    </a:lnR>
                    <a:lnT w="7620" cap="flat" cmpd="sng" algn="ctr">
                      <a:solidFill>
                        <a:srgbClr val="601CDF"/>
                      </a:solidFill>
                      <a:prstDash val="solid"/>
                      <a:round/>
                      <a:headEnd type="none" w="med" len="med"/>
                      <a:tailEnd type="none" w="med" len="med"/>
                    </a:lnT>
                    <a:lnB w="7620" cap="flat" cmpd="sng" algn="ctr">
                      <a:solidFill>
                        <a:srgbClr val="E021DF"/>
                      </a:solidFill>
                      <a:prstDash val="solid"/>
                      <a:round/>
                      <a:headEnd type="none" w="med" len="med"/>
                      <a:tailEnd type="none" w="med" len="med"/>
                    </a:lnB>
                    <a:solidFill>
                      <a:srgbClr val="FFFFFF"/>
                    </a:solidFill>
                  </a:tcPr>
                </a:tc>
                <a:tc>
                  <a:txBody>
                    <a:bodyPr/>
                    <a:lstStyle/>
                    <a:p>
                      <a:r>
                        <a:rPr lang="en-GB" sz="1100">
                          <a:effectLst/>
                        </a:rPr>
                        <a:t>It inserts the specified element at the end of a list.</a:t>
                      </a:r>
                    </a:p>
                  </a:txBody>
                  <a:tcPr marL="15888" marR="15888" marT="7944" marB="7944">
                    <a:lnL w="7620" cap="flat" cmpd="sng" algn="ctr">
                      <a:solidFill>
                        <a:srgbClr val="601EDF"/>
                      </a:solidFill>
                      <a:prstDash val="solid"/>
                      <a:round/>
                      <a:headEnd type="none" w="med" len="med"/>
                      <a:tailEnd type="none" w="med" len="med"/>
                    </a:lnL>
                    <a:lnR w="7620" cap="flat" cmpd="sng" algn="ctr">
                      <a:solidFill>
                        <a:srgbClr val="601EDF"/>
                      </a:solidFill>
                      <a:prstDash val="solid"/>
                      <a:round/>
                      <a:headEnd type="none" w="med" len="med"/>
                      <a:tailEnd type="none" w="med" len="med"/>
                    </a:lnR>
                    <a:lnT w="7620" cap="flat" cmpd="sng" algn="ctr">
                      <a:solidFill>
                        <a:srgbClr val="601EDF"/>
                      </a:solidFill>
                      <a:prstDash val="solid"/>
                      <a:round/>
                      <a:headEnd type="none" w="med" len="med"/>
                      <a:tailEnd type="none" w="med" len="med"/>
                    </a:lnT>
                    <a:lnB w="7620" cap="flat" cmpd="sng" algn="ctr">
                      <a:solidFill>
                        <a:srgbClr val="2022DF"/>
                      </a:solidFill>
                      <a:prstDash val="solid"/>
                      <a:round/>
                      <a:headEnd type="none" w="med" len="med"/>
                      <a:tailEnd type="none" w="med" len="med"/>
                    </a:lnB>
                    <a:solidFill>
                      <a:srgbClr val="FFFFFF"/>
                    </a:solidFill>
                  </a:tcPr>
                </a:tc>
                <a:extLst>
                  <a:ext uri="{0D108BD9-81ED-4DB2-BD59-A6C34878D82A}">
                    <a16:rowId xmlns:a16="http://schemas.microsoft.com/office/drawing/2014/main" val="665936035"/>
                  </a:ext>
                </a:extLst>
              </a:tr>
              <a:tr h="103730">
                <a:tc>
                  <a:txBody>
                    <a:bodyPr/>
                    <a:lstStyle/>
                    <a:p>
                      <a:r>
                        <a:rPr lang="en-GB" sz="1100">
                          <a:effectLst/>
                        </a:rPr>
                        <a:t>E peek()</a:t>
                      </a:r>
                    </a:p>
                  </a:txBody>
                  <a:tcPr marL="15888" marR="15888" marT="7944" marB="7944">
                    <a:lnL w="7620" cap="flat" cmpd="sng" algn="ctr">
                      <a:solidFill>
                        <a:srgbClr val="E021DF"/>
                      </a:solidFill>
                      <a:prstDash val="solid"/>
                      <a:round/>
                      <a:headEnd type="none" w="med" len="med"/>
                      <a:tailEnd type="none" w="med" len="med"/>
                    </a:lnL>
                    <a:lnR w="7620" cap="flat" cmpd="sng" algn="ctr">
                      <a:solidFill>
                        <a:srgbClr val="2022DF"/>
                      </a:solidFill>
                      <a:prstDash val="solid"/>
                      <a:round/>
                      <a:headEnd type="none" w="med" len="med"/>
                      <a:tailEnd type="none" w="med" len="med"/>
                    </a:lnR>
                    <a:lnT w="7620" cap="flat" cmpd="sng" algn="ctr">
                      <a:solidFill>
                        <a:srgbClr val="E021DF"/>
                      </a:solidFill>
                      <a:prstDash val="solid"/>
                      <a:round/>
                      <a:headEnd type="none" w="med" len="med"/>
                      <a:tailEnd type="none" w="med" len="med"/>
                    </a:lnT>
                    <a:lnB w="7620" cap="flat" cmpd="sng" algn="ctr">
                      <a:solidFill>
                        <a:srgbClr val="0021DF"/>
                      </a:solidFill>
                      <a:prstDash val="solid"/>
                      <a:round/>
                      <a:headEnd type="none" w="med" len="med"/>
                      <a:tailEnd type="none" w="med" len="med"/>
                    </a:lnB>
                    <a:solidFill>
                      <a:srgbClr val="FFFFFF"/>
                    </a:solidFill>
                  </a:tcPr>
                </a:tc>
                <a:tc>
                  <a:txBody>
                    <a:bodyPr/>
                    <a:lstStyle/>
                    <a:p>
                      <a:r>
                        <a:rPr lang="en-GB" sz="1100">
                          <a:effectLst/>
                        </a:rPr>
                        <a:t>It retrieves the first element of a list</a:t>
                      </a:r>
                    </a:p>
                  </a:txBody>
                  <a:tcPr marL="15888" marR="15888" marT="7944" marB="7944">
                    <a:lnL w="7620" cap="flat" cmpd="sng" algn="ctr">
                      <a:solidFill>
                        <a:srgbClr val="2022DF"/>
                      </a:solidFill>
                      <a:prstDash val="solid"/>
                      <a:round/>
                      <a:headEnd type="none" w="med" len="med"/>
                      <a:tailEnd type="none" w="med" len="med"/>
                    </a:lnL>
                    <a:lnR w="7620" cap="flat" cmpd="sng" algn="ctr">
                      <a:solidFill>
                        <a:srgbClr val="2022DF"/>
                      </a:solidFill>
                      <a:prstDash val="solid"/>
                      <a:round/>
                      <a:headEnd type="none" w="med" len="med"/>
                      <a:tailEnd type="none" w="med" len="med"/>
                    </a:lnR>
                    <a:lnT w="7620" cap="flat" cmpd="sng" algn="ctr">
                      <a:solidFill>
                        <a:srgbClr val="2022DF"/>
                      </a:solidFill>
                      <a:prstDash val="solid"/>
                      <a:round/>
                      <a:headEnd type="none" w="med" len="med"/>
                      <a:tailEnd type="none" w="med" len="med"/>
                    </a:lnT>
                    <a:lnB w="7620" cap="flat" cmpd="sng" algn="ctr">
                      <a:solidFill>
                        <a:srgbClr val="E022DF"/>
                      </a:solidFill>
                      <a:prstDash val="solid"/>
                      <a:round/>
                      <a:headEnd type="none" w="med" len="med"/>
                      <a:tailEnd type="none" w="med" len="med"/>
                    </a:lnB>
                    <a:solidFill>
                      <a:srgbClr val="FFFFFF"/>
                    </a:solidFill>
                  </a:tcPr>
                </a:tc>
                <a:extLst>
                  <a:ext uri="{0D108BD9-81ED-4DB2-BD59-A6C34878D82A}">
                    <a16:rowId xmlns:a16="http://schemas.microsoft.com/office/drawing/2014/main" val="2575499567"/>
                  </a:ext>
                </a:extLst>
              </a:tr>
              <a:tr h="148185">
                <a:tc>
                  <a:txBody>
                    <a:bodyPr/>
                    <a:lstStyle/>
                    <a:p>
                      <a:r>
                        <a:rPr lang="en-GB" sz="1100">
                          <a:effectLst/>
                        </a:rPr>
                        <a:t>E peekFirst()</a:t>
                      </a:r>
                    </a:p>
                  </a:txBody>
                  <a:tcPr marL="15888" marR="15888" marT="7944" marB="7944">
                    <a:lnL w="7620" cap="flat" cmpd="sng" algn="ctr">
                      <a:solidFill>
                        <a:srgbClr val="0021DF"/>
                      </a:solidFill>
                      <a:prstDash val="solid"/>
                      <a:round/>
                      <a:headEnd type="none" w="med" len="med"/>
                      <a:tailEnd type="none" w="med" len="med"/>
                    </a:lnL>
                    <a:lnR w="7620" cap="flat" cmpd="sng" algn="ctr">
                      <a:solidFill>
                        <a:srgbClr val="E022DF"/>
                      </a:solidFill>
                      <a:prstDash val="solid"/>
                      <a:round/>
                      <a:headEnd type="none" w="med" len="med"/>
                      <a:tailEnd type="none" w="med" len="med"/>
                    </a:lnR>
                    <a:lnT w="7620" cap="flat" cmpd="sng" algn="ctr">
                      <a:solidFill>
                        <a:srgbClr val="0021DF"/>
                      </a:solidFill>
                      <a:prstDash val="solid"/>
                      <a:round/>
                      <a:headEnd type="none" w="med" len="med"/>
                      <a:tailEnd type="none" w="med" len="med"/>
                    </a:lnT>
                    <a:lnB w="7620" cap="flat" cmpd="sng" algn="ctr">
                      <a:solidFill>
                        <a:srgbClr val="4021DF"/>
                      </a:solidFill>
                      <a:prstDash val="solid"/>
                      <a:round/>
                      <a:headEnd type="none" w="med" len="med"/>
                      <a:tailEnd type="none" w="med" len="med"/>
                    </a:lnB>
                    <a:solidFill>
                      <a:srgbClr val="FFFFFF"/>
                    </a:solidFill>
                  </a:tcPr>
                </a:tc>
                <a:tc>
                  <a:txBody>
                    <a:bodyPr/>
                    <a:lstStyle/>
                    <a:p>
                      <a:r>
                        <a:rPr lang="en-GB" sz="1100">
                          <a:effectLst/>
                        </a:rPr>
                        <a:t>It retrieves the first element of a list or returns null if a list is empty.</a:t>
                      </a:r>
                    </a:p>
                  </a:txBody>
                  <a:tcPr marL="15888" marR="15888" marT="7944" marB="7944">
                    <a:lnL w="7620" cap="flat" cmpd="sng" algn="ctr">
                      <a:solidFill>
                        <a:srgbClr val="E022DF"/>
                      </a:solidFill>
                      <a:prstDash val="solid"/>
                      <a:round/>
                      <a:headEnd type="none" w="med" len="med"/>
                      <a:tailEnd type="none" w="med" len="med"/>
                    </a:lnL>
                    <a:lnR w="7620" cap="flat" cmpd="sng" algn="ctr">
                      <a:solidFill>
                        <a:srgbClr val="E022DF"/>
                      </a:solidFill>
                      <a:prstDash val="solid"/>
                      <a:round/>
                      <a:headEnd type="none" w="med" len="med"/>
                      <a:tailEnd type="none" w="med" len="med"/>
                    </a:lnR>
                    <a:lnT w="7620" cap="flat" cmpd="sng" algn="ctr">
                      <a:solidFill>
                        <a:srgbClr val="E022DF"/>
                      </a:solidFill>
                      <a:prstDash val="solid"/>
                      <a:round/>
                      <a:headEnd type="none" w="med" len="med"/>
                      <a:tailEnd type="none" w="med" len="med"/>
                    </a:lnT>
                    <a:lnB w="7620" cap="flat" cmpd="sng" algn="ctr">
                      <a:solidFill>
                        <a:srgbClr val="E021DF"/>
                      </a:solidFill>
                      <a:prstDash val="solid"/>
                      <a:round/>
                      <a:headEnd type="none" w="med" len="med"/>
                      <a:tailEnd type="none" w="med" len="med"/>
                    </a:lnB>
                    <a:solidFill>
                      <a:srgbClr val="FFFFFF"/>
                    </a:solidFill>
                  </a:tcPr>
                </a:tc>
                <a:extLst>
                  <a:ext uri="{0D108BD9-81ED-4DB2-BD59-A6C34878D82A}">
                    <a16:rowId xmlns:a16="http://schemas.microsoft.com/office/drawing/2014/main" val="2298980339"/>
                  </a:ext>
                </a:extLst>
              </a:tr>
              <a:tr h="148185">
                <a:tc>
                  <a:txBody>
                    <a:bodyPr/>
                    <a:lstStyle/>
                    <a:p>
                      <a:r>
                        <a:rPr lang="en-GB" sz="1100">
                          <a:effectLst/>
                        </a:rPr>
                        <a:t>E peekLast()</a:t>
                      </a:r>
                    </a:p>
                  </a:txBody>
                  <a:tcPr marL="15888" marR="15888" marT="7944" marB="7944">
                    <a:lnL w="7620" cap="flat" cmpd="sng" algn="ctr">
                      <a:solidFill>
                        <a:srgbClr val="4021DF"/>
                      </a:solidFill>
                      <a:prstDash val="solid"/>
                      <a:round/>
                      <a:headEnd type="none" w="med" len="med"/>
                      <a:tailEnd type="none" w="med" len="med"/>
                    </a:lnL>
                    <a:lnR w="7620" cap="flat" cmpd="sng" algn="ctr">
                      <a:solidFill>
                        <a:srgbClr val="E021DF"/>
                      </a:solidFill>
                      <a:prstDash val="solid"/>
                      <a:round/>
                      <a:headEnd type="none" w="med" len="med"/>
                      <a:tailEnd type="none" w="med" len="med"/>
                    </a:lnR>
                    <a:lnT w="7620" cap="flat" cmpd="sng" algn="ctr">
                      <a:solidFill>
                        <a:srgbClr val="4021DF"/>
                      </a:solidFill>
                      <a:prstDash val="solid"/>
                      <a:round/>
                      <a:headEnd type="none" w="med" len="med"/>
                      <a:tailEnd type="none" w="med" len="med"/>
                    </a:lnT>
                    <a:lnB w="7620" cap="flat" cmpd="sng" algn="ctr">
                      <a:solidFill>
                        <a:srgbClr val="4023DF"/>
                      </a:solidFill>
                      <a:prstDash val="solid"/>
                      <a:round/>
                      <a:headEnd type="none" w="med" len="med"/>
                      <a:tailEnd type="none" w="med" len="med"/>
                    </a:lnB>
                    <a:solidFill>
                      <a:srgbClr val="FFFFFF"/>
                    </a:solidFill>
                  </a:tcPr>
                </a:tc>
                <a:tc>
                  <a:txBody>
                    <a:bodyPr/>
                    <a:lstStyle/>
                    <a:p>
                      <a:r>
                        <a:rPr lang="en-GB" sz="1100">
                          <a:effectLst/>
                        </a:rPr>
                        <a:t>It retrieves the last element of a list or returns null if a list is empty.</a:t>
                      </a:r>
                    </a:p>
                  </a:txBody>
                  <a:tcPr marL="15888" marR="15888" marT="7944" marB="7944">
                    <a:lnL w="7620" cap="flat" cmpd="sng" algn="ctr">
                      <a:solidFill>
                        <a:srgbClr val="E021DF"/>
                      </a:solidFill>
                      <a:prstDash val="solid"/>
                      <a:round/>
                      <a:headEnd type="none" w="med" len="med"/>
                      <a:tailEnd type="none" w="med" len="med"/>
                    </a:lnL>
                    <a:lnR w="7620" cap="flat" cmpd="sng" algn="ctr">
                      <a:solidFill>
                        <a:srgbClr val="E021DF"/>
                      </a:solidFill>
                      <a:prstDash val="solid"/>
                      <a:round/>
                      <a:headEnd type="none" w="med" len="med"/>
                      <a:tailEnd type="none" w="med" len="med"/>
                    </a:lnR>
                    <a:lnT w="7620" cap="flat" cmpd="sng" algn="ctr">
                      <a:solidFill>
                        <a:srgbClr val="E021DF"/>
                      </a:solidFill>
                      <a:prstDash val="solid"/>
                      <a:round/>
                      <a:headEnd type="none" w="med" len="med"/>
                      <a:tailEnd type="none" w="med" len="med"/>
                    </a:lnT>
                    <a:lnB w="7620" cap="flat" cmpd="sng" algn="ctr">
                      <a:solidFill>
                        <a:srgbClr val="002BDF"/>
                      </a:solidFill>
                      <a:prstDash val="solid"/>
                      <a:round/>
                      <a:headEnd type="none" w="med" len="med"/>
                      <a:tailEnd type="none" w="med" len="med"/>
                    </a:lnB>
                    <a:solidFill>
                      <a:srgbClr val="FFFFFF"/>
                    </a:solidFill>
                  </a:tcPr>
                </a:tc>
                <a:extLst>
                  <a:ext uri="{0D108BD9-81ED-4DB2-BD59-A6C34878D82A}">
                    <a16:rowId xmlns:a16="http://schemas.microsoft.com/office/drawing/2014/main" val="2122708632"/>
                  </a:ext>
                </a:extLst>
              </a:tr>
              <a:tr h="103730">
                <a:tc>
                  <a:txBody>
                    <a:bodyPr/>
                    <a:lstStyle/>
                    <a:p>
                      <a:r>
                        <a:rPr lang="en-GB" sz="1100">
                          <a:effectLst/>
                        </a:rPr>
                        <a:t>E poll()</a:t>
                      </a:r>
                    </a:p>
                  </a:txBody>
                  <a:tcPr marL="15888" marR="15888" marT="7944" marB="7944">
                    <a:lnL w="7620" cap="flat" cmpd="sng" algn="ctr">
                      <a:solidFill>
                        <a:srgbClr val="4023DF"/>
                      </a:solidFill>
                      <a:prstDash val="solid"/>
                      <a:round/>
                      <a:headEnd type="none" w="med" len="med"/>
                      <a:tailEnd type="none" w="med" len="med"/>
                    </a:lnL>
                    <a:lnR w="7620" cap="flat" cmpd="sng" algn="ctr">
                      <a:solidFill>
                        <a:srgbClr val="002BDF"/>
                      </a:solidFill>
                      <a:prstDash val="solid"/>
                      <a:round/>
                      <a:headEnd type="none" w="med" len="med"/>
                      <a:tailEnd type="none" w="med" len="med"/>
                    </a:lnR>
                    <a:lnT w="7620" cap="flat" cmpd="sng" algn="ctr">
                      <a:solidFill>
                        <a:srgbClr val="4023DF"/>
                      </a:solidFill>
                      <a:prstDash val="solid"/>
                      <a:round/>
                      <a:headEnd type="none" w="med" len="med"/>
                      <a:tailEnd type="none" w="med" len="med"/>
                    </a:lnT>
                    <a:lnB w="7620" cap="flat" cmpd="sng" algn="ctr">
                      <a:solidFill>
                        <a:srgbClr val="402BDF"/>
                      </a:solidFill>
                      <a:prstDash val="solid"/>
                      <a:round/>
                      <a:headEnd type="none" w="med" len="med"/>
                      <a:tailEnd type="none" w="med" len="med"/>
                    </a:lnB>
                    <a:solidFill>
                      <a:srgbClr val="FFFFFF"/>
                    </a:solidFill>
                  </a:tcPr>
                </a:tc>
                <a:tc>
                  <a:txBody>
                    <a:bodyPr/>
                    <a:lstStyle/>
                    <a:p>
                      <a:r>
                        <a:rPr lang="en-GB" sz="1100">
                          <a:effectLst/>
                        </a:rPr>
                        <a:t>It retrieves and removes the first element of a list.</a:t>
                      </a:r>
                    </a:p>
                  </a:txBody>
                  <a:tcPr marL="15888" marR="15888" marT="7944" marB="7944">
                    <a:lnL w="7620" cap="flat" cmpd="sng" algn="ctr">
                      <a:solidFill>
                        <a:srgbClr val="002BDF"/>
                      </a:solidFill>
                      <a:prstDash val="solid"/>
                      <a:round/>
                      <a:headEnd type="none" w="med" len="med"/>
                      <a:tailEnd type="none" w="med" len="med"/>
                    </a:lnL>
                    <a:lnR w="7620" cap="flat" cmpd="sng" algn="ctr">
                      <a:solidFill>
                        <a:srgbClr val="002BDF"/>
                      </a:solidFill>
                      <a:prstDash val="solid"/>
                      <a:round/>
                      <a:headEnd type="none" w="med" len="med"/>
                      <a:tailEnd type="none" w="med" len="med"/>
                    </a:lnR>
                    <a:lnT w="7620" cap="flat" cmpd="sng" algn="ctr">
                      <a:solidFill>
                        <a:srgbClr val="002BDF"/>
                      </a:solidFill>
                      <a:prstDash val="solid"/>
                      <a:round/>
                      <a:headEnd type="none" w="med" len="med"/>
                      <a:tailEnd type="none" w="med" len="med"/>
                    </a:lnT>
                    <a:lnB w="7620" cap="flat" cmpd="sng" algn="ctr">
                      <a:solidFill>
                        <a:srgbClr val="A02BDF"/>
                      </a:solidFill>
                      <a:prstDash val="solid"/>
                      <a:round/>
                      <a:headEnd type="none" w="med" len="med"/>
                      <a:tailEnd type="none" w="med" len="med"/>
                    </a:lnB>
                    <a:solidFill>
                      <a:srgbClr val="FFFFFF"/>
                    </a:solidFill>
                  </a:tcPr>
                </a:tc>
                <a:extLst>
                  <a:ext uri="{0D108BD9-81ED-4DB2-BD59-A6C34878D82A}">
                    <a16:rowId xmlns:a16="http://schemas.microsoft.com/office/drawing/2014/main" val="2536495292"/>
                  </a:ext>
                </a:extLst>
              </a:tr>
              <a:tr h="148185">
                <a:tc>
                  <a:txBody>
                    <a:bodyPr/>
                    <a:lstStyle/>
                    <a:p>
                      <a:r>
                        <a:rPr lang="en-GB" sz="1100">
                          <a:effectLst/>
                        </a:rPr>
                        <a:t>E pollFirst()</a:t>
                      </a:r>
                    </a:p>
                  </a:txBody>
                  <a:tcPr marL="15888" marR="15888" marT="7944" marB="7944">
                    <a:lnL w="7620" cap="flat" cmpd="sng" algn="ctr">
                      <a:solidFill>
                        <a:srgbClr val="402BDF"/>
                      </a:solidFill>
                      <a:prstDash val="solid"/>
                      <a:round/>
                      <a:headEnd type="none" w="med" len="med"/>
                      <a:tailEnd type="none" w="med" len="med"/>
                    </a:lnL>
                    <a:lnR w="7620" cap="flat" cmpd="sng" algn="ctr">
                      <a:solidFill>
                        <a:srgbClr val="A02BDF"/>
                      </a:solidFill>
                      <a:prstDash val="solid"/>
                      <a:round/>
                      <a:headEnd type="none" w="med" len="med"/>
                      <a:tailEnd type="none" w="med" len="med"/>
                    </a:lnR>
                    <a:lnT w="7620" cap="flat" cmpd="sng" algn="ctr">
                      <a:solidFill>
                        <a:srgbClr val="402BDF"/>
                      </a:solidFill>
                      <a:prstDash val="solid"/>
                      <a:round/>
                      <a:headEnd type="none" w="med" len="med"/>
                      <a:tailEnd type="none" w="med" len="med"/>
                    </a:lnT>
                    <a:lnB w="7620" cap="flat" cmpd="sng" algn="ctr">
                      <a:solidFill>
                        <a:srgbClr val="4028DF"/>
                      </a:solidFill>
                      <a:prstDash val="solid"/>
                      <a:round/>
                      <a:headEnd type="none" w="med" len="med"/>
                      <a:tailEnd type="none" w="med" len="med"/>
                    </a:lnB>
                    <a:solidFill>
                      <a:srgbClr val="FFFFFF"/>
                    </a:solidFill>
                  </a:tcPr>
                </a:tc>
                <a:tc>
                  <a:txBody>
                    <a:bodyPr/>
                    <a:lstStyle/>
                    <a:p>
                      <a:r>
                        <a:rPr lang="en-GB" sz="1100">
                          <a:effectLst/>
                        </a:rPr>
                        <a:t>It retrieves and removes the first element of a list, or returns null if a list is empty.</a:t>
                      </a:r>
                    </a:p>
                  </a:txBody>
                  <a:tcPr marL="15888" marR="15888" marT="7944" marB="7944">
                    <a:lnL w="7620" cap="flat" cmpd="sng" algn="ctr">
                      <a:solidFill>
                        <a:srgbClr val="A02BDF"/>
                      </a:solidFill>
                      <a:prstDash val="solid"/>
                      <a:round/>
                      <a:headEnd type="none" w="med" len="med"/>
                      <a:tailEnd type="none" w="med" len="med"/>
                    </a:lnL>
                    <a:lnR w="7620" cap="flat" cmpd="sng" algn="ctr">
                      <a:solidFill>
                        <a:srgbClr val="A02BDF"/>
                      </a:solidFill>
                      <a:prstDash val="solid"/>
                      <a:round/>
                      <a:headEnd type="none" w="med" len="med"/>
                      <a:tailEnd type="none" w="med" len="med"/>
                    </a:lnR>
                    <a:lnT w="7620" cap="flat" cmpd="sng" algn="ctr">
                      <a:solidFill>
                        <a:srgbClr val="A02BDF"/>
                      </a:solidFill>
                      <a:prstDash val="solid"/>
                      <a:round/>
                      <a:headEnd type="none" w="med" len="med"/>
                      <a:tailEnd type="none" w="med" len="med"/>
                    </a:lnT>
                    <a:lnB w="7620" cap="flat" cmpd="sng" algn="ctr">
                      <a:solidFill>
                        <a:srgbClr val="602ADF"/>
                      </a:solidFill>
                      <a:prstDash val="solid"/>
                      <a:round/>
                      <a:headEnd type="none" w="med" len="med"/>
                      <a:tailEnd type="none" w="med" len="med"/>
                    </a:lnB>
                    <a:solidFill>
                      <a:srgbClr val="FFFFFF"/>
                    </a:solidFill>
                  </a:tcPr>
                </a:tc>
                <a:extLst>
                  <a:ext uri="{0D108BD9-81ED-4DB2-BD59-A6C34878D82A}">
                    <a16:rowId xmlns:a16="http://schemas.microsoft.com/office/drawing/2014/main" val="3903866783"/>
                  </a:ext>
                </a:extLst>
              </a:tr>
              <a:tr h="148185">
                <a:tc>
                  <a:txBody>
                    <a:bodyPr/>
                    <a:lstStyle/>
                    <a:p>
                      <a:r>
                        <a:rPr lang="en-GB" sz="1100">
                          <a:effectLst/>
                        </a:rPr>
                        <a:t>E pollLast()</a:t>
                      </a:r>
                    </a:p>
                  </a:txBody>
                  <a:tcPr marL="15888" marR="15888" marT="7944" marB="7944">
                    <a:lnL w="7620" cap="flat" cmpd="sng" algn="ctr">
                      <a:solidFill>
                        <a:srgbClr val="4028DF"/>
                      </a:solidFill>
                      <a:prstDash val="solid"/>
                      <a:round/>
                      <a:headEnd type="none" w="med" len="med"/>
                      <a:tailEnd type="none" w="med" len="med"/>
                    </a:lnL>
                    <a:lnR w="7620" cap="flat" cmpd="sng" algn="ctr">
                      <a:solidFill>
                        <a:srgbClr val="602ADF"/>
                      </a:solidFill>
                      <a:prstDash val="solid"/>
                      <a:round/>
                      <a:headEnd type="none" w="med" len="med"/>
                      <a:tailEnd type="none" w="med" len="med"/>
                    </a:lnR>
                    <a:lnT w="7620" cap="flat" cmpd="sng" algn="ctr">
                      <a:solidFill>
                        <a:srgbClr val="4028DF"/>
                      </a:solidFill>
                      <a:prstDash val="solid"/>
                      <a:round/>
                      <a:headEnd type="none" w="med" len="med"/>
                      <a:tailEnd type="none" w="med" len="med"/>
                    </a:lnT>
                    <a:lnB w="7620" cap="flat" cmpd="sng" algn="ctr">
                      <a:solidFill>
                        <a:srgbClr val="2029DF"/>
                      </a:solidFill>
                      <a:prstDash val="solid"/>
                      <a:round/>
                      <a:headEnd type="none" w="med" len="med"/>
                      <a:tailEnd type="none" w="med" len="med"/>
                    </a:lnB>
                    <a:solidFill>
                      <a:srgbClr val="FFFFFF"/>
                    </a:solidFill>
                  </a:tcPr>
                </a:tc>
                <a:tc>
                  <a:txBody>
                    <a:bodyPr/>
                    <a:lstStyle/>
                    <a:p>
                      <a:r>
                        <a:rPr lang="en-GB" sz="1100">
                          <a:effectLst/>
                        </a:rPr>
                        <a:t>It retrieves and removes the last element of a list, or returns null if a list is empty.</a:t>
                      </a:r>
                    </a:p>
                  </a:txBody>
                  <a:tcPr marL="15888" marR="15888" marT="7944" marB="7944">
                    <a:lnL w="7620" cap="flat" cmpd="sng" algn="ctr">
                      <a:solidFill>
                        <a:srgbClr val="602ADF"/>
                      </a:solidFill>
                      <a:prstDash val="solid"/>
                      <a:round/>
                      <a:headEnd type="none" w="med" len="med"/>
                      <a:tailEnd type="none" w="med" len="med"/>
                    </a:lnL>
                    <a:lnR w="7620" cap="flat" cmpd="sng" algn="ctr">
                      <a:solidFill>
                        <a:srgbClr val="602ADF"/>
                      </a:solidFill>
                      <a:prstDash val="solid"/>
                      <a:round/>
                      <a:headEnd type="none" w="med" len="med"/>
                      <a:tailEnd type="none" w="med" len="med"/>
                    </a:lnR>
                    <a:lnT w="7620" cap="flat" cmpd="sng" algn="ctr">
                      <a:solidFill>
                        <a:srgbClr val="602ADF"/>
                      </a:solidFill>
                      <a:prstDash val="solid"/>
                      <a:round/>
                      <a:headEnd type="none" w="med" len="med"/>
                      <a:tailEnd type="none" w="med" len="med"/>
                    </a:lnT>
                    <a:lnB w="7620" cap="flat" cmpd="sng" algn="ctr">
                      <a:solidFill>
                        <a:srgbClr val="602ADF"/>
                      </a:solidFill>
                      <a:prstDash val="solid"/>
                      <a:round/>
                      <a:headEnd type="none" w="med" len="med"/>
                      <a:tailEnd type="none" w="med" len="med"/>
                    </a:lnB>
                    <a:solidFill>
                      <a:srgbClr val="FFFFFF"/>
                    </a:solidFill>
                  </a:tcPr>
                </a:tc>
                <a:extLst>
                  <a:ext uri="{0D108BD9-81ED-4DB2-BD59-A6C34878D82A}">
                    <a16:rowId xmlns:a16="http://schemas.microsoft.com/office/drawing/2014/main" val="1236219677"/>
                  </a:ext>
                </a:extLst>
              </a:tr>
              <a:tr h="103730">
                <a:tc>
                  <a:txBody>
                    <a:bodyPr/>
                    <a:lstStyle/>
                    <a:p>
                      <a:r>
                        <a:rPr lang="en-GB" sz="1100">
                          <a:effectLst/>
                        </a:rPr>
                        <a:t>E pop()</a:t>
                      </a:r>
                    </a:p>
                  </a:txBody>
                  <a:tcPr marL="15888" marR="15888" marT="7944" marB="7944">
                    <a:lnL w="7620" cap="flat" cmpd="sng" algn="ctr">
                      <a:solidFill>
                        <a:srgbClr val="2029DF"/>
                      </a:solidFill>
                      <a:prstDash val="solid"/>
                      <a:round/>
                      <a:headEnd type="none" w="med" len="med"/>
                      <a:tailEnd type="none" w="med" len="med"/>
                    </a:lnL>
                    <a:lnR w="7620" cap="flat" cmpd="sng" algn="ctr">
                      <a:solidFill>
                        <a:srgbClr val="602ADF"/>
                      </a:solidFill>
                      <a:prstDash val="solid"/>
                      <a:round/>
                      <a:headEnd type="none" w="med" len="med"/>
                      <a:tailEnd type="none" w="med" len="med"/>
                    </a:lnR>
                    <a:lnT w="7620" cap="flat" cmpd="sng" algn="ctr">
                      <a:solidFill>
                        <a:srgbClr val="2029DF"/>
                      </a:solidFill>
                      <a:prstDash val="solid"/>
                      <a:round/>
                      <a:headEnd type="none" w="med" len="med"/>
                      <a:tailEnd type="none" w="med" len="med"/>
                    </a:lnT>
                    <a:lnB w="7620" cap="flat" cmpd="sng" algn="ctr">
                      <a:solidFill>
                        <a:srgbClr val="0029DF"/>
                      </a:solidFill>
                      <a:prstDash val="solid"/>
                      <a:round/>
                      <a:headEnd type="none" w="med" len="med"/>
                      <a:tailEnd type="none" w="med" len="med"/>
                    </a:lnB>
                    <a:solidFill>
                      <a:srgbClr val="FFFFFF"/>
                    </a:solidFill>
                  </a:tcPr>
                </a:tc>
                <a:tc>
                  <a:txBody>
                    <a:bodyPr/>
                    <a:lstStyle/>
                    <a:p>
                      <a:r>
                        <a:rPr lang="en-GB" sz="1100">
                          <a:effectLst/>
                        </a:rPr>
                        <a:t>It pops an element from the stack represented by a list.</a:t>
                      </a:r>
                    </a:p>
                  </a:txBody>
                  <a:tcPr marL="15888" marR="15888" marT="7944" marB="7944">
                    <a:lnL w="7620" cap="flat" cmpd="sng" algn="ctr">
                      <a:solidFill>
                        <a:srgbClr val="602ADF"/>
                      </a:solidFill>
                      <a:prstDash val="solid"/>
                      <a:round/>
                      <a:headEnd type="none" w="med" len="med"/>
                      <a:tailEnd type="none" w="med" len="med"/>
                    </a:lnL>
                    <a:lnR w="7620" cap="flat" cmpd="sng" algn="ctr">
                      <a:solidFill>
                        <a:srgbClr val="602ADF"/>
                      </a:solidFill>
                      <a:prstDash val="solid"/>
                      <a:round/>
                      <a:headEnd type="none" w="med" len="med"/>
                      <a:tailEnd type="none" w="med" len="med"/>
                    </a:lnR>
                    <a:lnT w="7620" cap="flat" cmpd="sng" algn="ctr">
                      <a:solidFill>
                        <a:srgbClr val="602ADF"/>
                      </a:solidFill>
                      <a:prstDash val="solid"/>
                      <a:round/>
                      <a:headEnd type="none" w="med" len="med"/>
                      <a:tailEnd type="none" w="med" len="med"/>
                    </a:lnT>
                    <a:lnB w="7620" cap="flat" cmpd="sng" algn="ctr">
                      <a:solidFill>
                        <a:srgbClr val="2025DF"/>
                      </a:solidFill>
                      <a:prstDash val="solid"/>
                      <a:round/>
                      <a:headEnd type="none" w="med" len="med"/>
                      <a:tailEnd type="none" w="med" len="med"/>
                    </a:lnB>
                    <a:solidFill>
                      <a:srgbClr val="FFFFFF"/>
                    </a:solidFill>
                  </a:tcPr>
                </a:tc>
                <a:extLst>
                  <a:ext uri="{0D108BD9-81ED-4DB2-BD59-A6C34878D82A}">
                    <a16:rowId xmlns:a16="http://schemas.microsoft.com/office/drawing/2014/main" val="1471638415"/>
                  </a:ext>
                </a:extLst>
              </a:tr>
              <a:tr h="148185">
                <a:tc>
                  <a:txBody>
                    <a:bodyPr/>
                    <a:lstStyle/>
                    <a:p>
                      <a:r>
                        <a:rPr lang="en-GB" sz="1100">
                          <a:effectLst/>
                        </a:rPr>
                        <a:t>void push(E e)</a:t>
                      </a:r>
                    </a:p>
                  </a:txBody>
                  <a:tcPr marL="15888" marR="15888" marT="7944" marB="7944">
                    <a:lnL w="7620" cap="flat" cmpd="sng" algn="ctr">
                      <a:solidFill>
                        <a:srgbClr val="0029DF"/>
                      </a:solidFill>
                      <a:prstDash val="solid"/>
                      <a:round/>
                      <a:headEnd type="none" w="med" len="med"/>
                      <a:tailEnd type="none" w="med" len="med"/>
                    </a:lnL>
                    <a:lnR w="7620" cap="flat" cmpd="sng" algn="ctr">
                      <a:solidFill>
                        <a:srgbClr val="2025DF"/>
                      </a:solidFill>
                      <a:prstDash val="solid"/>
                      <a:round/>
                      <a:headEnd type="none" w="med" len="med"/>
                      <a:tailEnd type="none" w="med" len="med"/>
                    </a:lnR>
                    <a:lnT w="7620" cap="flat" cmpd="sng" algn="ctr">
                      <a:solidFill>
                        <a:srgbClr val="0029DF"/>
                      </a:solidFill>
                      <a:prstDash val="solid"/>
                      <a:round/>
                      <a:headEnd type="none" w="med" len="med"/>
                      <a:tailEnd type="none" w="med" len="med"/>
                    </a:lnT>
                    <a:lnB w="7620" cap="flat" cmpd="sng" algn="ctr">
                      <a:solidFill>
                        <a:srgbClr val="0024DF"/>
                      </a:solidFill>
                      <a:prstDash val="solid"/>
                      <a:round/>
                      <a:headEnd type="none" w="med" len="med"/>
                      <a:tailEnd type="none" w="med" len="med"/>
                    </a:lnB>
                    <a:solidFill>
                      <a:srgbClr val="FFFFFF"/>
                    </a:solidFill>
                  </a:tcPr>
                </a:tc>
                <a:tc>
                  <a:txBody>
                    <a:bodyPr/>
                    <a:lstStyle/>
                    <a:p>
                      <a:r>
                        <a:rPr lang="en-GB" sz="1100">
                          <a:effectLst/>
                        </a:rPr>
                        <a:t>It pushes an element onto the stack represented by a list.</a:t>
                      </a:r>
                    </a:p>
                  </a:txBody>
                  <a:tcPr marL="15888" marR="15888" marT="7944" marB="7944">
                    <a:lnL w="7620" cap="flat" cmpd="sng" algn="ctr">
                      <a:solidFill>
                        <a:srgbClr val="2025DF"/>
                      </a:solidFill>
                      <a:prstDash val="solid"/>
                      <a:round/>
                      <a:headEnd type="none" w="med" len="med"/>
                      <a:tailEnd type="none" w="med" len="med"/>
                    </a:lnL>
                    <a:lnR w="7620" cap="flat" cmpd="sng" algn="ctr">
                      <a:solidFill>
                        <a:srgbClr val="2025DF"/>
                      </a:solidFill>
                      <a:prstDash val="solid"/>
                      <a:round/>
                      <a:headEnd type="none" w="med" len="med"/>
                      <a:tailEnd type="none" w="med" len="med"/>
                    </a:lnR>
                    <a:lnT w="7620" cap="flat" cmpd="sng" algn="ctr">
                      <a:solidFill>
                        <a:srgbClr val="2025DF"/>
                      </a:solidFill>
                      <a:prstDash val="solid"/>
                      <a:round/>
                      <a:headEnd type="none" w="med" len="med"/>
                      <a:tailEnd type="none" w="med" len="med"/>
                    </a:lnT>
                    <a:lnB w="7620" cap="flat" cmpd="sng" algn="ctr">
                      <a:solidFill>
                        <a:srgbClr val="4025DF"/>
                      </a:solidFill>
                      <a:prstDash val="solid"/>
                      <a:round/>
                      <a:headEnd type="none" w="med" len="med"/>
                      <a:tailEnd type="none" w="med" len="med"/>
                    </a:lnB>
                    <a:solidFill>
                      <a:srgbClr val="FFFFFF"/>
                    </a:solidFill>
                  </a:tcPr>
                </a:tc>
                <a:extLst>
                  <a:ext uri="{0D108BD9-81ED-4DB2-BD59-A6C34878D82A}">
                    <a16:rowId xmlns:a16="http://schemas.microsoft.com/office/drawing/2014/main" val="1708328911"/>
                  </a:ext>
                </a:extLst>
              </a:tr>
              <a:tr h="148185">
                <a:tc>
                  <a:txBody>
                    <a:bodyPr/>
                    <a:lstStyle/>
                    <a:p>
                      <a:r>
                        <a:rPr lang="en-GB" sz="1100">
                          <a:effectLst/>
                        </a:rPr>
                        <a:t>E remove()</a:t>
                      </a:r>
                    </a:p>
                  </a:txBody>
                  <a:tcPr marL="15888" marR="15888" marT="7944" marB="7944">
                    <a:lnL w="7620" cap="flat" cmpd="sng" algn="ctr">
                      <a:solidFill>
                        <a:srgbClr val="0024DF"/>
                      </a:solidFill>
                      <a:prstDash val="solid"/>
                      <a:round/>
                      <a:headEnd type="none" w="med" len="med"/>
                      <a:tailEnd type="none" w="med" len="med"/>
                    </a:lnL>
                    <a:lnR w="7620" cap="flat" cmpd="sng" algn="ctr">
                      <a:solidFill>
                        <a:srgbClr val="4025DF"/>
                      </a:solidFill>
                      <a:prstDash val="solid"/>
                      <a:round/>
                      <a:headEnd type="none" w="med" len="med"/>
                      <a:tailEnd type="none" w="med" len="med"/>
                    </a:lnR>
                    <a:lnT w="7620" cap="flat" cmpd="sng" algn="ctr">
                      <a:solidFill>
                        <a:srgbClr val="0024DF"/>
                      </a:solidFill>
                      <a:prstDash val="solid"/>
                      <a:round/>
                      <a:headEnd type="none" w="med" len="med"/>
                      <a:tailEnd type="none" w="med" len="med"/>
                    </a:lnT>
                    <a:lnB w="7620" cap="flat" cmpd="sng" algn="ctr">
                      <a:solidFill>
                        <a:srgbClr val="A027DF"/>
                      </a:solidFill>
                      <a:prstDash val="solid"/>
                      <a:round/>
                      <a:headEnd type="none" w="med" len="med"/>
                      <a:tailEnd type="none" w="med" len="med"/>
                    </a:lnB>
                    <a:solidFill>
                      <a:srgbClr val="FFFFFF"/>
                    </a:solidFill>
                  </a:tcPr>
                </a:tc>
                <a:tc>
                  <a:txBody>
                    <a:bodyPr/>
                    <a:lstStyle/>
                    <a:p>
                      <a:r>
                        <a:rPr lang="en-GB" sz="1100">
                          <a:effectLst/>
                        </a:rPr>
                        <a:t>It is used to retrieve and removes the first element of a list.</a:t>
                      </a:r>
                    </a:p>
                  </a:txBody>
                  <a:tcPr marL="15888" marR="15888" marT="7944" marB="7944">
                    <a:lnL w="7620" cap="flat" cmpd="sng" algn="ctr">
                      <a:solidFill>
                        <a:srgbClr val="4025DF"/>
                      </a:solidFill>
                      <a:prstDash val="solid"/>
                      <a:round/>
                      <a:headEnd type="none" w="med" len="med"/>
                      <a:tailEnd type="none" w="med" len="med"/>
                    </a:lnL>
                    <a:lnR w="7620" cap="flat" cmpd="sng" algn="ctr">
                      <a:solidFill>
                        <a:srgbClr val="4025DF"/>
                      </a:solidFill>
                      <a:prstDash val="solid"/>
                      <a:round/>
                      <a:headEnd type="none" w="med" len="med"/>
                      <a:tailEnd type="none" w="med" len="med"/>
                    </a:lnR>
                    <a:lnT w="7620" cap="flat" cmpd="sng" algn="ctr">
                      <a:solidFill>
                        <a:srgbClr val="4025DF"/>
                      </a:solidFill>
                      <a:prstDash val="solid"/>
                      <a:round/>
                      <a:headEnd type="none" w="med" len="med"/>
                      <a:tailEnd type="none" w="med" len="med"/>
                    </a:lnT>
                    <a:lnB w="7620" cap="flat" cmpd="sng" algn="ctr">
                      <a:solidFill>
                        <a:srgbClr val="A029DF"/>
                      </a:solidFill>
                      <a:prstDash val="solid"/>
                      <a:round/>
                      <a:headEnd type="none" w="med" len="med"/>
                      <a:tailEnd type="none" w="med" len="med"/>
                    </a:lnB>
                    <a:solidFill>
                      <a:srgbClr val="FFFFFF"/>
                    </a:solidFill>
                  </a:tcPr>
                </a:tc>
                <a:extLst>
                  <a:ext uri="{0D108BD9-81ED-4DB2-BD59-A6C34878D82A}">
                    <a16:rowId xmlns:a16="http://schemas.microsoft.com/office/drawing/2014/main" val="4109964923"/>
                  </a:ext>
                </a:extLst>
              </a:tr>
              <a:tr h="148185">
                <a:tc>
                  <a:txBody>
                    <a:bodyPr/>
                    <a:lstStyle/>
                    <a:p>
                      <a:r>
                        <a:rPr lang="en-GB" sz="1100">
                          <a:effectLst/>
                        </a:rPr>
                        <a:t>E remove(int index)</a:t>
                      </a:r>
                    </a:p>
                  </a:txBody>
                  <a:tcPr marL="15888" marR="15888" marT="7944" marB="7944">
                    <a:lnL w="7620" cap="flat" cmpd="sng" algn="ctr">
                      <a:solidFill>
                        <a:srgbClr val="A027DF"/>
                      </a:solidFill>
                      <a:prstDash val="solid"/>
                      <a:round/>
                      <a:headEnd type="none" w="med" len="med"/>
                      <a:tailEnd type="none" w="med" len="med"/>
                    </a:lnL>
                    <a:lnR w="7620" cap="flat" cmpd="sng" algn="ctr">
                      <a:solidFill>
                        <a:srgbClr val="A029DF"/>
                      </a:solidFill>
                      <a:prstDash val="solid"/>
                      <a:round/>
                      <a:headEnd type="none" w="med" len="med"/>
                      <a:tailEnd type="none" w="med" len="med"/>
                    </a:lnR>
                    <a:lnT w="7620" cap="flat" cmpd="sng" algn="ctr">
                      <a:solidFill>
                        <a:srgbClr val="A027DF"/>
                      </a:solidFill>
                      <a:prstDash val="solid"/>
                      <a:round/>
                      <a:headEnd type="none" w="med" len="med"/>
                      <a:tailEnd type="none" w="med" len="med"/>
                    </a:lnT>
                    <a:lnB w="7620" cap="flat" cmpd="sng" algn="ctr">
                      <a:solidFill>
                        <a:srgbClr val="C025DF"/>
                      </a:solidFill>
                      <a:prstDash val="solid"/>
                      <a:round/>
                      <a:headEnd type="none" w="med" len="med"/>
                      <a:tailEnd type="none" w="med" len="med"/>
                    </a:lnB>
                    <a:solidFill>
                      <a:srgbClr val="FFFFFF"/>
                    </a:solidFill>
                  </a:tcPr>
                </a:tc>
                <a:tc>
                  <a:txBody>
                    <a:bodyPr/>
                    <a:lstStyle/>
                    <a:p>
                      <a:r>
                        <a:rPr lang="en-GB" sz="1100">
                          <a:effectLst/>
                        </a:rPr>
                        <a:t>It is used to remove the element at the specified position in a list.</a:t>
                      </a:r>
                    </a:p>
                  </a:txBody>
                  <a:tcPr marL="15888" marR="15888" marT="7944" marB="7944">
                    <a:lnL w="7620" cap="flat" cmpd="sng" algn="ctr">
                      <a:solidFill>
                        <a:srgbClr val="A029DF"/>
                      </a:solidFill>
                      <a:prstDash val="solid"/>
                      <a:round/>
                      <a:headEnd type="none" w="med" len="med"/>
                      <a:tailEnd type="none" w="med" len="med"/>
                    </a:lnL>
                    <a:lnR w="7620" cap="flat" cmpd="sng" algn="ctr">
                      <a:solidFill>
                        <a:srgbClr val="A029DF"/>
                      </a:solidFill>
                      <a:prstDash val="solid"/>
                      <a:round/>
                      <a:headEnd type="none" w="med" len="med"/>
                      <a:tailEnd type="none" w="med" len="med"/>
                    </a:lnR>
                    <a:lnT w="7620" cap="flat" cmpd="sng" algn="ctr">
                      <a:solidFill>
                        <a:srgbClr val="A029DF"/>
                      </a:solidFill>
                      <a:prstDash val="solid"/>
                      <a:round/>
                      <a:headEnd type="none" w="med" len="med"/>
                      <a:tailEnd type="none" w="med" len="med"/>
                    </a:lnT>
                    <a:lnB w="7620" cap="flat" cmpd="sng" algn="ctr">
                      <a:solidFill>
                        <a:srgbClr val="C02ADF"/>
                      </a:solidFill>
                      <a:prstDash val="solid"/>
                      <a:round/>
                      <a:headEnd type="none" w="med" len="med"/>
                      <a:tailEnd type="none" w="med" len="med"/>
                    </a:lnB>
                    <a:solidFill>
                      <a:srgbClr val="FFFFFF"/>
                    </a:solidFill>
                  </a:tcPr>
                </a:tc>
                <a:extLst>
                  <a:ext uri="{0D108BD9-81ED-4DB2-BD59-A6C34878D82A}">
                    <a16:rowId xmlns:a16="http://schemas.microsoft.com/office/drawing/2014/main" val="726521120"/>
                  </a:ext>
                </a:extLst>
              </a:tr>
              <a:tr h="148185">
                <a:tc>
                  <a:txBody>
                    <a:bodyPr/>
                    <a:lstStyle/>
                    <a:p>
                      <a:r>
                        <a:rPr lang="en-GB" sz="1100">
                          <a:effectLst/>
                        </a:rPr>
                        <a:t>boolean remove(Object o)</a:t>
                      </a:r>
                    </a:p>
                  </a:txBody>
                  <a:tcPr marL="15888" marR="15888" marT="7944" marB="7944">
                    <a:lnL w="7620" cap="flat" cmpd="sng" algn="ctr">
                      <a:solidFill>
                        <a:srgbClr val="C025DF"/>
                      </a:solidFill>
                      <a:prstDash val="solid"/>
                      <a:round/>
                      <a:headEnd type="none" w="med" len="med"/>
                      <a:tailEnd type="none" w="med" len="med"/>
                    </a:lnL>
                    <a:lnR w="7620" cap="flat" cmpd="sng" algn="ctr">
                      <a:solidFill>
                        <a:srgbClr val="C02ADF"/>
                      </a:solidFill>
                      <a:prstDash val="solid"/>
                      <a:round/>
                      <a:headEnd type="none" w="med" len="med"/>
                      <a:tailEnd type="none" w="med" len="med"/>
                    </a:lnR>
                    <a:lnT w="7620" cap="flat" cmpd="sng" algn="ctr">
                      <a:solidFill>
                        <a:srgbClr val="C025DF"/>
                      </a:solidFill>
                      <a:prstDash val="solid"/>
                      <a:round/>
                      <a:headEnd type="none" w="med" len="med"/>
                      <a:tailEnd type="none" w="med" len="med"/>
                    </a:lnT>
                    <a:lnB w="7620" cap="flat" cmpd="sng" algn="ctr">
                      <a:solidFill>
                        <a:srgbClr val="A025DF"/>
                      </a:solidFill>
                      <a:prstDash val="solid"/>
                      <a:round/>
                      <a:headEnd type="none" w="med" len="med"/>
                      <a:tailEnd type="none" w="med" len="med"/>
                    </a:lnB>
                    <a:solidFill>
                      <a:srgbClr val="FFFFFF"/>
                    </a:solidFill>
                  </a:tcPr>
                </a:tc>
                <a:tc>
                  <a:txBody>
                    <a:bodyPr/>
                    <a:lstStyle/>
                    <a:p>
                      <a:r>
                        <a:rPr lang="en-GB" sz="1100">
                          <a:effectLst/>
                        </a:rPr>
                        <a:t>It is used to remove the first occurrence of the specified element in a list.</a:t>
                      </a:r>
                    </a:p>
                  </a:txBody>
                  <a:tcPr marL="15888" marR="15888" marT="7944" marB="7944">
                    <a:lnL w="7620" cap="flat" cmpd="sng" algn="ctr">
                      <a:solidFill>
                        <a:srgbClr val="C02ADF"/>
                      </a:solidFill>
                      <a:prstDash val="solid"/>
                      <a:round/>
                      <a:headEnd type="none" w="med" len="med"/>
                      <a:tailEnd type="none" w="med" len="med"/>
                    </a:lnL>
                    <a:lnR w="7620" cap="flat" cmpd="sng" algn="ctr">
                      <a:solidFill>
                        <a:srgbClr val="C02ADF"/>
                      </a:solidFill>
                      <a:prstDash val="solid"/>
                      <a:round/>
                      <a:headEnd type="none" w="med" len="med"/>
                      <a:tailEnd type="none" w="med" len="med"/>
                    </a:lnR>
                    <a:lnT w="7620" cap="flat" cmpd="sng" algn="ctr">
                      <a:solidFill>
                        <a:srgbClr val="C02ADF"/>
                      </a:solidFill>
                      <a:prstDash val="solid"/>
                      <a:round/>
                      <a:headEnd type="none" w="med" len="med"/>
                      <a:tailEnd type="none" w="med" len="med"/>
                    </a:lnT>
                    <a:lnB w="7620" cap="flat" cmpd="sng" algn="ctr">
                      <a:solidFill>
                        <a:srgbClr val="E023DF"/>
                      </a:solidFill>
                      <a:prstDash val="solid"/>
                      <a:round/>
                      <a:headEnd type="none" w="med" len="med"/>
                      <a:tailEnd type="none" w="med" len="med"/>
                    </a:lnB>
                    <a:solidFill>
                      <a:srgbClr val="FFFFFF"/>
                    </a:solidFill>
                  </a:tcPr>
                </a:tc>
                <a:extLst>
                  <a:ext uri="{0D108BD9-81ED-4DB2-BD59-A6C34878D82A}">
                    <a16:rowId xmlns:a16="http://schemas.microsoft.com/office/drawing/2014/main" val="2850135760"/>
                  </a:ext>
                </a:extLst>
              </a:tr>
              <a:tr h="103730">
                <a:tc>
                  <a:txBody>
                    <a:bodyPr/>
                    <a:lstStyle/>
                    <a:p>
                      <a:r>
                        <a:rPr lang="en-GB" sz="1100">
                          <a:effectLst/>
                        </a:rPr>
                        <a:t>E removeFirst()</a:t>
                      </a:r>
                    </a:p>
                  </a:txBody>
                  <a:tcPr marL="15888" marR="15888" marT="7944" marB="7944">
                    <a:lnL w="7620" cap="flat" cmpd="sng" algn="ctr">
                      <a:solidFill>
                        <a:srgbClr val="A025DF"/>
                      </a:solidFill>
                      <a:prstDash val="solid"/>
                      <a:round/>
                      <a:headEnd type="none" w="med" len="med"/>
                      <a:tailEnd type="none" w="med" len="med"/>
                    </a:lnL>
                    <a:lnR w="7620" cap="flat" cmpd="sng" algn="ctr">
                      <a:solidFill>
                        <a:srgbClr val="E023DF"/>
                      </a:solidFill>
                      <a:prstDash val="solid"/>
                      <a:round/>
                      <a:headEnd type="none" w="med" len="med"/>
                      <a:tailEnd type="none" w="med" len="med"/>
                    </a:lnR>
                    <a:lnT w="7620" cap="flat" cmpd="sng" algn="ctr">
                      <a:solidFill>
                        <a:srgbClr val="A025DF"/>
                      </a:solidFill>
                      <a:prstDash val="solid"/>
                      <a:round/>
                      <a:headEnd type="none" w="med" len="med"/>
                      <a:tailEnd type="none" w="med" len="med"/>
                    </a:lnT>
                    <a:lnB w="7620" cap="flat" cmpd="sng" algn="ctr">
                      <a:solidFill>
                        <a:srgbClr val="C027DF"/>
                      </a:solidFill>
                      <a:prstDash val="solid"/>
                      <a:round/>
                      <a:headEnd type="none" w="med" len="med"/>
                      <a:tailEnd type="none" w="med" len="med"/>
                    </a:lnB>
                    <a:solidFill>
                      <a:srgbClr val="FFFFFF"/>
                    </a:solidFill>
                  </a:tcPr>
                </a:tc>
                <a:tc>
                  <a:txBody>
                    <a:bodyPr/>
                    <a:lstStyle/>
                    <a:p>
                      <a:r>
                        <a:rPr lang="en-GB" sz="1100">
                          <a:effectLst/>
                        </a:rPr>
                        <a:t>It removes and returns the first element from a list.</a:t>
                      </a:r>
                    </a:p>
                  </a:txBody>
                  <a:tcPr marL="15888" marR="15888" marT="7944" marB="7944">
                    <a:lnL w="7620" cap="flat" cmpd="sng" algn="ctr">
                      <a:solidFill>
                        <a:srgbClr val="E023DF"/>
                      </a:solidFill>
                      <a:prstDash val="solid"/>
                      <a:round/>
                      <a:headEnd type="none" w="med" len="med"/>
                      <a:tailEnd type="none" w="med" len="med"/>
                    </a:lnL>
                    <a:lnR w="7620" cap="flat" cmpd="sng" algn="ctr">
                      <a:solidFill>
                        <a:srgbClr val="E023DF"/>
                      </a:solidFill>
                      <a:prstDash val="solid"/>
                      <a:round/>
                      <a:headEnd type="none" w="med" len="med"/>
                      <a:tailEnd type="none" w="med" len="med"/>
                    </a:lnR>
                    <a:lnT w="7620" cap="flat" cmpd="sng" algn="ctr">
                      <a:solidFill>
                        <a:srgbClr val="E023DF"/>
                      </a:solidFill>
                      <a:prstDash val="solid"/>
                      <a:round/>
                      <a:headEnd type="none" w="med" len="med"/>
                      <a:tailEnd type="none" w="med" len="med"/>
                    </a:lnT>
                    <a:lnB w="7620" cap="flat" cmpd="sng" algn="ctr">
                      <a:solidFill>
                        <a:srgbClr val="2028DF"/>
                      </a:solidFill>
                      <a:prstDash val="solid"/>
                      <a:round/>
                      <a:headEnd type="none" w="med" len="med"/>
                      <a:tailEnd type="none" w="med" len="med"/>
                    </a:lnB>
                    <a:solidFill>
                      <a:srgbClr val="FFFFFF"/>
                    </a:solidFill>
                  </a:tcPr>
                </a:tc>
                <a:extLst>
                  <a:ext uri="{0D108BD9-81ED-4DB2-BD59-A6C34878D82A}">
                    <a16:rowId xmlns:a16="http://schemas.microsoft.com/office/drawing/2014/main" val="357379336"/>
                  </a:ext>
                </a:extLst>
              </a:tr>
              <a:tr h="237097">
                <a:tc>
                  <a:txBody>
                    <a:bodyPr/>
                    <a:lstStyle/>
                    <a:p>
                      <a:r>
                        <a:rPr lang="en-GB" sz="1100">
                          <a:effectLst/>
                        </a:rPr>
                        <a:t>boolean removeFirstOccurrence(Object o)</a:t>
                      </a:r>
                    </a:p>
                  </a:txBody>
                  <a:tcPr marL="15888" marR="15888" marT="7944" marB="7944">
                    <a:lnL w="7620" cap="flat" cmpd="sng" algn="ctr">
                      <a:solidFill>
                        <a:srgbClr val="C027DF"/>
                      </a:solidFill>
                      <a:prstDash val="solid"/>
                      <a:round/>
                      <a:headEnd type="none" w="med" len="med"/>
                      <a:tailEnd type="none" w="med" len="med"/>
                    </a:lnL>
                    <a:lnR w="7620" cap="flat" cmpd="sng" algn="ctr">
                      <a:solidFill>
                        <a:srgbClr val="2028DF"/>
                      </a:solidFill>
                      <a:prstDash val="solid"/>
                      <a:round/>
                      <a:headEnd type="none" w="med" len="med"/>
                      <a:tailEnd type="none" w="med" len="med"/>
                    </a:lnR>
                    <a:lnT w="7620" cap="flat" cmpd="sng" algn="ctr">
                      <a:solidFill>
                        <a:srgbClr val="C027DF"/>
                      </a:solidFill>
                      <a:prstDash val="solid"/>
                      <a:round/>
                      <a:headEnd type="none" w="med" len="med"/>
                      <a:tailEnd type="none" w="med" len="med"/>
                    </a:lnT>
                    <a:lnB w="7620" cap="flat" cmpd="sng" algn="ctr">
                      <a:solidFill>
                        <a:srgbClr val="6028DF"/>
                      </a:solidFill>
                      <a:prstDash val="solid"/>
                      <a:round/>
                      <a:headEnd type="none" w="med" len="med"/>
                      <a:tailEnd type="none" w="med" len="med"/>
                    </a:lnB>
                    <a:solidFill>
                      <a:srgbClr val="FFFFFF"/>
                    </a:solidFill>
                  </a:tcPr>
                </a:tc>
                <a:tc>
                  <a:txBody>
                    <a:bodyPr/>
                    <a:lstStyle/>
                    <a:p>
                      <a:r>
                        <a:rPr lang="en-GB" sz="1100">
                          <a:effectLst/>
                        </a:rPr>
                        <a:t>It removes the first occurrence of the specified element in a list (when traversing the list from head to tail).</a:t>
                      </a:r>
                    </a:p>
                  </a:txBody>
                  <a:tcPr marL="15888" marR="15888" marT="7944" marB="7944">
                    <a:lnL w="7620" cap="flat" cmpd="sng" algn="ctr">
                      <a:solidFill>
                        <a:srgbClr val="2028DF"/>
                      </a:solidFill>
                      <a:prstDash val="solid"/>
                      <a:round/>
                      <a:headEnd type="none" w="med" len="med"/>
                      <a:tailEnd type="none" w="med" len="med"/>
                    </a:lnL>
                    <a:lnR w="7620" cap="flat" cmpd="sng" algn="ctr">
                      <a:solidFill>
                        <a:srgbClr val="2028DF"/>
                      </a:solidFill>
                      <a:prstDash val="solid"/>
                      <a:round/>
                      <a:headEnd type="none" w="med" len="med"/>
                      <a:tailEnd type="none" w="med" len="med"/>
                    </a:lnR>
                    <a:lnT w="7620" cap="flat" cmpd="sng" algn="ctr">
                      <a:solidFill>
                        <a:srgbClr val="2028DF"/>
                      </a:solidFill>
                      <a:prstDash val="solid"/>
                      <a:round/>
                      <a:headEnd type="none" w="med" len="med"/>
                      <a:tailEnd type="none" w="med" len="med"/>
                    </a:lnT>
                    <a:lnB w="7620" cap="flat" cmpd="sng" algn="ctr">
                      <a:solidFill>
                        <a:srgbClr val="C02DDF"/>
                      </a:solidFill>
                      <a:prstDash val="solid"/>
                      <a:round/>
                      <a:headEnd type="none" w="med" len="med"/>
                      <a:tailEnd type="none" w="med" len="med"/>
                    </a:lnB>
                    <a:solidFill>
                      <a:srgbClr val="FFFFFF"/>
                    </a:solidFill>
                  </a:tcPr>
                </a:tc>
                <a:extLst>
                  <a:ext uri="{0D108BD9-81ED-4DB2-BD59-A6C34878D82A}">
                    <a16:rowId xmlns:a16="http://schemas.microsoft.com/office/drawing/2014/main" val="69335513"/>
                  </a:ext>
                </a:extLst>
              </a:tr>
              <a:tr h="103730">
                <a:tc>
                  <a:txBody>
                    <a:bodyPr/>
                    <a:lstStyle/>
                    <a:p>
                      <a:r>
                        <a:rPr lang="en-GB" sz="1100">
                          <a:effectLst/>
                        </a:rPr>
                        <a:t>E removeLast()</a:t>
                      </a:r>
                    </a:p>
                  </a:txBody>
                  <a:tcPr marL="15888" marR="15888" marT="7944" marB="7944">
                    <a:lnL w="7620" cap="flat" cmpd="sng" algn="ctr">
                      <a:solidFill>
                        <a:srgbClr val="6028DF"/>
                      </a:solidFill>
                      <a:prstDash val="solid"/>
                      <a:round/>
                      <a:headEnd type="none" w="med" len="med"/>
                      <a:tailEnd type="none" w="med" len="med"/>
                    </a:lnL>
                    <a:lnR w="7620" cap="flat" cmpd="sng" algn="ctr">
                      <a:solidFill>
                        <a:srgbClr val="C02DDF"/>
                      </a:solidFill>
                      <a:prstDash val="solid"/>
                      <a:round/>
                      <a:headEnd type="none" w="med" len="med"/>
                      <a:tailEnd type="none" w="med" len="med"/>
                    </a:lnR>
                    <a:lnT w="7620" cap="flat" cmpd="sng" algn="ctr">
                      <a:solidFill>
                        <a:srgbClr val="6028DF"/>
                      </a:solidFill>
                      <a:prstDash val="solid"/>
                      <a:round/>
                      <a:headEnd type="none" w="med" len="med"/>
                      <a:tailEnd type="none" w="med" len="med"/>
                    </a:lnT>
                    <a:lnB w="7620" cap="flat" cmpd="sng" algn="ctr">
                      <a:solidFill>
                        <a:srgbClr val="802CDF"/>
                      </a:solidFill>
                      <a:prstDash val="solid"/>
                      <a:round/>
                      <a:headEnd type="none" w="med" len="med"/>
                      <a:tailEnd type="none" w="med" len="med"/>
                    </a:lnB>
                    <a:solidFill>
                      <a:srgbClr val="FFFFFF"/>
                    </a:solidFill>
                  </a:tcPr>
                </a:tc>
                <a:tc>
                  <a:txBody>
                    <a:bodyPr/>
                    <a:lstStyle/>
                    <a:p>
                      <a:r>
                        <a:rPr lang="en-GB" sz="1100">
                          <a:effectLst/>
                        </a:rPr>
                        <a:t>It removes and returns the last element from a list.</a:t>
                      </a:r>
                    </a:p>
                  </a:txBody>
                  <a:tcPr marL="15888" marR="15888" marT="7944" marB="7944">
                    <a:lnL w="7620" cap="flat" cmpd="sng" algn="ctr">
                      <a:solidFill>
                        <a:srgbClr val="C02DDF"/>
                      </a:solidFill>
                      <a:prstDash val="solid"/>
                      <a:round/>
                      <a:headEnd type="none" w="med" len="med"/>
                      <a:tailEnd type="none" w="med" len="med"/>
                    </a:lnL>
                    <a:lnR w="7620" cap="flat" cmpd="sng" algn="ctr">
                      <a:solidFill>
                        <a:srgbClr val="C02DDF"/>
                      </a:solidFill>
                      <a:prstDash val="solid"/>
                      <a:round/>
                      <a:headEnd type="none" w="med" len="med"/>
                      <a:tailEnd type="none" w="med" len="med"/>
                    </a:lnR>
                    <a:lnT w="7620" cap="flat" cmpd="sng" algn="ctr">
                      <a:solidFill>
                        <a:srgbClr val="C02DDF"/>
                      </a:solidFill>
                      <a:prstDash val="solid"/>
                      <a:round/>
                      <a:headEnd type="none" w="med" len="med"/>
                      <a:tailEnd type="none" w="med" len="med"/>
                    </a:lnT>
                    <a:lnB w="7620" cap="flat" cmpd="sng" algn="ctr">
                      <a:solidFill>
                        <a:srgbClr val="802FDF"/>
                      </a:solidFill>
                      <a:prstDash val="solid"/>
                      <a:round/>
                      <a:headEnd type="none" w="med" len="med"/>
                      <a:tailEnd type="none" w="med" len="med"/>
                    </a:lnB>
                    <a:solidFill>
                      <a:srgbClr val="FFFFFF"/>
                    </a:solidFill>
                  </a:tcPr>
                </a:tc>
                <a:extLst>
                  <a:ext uri="{0D108BD9-81ED-4DB2-BD59-A6C34878D82A}">
                    <a16:rowId xmlns:a16="http://schemas.microsoft.com/office/drawing/2014/main" val="1030405843"/>
                  </a:ext>
                </a:extLst>
              </a:tr>
              <a:tr h="237097">
                <a:tc>
                  <a:txBody>
                    <a:bodyPr/>
                    <a:lstStyle/>
                    <a:p>
                      <a:r>
                        <a:rPr lang="en-GB" sz="1100">
                          <a:effectLst/>
                        </a:rPr>
                        <a:t>boolean removeLastOccurrence(Object o)</a:t>
                      </a:r>
                    </a:p>
                  </a:txBody>
                  <a:tcPr marL="15888" marR="15888" marT="7944" marB="7944">
                    <a:lnL w="7620" cap="flat" cmpd="sng" algn="ctr">
                      <a:solidFill>
                        <a:srgbClr val="802CDF"/>
                      </a:solidFill>
                      <a:prstDash val="solid"/>
                      <a:round/>
                      <a:headEnd type="none" w="med" len="med"/>
                      <a:tailEnd type="none" w="med" len="med"/>
                    </a:lnL>
                    <a:lnR w="7620" cap="flat" cmpd="sng" algn="ctr">
                      <a:solidFill>
                        <a:srgbClr val="802FDF"/>
                      </a:solidFill>
                      <a:prstDash val="solid"/>
                      <a:round/>
                      <a:headEnd type="none" w="med" len="med"/>
                      <a:tailEnd type="none" w="med" len="med"/>
                    </a:lnR>
                    <a:lnT w="7620" cap="flat" cmpd="sng" algn="ctr">
                      <a:solidFill>
                        <a:srgbClr val="802CDF"/>
                      </a:solidFill>
                      <a:prstDash val="solid"/>
                      <a:round/>
                      <a:headEnd type="none" w="med" len="med"/>
                      <a:tailEnd type="none" w="med" len="med"/>
                    </a:lnT>
                    <a:lnB w="7620" cap="flat" cmpd="sng" algn="ctr">
                      <a:solidFill>
                        <a:srgbClr val="0033DF"/>
                      </a:solidFill>
                      <a:prstDash val="solid"/>
                      <a:round/>
                      <a:headEnd type="none" w="med" len="med"/>
                      <a:tailEnd type="none" w="med" len="med"/>
                    </a:lnB>
                    <a:solidFill>
                      <a:srgbClr val="FFFFFF"/>
                    </a:solidFill>
                  </a:tcPr>
                </a:tc>
                <a:tc>
                  <a:txBody>
                    <a:bodyPr/>
                    <a:lstStyle/>
                    <a:p>
                      <a:r>
                        <a:rPr lang="en-GB" sz="1100">
                          <a:effectLst/>
                        </a:rPr>
                        <a:t>It removes the last occurrence of the specified element in a list (when traversing the list from head to tail).</a:t>
                      </a:r>
                    </a:p>
                  </a:txBody>
                  <a:tcPr marL="15888" marR="15888" marT="7944" marB="7944">
                    <a:lnL w="7620" cap="flat" cmpd="sng" algn="ctr">
                      <a:solidFill>
                        <a:srgbClr val="802FDF"/>
                      </a:solidFill>
                      <a:prstDash val="solid"/>
                      <a:round/>
                      <a:headEnd type="none" w="med" len="med"/>
                      <a:tailEnd type="none" w="med" len="med"/>
                    </a:lnL>
                    <a:lnR w="7620" cap="flat" cmpd="sng" algn="ctr">
                      <a:solidFill>
                        <a:srgbClr val="802FDF"/>
                      </a:solidFill>
                      <a:prstDash val="solid"/>
                      <a:round/>
                      <a:headEnd type="none" w="med" len="med"/>
                      <a:tailEnd type="none" w="med" len="med"/>
                    </a:lnR>
                    <a:lnT w="7620" cap="flat" cmpd="sng" algn="ctr">
                      <a:solidFill>
                        <a:srgbClr val="802FDF"/>
                      </a:solidFill>
                      <a:prstDash val="solid"/>
                      <a:round/>
                      <a:headEnd type="none" w="med" len="med"/>
                      <a:tailEnd type="none" w="med" len="med"/>
                    </a:lnT>
                    <a:lnB w="7620" cap="flat" cmpd="sng" algn="ctr">
                      <a:solidFill>
                        <a:srgbClr val="8030DF"/>
                      </a:solidFill>
                      <a:prstDash val="solid"/>
                      <a:round/>
                      <a:headEnd type="none" w="med" len="med"/>
                      <a:tailEnd type="none" w="med" len="med"/>
                    </a:lnB>
                    <a:solidFill>
                      <a:srgbClr val="FFFFFF"/>
                    </a:solidFill>
                  </a:tcPr>
                </a:tc>
                <a:extLst>
                  <a:ext uri="{0D108BD9-81ED-4DB2-BD59-A6C34878D82A}">
                    <a16:rowId xmlns:a16="http://schemas.microsoft.com/office/drawing/2014/main" val="3469055939"/>
                  </a:ext>
                </a:extLst>
              </a:tr>
              <a:tr h="192641">
                <a:tc>
                  <a:txBody>
                    <a:bodyPr/>
                    <a:lstStyle/>
                    <a:p>
                      <a:r>
                        <a:rPr lang="en-GB" sz="1100">
                          <a:effectLst/>
                        </a:rPr>
                        <a:t>E set(int index, E element)</a:t>
                      </a:r>
                    </a:p>
                  </a:txBody>
                  <a:tcPr marL="15888" marR="15888" marT="7944" marB="7944">
                    <a:lnL w="7620" cap="flat" cmpd="sng" algn="ctr">
                      <a:solidFill>
                        <a:srgbClr val="0033DF"/>
                      </a:solidFill>
                      <a:prstDash val="solid"/>
                      <a:round/>
                      <a:headEnd type="none" w="med" len="med"/>
                      <a:tailEnd type="none" w="med" len="med"/>
                    </a:lnL>
                    <a:lnR w="7620" cap="flat" cmpd="sng" algn="ctr">
                      <a:solidFill>
                        <a:srgbClr val="8030DF"/>
                      </a:solidFill>
                      <a:prstDash val="solid"/>
                      <a:round/>
                      <a:headEnd type="none" w="med" len="med"/>
                      <a:tailEnd type="none" w="med" len="med"/>
                    </a:lnR>
                    <a:lnT w="7620" cap="flat" cmpd="sng" algn="ctr">
                      <a:solidFill>
                        <a:srgbClr val="0033DF"/>
                      </a:solidFill>
                      <a:prstDash val="solid"/>
                      <a:round/>
                      <a:headEnd type="none" w="med" len="med"/>
                      <a:tailEnd type="none" w="med" len="med"/>
                    </a:lnT>
                    <a:lnB w="7620" cap="flat" cmpd="sng" algn="ctr">
                      <a:solidFill>
                        <a:srgbClr val="A02FDF"/>
                      </a:solidFill>
                      <a:prstDash val="solid"/>
                      <a:round/>
                      <a:headEnd type="none" w="med" len="med"/>
                      <a:tailEnd type="none" w="med" len="med"/>
                    </a:lnB>
                    <a:solidFill>
                      <a:srgbClr val="FFFFFF"/>
                    </a:solidFill>
                  </a:tcPr>
                </a:tc>
                <a:tc>
                  <a:txBody>
                    <a:bodyPr/>
                    <a:lstStyle/>
                    <a:p>
                      <a:r>
                        <a:rPr lang="en-GB" sz="1100">
                          <a:effectLst/>
                        </a:rPr>
                        <a:t>It replaces the element at the specified position in a list with the specified element.</a:t>
                      </a:r>
                    </a:p>
                  </a:txBody>
                  <a:tcPr marL="15888" marR="15888" marT="7944" marB="7944">
                    <a:lnL w="7620" cap="flat" cmpd="sng" algn="ctr">
                      <a:solidFill>
                        <a:srgbClr val="8030DF"/>
                      </a:solidFill>
                      <a:prstDash val="solid"/>
                      <a:round/>
                      <a:headEnd type="none" w="med" len="med"/>
                      <a:tailEnd type="none" w="med" len="med"/>
                    </a:lnL>
                    <a:lnR w="7620" cap="flat" cmpd="sng" algn="ctr">
                      <a:solidFill>
                        <a:srgbClr val="8030DF"/>
                      </a:solidFill>
                      <a:prstDash val="solid"/>
                      <a:round/>
                      <a:headEnd type="none" w="med" len="med"/>
                      <a:tailEnd type="none" w="med" len="med"/>
                    </a:lnR>
                    <a:lnT w="7620" cap="flat" cmpd="sng" algn="ctr">
                      <a:solidFill>
                        <a:srgbClr val="8030DF"/>
                      </a:solidFill>
                      <a:prstDash val="solid"/>
                      <a:round/>
                      <a:headEnd type="none" w="med" len="med"/>
                      <a:tailEnd type="none" w="med" len="med"/>
                    </a:lnT>
                    <a:lnB w="7620" cap="flat" cmpd="sng" algn="ctr">
                      <a:solidFill>
                        <a:srgbClr val="C030DF"/>
                      </a:solidFill>
                      <a:prstDash val="solid"/>
                      <a:round/>
                      <a:headEnd type="none" w="med" len="med"/>
                      <a:tailEnd type="none" w="med" len="med"/>
                    </a:lnB>
                    <a:solidFill>
                      <a:srgbClr val="FFFFFF"/>
                    </a:solidFill>
                  </a:tcPr>
                </a:tc>
                <a:extLst>
                  <a:ext uri="{0D108BD9-81ED-4DB2-BD59-A6C34878D82A}">
                    <a16:rowId xmlns:a16="http://schemas.microsoft.com/office/drawing/2014/main" val="1894683183"/>
                  </a:ext>
                </a:extLst>
              </a:tr>
              <a:tr h="103730">
                <a:tc>
                  <a:txBody>
                    <a:bodyPr/>
                    <a:lstStyle/>
                    <a:p>
                      <a:r>
                        <a:rPr lang="en-GB" sz="1100">
                          <a:effectLst/>
                        </a:rPr>
                        <a:t>int size()</a:t>
                      </a:r>
                    </a:p>
                  </a:txBody>
                  <a:tcPr marL="15888" marR="15888" marT="7944" marB="7944">
                    <a:lnL w="7620" cap="flat" cmpd="sng" algn="ctr">
                      <a:solidFill>
                        <a:srgbClr val="A02FDF"/>
                      </a:solidFill>
                      <a:prstDash val="solid"/>
                      <a:round/>
                      <a:headEnd type="none" w="med" len="med"/>
                      <a:tailEnd type="none" w="med" len="med"/>
                    </a:lnL>
                    <a:lnR w="7620" cap="flat" cmpd="sng" algn="ctr">
                      <a:solidFill>
                        <a:srgbClr val="C030DF"/>
                      </a:solidFill>
                      <a:prstDash val="solid"/>
                      <a:round/>
                      <a:headEnd type="none" w="med" len="med"/>
                      <a:tailEnd type="none" w="med" len="med"/>
                    </a:lnR>
                    <a:lnT w="7620" cap="flat" cmpd="sng" algn="ctr">
                      <a:solidFill>
                        <a:srgbClr val="A02FDF"/>
                      </a:solidFill>
                      <a:prstDash val="solid"/>
                      <a:round/>
                      <a:headEnd type="none" w="med" len="med"/>
                      <a:tailEnd type="none" w="med" len="med"/>
                    </a:lnT>
                    <a:lnB w="7620" cap="flat" cmpd="sng" algn="ctr">
                      <a:solidFill>
                        <a:srgbClr val="A02FDF"/>
                      </a:solidFill>
                      <a:prstDash val="solid"/>
                      <a:round/>
                      <a:headEnd type="none" w="med" len="med"/>
                      <a:tailEnd type="none" w="med" len="med"/>
                    </a:lnB>
                    <a:solidFill>
                      <a:srgbClr val="FFFFFF"/>
                    </a:solidFill>
                  </a:tcPr>
                </a:tc>
                <a:tc>
                  <a:txBody>
                    <a:bodyPr/>
                    <a:lstStyle/>
                    <a:p>
                      <a:r>
                        <a:rPr lang="en-GB" sz="1100" dirty="0">
                          <a:effectLst/>
                        </a:rPr>
                        <a:t>It returns the number of elements in a list.</a:t>
                      </a:r>
                    </a:p>
                  </a:txBody>
                  <a:tcPr marL="15888" marR="15888" marT="7944" marB="7944">
                    <a:lnL w="7620" cap="flat" cmpd="sng" algn="ctr">
                      <a:solidFill>
                        <a:srgbClr val="C030DF"/>
                      </a:solidFill>
                      <a:prstDash val="solid"/>
                      <a:round/>
                      <a:headEnd type="none" w="med" len="med"/>
                      <a:tailEnd type="none" w="med" len="med"/>
                    </a:lnL>
                    <a:lnR w="7620" cap="flat" cmpd="sng" algn="ctr">
                      <a:solidFill>
                        <a:srgbClr val="C030DF"/>
                      </a:solidFill>
                      <a:prstDash val="solid"/>
                      <a:round/>
                      <a:headEnd type="none" w="med" len="med"/>
                      <a:tailEnd type="none" w="med" len="med"/>
                    </a:lnR>
                    <a:lnT w="7620" cap="flat" cmpd="sng" algn="ctr">
                      <a:solidFill>
                        <a:srgbClr val="C030DF"/>
                      </a:solidFill>
                      <a:prstDash val="solid"/>
                      <a:round/>
                      <a:headEnd type="none" w="med" len="med"/>
                      <a:tailEnd type="none" w="med" len="med"/>
                    </a:lnT>
                    <a:lnB w="7620" cap="flat" cmpd="sng" algn="ctr">
                      <a:solidFill>
                        <a:srgbClr val="C030DF"/>
                      </a:solidFill>
                      <a:prstDash val="solid"/>
                      <a:round/>
                      <a:headEnd type="none" w="med" len="med"/>
                      <a:tailEnd type="none" w="med" len="med"/>
                    </a:lnB>
                    <a:solidFill>
                      <a:srgbClr val="FFFFFF"/>
                    </a:solidFill>
                  </a:tcPr>
                </a:tc>
                <a:extLst>
                  <a:ext uri="{0D108BD9-81ED-4DB2-BD59-A6C34878D82A}">
                    <a16:rowId xmlns:a16="http://schemas.microsoft.com/office/drawing/2014/main" val="46002700"/>
                  </a:ext>
                </a:extLst>
              </a:tr>
            </a:tbl>
          </a:graphicData>
        </a:graphic>
      </p:graphicFrame>
    </p:spTree>
    <p:extLst>
      <p:ext uri="{BB962C8B-B14F-4D97-AF65-F5344CB8AC3E}">
        <p14:creationId xmlns:p14="http://schemas.microsoft.com/office/powerpoint/2010/main" val="175342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95F9-9AF2-41CA-B0AC-7EE9AEB222ED}"/>
              </a:ext>
            </a:extLst>
          </p:cNvPr>
          <p:cNvSpPr>
            <a:spLocks noGrp="1"/>
          </p:cNvSpPr>
          <p:nvPr>
            <p:ph type="title"/>
          </p:nvPr>
        </p:nvSpPr>
        <p:spPr>
          <a:xfrm>
            <a:off x="677334" y="0"/>
            <a:ext cx="8596668" cy="816638"/>
          </a:xfrm>
        </p:spPr>
        <p:txBody>
          <a:bodyPr>
            <a:normAutofit fontScale="90000"/>
          </a:bodyPr>
          <a:lstStyle/>
          <a:p>
            <a:r>
              <a:rPr lang="en-GB" b="0" i="0" dirty="0">
                <a:solidFill>
                  <a:srgbClr val="610B38"/>
                </a:solidFill>
                <a:effectLst/>
                <a:latin typeface="erdana"/>
              </a:rPr>
              <a:t>Vector</a:t>
            </a:r>
            <a:br>
              <a:rPr lang="en-GB" b="0" i="0" dirty="0">
                <a:solidFill>
                  <a:srgbClr val="610B38"/>
                </a:solidFill>
                <a:effectLst/>
                <a:latin typeface="erdana"/>
              </a:rPr>
            </a:br>
            <a:endParaRPr lang="en-GB" dirty="0"/>
          </a:p>
        </p:txBody>
      </p:sp>
      <p:sp>
        <p:nvSpPr>
          <p:cNvPr id="3" name="Content Placeholder 2">
            <a:extLst>
              <a:ext uri="{FF2B5EF4-FFF2-40B4-BE49-F238E27FC236}">
                <a16:creationId xmlns:a16="http://schemas.microsoft.com/office/drawing/2014/main" id="{C499249D-0498-4A13-A686-04B74CD12710}"/>
              </a:ext>
            </a:extLst>
          </p:cNvPr>
          <p:cNvSpPr>
            <a:spLocks noGrp="1"/>
          </p:cNvSpPr>
          <p:nvPr>
            <p:ph idx="1"/>
          </p:nvPr>
        </p:nvSpPr>
        <p:spPr>
          <a:xfrm>
            <a:off x="677334" y="621437"/>
            <a:ext cx="11431808" cy="5419925"/>
          </a:xfrm>
        </p:spPr>
        <p:txBody>
          <a:bodyPr>
            <a:normAutofit lnSpcReduction="10000"/>
          </a:bodyPr>
          <a:lstStyle/>
          <a:p>
            <a:r>
              <a:rPr lang="en-GB" b="0" i="0" dirty="0">
                <a:solidFill>
                  <a:srgbClr val="333333"/>
                </a:solidFill>
                <a:effectLst/>
                <a:latin typeface="inter-regular"/>
              </a:rPr>
              <a:t>Vector uses a dynamic array to store the data elements. </a:t>
            </a:r>
          </a:p>
          <a:p>
            <a:r>
              <a:rPr lang="en-GB" b="0" i="0" dirty="0">
                <a:solidFill>
                  <a:srgbClr val="333333"/>
                </a:solidFill>
                <a:effectLst/>
                <a:latin typeface="inter-regular"/>
              </a:rPr>
              <a:t>It is similar to </a:t>
            </a:r>
            <a:r>
              <a:rPr lang="en-GB" b="0" i="0" dirty="0" err="1">
                <a:solidFill>
                  <a:srgbClr val="333333"/>
                </a:solidFill>
                <a:effectLst/>
                <a:latin typeface="inter-regular"/>
              </a:rPr>
              <a:t>ArrayList</a:t>
            </a:r>
            <a:r>
              <a:rPr lang="en-GB" b="0" i="0" dirty="0">
                <a:solidFill>
                  <a:srgbClr val="333333"/>
                </a:solidFill>
                <a:effectLst/>
                <a:latin typeface="inter-regular"/>
              </a:rPr>
              <a:t>. However, It is synchronized and contains many methods that are not the part of Collection framework.</a:t>
            </a:r>
          </a:p>
          <a:p>
            <a:pPr algn="just">
              <a:buFont typeface="+mj-lt"/>
              <a:buAutoNum type="arabicPeriod"/>
            </a:pPr>
            <a:r>
              <a:rPr lang="en-GB" b="0" i="0" dirty="0">
                <a:solidFill>
                  <a:srgbClr val="000000"/>
                </a:solidFill>
                <a:effectLst/>
                <a:latin typeface="inter-regular"/>
              </a:rPr>
              <a:t>Vector&lt;String&gt; v=</a:t>
            </a:r>
            <a:r>
              <a:rPr lang="en-GB" b="1" i="0" dirty="0">
                <a:solidFill>
                  <a:srgbClr val="006699"/>
                </a:solidFill>
                <a:effectLst/>
                <a:latin typeface="inter-regular"/>
              </a:rPr>
              <a:t>new</a:t>
            </a:r>
            <a:r>
              <a:rPr lang="en-GB" b="0" i="0" dirty="0">
                <a:solidFill>
                  <a:srgbClr val="000000"/>
                </a:solidFill>
                <a:effectLst/>
                <a:latin typeface="inter-regular"/>
              </a:rPr>
              <a:t> Vector&lt;String&gt;();    //creating Vector </a:t>
            </a:r>
          </a:p>
          <a:p>
            <a:pPr algn="just">
              <a:buFont typeface="+mj-lt"/>
              <a:buAutoNum type="arabicPeriod"/>
            </a:pPr>
            <a:r>
              <a:rPr lang="en-GB" b="0" i="0" dirty="0" err="1">
                <a:solidFill>
                  <a:srgbClr val="000000"/>
                </a:solidFill>
                <a:effectLst/>
                <a:latin typeface="inter-regular"/>
              </a:rPr>
              <a:t>v.add</a:t>
            </a:r>
            <a:r>
              <a:rPr lang="en-GB" b="0" i="0" dirty="0">
                <a:solidFill>
                  <a:srgbClr val="000000"/>
                </a:solidFill>
                <a:effectLst/>
                <a:latin typeface="inter-regular"/>
              </a:rPr>
              <a:t>(</a:t>
            </a:r>
            <a:r>
              <a:rPr lang="en-GB" b="0" i="0" dirty="0">
                <a:solidFill>
                  <a:srgbClr val="0000FF"/>
                </a:solidFill>
                <a:effectLst/>
                <a:latin typeface="inter-regular"/>
              </a:rPr>
              <a:t>"</a:t>
            </a:r>
            <a:r>
              <a:rPr lang="en-GB" b="0" i="0" dirty="0" err="1">
                <a:solidFill>
                  <a:srgbClr val="0000FF"/>
                </a:solidFill>
                <a:effectLst/>
                <a:latin typeface="inter-regular"/>
              </a:rPr>
              <a:t>Ayush</a:t>
            </a:r>
            <a:r>
              <a:rPr lang="en-GB" b="0" i="0" dirty="0">
                <a:solidFill>
                  <a:srgbClr val="0000FF"/>
                </a:solidFill>
                <a:effectLst/>
                <a:latin typeface="inter-regular"/>
              </a:rPr>
              <a:t>"</a:t>
            </a:r>
            <a:r>
              <a:rPr lang="en-GB" b="0" i="0" dirty="0">
                <a:solidFill>
                  <a:srgbClr val="000000"/>
                </a:solidFill>
                <a:effectLst/>
                <a:latin typeface="inter-regular"/>
              </a:rPr>
              <a:t>);  </a:t>
            </a:r>
          </a:p>
          <a:p>
            <a:pPr algn="just">
              <a:buFont typeface="+mj-lt"/>
              <a:buAutoNum type="arabicPeriod"/>
            </a:pPr>
            <a:r>
              <a:rPr lang="en-GB" b="0" i="0" dirty="0" err="1">
                <a:solidFill>
                  <a:srgbClr val="000000"/>
                </a:solidFill>
                <a:effectLst/>
                <a:latin typeface="inter-regular"/>
              </a:rPr>
              <a:t>v.add</a:t>
            </a:r>
            <a:r>
              <a:rPr lang="en-GB" b="0" i="0" dirty="0">
                <a:solidFill>
                  <a:srgbClr val="000000"/>
                </a:solidFill>
                <a:effectLst/>
                <a:latin typeface="inter-regular"/>
              </a:rPr>
              <a:t>(</a:t>
            </a:r>
            <a:r>
              <a:rPr lang="en-GB" b="0" i="0" dirty="0">
                <a:solidFill>
                  <a:srgbClr val="0000FF"/>
                </a:solidFill>
                <a:effectLst/>
                <a:latin typeface="inter-regular"/>
              </a:rPr>
              <a:t>"Amit"</a:t>
            </a:r>
            <a:r>
              <a:rPr lang="en-GB" b="0" i="0" dirty="0">
                <a:solidFill>
                  <a:srgbClr val="000000"/>
                </a:solidFill>
                <a:effectLst/>
                <a:latin typeface="inter-regular"/>
              </a:rPr>
              <a:t>);  </a:t>
            </a:r>
          </a:p>
          <a:p>
            <a:pPr marL="0" indent="0" algn="just">
              <a:buNone/>
            </a:pPr>
            <a:r>
              <a:rPr lang="en-GB" b="0" i="0" dirty="0">
                <a:solidFill>
                  <a:srgbClr val="610B38"/>
                </a:solidFill>
                <a:effectLst/>
                <a:latin typeface="erdana"/>
              </a:rPr>
              <a:t>Stack:</a:t>
            </a:r>
          </a:p>
          <a:p>
            <a:pPr marL="0" indent="0" algn="just">
              <a:buNone/>
            </a:pPr>
            <a:r>
              <a:rPr lang="en-GB" b="0" i="0" dirty="0">
                <a:solidFill>
                  <a:srgbClr val="333333"/>
                </a:solidFill>
                <a:effectLst/>
                <a:latin typeface="inter-regular"/>
              </a:rPr>
              <a:t>The stack is the subclass of Vector. It implements the last-in-first-out data structure, i.e., Stack. The stack contains all of the methods of Vector class and also provides its methods like </a:t>
            </a:r>
            <a:r>
              <a:rPr lang="en-GB" b="0" i="0" dirty="0" err="1">
                <a:solidFill>
                  <a:srgbClr val="333333"/>
                </a:solidFill>
                <a:effectLst/>
                <a:latin typeface="inter-regular"/>
              </a:rPr>
              <a:t>boolean</a:t>
            </a:r>
            <a:r>
              <a:rPr lang="en-GB" b="0" i="0" dirty="0">
                <a:solidFill>
                  <a:srgbClr val="333333"/>
                </a:solidFill>
                <a:effectLst/>
                <a:latin typeface="inter-regular"/>
              </a:rPr>
              <a:t> push(), </a:t>
            </a:r>
            <a:r>
              <a:rPr lang="en-GB" b="0" i="0" dirty="0" err="1">
                <a:solidFill>
                  <a:srgbClr val="333333"/>
                </a:solidFill>
                <a:effectLst/>
                <a:latin typeface="inter-regular"/>
              </a:rPr>
              <a:t>boolean</a:t>
            </a:r>
            <a:r>
              <a:rPr lang="en-GB" b="0" i="0" dirty="0">
                <a:solidFill>
                  <a:srgbClr val="333333"/>
                </a:solidFill>
                <a:effectLst/>
                <a:latin typeface="inter-regular"/>
              </a:rPr>
              <a:t> peek(), </a:t>
            </a:r>
            <a:r>
              <a:rPr lang="en-GB" b="0" i="0" dirty="0" err="1">
                <a:solidFill>
                  <a:srgbClr val="333333"/>
                </a:solidFill>
                <a:effectLst/>
                <a:latin typeface="inter-regular"/>
              </a:rPr>
              <a:t>boolean</a:t>
            </a:r>
            <a:r>
              <a:rPr lang="en-GB" b="0" i="0" dirty="0">
                <a:solidFill>
                  <a:srgbClr val="333333"/>
                </a:solidFill>
                <a:effectLst/>
                <a:latin typeface="inter-regular"/>
              </a:rPr>
              <a:t> pop(object o), which defines its properties.</a:t>
            </a:r>
            <a:endParaRPr lang="en-GB" dirty="0">
              <a:solidFill>
                <a:srgbClr val="610B38"/>
              </a:solidFill>
              <a:latin typeface="erdana"/>
            </a:endParaRPr>
          </a:p>
          <a:p>
            <a:pPr algn="just">
              <a:buFont typeface="+mj-lt"/>
              <a:buAutoNum type="arabicPeriod"/>
            </a:pPr>
            <a:r>
              <a:rPr lang="en-GB" b="0" i="0" dirty="0">
                <a:solidFill>
                  <a:srgbClr val="000000"/>
                </a:solidFill>
                <a:effectLst/>
                <a:latin typeface="inter-regular"/>
              </a:rPr>
              <a:t>Stack&lt;String&gt; stack = </a:t>
            </a:r>
            <a:r>
              <a:rPr lang="en-GB" b="1" i="0" dirty="0">
                <a:solidFill>
                  <a:srgbClr val="006699"/>
                </a:solidFill>
                <a:effectLst/>
                <a:latin typeface="inter-regular"/>
              </a:rPr>
              <a:t>new</a:t>
            </a:r>
            <a:r>
              <a:rPr lang="en-GB" b="0" i="0" dirty="0">
                <a:solidFill>
                  <a:srgbClr val="000000"/>
                </a:solidFill>
                <a:effectLst/>
                <a:latin typeface="inter-regular"/>
              </a:rPr>
              <a:t> Stack&lt;String&gt;();  </a:t>
            </a:r>
          </a:p>
          <a:p>
            <a:pPr algn="just">
              <a:buFont typeface="+mj-lt"/>
              <a:buAutoNum type="arabicPeriod"/>
            </a:pPr>
            <a:r>
              <a:rPr lang="en-GB" b="0" i="0" dirty="0" err="1">
                <a:solidFill>
                  <a:srgbClr val="000000"/>
                </a:solidFill>
                <a:effectLst/>
                <a:latin typeface="inter-regular"/>
              </a:rPr>
              <a:t>stack.push</a:t>
            </a:r>
            <a:r>
              <a:rPr lang="en-GB" b="0" i="0" dirty="0">
                <a:solidFill>
                  <a:srgbClr val="000000"/>
                </a:solidFill>
                <a:effectLst/>
                <a:latin typeface="inter-regular"/>
              </a:rPr>
              <a:t>(</a:t>
            </a:r>
            <a:r>
              <a:rPr lang="en-GB" b="0" i="0" dirty="0">
                <a:solidFill>
                  <a:srgbClr val="0000FF"/>
                </a:solidFill>
                <a:effectLst/>
                <a:latin typeface="inter-regular"/>
              </a:rPr>
              <a:t>"</a:t>
            </a:r>
            <a:r>
              <a:rPr lang="en-GB" b="0" i="0" dirty="0" err="1">
                <a:solidFill>
                  <a:srgbClr val="0000FF"/>
                </a:solidFill>
                <a:effectLst/>
                <a:latin typeface="inter-regular"/>
              </a:rPr>
              <a:t>Ayush</a:t>
            </a:r>
            <a:r>
              <a:rPr lang="en-GB" b="0" i="0" dirty="0">
                <a:solidFill>
                  <a:srgbClr val="0000FF"/>
                </a:solidFill>
                <a:effectLst/>
                <a:latin typeface="inter-regular"/>
              </a:rPr>
              <a:t>"</a:t>
            </a:r>
            <a:r>
              <a:rPr lang="en-GB" b="0" i="0" dirty="0">
                <a:solidFill>
                  <a:srgbClr val="000000"/>
                </a:solidFill>
                <a:effectLst/>
                <a:latin typeface="inter-regular"/>
              </a:rPr>
              <a:t>);  </a:t>
            </a:r>
          </a:p>
          <a:p>
            <a:pPr algn="just">
              <a:buFont typeface="+mj-lt"/>
              <a:buAutoNum type="arabicPeriod"/>
            </a:pPr>
            <a:r>
              <a:rPr lang="en-GB" b="0" i="0" dirty="0" err="1">
                <a:solidFill>
                  <a:srgbClr val="000000"/>
                </a:solidFill>
                <a:effectLst/>
                <a:latin typeface="inter-regular"/>
              </a:rPr>
              <a:t>stack.push</a:t>
            </a:r>
            <a:r>
              <a:rPr lang="en-GB" b="0" i="0" dirty="0">
                <a:solidFill>
                  <a:srgbClr val="000000"/>
                </a:solidFill>
                <a:effectLst/>
                <a:latin typeface="inter-regular"/>
              </a:rPr>
              <a:t>(</a:t>
            </a:r>
            <a:r>
              <a:rPr lang="en-GB" b="0" i="0" dirty="0">
                <a:solidFill>
                  <a:srgbClr val="0000FF"/>
                </a:solidFill>
                <a:effectLst/>
                <a:latin typeface="inter-regular"/>
              </a:rPr>
              <a:t>"</a:t>
            </a:r>
            <a:r>
              <a:rPr lang="en-GB" b="0" i="0" dirty="0" err="1">
                <a:solidFill>
                  <a:srgbClr val="0000FF"/>
                </a:solidFill>
                <a:effectLst/>
                <a:latin typeface="inter-regular"/>
              </a:rPr>
              <a:t>Garvit</a:t>
            </a:r>
            <a:r>
              <a:rPr lang="en-GB" b="0" i="0" dirty="0">
                <a:solidFill>
                  <a:srgbClr val="0000FF"/>
                </a:solidFill>
                <a:effectLst/>
                <a:latin typeface="inter-regular"/>
              </a:rPr>
              <a:t>"</a:t>
            </a:r>
            <a:r>
              <a:rPr lang="en-GB" b="0" i="0" dirty="0">
                <a:solidFill>
                  <a:srgbClr val="000000"/>
                </a:solidFill>
                <a:effectLst/>
                <a:latin typeface="inter-regular"/>
              </a:rPr>
              <a:t>);  </a:t>
            </a:r>
          </a:p>
          <a:p>
            <a:pPr marL="0" indent="0" algn="just">
              <a:buNone/>
            </a:pPr>
            <a:endParaRPr lang="en-GB" b="0" i="0" dirty="0">
              <a:solidFill>
                <a:srgbClr val="610B38"/>
              </a:solidFill>
              <a:effectLst/>
              <a:latin typeface="erdana"/>
            </a:endParaRPr>
          </a:p>
          <a:p>
            <a:pPr algn="just">
              <a:buFont typeface="+mj-lt"/>
              <a:buAutoNum type="arabicPeriod"/>
            </a:pPr>
            <a:r>
              <a:rPr lang="en-GB" b="0" i="0" dirty="0">
                <a:solidFill>
                  <a:srgbClr val="000000"/>
                </a:solidFill>
                <a:effectLst/>
                <a:latin typeface="inter-regular"/>
              </a:rPr>
              <a:t> </a:t>
            </a:r>
          </a:p>
          <a:p>
            <a:endParaRPr lang="en-GB" dirty="0"/>
          </a:p>
        </p:txBody>
      </p:sp>
    </p:spTree>
    <p:extLst>
      <p:ext uri="{BB962C8B-B14F-4D97-AF65-F5344CB8AC3E}">
        <p14:creationId xmlns:p14="http://schemas.microsoft.com/office/powerpoint/2010/main" val="356159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4C56-B488-4E96-98A7-25F89849FF44}"/>
              </a:ext>
            </a:extLst>
          </p:cNvPr>
          <p:cNvSpPr>
            <a:spLocks noGrp="1"/>
          </p:cNvSpPr>
          <p:nvPr>
            <p:ph type="title"/>
          </p:nvPr>
        </p:nvSpPr>
        <p:spPr>
          <a:xfrm>
            <a:off x="677334" y="133166"/>
            <a:ext cx="8596668" cy="870012"/>
          </a:xfrm>
        </p:spPr>
        <p:txBody>
          <a:bodyPr>
            <a:normAutofit fontScale="90000"/>
          </a:bodyPr>
          <a:lstStyle/>
          <a:p>
            <a:r>
              <a:rPr lang="en-GB" b="0" i="0" dirty="0">
                <a:solidFill>
                  <a:srgbClr val="610B38"/>
                </a:solidFill>
                <a:effectLst/>
                <a:latin typeface="erdana"/>
              </a:rPr>
              <a:t>Difference Between </a:t>
            </a:r>
            <a:r>
              <a:rPr lang="en-GB" b="0" i="0" dirty="0" err="1">
                <a:solidFill>
                  <a:srgbClr val="610B38"/>
                </a:solidFill>
                <a:effectLst/>
                <a:latin typeface="erdana"/>
              </a:rPr>
              <a:t>ArrayList</a:t>
            </a:r>
            <a:r>
              <a:rPr lang="en-GB" b="0" i="0" dirty="0">
                <a:solidFill>
                  <a:srgbClr val="610B38"/>
                </a:solidFill>
                <a:effectLst/>
                <a:latin typeface="erdana"/>
              </a:rPr>
              <a:t> and LinkedList</a:t>
            </a:r>
            <a:br>
              <a:rPr lang="en-GB" b="0" i="0" dirty="0">
                <a:solidFill>
                  <a:srgbClr val="610B38"/>
                </a:solidFill>
                <a:effectLst/>
                <a:latin typeface="erdana"/>
              </a:rPr>
            </a:br>
            <a:endParaRPr lang="en-GB" dirty="0"/>
          </a:p>
        </p:txBody>
      </p:sp>
      <p:sp>
        <p:nvSpPr>
          <p:cNvPr id="3" name="Content Placeholder 2">
            <a:extLst>
              <a:ext uri="{FF2B5EF4-FFF2-40B4-BE49-F238E27FC236}">
                <a16:creationId xmlns:a16="http://schemas.microsoft.com/office/drawing/2014/main" id="{D93EE970-38B1-440A-BB78-6CF102417C8B}"/>
              </a:ext>
            </a:extLst>
          </p:cNvPr>
          <p:cNvSpPr>
            <a:spLocks noGrp="1"/>
          </p:cNvSpPr>
          <p:nvPr>
            <p:ph idx="1"/>
          </p:nvPr>
        </p:nvSpPr>
        <p:spPr>
          <a:xfrm>
            <a:off x="142043" y="745725"/>
            <a:ext cx="12049957" cy="5295638"/>
          </a:xfrm>
        </p:spPr>
        <p:txBody>
          <a:bodyPr/>
          <a:lstStyle/>
          <a:p>
            <a:r>
              <a:rPr lang="en-GB" b="0" i="0" dirty="0" err="1">
                <a:solidFill>
                  <a:srgbClr val="333333"/>
                </a:solidFill>
                <a:effectLst/>
                <a:latin typeface="inter-regular"/>
              </a:rPr>
              <a:t>ArrayList</a:t>
            </a:r>
            <a:r>
              <a:rPr lang="en-GB" b="0" i="0" dirty="0">
                <a:solidFill>
                  <a:srgbClr val="333333"/>
                </a:solidFill>
                <a:effectLst/>
                <a:latin typeface="inter-regular"/>
              </a:rPr>
              <a:t> and LinkedList both implement the List interface and maintain insertion order. Both are non-synchronized classes.</a:t>
            </a:r>
          </a:p>
          <a:p>
            <a:endParaRPr lang="en-GB" dirty="0"/>
          </a:p>
        </p:txBody>
      </p:sp>
      <p:graphicFrame>
        <p:nvGraphicFramePr>
          <p:cNvPr id="4" name="Table 3">
            <a:extLst>
              <a:ext uri="{FF2B5EF4-FFF2-40B4-BE49-F238E27FC236}">
                <a16:creationId xmlns:a16="http://schemas.microsoft.com/office/drawing/2014/main" id="{E5EC61A9-B730-41B8-AE41-C374DC1A9D5B}"/>
              </a:ext>
            </a:extLst>
          </p:cNvPr>
          <p:cNvGraphicFramePr>
            <a:graphicFrameLocks noGrp="1"/>
          </p:cNvGraphicFramePr>
          <p:nvPr>
            <p:extLst>
              <p:ext uri="{D42A27DB-BD31-4B8C-83A1-F6EECF244321}">
                <p14:modId xmlns:p14="http://schemas.microsoft.com/office/powerpoint/2010/main" val="455945876"/>
              </p:ext>
            </p:extLst>
          </p:nvPr>
        </p:nvGraphicFramePr>
        <p:xfrm>
          <a:off x="355107" y="1198485"/>
          <a:ext cx="11694850" cy="4909168"/>
        </p:xfrm>
        <a:graphic>
          <a:graphicData uri="http://schemas.openxmlformats.org/drawingml/2006/table">
            <a:tbl>
              <a:tblPr/>
              <a:tblGrid>
                <a:gridCol w="5847425">
                  <a:extLst>
                    <a:ext uri="{9D8B030D-6E8A-4147-A177-3AD203B41FA5}">
                      <a16:colId xmlns:a16="http://schemas.microsoft.com/office/drawing/2014/main" val="4217228557"/>
                    </a:ext>
                  </a:extLst>
                </a:gridCol>
                <a:gridCol w="5847425">
                  <a:extLst>
                    <a:ext uri="{9D8B030D-6E8A-4147-A177-3AD203B41FA5}">
                      <a16:colId xmlns:a16="http://schemas.microsoft.com/office/drawing/2014/main" val="900451359"/>
                    </a:ext>
                  </a:extLst>
                </a:gridCol>
              </a:tblGrid>
              <a:tr h="262285">
                <a:tc>
                  <a:txBody>
                    <a:bodyPr/>
                    <a:lstStyle/>
                    <a:p>
                      <a:pPr algn="l" fontAlgn="t"/>
                      <a:r>
                        <a:rPr lang="en-GB" sz="1600">
                          <a:solidFill>
                            <a:srgbClr val="000000"/>
                          </a:solidFill>
                          <a:effectLst/>
                          <a:latin typeface="times new roman" panose="02020603050405020304" pitchFamily="18" charset="0"/>
                        </a:rPr>
                        <a:t>ArrayList</a:t>
                      </a:r>
                    </a:p>
                  </a:txBody>
                  <a:tcPr marL="42037" marR="42037" marT="42037" marB="42037">
                    <a:lnL w="7620" cap="flat" cmpd="sng" algn="ctr">
                      <a:solidFill>
                        <a:srgbClr val="204EB3"/>
                      </a:solidFill>
                      <a:prstDash val="solid"/>
                      <a:round/>
                      <a:headEnd type="none" w="med" len="med"/>
                      <a:tailEnd type="none" w="med" len="med"/>
                    </a:lnL>
                    <a:lnR w="7620" cap="flat" cmpd="sng" algn="ctr">
                      <a:solidFill>
                        <a:srgbClr val="204EB3"/>
                      </a:solidFill>
                      <a:prstDash val="solid"/>
                      <a:round/>
                      <a:headEnd type="none" w="med" len="med"/>
                      <a:tailEnd type="none" w="med" len="med"/>
                    </a:lnR>
                    <a:lnT w="7620" cap="flat" cmpd="sng" algn="ctr">
                      <a:solidFill>
                        <a:srgbClr val="204EB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600">
                          <a:solidFill>
                            <a:srgbClr val="000000"/>
                          </a:solidFill>
                          <a:effectLst/>
                          <a:latin typeface="times new roman" panose="02020603050405020304" pitchFamily="18" charset="0"/>
                        </a:rPr>
                        <a:t>LinkedList</a:t>
                      </a:r>
                    </a:p>
                  </a:txBody>
                  <a:tcPr marL="42037" marR="42037" marT="42037" marB="42037">
                    <a:lnL w="7620" cap="flat" cmpd="sng" algn="ctr">
                      <a:solidFill>
                        <a:srgbClr val="204EB3"/>
                      </a:solidFill>
                      <a:prstDash val="solid"/>
                      <a:round/>
                      <a:headEnd type="none" w="med" len="med"/>
                      <a:tailEnd type="none" w="med" len="med"/>
                    </a:lnL>
                    <a:lnR w="7620" cap="flat" cmpd="sng" algn="ctr">
                      <a:solidFill>
                        <a:srgbClr val="204EB3"/>
                      </a:solidFill>
                      <a:prstDash val="solid"/>
                      <a:round/>
                      <a:headEnd type="none" w="med" len="med"/>
                      <a:tailEnd type="none" w="med" len="med"/>
                    </a:lnR>
                    <a:lnT w="7620" cap="flat" cmpd="sng" algn="ctr">
                      <a:solidFill>
                        <a:srgbClr val="204EB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39444466"/>
                  </a:ext>
                </a:extLst>
              </a:tr>
              <a:tr h="542057">
                <a:tc>
                  <a:txBody>
                    <a:bodyPr/>
                    <a:lstStyle/>
                    <a:p>
                      <a:pPr algn="just" fontAlgn="t"/>
                      <a:r>
                        <a:rPr lang="en-GB" sz="1600">
                          <a:solidFill>
                            <a:srgbClr val="333333"/>
                          </a:solidFill>
                          <a:effectLst/>
                          <a:latin typeface="inter-regular"/>
                        </a:rPr>
                        <a:t>1) ArrayList internally uses a </a:t>
                      </a:r>
                      <a:r>
                        <a:rPr lang="en-GB" sz="1600" b="1">
                          <a:solidFill>
                            <a:srgbClr val="333333"/>
                          </a:solidFill>
                          <a:effectLst/>
                          <a:latin typeface="inter-bold"/>
                        </a:rPr>
                        <a:t>dynamic array</a:t>
                      </a:r>
                      <a:r>
                        <a:rPr lang="en-GB" sz="1600">
                          <a:solidFill>
                            <a:srgbClr val="333333"/>
                          </a:solidFill>
                          <a:effectLst/>
                          <a:latin typeface="inter-regular"/>
                        </a:rPr>
                        <a:t> to store the elements.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LinkedList internally uses a </a:t>
                      </a:r>
                      <a:r>
                        <a:rPr lang="en-GB" sz="1600" b="1">
                          <a:solidFill>
                            <a:srgbClr val="333333"/>
                          </a:solidFill>
                          <a:effectLst/>
                          <a:latin typeface="inter-bold"/>
                        </a:rPr>
                        <a:t>doubly linked list</a:t>
                      </a:r>
                      <a:r>
                        <a:rPr lang="en-GB" sz="1600">
                          <a:solidFill>
                            <a:srgbClr val="333333"/>
                          </a:solidFill>
                          <a:effectLst/>
                          <a:latin typeface="inter-regular"/>
                        </a:rPr>
                        <a:t> to store the elements.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2418430"/>
                  </a:ext>
                </a:extLst>
              </a:tr>
              <a:tr h="1014171">
                <a:tc>
                  <a:txBody>
                    <a:bodyPr/>
                    <a:lstStyle/>
                    <a:p>
                      <a:pPr algn="just" fontAlgn="t"/>
                      <a:r>
                        <a:rPr lang="en-GB" sz="1600">
                          <a:solidFill>
                            <a:srgbClr val="333333"/>
                          </a:solidFill>
                          <a:effectLst/>
                          <a:latin typeface="inter-regular"/>
                        </a:rPr>
                        <a:t>2) Manipulation with ArrayList is </a:t>
                      </a:r>
                      <a:r>
                        <a:rPr lang="en-GB" sz="1600" b="1">
                          <a:solidFill>
                            <a:srgbClr val="333333"/>
                          </a:solidFill>
                          <a:effectLst/>
                          <a:latin typeface="inter-bold"/>
                        </a:rPr>
                        <a:t>slow</a:t>
                      </a:r>
                      <a:r>
                        <a:rPr lang="en-GB" sz="1600">
                          <a:solidFill>
                            <a:srgbClr val="333333"/>
                          </a:solidFill>
                          <a:effectLst/>
                          <a:latin typeface="inter-regular"/>
                        </a:rPr>
                        <a:t> because it internally uses an array. If any element is removed from the array, all the other elements are shifted in memory.</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Manipulation with LinkedList is </a:t>
                      </a:r>
                      <a:r>
                        <a:rPr lang="en-GB" sz="1600" b="1">
                          <a:solidFill>
                            <a:srgbClr val="333333"/>
                          </a:solidFill>
                          <a:effectLst/>
                          <a:latin typeface="inter-bold"/>
                        </a:rPr>
                        <a:t>faster</a:t>
                      </a:r>
                      <a:r>
                        <a:rPr lang="en-GB" sz="1600">
                          <a:solidFill>
                            <a:srgbClr val="333333"/>
                          </a:solidFill>
                          <a:effectLst/>
                          <a:latin typeface="inter-regular"/>
                        </a:rPr>
                        <a:t> than ArrayList because it uses a doubly linked list, so no bit shifting is required in memory.</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87643401"/>
                  </a:ext>
                </a:extLst>
              </a:tr>
              <a:tr h="699428">
                <a:tc>
                  <a:txBody>
                    <a:bodyPr/>
                    <a:lstStyle/>
                    <a:p>
                      <a:pPr algn="just" fontAlgn="t"/>
                      <a:r>
                        <a:rPr lang="en-GB" sz="1600">
                          <a:solidFill>
                            <a:srgbClr val="333333"/>
                          </a:solidFill>
                          <a:effectLst/>
                          <a:latin typeface="inter-regular"/>
                        </a:rPr>
                        <a:t>3) An ArrayList class can </a:t>
                      </a:r>
                      <a:r>
                        <a:rPr lang="en-GB" sz="1600" b="1">
                          <a:solidFill>
                            <a:srgbClr val="333333"/>
                          </a:solidFill>
                          <a:effectLst/>
                          <a:latin typeface="inter-bold"/>
                        </a:rPr>
                        <a:t>act as a list</a:t>
                      </a:r>
                      <a:r>
                        <a:rPr lang="en-GB" sz="1600">
                          <a:solidFill>
                            <a:srgbClr val="333333"/>
                          </a:solidFill>
                          <a:effectLst/>
                          <a:latin typeface="inter-regular"/>
                        </a:rPr>
                        <a:t> only because it implements List only.</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LinkedList class can </a:t>
                      </a:r>
                      <a:r>
                        <a:rPr lang="en-GB" sz="1600" b="1">
                          <a:solidFill>
                            <a:srgbClr val="333333"/>
                          </a:solidFill>
                          <a:effectLst/>
                          <a:latin typeface="inter-bold"/>
                        </a:rPr>
                        <a:t>act as a list and queue</a:t>
                      </a:r>
                      <a:r>
                        <a:rPr lang="en-GB" sz="1600">
                          <a:solidFill>
                            <a:srgbClr val="333333"/>
                          </a:solidFill>
                          <a:effectLst/>
                          <a:latin typeface="inter-regular"/>
                        </a:rPr>
                        <a:t> both because it implements List and Deque interfaces.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01787"/>
                  </a:ext>
                </a:extLst>
              </a:tr>
              <a:tr h="384685">
                <a:tc>
                  <a:txBody>
                    <a:bodyPr/>
                    <a:lstStyle/>
                    <a:p>
                      <a:pPr algn="just" fontAlgn="t"/>
                      <a:r>
                        <a:rPr lang="en-GB" sz="1600">
                          <a:solidFill>
                            <a:srgbClr val="333333"/>
                          </a:solidFill>
                          <a:effectLst/>
                          <a:latin typeface="inter-regular"/>
                        </a:rPr>
                        <a:t>4) ArrayList is </a:t>
                      </a:r>
                      <a:r>
                        <a:rPr lang="en-GB" sz="1600" b="1">
                          <a:solidFill>
                            <a:srgbClr val="333333"/>
                          </a:solidFill>
                          <a:effectLst/>
                          <a:latin typeface="inter-bold"/>
                        </a:rPr>
                        <a:t>better for storing and accessing</a:t>
                      </a:r>
                      <a:r>
                        <a:rPr lang="en-GB" sz="1600">
                          <a:solidFill>
                            <a:srgbClr val="333333"/>
                          </a:solidFill>
                          <a:effectLst/>
                          <a:latin typeface="inter-regular"/>
                        </a:rPr>
                        <a:t> data.</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LinkedList is </a:t>
                      </a:r>
                      <a:r>
                        <a:rPr lang="en-GB" sz="1600" b="1">
                          <a:solidFill>
                            <a:srgbClr val="333333"/>
                          </a:solidFill>
                          <a:effectLst/>
                          <a:latin typeface="inter-bold"/>
                        </a:rPr>
                        <a:t>better for manipulating</a:t>
                      </a:r>
                      <a:r>
                        <a:rPr lang="en-GB" sz="1600">
                          <a:solidFill>
                            <a:srgbClr val="333333"/>
                          </a:solidFill>
                          <a:effectLst/>
                          <a:latin typeface="inter-regular"/>
                        </a:rPr>
                        <a:t> data.</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8979293"/>
                  </a:ext>
                </a:extLst>
              </a:tr>
              <a:tr h="542057">
                <a:tc>
                  <a:txBody>
                    <a:bodyPr/>
                    <a:lstStyle/>
                    <a:p>
                      <a:pPr algn="just" fontAlgn="t"/>
                      <a:r>
                        <a:rPr lang="en-GB" sz="1600">
                          <a:solidFill>
                            <a:srgbClr val="333333"/>
                          </a:solidFill>
                          <a:effectLst/>
                          <a:latin typeface="inter-regular"/>
                        </a:rPr>
                        <a:t>5) The memory location for the elements of an ArrayList is contiguous.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The location for the elements of a linked list is not contagious.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8401002"/>
                  </a:ext>
                </a:extLst>
              </a:tr>
              <a:tr h="856799">
                <a:tc>
                  <a:txBody>
                    <a:bodyPr/>
                    <a:lstStyle/>
                    <a:p>
                      <a:pPr algn="just" fontAlgn="t"/>
                      <a:r>
                        <a:rPr lang="en-GB" sz="1600">
                          <a:solidFill>
                            <a:srgbClr val="333333"/>
                          </a:solidFill>
                          <a:effectLst/>
                          <a:latin typeface="inter-regular"/>
                        </a:rPr>
                        <a:t>6) Generally, when an ArrayList is initialized, a default capacity of 10 is assigned to the ArrayList.</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There is no case of default capacity in a LinkedList. In LinkedList, an empty list is created when a LinkedList is initialized.</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79022440"/>
                  </a:ext>
                </a:extLst>
              </a:tr>
              <a:tr h="542057">
                <a:tc>
                  <a:txBody>
                    <a:bodyPr/>
                    <a:lstStyle/>
                    <a:p>
                      <a:pPr algn="just" fontAlgn="t"/>
                      <a:r>
                        <a:rPr lang="en-GB" sz="1600">
                          <a:solidFill>
                            <a:srgbClr val="333333"/>
                          </a:solidFill>
                          <a:effectLst/>
                          <a:latin typeface="inter-regular"/>
                        </a:rPr>
                        <a:t>7) To be precise, an ArrayList is a resizable array.</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dirty="0">
                          <a:solidFill>
                            <a:srgbClr val="333333"/>
                          </a:solidFill>
                          <a:effectLst/>
                          <a:latin typeface="inter-regular"/>
                        </a:rPr>
                        <a:t>LinkedList implements the doubly linked list of the list interface.</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25581829"/>
                  </a:ext>
                </a:extLst>
              </a:tr>
            </a:tbl>
          </a:graphicData>
        </a:graphic>
      </p:graphicFrame>
    </p:spTree>
    <p:extLst>
      <p:ext uri="{BB962C8B-B14F-4D97-AF65-F5344CB8AC3E}">
        <p14:creationId xmlns:p14="http://schemas.microsoft.com/office/powerpoint/2010/main" val="378563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5040-F9E5-47F0-A7B9-7D9BA9C38F9F}"/>
              </a:ext>
            </a:extLst>
          </p:cNvPr>
          <p:cNvSpPr>
            <a:spLocks noGrp="1"/>
          </p:cNvSpPr>
          <p:nvPr>
            <p:ph type="title"/>
          </p:nvPr>
        </p:nvSpPr>
        <p:spPr>
          <a:xfrm>
            <a:off x="677334" y="71022"/>
            <a:ext cx="8596668" cy="1083076"/>
          </a:xfrm>
        </p:spPr>
        <p:txBody>
          <a:bodyPr>
            <a:normAutofit/>
          </a:bodyPr>
          <a:lstStyle/>
          <a:p>
            <a:r>
              <a:rPr lang="en-GB" dirty="0"/>
              <a:t>Interview Preparation</a:t>
            </a:r>
          </a:p>
        </p:txBody>
      </p:sp>
      <p:sp>
        <p:nvSpPr>
          <p:cNvPr id="3" name="Content Placeholder 2">
            <a:extLst>
              <a:ext uri="{FF2B5EF4-FFF2-40B4-BE49-F238E27FC236}">
                <a16:creationId xmlns:a16="http://schemas.microsoft.com/office/drawing/2014/main" id="{F030A597-4EC1-4703-BD83-F89228EFD85F}"/>
              </a:ext>
            </a:extLst>
          </p:cNvPr>
          <p:cNvSpPr>
            <a:spLocks noGrp="1"/>
          </p:cNvSpPr>
          <p:nvPr>
            <p:ph idx="1"/>
          </p:nvPr>
        </p:nvSpPr>
        <p:spPr>
          <a:xfrm>
            <a:off x="677334" y="790113"/>
            <a:ext cx="11360786" cy="5877017"/>
          </a:xfrm>
        </p:spPr>
        <p:txBody>
          <a:bodyPr>
            <a:noAutofit/>
          </a:bodyPr>
          <a:lstStyle/>
          <a:p>
            <a:pPr>
              <a:buFont typeface="+mj-lt"/>
              <a:buAutoNum type="arabicPeriod"/>
            </a:pPr>
            <a:r>
              <a:rPr lang="en-GB" sz="1200" dirty="0"/>
              <a:t>Difference between </a:t>
            </a:r>
            <a:r>
              <a:rPr lang="en-GB" sz="1200" dirty="0" err="1"/>
              <a:t>ArrayList</a:t>
            </a:r>
            <a:r>
              <a:rPr lang="en-GB" sz="1200" dirty="0"/>
              <a:t> and LinkedList</a:t>
            </a:r>
          </a:p>
          <a:p>
            <a:pPr>
              <a:buFont typeface="+mj-lt"/>
              <a:buAutoNum type="arabicPeriod"/>
            </a:pPr>
            <a:r>
              <a:rPr lang="en-GB" sz="1200" dirty="0"/>
              <a:t>Difference between Array and </a:t>
            </a:r>
            <a:r>
              <a:rPr lang="en-GB" sz="1200" dirty="0" err="1"/>
              <a:t>ArrayList</a:t>
            </a:r>
            <a:endParaRPr lang="en-GB" sz="1200" dirty="0"/>
          </a:p>
          <a:p>
            <a:pPr>
              <a:buFont typeface="+mj-lt"/>
              <a:buAutoNum type="arabicPeriod"/>
            </a:pPr>
            <a:r>
              <a:rPr lang="en-GB" sz="1200" dirty="0"/>
              <a:t>When to use </a:t>
            </a:r>
            <a:r>
              <a:rPr lang="en-GB" sz="1200" dirty="0" err="1"/>
              <a:t>ArrayList</a:t>
            </a:r>
            <a:r>
              <a:rPr lang="en-GB" sz="1200" dirty="0"/>
              <a:t> and LinkedList in Java</a:t>
            </a:r>
          </a:p>
          <a:p>
            <a:pPr>
              <a:buFont typeface="+mj-lt"/>
              <a:buAutoNum type="arabicPeriod"/>
            </a:pPr>
            <a:r>
              <a:rPr lang="en-GB" sz="1200" dirty="0"/>
              <a:t>Difference between </a:t>
            </a:r>
            <a:r>
              <a:rPr lang="en-GB" sz="1200" dirty="0" err="1"/>
              <a:t>ArrayList</a:t>
            </a:r>
            <a:r>
              <a:rPr lang="en-GB" sz="1200" dirty="0"/>
              <a:t> and Vector</a:t>
            </a:r>
          </a:p>
          <a:p>
            <a:pPr>
              <a:buFont typeface="+mj-lt"/>
              <a:buAutoNum type="arabicPeriod"/>
            </a:pPr>
            <a:r>
              <a:rPr lang="en-GB" sz="1200" dirty="0"/>
              <a:t>How to Compare Two </a:t>
            </a:r>
            <a:r>
              <a:rPr lang="en-GB" sz="1200" dirty="0" err="1"/>
              <a:t>ArrayList</a:t>
            </a:r>
            <a:r>
              <a:rPr lang="en-GB" sz="1200" dirty="0"/>
              <a:t> in Java</a:t>
            </a:r>
          </a:p>
          <a:p>
            <a:pPr>
              <a:buFont typeface="+mj-lt"/>
              <a:buAutoNum type="arabicPeriod"/>
            </a:pPr>
            <a:r>
              <a:rPr lang="en-GB" sz="1200" dirty="0"/>
              <a:t>How to reverse </a:t>
            </a:r>
            <a:r>
              <a:rPr lang="en-GB" sz="1200" dirty="0" err="1"/>
              <a:t>ArrayList</a:t>
            </a:r>
            <a:r>
              <a:rPr lang="en-GB" sz="1200" dirty="0"/>
              <a:t> in Java</a:t>
            </a:r>
          </a:p>
          <a:p>
            <a:pPr>
              <a:buFont typeface="+mj-lt"/>
              <a:buAutoNum type="arabicPeriod"/>
            </a:pPr>
            <a:r>
              <a:rPr lang="en-GB" sz="1200" dirty="0"/>
              <a:t>When to use </a:t>
            </a:r>
            <a:r>
              <a:rPr lang="en-GB" sz="1200" dirty="0" err="1"/>
              <a:t>ArrayList</a:t>
            </a:r>
            <a:r>
              <a:rPr lang="en-GB" sz="1200" dirty="0"/>
              <a:t> and LinkedList in Java</a:t>
            </a:r>
          </a:p>
          <a:p>
            <a:pPr>
              <a:buFont typeface="+mj-lt"/>
              <a:buAutoNum type="arabicPeriod"/>
            </a:pPr>
            <a:r>
              <a:rPr lang="en-GB" sz="1200" dirty="0"/>
              <a:t>How to make </a:t>
            </a:r>
            <a:r>
              <a:rPr lang="en-GB" sz="1200" dirty="0" err="1"/>
              <a:t>ArrayList</a:t>
            </a:r>
            <a:r>
              <a:rPr lang="en-GB" sz="1200" dirty="0"/>
              <a:t> Read Only</a:t>
            </a:r>
          </a:p>
          <a:p>
            <a:pPr>
              <a:buFont typeface="+mj-lt"/>
              <a:buAutoNum type="arabicPeriod"/>
            </a:pPr>
            <a:r>
              <a:rPr lang="en-GB" sz="1200" dirty="0"/>
              <a:t>Difference between length of array and size() of </a:t>
            </a:r>
            <a:r>
              <a:rPr lang="en-GB" sz="1200" dirty="0" err="1"/>
              <a:t>ArrayList</a:t>
            </a:r>
            <a:r>
              <a:rPr lang="en-GB" sz="1200" dirty="0"/>
              <a:t> in Java</a:t>
            </a:r>
          </a:p>
          <a:p>
            <a:pPr>
              <a:buFont typeface="+mj-lt"/>
              <a:buAutoNum type="arabicPeriod"/>
            </a:pPr>
            <a:r>
              <a:rPr lang="en-GB" sz="1200" dirty="0"/>
              <a:t>How to Synchronize </a:t>
            </a:r>
            <a:r>
              <a:rPr lang="en-GB" sz="1200" dirty="0" err="1"/>
              <a:t>ArrayList</a:t>
            </a:r>
            <a:r>
              <a:rPr lang="en-GB" sz="1200" dirty="0"/>
              <a:t> in Java</a:t>
            </a:r>
          </a:p>
          <a:p>
            <a:pPr>
              <a:buFont typeface="+mj-lt"/>
              <a:buAutoNum type="arabicPeriod"/>
            </a:pPr>
            <a:r>
              <a:rPr lang="en-GB" sz="1200" dirty="0"/>
              <a:t>How to convert </a:t>
            </a:r>
            <a:r>
              <a:rPr lang="en-GB" sz="1200" dirty="0" err="1"/>
              <a:t>ArrayList</a:t>
            </a:r>
            <a:r>
              <a:rPr lang="en-GB" sz="1200" dirty="0"/>
              <a:t> to Array and Array to </a:t>
            </a:r>
            <a:r>
              <a:rPr lang="en-GB" sz="1200" dirty="0" err="1"/>
              <a:t>ArrayList</a:t>
            </a:r>
            <a:r>
              <a:rPr lang="en-GB" sz="1200" dirty="0"/>
              <a:t> in java</a:t>
            </a:r>
          </a:p>
          <a:p>
            <a:pPr>
              <a:buFont typeface="+mj-lt"/>
              <a:buAutoNum type="arabicPeriod"/>
            </a:pPr>
            <a:r>
              <a:rPr lang="en-GB" sz="1200" dirty="0"/>
              <a:t>Array vs </a:t>
            </a:r>
            <a:r>
              <a:rPr lang="en-GB" sz="1200" dirty="0" err="1"/>
              <a:t>ArrayList</a:t>
            </a:r>
            <a:r>
              <a:rPr lang="en-GB" sz="1200" dirty="0"/>
              <a:t> in Java</a:t>
            </a:r>
          </a:p>
          <a:p>
            <a:pPr>
              <a:buFont typeface="+mj-lt"/>
              <a:buAutoNum type="arabicPeriod"/>
            </a:pPr>
            <a:r>
              <a:rPr lang="en-GB" sz="1200" dirty="0"/>
              <a:t>How to Sort Java </a:t>
            </a:r>
            <a:r>
              <a:rPr lang="en-GB" sz="1200" dirty="0" err="1"/>
              <a:t>ArrayList</a:t>
            </a:r>
            <a:r>
              <a:rPr lang="en-GB" sz="1200" dirty="0"/>
              <a:t> in Descending Order</a:t>
            </a:r>
          </a:p>
          <a:p>
            <a:pPr>
              <a:buFont typeface="+mj-lt"/>
              <a:buAutoNum type="arabicPeriod"/>
            </a:pPr>
            <a:r>
              <a:rPr lang="en-GB" sz="1200" dirty="0"/>
              <a:t>How to remove duplicates from </a:t>
            </a:r>
            <a:r>
              <a:rPr lang="en-GB" sz="1200" dirty="0" err="1"/>
              <a:t>ArrayList</a:t>
            </a:r>
            <a:r>
              <a:rPr lang="en-GB" sz="1200" dirty="0"/>
              <a:t> in Java</a:t>
            </a:r>
          </a:p>
        </p:txBody>
      </p:sp>
    </p:spTree>
    <p:extLst>
      <p:ext uri="{BB962C8B-B14F-4D97-AF65-F5344CB8AC3E}">
        <p14:creationId xmlns:p14="http://schemas.microsoft.com/office/powerpoint/2010/main" val="3970642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2D57-8B71-42A0-98FA-39DFA0D66E14}"/>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17FDF1AD-5A2C-434F-9444-ECFB9DAB14F2}"/>
              </a:ext>
            </a:extLst>
          </p:cNvPr>
          <p:cNvSpPr>
            <a:spLocks noGrp="1"/>
          </p:cNvSpPr>
          <p:nvPr>
            <p:ph idx="1"/>
          </p:nvPr>
        </p:nvSpPr>
        <p:spPr/>
        <p:txBody>
          <a:bodyPr/>
          <a:lstStyle/>
          <a:p>
            <a:pPr marL="0" indent="0">
              <a:buNone/>
            </a:pPr>
            <a:r>
              <a:rPr lang="en-GB" dirty="0"/>
              <a:t> </a:t>
            </a:r>
          </a:p>
          <a:p>
            <a:r>
              <a:rPr lang="en-GB" dirty="0"/>
              <a:t>Set  Interface</a:t>
            </a:r>
          </a:p>
          <a:p>
            <a:r>
              <a:rPr lang="en-GB" dirty="0"/>
              <a:t> MAP Interface </a:t>
            </a:r>
          </a:p>
        </p:txBody>
      </p:sp>
    </p:spTree>
    <p:extLst>
      <p:ext uri="{BB962C8B-B14F-4D97-AF65-F5344CB8AC3E}">
        <p14:creationId xmlns:p14="http://schemas.microsoft.com/office/powerpoint/2010/main" val="201815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0" y="97654"/>
            <a:ext cx="9274002" cy="718983"/>
          </a:xfrm>
        </p:spPr>
        <p:txBody>
          <a:bodyPr>
            <a:normAutofit fontScale="90000"/>
          </a:bodyPr>
          <a:lstStyle/>
          <a:p>
            <a:r>
              <a:rPr lang="en-GB" b="0" i="0" dirty="0">
                <a:solidFill>
                  <a:srgbClr val="610B38"/>
                </a:solidFill>
                <a:effectLst/>
                <a:latin typeface="erdana"/>
              </a:rPr>
              <a:t>Collections in Java</a:t>
            </a:r>
            <a:br>
              <a:rPr lang="en-GB" b="0" i="0" dirty="0">
                <a:solidFill>
                  <a:srgbClr val="610B38"/>
                </a:solidFill>
                <a:effectLst/>
                <a:latin typeface="erdana"/>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0" y="612451"/>
            <a:ext cx="12192000" cy="6312132"/>
          </a:xfrm>
        </p:spPr>
        <p:txBody>
          <a:bodyPr>
            <a:normAutofit/>
          </a:bodyPr>
          <a:lstStyle/>
          <a:p>
            <a:pPr algn="just">
              <a:buFont typeface="Arial" panose="020B0604020202020204" pitchFamily="34" charset="0"/>
              <a:buChar char="•"/>
            </a:pPr>
            <a:r>
              <a:rPr lang="en-GB" b="0" i="0" dirty="0">
                <a:solidFill>
                  <a:srgbClr val="333333"/>
                </a:solidFill>
                <a:effectLst/>
                <a:latin typeface="inter-regular"/>
              </a:rPr>
              <a:t>Java Collections can achieve all the operations that you perform on a data such as searching, sorting, insertion, manipulation, and deletion.</a:t>
            </a:r>
          </a:p>
          <a:p>
            <a:pPr marL="0" indent="0" algn="just">
              <a:buNone/>
            </a:pPr>
            <a:r>
              <a:rPr lang="en-GB" b="0" i="0" dirty="0">
                <a:solidFill>
                  <a:srgbClr val="610B4B"/>
                </a:solidFill>
                <a:effectLst/>
                <a:latin typeface="erdana"/>
              </a:rPr>
              <a:t>What is Collection in Java:</a:t>
            </a:r>
          </a:p>
          <a:p>
            <a:pPr marL="0" indent="0" algn="just">
              <a:buNone/>
            </a:pPr>
            <a:r>
              <a:rPr lang="en-GB" b="0" i="0" dirty="0">
                <a:solidFill>
                  <a:srgbClr val="333333"/>
                </a:solidFill>
                <a:effectLst/>
                <a:latin typeface="inter-regular"/>
              </a:rPr>
              <a:t>Java Collection means a single unit of objects. Java Collection framework provides many interfaces (Set, List, Queue, Deque) and classes (</a:t>
            </a:r>
            <a:r>
              <a:rPr lang="en-GB" b="0" i="0" u="none" strike="noStrike" dirty="0" err="1">
                <a:solidFill>
                  <a:srgbClr val="008000"/>
                </a:solidFill>
                <a:effectLst/>
                <a:latin typeface="inter-regular"/>
                <a:hlinkClick r:id="rId2"/>
              </a:rPr>
              <a:t>ArrayList</a:t>
            </a:r>
            <a:r>
              <a:rPr lang="en-GB" b="0" i="0" dirty="0">
                <a:solidFill>
                  <a:srgbClr val="333333"/>
                </a:solidFill>
                <a:effectLst/>
                <a:latin typeface="inter-regular"/>
              </a:rPr>
              <a:t>, Vector, </a:t>
            </a:r>
            <a:r>
              <a:rPr lang="en-GB" b="0" i="0" u="none" strike="noStrike" dirty="0">
                <a:solidFill>
                  <a:srgbClr val="008000"/>
                </a:solidFill>
                <a:effectLst/>
                <a:latin typeface="inter-regular"/>
                <a:hlinkClick r:id="rId3"/>
              </a:rPr>
              <a:t>LinkedList</a:t>
            </a:r>
            <a:r>
              <a:rPr lang="en-GB" b="0" i="0" dirty="0">
                <a:solidFill>
                  <a:srgbClr val="333333"/>
                </a:solidFill>
                <a:effectLst/>
                <a:latin typeface="inter-regular"/>
              </a:rPr>
              <a:t>, </a:t>
            </a:r>
            <a:r>
              <a:rPr lang="en-GB" b="0" i="0" u="none" strike="noStrike" dirty="0" err="1">
                <a:solidFill>
                  <a:srgbClr val="008000"/>
                </a:solidFill>
                <a:effectLst/>
                <a:latin typeface="inter-regular"/>
                <a:hlinkClick r:id="rId4"/>
              </a:rPr>
              <a:t>PriorityQueue</a:t>
            </a:r>
            <a:r>
              <a:rPr lang="en-GB" b="0" i="0" dirty="0">
                <a:solidFill>
                  <a:srgbClr val="333333"/>
                </a:solidFill>
                <a:effectLst/>
                <a:latin typeface="inter-regular"/>
              </a:rPr>
              <a:t>, HashSet, </a:t>
            </a:r>
            <a:r>
              <a:rPr lang="en-GB" b="0" i="0" dirty="0" err="1">
                <a:solidFill>
                  <a:srgbClr val="333333"/>
                </a:solidFill>
                <a:effectLst/>
                <a:latin typeface="inter-regular"/>
              </a:rPr>
              <a:t>LinkedHashSet</a:t>
            </a:r>
            <a:r>
              <a:rPr lang="en-GB" b="0" i="0" dirty="0">
                <a:solidFill>
                  <a:srgbClr val="333333"/>
                </a:solidFill>
                <a:effectLst/>
                <a:latin typeface="inter-regular"/>
              </a:rPr>
              <a:t>, </a:t>
            </a:r>
            <a:r>
              <a:rPr lang="en-GB" b="0" i="0" dirty="0" err="1">
                <a:solidFill>
                  <a:srgbClr val="333333"/>
                </a:solidFill>
                <a:effectLst/>
                <a:latin typeface="inter-regular"/>
              </a:rPr>
              <a:t>TreeSet</a:t>
            </a:r>
            <a:r>
              <a:rPr lang="en-GB" b="0" i="0" dirty="0">
                <a:solidFill>
                  <a:srgbClr val="333333"/>
                </a:solidFill>
                <a:effectLst/>
                <a:latin typeface="inter-regular"/>
              </a:rPr>
              <a:t>).</a:t>
            </a:r>
          </a:p>
          <a:p>
            <a:pPr marL="0" indent="0" algn="just">
              <a:buNone/>
            </a:pPr>
            <a:r>
              <a:rPr lang="en-GB" b="0" i="0" dirty="0">
                <a:solidFill>
                  <a:srgbClr val="610B4B"/>
                </a:solidFill>
                <a:effectLst/>
                <a:latin typeface="erdana"/>
              </a:rPr>
              <a:t>What is Collection framework</a:t>
            </a:r>
          </a:p>
          <a:p>
            <a:pPr algn="just"/>
            <a:r>
              <a:rPr lang="en-GB" b="0" i="0" dirty="0">
                <a:solidFill>
                  <a:srgbClr val="333333"/>
                </a:solidFill>
                <a:effectLst/>
                <a:latin typeface="inter-regular"/>
              </a:rPr>
              <a:t>The Collection framework represents a unified architecture for storing and manipulating a group of objects. It has:</a:t>
            </a:r>
          </a:p>
          <a:p>
            <a:pPr algn="just">
              <a:buFont typeface="+mj-lt"/>
              <a:buAutoNum type="arabicPeriod"/>
            </a:pPr>
            <a:r>
              <a:rPr lang="en-GB" b="0" i="0" dirty="0">
                <a:solidFill>
                  <a:srgbClr val="000000"/>
                </a:solidFill>
                <a:effectLst/>
                <a:latin typeface="inter-regular"/>
              </a:rPr>
              <a:t>Interfaces and its implementations, i.e., classes</a:t>
            </a:r>
          </a:p>
          <a:p>
            <a:pPr algn="just">
              <a:buFont typeface="+mj-lt"/>
              <a:buAutoNum type="arabicPeriod"/>
            </a:pPr>
            <a:r>
              <a:rPr lang="en-GB" b="0" i="0" dirty="0">
                <a:solidFill>
                  <a:srgbClr val="000000"/>
                </a:solidFill>
                <a:effectLst/>
                <a:latin typeface="inter-regular"/>
              </a:rPr>
              <a:t>Algorithm</a:t>
            </a:r>
          </a:p>
          <a:p>
            <a:pPr algn="just">
              <a:buFont typeface="Arial" panose="020B0604020202020204" pitchFamily="34" charset="0"/>
              <a:buChar char="•"/>
            </a:pPr>
            <a:endParaRPr lang="en-GB" b="1" i="0" dirty="0">
              <a:solidFill>
                <a:srgbClr val="333333"/>
              </a:solidFill>
              <a:effectLst/>
              <a:latin typeface="inter-bold"/>
            </a:endParaRPr>
          </a:p>
          <a:p>
            <a:pPr marL="0" indent="0" algn="just">
              <a:buNone/>
            </a:pPr>
            <a:r>
              <a:rPr lang="en-GB" b="0" i="0" dirty="0">
                <a:solidFill>
                  <a:srgbClr val="610B4B"/>
                </a:solidFill>
                <a:effectLst/>
                <a:latin typeface="erdana"/>
              </a:rPr>
              <a:t>What is a framework in Java</a:t>
            </a:r>
          </a:p>
          <a:p>
            <a:pPr algn="just">
              <a:buFont typeface="Arial" panose="020B0604020202020204" pitchFamily="34" charset="0"/>
              <a:buChar char="•"/>
            </a:pPr>
            <a:r>
              <a:rPr lang="en-GB" b="0" i="0" dirty="0">
                <a:solidFill>
                  <a:srgbClr val="000000"/>
                </a:solidFill>
                <a:effectLst/>
                <a:latin typeface="inter-regular"/>
              </a:rPr>
              <a:t>It provides readymade architecture.</a:t>
            </a:r>
          </a:p>
          <a:p>
            <a:pPr algn="just">
              <a:buFont typeface="Arial" panose="020B0604020202020204" pitchFamily="34" charset="0"/>
              <a:buChar char="•"/>
            </a:pPr>
            <a:r>
              <a:rPr lang="en-GB" b="0" i="0" dirty="0">
                <a:solidFill>
                  <a:srgbClr val="000000"/>
                </a:solidFill>
                <a:effectLst/>
                <a:latin typeface="inter-regular"/>
              </a:rPr>
              <a:t>It represents a set of classes and interfaces.</a:t>
            </a:r>
          </a:p>
          <a:p>
            <a:pPr algn="just">
              <a:buFont typeface="Arial" panose="020B0604020202020204" pitchFamily="34" charset="0"/>
              <a:buChar char="•"/>
            </a:pPr>
            <a:r>
              <a:rPr lang="en-GB" b="0" i="0" dirty="0">
                <a:solidFill>
                  <a:srgbClr val="000000"/>
                </a:solidFill>
                <a:effectLst/>
                <a:latin typeface="inter-regular"/>
              </a:rPr>
              <a:t>It is optional.</a:t>
            </a: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algn="just">
              <a:buFont typeface="Arial" panose="020B0604020202020204" pitchFamily="34" charset="0"/>
              <a:buChar char="•"/>
            </a:pPr>
            <a:endParaRPr lang="en-GB" b="1" i="0" dirty="0">
              <a:solidFill>
                <a:srgbClr val="333333"/>
              </a:solidFill>
              <a:effectLst/>
              <a:latin typeface="inter-bold"/>
            </a:endParaRPr>
          </a:p>
          <a:p>
            <a:pPr marL="0" indent="0" algn="just">
              <a:buNone/>
            </a:pPr>
            <a:endParaRPr lang="en-GB" b="1" i="0" dirty="0">
              <a:solidFill>
                <a:srgbClr val="333333"/>
              </a:solidFill>
              <a:effectLst/>
              <a:latin typeface="inter-bold"/>
            </a:endParaRPr>
          </a:p>
          <a:p>
            <a:pPr marL="0" indent="0" algn="just">
              <a:buNone/>
            </a:pPr>
            <a:endParaRPr lang="en-GB" b="0" i="0" dirty="0">
              <a:solidFill>
                <a:srgbClr val="333333"/>
              </a:solidFill>
              <a:effectLst/>
              <a:latin typeface="inter-regular"/>
            </a:endParaRPr>
          </a:p>
          <a:p>
            <a:pPr marL="0" indent="0" algn="just">
              <a:buNone/>
            </a:pPr>
            <a:endParaRPr lang="en-GB" b="0" i="0" dirty="0">
              <a:solidFill>
                <a:srgbClr val="333333"/>
              </a:solidFill>
              <a:effectLst/>
              <a:latin typeface="inter-regular"/>
            </a:endParaRPr>
          </a:p>
          <a:p>
            <a:pPr algn="just">
              <a:buFont typeface="+mj-lt"/>
              <a:buAutoNum type="arabicPeriod"/>
            </a:pPr>
            <a:endParaRPr lang="en-GB" b="0" i="0" dirty="0">
              <a:solidFill>
                <a:srgbClr val="000000"/>
              </a:solidFill>
              <a:effectLst/>
              <a:latin typeface="inter-regular"/>
            </a:endParaRPr>
          </a:p>
          <a:p>
            <a:pPr algn="just">
              <a:buFont typeface="+mj-lt"/>
              <a:buAutoNum type="arabicPeriod"/>
            </a:pPr>
            <a:endParaRPr lang="en-GB" b="0" i="0" dirty="0">
              <a:solidFill>
                <a:srgbClr val="000000"/>
              </a:solidFill>
              <a:effectLst/>
              <a:latin typeface="inter-regular"/>
            </a:endParaRPr>
          </a:p>
          <a:p>
            <a:pPr algn="just"/>
            <a:endParaRPr lang="en-GB" b="0" i="0" dirty="0">
              <a:solidFill>
                <a:srgbClr val="333333"/>
              </a:solidFill>
              <a:effectLst/>
              <a:latin typeface="inter-regular"/>
            </a:endParaRPr>
          </a:p>
          <a:p>
            <a:pPr marL="0" indent="0">
              <a:buNone/>
            </a:pPr>
            <a:endParaRPr lang="en-GB" dirty="0">
              <a:solidFill>
                <a:srgbClr val="212529"/>
              </a:solidFill>
              <a:latin typeface="system-ui"/>
            </a:endParaRPr>
          </a:p>
          <a:p>
            <a:pPr marL="0" indent="0">
              <a:buNone/>
            </a:pPr>
            <a:endParaRPr lang="en-GB" dirty="0"/>
          </a:p>
        </p:txBody>
      </p:sp>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CCAD-E5F8-489C-9E26-FC6899DEAD47}"/>
              </a:ext>
            </a:extLst>
          </p:cNvPr>
          <p:cNvSpPr>
            <a:spLocks noGrp="1"/>
          </p:cNvSpPr>
          <p:nvPr>
            <p:ph type="title"/>
          </p:nvPr>
        </p:nvSpPr>
        <p:spPr>
          <a:xfrm>
            <a:off x="0" y="0"/>
            <a:ext cx="9274002" cy="630315"/>
          </a:xfrm>
        </p:spPr>
        <p:txBody>
          <a:bodyPr>
            <a:normAutofit fontScale="90000"/>
          </a:bodyPr>
          <a:lstStyle/>
          <a:p>
            <a:r>
              <a:rPr lang="en-GB" b="0" i="0" dirty="0">
                <a:solidFill>
                  <a:srgbClr val="610B38"/>
                </a:solidFill>
                <a:effectLst/>
                <a:latin typeface="erdana"/>
              </a:rPr>
              <a:t>Hierarchy of Collection Framework</a:t>
            </a:r>
            <a:br>
              <a:rPr lang="en-GB" b="0" i="0" dirty="0">
                <a:solidFill>
                  <a:srgbClr val="610B38"/>
                </a:solidFill>
                <a:effectLst/>
                <a:latin typeface="erdana"/>
              </a:rPr>
            </a:br>
            <a:br>
              <a:rPr lang="en-GB" b="0" i="0" dirty="0">
                <a:solidFill>
                  <a:srgbClr val="610B38"/>
                </a:solidFill>
                <a:effectLst/>
                <a:latin typeface="erdana"/>
              </a:rPr>
            </a:br>
            <a:br>
              <a:rPr lang="en-GB" b="0" i="0" dirty="0">
                <a:solidFill>
                  <a:srgbClr val="610B4B"/>
                </a:solidFill>
                <a:effectLst/>
                <a:latin typeface="erdana"/>
              </a:rPr>
            </a:br>
            <a:endParaRPr lang="en-GB" dirty="0"/>
          </a:p>
        </p:txBody>
      </p:sp>
      <p:sp>
        <p:nvSpPr>
          <p:cNvPr id="3" name="Content Placeholder 2">
            <a:extLst>
              <a:ext uri="{FF2B5EF4-FFF2-40B4-BE49-F238E27FC236}">
                <a16:creationId xmlns:a16="http://schemas.microsoft.com/office/drawing/2014/main" id="{05FEC125-A887-46BF-AD8D-9FCE1150FB3C}"/>
              </a:ext>
            </a:extLst>
          </p:cNvPr>
          <p:cNvSpPr>
            <a:spLocks noGrp="1"/>
          </p:cNvSpPr>
          <p:nvPr>
            <p:ph idx="1"/>
          </p:nvPr>
        </p:nvSpPr>
        <p:spPr>
          <a:xfrm>
            <a:off x="-1" y="506027"/>
            <a:ext cx="12126897" cy="6351974"/>
          </a:xfrm>
        </p:spPr>
        <p:txBody>
          <a:bodyPr>
            <a:normAutofit/>
          </a:bodyPr>
          <a:lstStyle/>
          <a:p>
            <a:pPr algn="just"/>
            <a:r>
              <a:rPr lang="en-GB" b="0" i="0" dirty="0">
                <a:solidFill>
                  <a:srgbClr val="333333"/>
                </a:solidFill>
                <a:effectLst/>
                <a:latin typeface="inter-regular"/>
              </a:rPr>
              <a:t>Let us see the hierarchy of Collection framework. The </a:t>
            </a:r>
            <a:r>
              <a:rPr lang="en-GB" b="1" i="0" dirty="0" err="1">
                <a:solidFill>
                  <a:srgbClr val="333333"/>
                </a:solidFill>
                <a:effectLst/>
                <a:latin typeface="inter-bold"/>
              </a:rPr>
              <a:t>java.util</a:t>
            </a:r>
            <a:r>
              <a:rPr lang="en-GB" b="0" i="0" dirty="0">
                <a:solidFill>
                  <a:srgbClr val="333333"/>
                </a:solidFill>
                <a:effectLst/>
                <a:latin typeface="inter-regular"/>
              </a:rPr>
              <a:t> package contains all the </a:t>
            </a:r>
            <a:r>
              <a:rPr lang="en-GB" b="0" i="0" u="none" strike="noStrike" dirty="0">
                <a:solidFill>
                  <a:srgbClr val="008000"/>
                </a:solidFill>
                <a:effectLst/>
                <a:latin typeface="inter-regular"/>
                <a:hlinkClick r:id="rId2"/>
              </a:rPr>
              <a:t>classes</a:t>
            </a:r>
            <a:r>
              <a:rPr lang="en-GB" b="0" i="0" dirty="0">
                <a:solidFill>
                  <a:srgbClr val="333333"/>
                </a:solidFill>
                <a:effectLst/>
                <a:latin typeface="inter-regular"/>
              </a:rPr>
              <a:t> and </a:t>
            </a:r>
            <a:r>
              <a:rPr lang="en-GB" b="0" i="0" u="none" strike="noStrike" dirty="0">
                <a:solidFill>
                  <a:srgbClr val="008000"/>
                </a:solidFill>
                <a:effectLst/>
                <a:latin typeface="inter-regular"/>
                <a:hlinkClick r:id="rId3"/>
              </a:rPr>
              <a:t>interfaces</a:t>
            </a:r>
            <a:r>
              <a:rPr lang="en-GB" b="0" i="0" dirty="0">
                <a:solidFill>
                  <a:srgbClr val="333333"/>
                </a:solidFill>
                <a:effectLst/>
                <a:latin typeface="inter-regular"/>
              </a:rPr>
              <a:t> for the Collection framework.</a:t>
            </a:r>
          </a:p>
          <a:p>
            <a:pPr algn="just"/>
            <a:endParaRPr lang="en-GB" dirty="0"/>
          </a:p>
        </p:txBody>
      </p:sp>
      <p:pic>
        <p:nvPicPr>
          <p:cNvPr id="1026" name="Picture 2" descr="Hierarchy of Java Collection framework">
            <a:extLst>
              <a:ext uri="{FF2B5EF4-FFF2-40B4-BE49-F238E27FC236}">
                <a16:creationId xmlns:a16="http://schemas.microsoft.com/office/drawing/2014/main" id="{2764A35E-0D19-4722-ACE4-959397500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07" y="1420427"/>
            <a:ext cx="6630812" cy="49315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Map Hierarchy">
            <a:extLst>
              <a:ext uri="{FF2B5EF4-FFF2-40B4-BE49-F238E27FC236}">
                <a16:creationId xmlns:a16="http://schemas.microsoft.com/office/drawing/2014/main" id="{27CBA84A-4A69-4769-8108-B720D506E6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0813" y="1855433"/>
            <a:ext cx="4145872" cy="462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73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9523E-B8ED-4EAF-A0CB-1296375B5EDA}"/>
              </a:ext>
            </a:extLst>
          </p:cNvPr>
          <p:cNvSpPr>
            <a:spLocks noGrp="1"/>
          </p:cNvSpPr>
          <p:nvPr>
            <p:ph idx="1"/>
          </p:nvPr>
        </p:nvSpPr>
        <p:spPr>
          <a:xfrm>
            <a:off x="0" y="0"/>
            <a:ext cx="12192000" cy="6951216"/>
          </a:xfrm>
        </p:spPr>
        <p:txBody>
          <a:bodyPr/>
          <a:lstStyle/>
          <a:p>
            <a:pPr marL="0" indent="0" algn="just">
              <a:buNone/>
            </a:pPr>
            <a:r>
              <a:rPr lang="en-GB" b="0" i="0" dirty="0">
                <a:solidFill>
                  <a:srgbClr val="610B38"/>
                </a:solidFill>
                <a:effectLst/>
                <a:latin typeface="erdana"/>
              </a:rPr>
              <a:t>Methods of Collection interface</a:t>
            </a:r>
          </a:p>
          <a:p>
            <a:pPr algn="just"/>
            <a:endParaRPr lang="en-GB" b="0" i="0" dirty="0">
              <a:solidFill>
                <a:srgbClr val="333333"/>
              </a:solidFill>
              <a:effectLst/>
              <a:latin typeface="inter-regular"/>
            </a:endParaRPr>
          </a:p>
        </p:txBody>
      </p:sp>
      <p:sp>
        <p:nvSpPr>
          <p:cNvPr id="6" name="Rectangle 2">
            <a:extLst>
              <a:ext uri="{FF2B5EF4-FFF2-40B4-BE49-F238E27FC236}">
                <a16:creationId xmlns:a16="http://schemas.microsoft.com/office/drawing/2014/main" id="{69904BA4-19B8-434A-B475-6F2612BFAB53}"/>
              </a:ext>
            </a:extLst>
          </p:cNvPr>
          <p:cNvSpPr>
            <a:spLocks noChangeArrowheads="1"/>
          </p:cNvSpPr>
          <p:nvPr/>
        </p:nvSpPr>
        <p:spPr bwMode="auto">
          <a:xfrm>
            <a:off x="3494088"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80976FE3-9467-49BA-A4EE-C1FFC527F19E}"/>
              </a:ext>
            </a:extLst>
          </p:cNvPr>
          <p:cNvGraphicFramePr>
            <a:graphicFrameLocks noGrp="1"/>
          </p:cNvGraphicFramePr>
          <p:nvPr>
            <p:extLst>
              <p:ext uri="{D42A27DB-BD31-4B8C-83A1-F6EECF244321}">
                <p14:modId xmlns:p14="http://schemas.microsoft.com/office/powerpoint/2010/main" val="1294371773"/>
              </p:ext>
            </p:extLst>
          </p:nvPr>
        </p:nvGraphicFramePr>
        <p:xfrm>
          <a:off x="248574" y="506027"/>
          <a:ext cx="11860566" cy="8993026"/>
        </p:xfrm>
        <a:graphic>
          <a:graphicData uri="http://schemas.openxmlformats.org/drawingml/2006/table">
            <a:tbl>
              <a:tblPr/>
              <a:tblGrid>
                <a:gridCol w="3953522">
                  <a:extLst>
                    <a:ext uri="{9D8B030D-6E8A-4147-A177-3AD203B41FA5}">
                      <a16:colId xmlns:a16="http://schemas.microsoft.com/office/drawing/2014/main" val="1185999363"/>
                    </a:ext>
                  </a:extLst>
                </a:gridCol>
                <a:gridCol w="3953522">
                  <a:extLst>
                    <a:ext uri="{9D8B030D-6E8A-4147-A177-3AD203B41FA5}">
                      <a16:colId xmlns:a16="http://schemas.microsoft.com/office/drawing/2014/main" val="64175146"/>
                    </a:ext>
                  </a:extLst>
                </a:gridCol>
                <a:gridCol w="3953522">
                  <a:extLst>
                    <a:ext uri="{9D8B030D-6E8A-4147-A177-3AD203B41FA5}">
                      <a16:colId xmlns:a16="http://schemas.microsoft.com/office/drawing/2014/main" val="1636201284"/>
                    </a:ext>
                  </a:extLst>
                </a:gridCol>
              </a:tblGrid>
              <a:tr h="119655">
                <a:tc>
                  <a:txBody>
                    <a:bodyPr/>
                    <a:lstStyle/>
                    <a:p>
                      <a:pPr algn="l" fontAlgn="t"/>
                      <a:r>
                        <a:rPr lang="en-GB" sz="1600">
                          <a:solidFill>
                            <a:srgbClr val="000000"/>
                          </a:solidFill>
                          <a:effectLst/>
                          <a:latin typeface="times new roman" panose="02020603050405020304" pitchFamily="18" charset="0"/>
                        </a:rPr>
                        <a:t>No.</a:t>
                      </a:r>
                    </a:p>
                  </a:txBody>
                  <a:tcPr marL="16779" marR="16779" marT="16779" marB="16779">
                    <a:lnL w="7620" cap="flat" cmpd="sng" algn="ctr">
                      <a:solidFill>
                        <a:srgbClr val="20EA49"/>
                      </a:solidFill>
                      <a:prstDash val="solid"/>
                      <a:round/>
                      <a:headEnd type="none" w="med" len="med"/>
                      <a:tailEnd type="none" w="med" len="med"/>
                    </a:lnL>
                    <a:lnR w="7620" cap="flat" cmpd="sng" algn="ctr">
                      <a:solidFill>
                        <a:srgbClr val="20EA49"/>
                      </a:solidFill>
                      <a:prstDash val="solid"/>
                      <a:round/>
                      <a:headEnd type="none" w="med" len="med"/>
                      <a:tailEnd type="none" w="med" len="med"/>
                    </a:lnR>
                    <a:lnT w="7620" cap="flat" cmpd="sng" algn="ctr">
                      <a:solidFill>
                        <a:srgbClr val="20EA4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600">
                          <a:solidFill>
                            <a:srgbClr val="000000"/>
                          </a:solidFill>
                          <a:effectLst/>
                          <a:latin typeface="times new roman" panose="02020603050405020304" pitchFamily="18" charset="0"/>
                        </a:rPr>
                        <a:t>Method</a:t>
                      </a:r>
                    </a:p>
                  </a:txBody>
                  <a:tcPr marL="16779" marR="16779" marT="16779" marB="16779">
                    <a:lnL w="7620" cap="flat" cmpd="sng" algn="ctr">
                      <a:solidFill>
                        <a:srgbClr val="20EA49"/>
                      </a:solidFill>
                      <a:prstDash val="solid"/>
                      <a:round/>
                      <a:headEnd type="none" w="med" len="med"/>
                      <a:tailEnd type="none" w="med" len="med"/>
                    </a:lnL>
                    <a:lnR w="7620" cap="flat" cmpd="sng" algn="ctr">
                      <a:solidFill>
                        <a:srgbClr val="20EA49"/>
                      </a:solidFill>
                      <a:prstDash val="solid"/>
                      <a:round/>
                      <a:headEnd type="none" w="med" len="med"/>
                      <a:tailEnd type="none" w="med" len="med"/>
                    </a:lnR>
                    <a:lnT w="7620" cap="flat" cmpd="sng" algn="ctr">
                      <a:solidFill>
                        <a:srgbClr val="20EA4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600">
                          <a:solidFill>
                            <a:srgbClr val="000000"/>
                          </a:solidFill>
                          <a:effectLst/>
                          <a:latin typeface="times new roman" panose="02020603050405020304" pitchFamily="18" charset="0"/>
                        </a:rPr>
                        <a:t>Description</a:t>
                      </a:r>
                    </a:p>
                  </a:txBody>
                  <a:tcPr marL="16779" marR="16779" marT="16779" marB="16779">
                    <a:lnL w="7620" cap="flat" cmpd="sng" algn="ctr">
                      <a:solidFill>
                        <a:srgbClr val="20EA49"/>
                      </a:solidFill>
                      <a:prstDash val="solid"/>
                      <a:round/>
                      <a:headEnd type="none" w="med" len="med"/>
                      <a:tailEnd type="none" w="med" len="med"/>
                    </a:lnL>
                    <a:lnR w="7620" cap="flat" cmpd="sng" algn="ctr">
                      <a:solidFill>
                        <a:srgbClr val="20EA49"/>
                      </a:solidFill>
                      <a:prstDash val="solid"/>
                      <a:round/>
                      <a:headEnd type="none" w="med" len="med"/>
                      <a:tailEnd type="none" w="med" len="med"/>
                    </a:lnR>
                    <a:lnT w="7620" cap="flat" cmpd="sng" algn="ctr">
                      <a:solidFill>
                        <a:srgbClr val="20EA4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87479808"/>
                  </a:ext>
                </a:extLst>
              </a:tr>
              <a:tr h="247285">
                <a:tc>
                  <a:txBody>
                    <a:bodyPr/>
                    <a:lstStyle/>
                    <a:p>
                      <a:pPr algn="just" fontAlgn="t"/>
                      <a:r>
                        <a:rPr lang="en-GB" sz="1600">
                          <a:solidFill>
                            <a:srgbClr val="333333"/>
                          </a:solidFill>
                          <a:effectLst/>
                          <a:latin typeface="inter-regular"/>
                        </a:rPr>
                        <a:t>1</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dirty="0">
                          <a:solidFill>
                            <a:srgbClr val="333333"/>
                          </a:solidFill>
                          <a:effectLst/>
                          <a:latin typeface="inter-regular"/>
                        </a:rPr>
                        <a:t>public </a:t>
                      </a:r>
                      <a:r>
                        <a:rPr lang="en-GB" sz="1600" dirty="0" err="1">
                          <a:solidFill>
                            <a:srgbClr val="333333"/>
                          </a:solidFill>
                          <a:effectLst/>
                          <a:latin typeface="inter-regular"/>
                        </a:rPr>
                        <a:t>boolean</a:t>
                      </a:r>
                      <a:r>
                        <a:rPr lang="en-GB" sz="1600" dirty="0">
                          <a:solidFill>
                            <a:srgbClr val="333333"/>
                          </a:solidFill>
                          <a:effectLst/>
                          <a:latin typeface="inter-regular"/>
                        </a:rPr>
                        <a:t> add(E e)</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It is used to insert an element in this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26513830"/>
                  </a:ext>
                </a:extLst>
              </a:tr>
              <a:tr h="319078">
                <a:tc>
                  <a:txBody>
                    <a:bodyPr/>
                    <a:lstStyle/>
                    <a:p>
                      <a:pPr algn="just" fontAlgn="t"/>
                      <a:r>
                        <a:rPr lang="en-GB" sz="1600">
                          <a:solidFill>
                            <a:srgbClr val="333333"/>
                          </a:solidFill>
                          <a:effectLst/>
                          <a:latin typeface="inter-regular"/>
                        </a:rPr>
                        <a:t>2</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dirty="0">
                          <a:solidFill>
                            <a:srgbClr val="333333"/>
                          </a:solidFill>
                          <a:effectLst/>
                          <a:latin typeface="inter-regular"/>
                        </a:rPr>
                        <a:t>public </a:t>
                      </a:r>
                      <a:r>
                        <a:rPr lang="en-GB" sz="1600" dirty="0" err="1">
                          <a:solidFill>
                            <a:srgbClr val="333333"/>
                          </a:solidFill>
                          <a:effectLst/>
                          <a:latin typeface="inter-regular"/>
                        </a:rPr>
                        <a:t>boolean</a:t>
                      </a:r>
                      <a:r>
                        <a:rPr lang="en-GB" sz="1600" dirty="0">
                          <a:solidFill>
                            <a:srgbClr val="333333"/>
                          </a:solidFill>
                          <a:effectLst/>
                          <a:latin typeface="inter-regular"/>
                        </a:rPr>
                        <a:t> </a:t>
                      </a:r>
                      <a:r>
                        <a:rPr lang="en-GB" sz="1600" dirty="0" err="1">
                          <a:solidFill>
                            <a:srgbClr val="333333"/>
                          </a:solidFill>
                          <a:effectLst/>
                          <a:latin typeface="inter-regular"/>
                        </a:rPr>
                        <a:t>addAll</a:t>
                      </a:r>
                      <a:r>
                        <a:rPr lang="en-GB" sz="1600" dirty="0">
                          <a:solidFill>
                            <a:srgbClr val="333333"/>
                          </a:solidFill>
                          <a:effectLst/>
                          <a:latin typeface="inter-regular"/>
                        </a:rPr>
                        <a:t>(Collection&lt;? extends E&gt; c)</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It is used to insert the specified collection elements in the invoking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56787262"/>
                  </a:ext>
                </a:extLst>
              </a:tr>
              <a:tr h="247285">
                <a:tc>
                  <a:txBody>
                    <a:bodyPr/>
                    <a:lstStyle/>
                    <a:p>
                      <a:pPr algn="just" fontAlgn="t"/>
                      <a:r>
                        <a:rPr lang="en-GB" sz="1600">
                          <a:solidFill>
                            <a:srgbClr val="333333"/>
                          </a:solidFill>
                          <a:effectLst/>
                          <a:latin typeface="inter-regular"/>
                        </a:rPr>
                        <a:t>3</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dirty="0">
                          <a:solidFill>
                            <a:srgbClr val="333333"/>
                          </a:solidFill>
                          <a:effectLst/>
                          <a:latin typeface="inter-regular"/>
                        </a:rPr>
                        <a:t>public </a:t>
                      </a:r>
                      <a:r>
                        <a:rPr lang="en-GB" sz="1600" dirty="0" err="1">
                          <a:solidFill>
                            <a:srgbClr val="333333"/>
                          </a:solidFill>
                          <a:effectLst/>
                          <a:latin typeface="inter-regular"/>
                        </a:rPr>
                        <a:t>boolean</a:t>
                      </a:r>
                      <a:r>
                        <a:rPr lang="en-GB" sz="1600" dirty="0">
                          <a:solidFill>
                            <a:srgbClr val="333333"/>
                          </a:solidFill>
                          <a:effectLst/>
                          <a:latin typeface="inter-regular"/>
                        </a:rPr>
                        <a:t> remove(Object element)</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It is used to delete an element from the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78714067"/>
                  </a:ext>
                </a:extLst>
              </a:tr>
              <a:tr h="390871">
                <a:tc>
                  <a:txBody>
                    <a:bodyPr/>
                    <a:lstStyle/>
                    <a:p>
                      <a:pPr algn="just" fontAlgn="t"/>
                      <a:r>
                        <a:rPr lang="en-GB" sz="1600">
                          <a:solidFill>
                            <a:srgbClr val="333333"/>
                          </a:solidFill>
                          <a:effectLst/>
                          <a:latin typeface="inter-regular"/>
                        </a:rPr>
                        <a:t>4</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public boolean removeAll(Collection&lt;?&gt; c)</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It is used to delete all the elements of the specified collection from the invoking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12695099"/>
                  </a:ext>
                </a:extLst>
              </a:tr>
              <a:tr h="390871">
                <a:tc>
                  <a:txBody>
                    <a:bodyPr/>
                    <a:lstStyle/>
                    <a:p>
                      <a:pPr algn="just" fontAlgn="t"/>
                      <a:r>
                        <a:rPr lang="en-GB" sz="1600">
                          <a:solidFill>
                            <a:srgbClr val="333333"/>
                          </a:solidFill>
                          <a:effectLst/>
                          <a:latin typeface="inter-regular"/>
                        </a:rPr>
                        <a:t>5</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default boolean removeIf(Predicate&lt;? super E&gt; filter)</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It is used to delete all the elements of the collection that satisfy the specified predicate.</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09644079"/>
                  </a:ext>
                </a:extLst>
              </a:tr>
              <a:tr h="390871">
                <a:tc>
                  <a:txBody>
                    <a:bodyPr/>
                    <a:lstStyle/>
                    <a:p>
                      <a:pPr algn="just" fontAlgn="t"/>
                      <a:r>
                        <a:rPr lang="en-GB" sz="1600">
                          <a:solidFill>
                            <a:srgbClr val="333333"/>
                          </a:solidFill>
                          <a:effectLst/>
                          <a:latin typeface="inter-regular"/>
                        </a:rPr>
                        <a:t>6</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public boolean retainAll(Collection&lt;?&gt; c)</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It is used to delete all the elements of invoking collection except the specified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97993107"/>
                  </a:ext>
                </a:extLst>
              </a:tr>
              <a:tr h="247285">
                <a:tc>
                  <a:txBody>
                    <a:bodyPr/>
                    <a:lstStyle/>
                    <a:p>
                      <a:pPr algn="just" fontAlgn="t"/>
                      <a:r>
                        <a:rPr lang="en-GB" sz="1600">
                          <a:solidFill>
                            <a:srgbClr val="333333"/>
                          </a:solidFill>
                          <a:effectLst/>
                          <a:latin typeface="inter-regular"/>
                        </a:rPr>
                        <a:t>7</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public int size()</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It returns the total number of elements in the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1593860"/>
                  </a:ext>
                </a:extLst>
              </a:tr>
              <a:tr h="247285">
                <a:tc>
                  <a:txBody>
                    <a:bodyPr/>
                    <a:lstStyle/>
                    <a:p>
                      <a:pPr algn="just" fontAlgn="t"/>
                      <a:r>
                        <a:rPr lang="en-GB" sz="1600">
                          <a:solidFill>
                            <a:srgbClr val="333333"/>
                          </a:solidFill>
                          <a:effectLst/>
                          <a:latin typeface="inter-regular"/>
                        </a:rPr>
                        <a:t>8</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public void clear()</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It removes the total number of elements from the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44815256"/>
                  </a:ext>
                </a:extLst>
              </a:tr>
              <a:tr h="247285">
                <a:tc>
                  <a:txBody>
                    <a:bodyPr/>
                    <a:lstStyle/>
                    <a:p>
                      <a:pPr algn="just" fontAlgn="t"/>
                      <a:r>
                        <a:rPr lang="en-GB" sz="1600">
                          <a:solidFill>
                            <a:srgbClr val="333333"/>
                          </a:solidFill>
                          <a:effectLst/>
                          <a:latin typeface="inter-regular"/>
                        </a:rPr>
                        <a:t>9</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public boolean contains(Object element)</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It is used to search an element.</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7260395"/>
                  </a:ext>
                </a:extLst>
              </a:tr>
              <a:tr h="319078">
                <a:tc>
                  <a:txBody>
                    <a:bodyPr/>
                    <a:lstStyle/>
                    <a:p>
                      <a:pPr algn="just" fontAlgn="t"/>
                      <a:r>
                        <a:rPr lang="en-GB" sz="1600">
                          <a:solidFill>
                            <a:srgbClr val="333333"/>
                          </a:solidFill>
                          <a:effectLst/>
                          <a:latin typeface="inter-regular"/>
                        </a:rPr>
                        <a:t>10</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public boolean containsAll(Collection&lt;?&gt; c)</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It is used to search the specified collection in the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55332071"/>
                  </a:ext>
                </a:extLst>
              </a:tr>
              <a:tr h="175493">
                <a:tc>
                  <a:txBody>
                    <a:bodyPr/>
                    <a:lstStyle/>
                    <a:p>
                      <a:pPr algn="just" fontAlgn="t"/>
                      <a:r>
                        <a:rPr lang="en-GB" sz="1600">
                          <a:solidFill>
                            <a:srgbClr val="333333"/>
                          </a:solidFill>
                          <a:effectLst/>
                          <a:latin typeface="inter-regular"/>
                        </a:rPr>
                        <a:t>11</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public Iterator iterator()</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It returns an iterator.</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33543831"/>
                  </a:ext>
                </a:extLst>
              </a:tr>
              <a:tr h="175493">
                <a:tc>
                  <a:txBody>
                    <a:bodyPr/>
                    <a:lstStyle/>
                    <a:p>
                      <a:pPr algn="just" fontAlgn="t"/>
                      <a:r>
                        <a:rPr lang="en-GB" sz="1600">
                          <a:solidFill>
                            <a:srgbClr val="333333"/>
                          </a:solidFill>
                          <a:effectLst/>
                          <a:latin typeface="inter-regular"/>
                        </a:rPr>
                        <a:t>12</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public Object[] toArray()</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It converts collection into array.</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41193665"/>
                  </a:ext>
                </a:extLst>
              </a:tr>
              <a:tr h="390871">
                <a:tc>
                  <a:txBody>
                    <a:bodyPr/>
                    <a:lstStyle/>
                    <a:p>
                      <a:pPr algn="just" fontAlgn="t"/>
                      <a:r>
                        <a:rPr lang="en-GB" sz="1600">
                          <a:solidFill>
                            <a:srgbClr val="333333"/>
                          </a:solidFill>
                          <a:effectLst/>
                          <a:latin typeface="inter-regular"/>
                        </a:rPr>
                        <a:t>13</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fr-FR" sz="1600">
                          <a:solidFill>
                            <a:srgbClr val="333333"/>
                          </a:solidFill>
                          <a:effectLst/>
                          <a:latin typeface="inter-regular"/>
                        </a:rPr>
                        <a:t>public &lt;T&gt; T[] toArray(T[] a)</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It converts collection into array. Here, the runtime type of the returned array is that of the specified array.</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94269094"/>
                  </a:ext>
                </a:extLst>
              </a:tr>
              <a:tr h="175493">
                <a:tc>
                  <a:txBody>
                    <a:bodyPr/>
                    <a:lstStyle/>
                    <a:p>
                      <a:pPr algn="just" fontAlgn="t"/>
                      <a:r>
                        <a:rPr lang="en-GB" sz="1600">
                          <a:solidFill>
                            <a:srgbClr val="333333"/>
                          </a:solidFill>
                          <a:effectLst/>
                          <a:latin typeface="inter-regular"/>
                        </a:rPr>
                        <a:t>14</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public boolean isEmpty()</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It checks if collection is empty.</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29395756"/>
                  </a:ext>
                </a:extLst>
              </a:tr>
              <a:tr h="319078">
                <a:tc>
                  <a:txBody>
                    <a:bodyPr/>
                    <a:lstStyle/>
                    <a:p>
                      <a:pPr algn="just" fontAlgn="t"/>
                      <a:r>
                        <a:rPr lang="en-GB" sz="1600">
                          <a:solidFill>
                            <a:srgbClr val="333333"/>
                          </a:solidFill>
                          <a:effectLst/>
                          <a:latin typeface="inter-regular"/>
                        </a:rPr>
                        <a:t>15</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default Stream&lt;E&gt; parallelStream()</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It returns a possibly parallel Stream with the collection as its source.</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2515314"/>
                  </a:ext>
                </a:extLst>
              </a:tr>
              <a:tr h="319078">
                <a:tc>
                  <a:txBody>
                    <a:bodyPr/>
                    <a:lstStyle/>
                    <a:p>
                      <a:pPr algn="just" fontAlgn="t"/>
                      <a:r>
                        <a:rPr lang="en-GB" sz="1600">
                          <a:solidFill>
                            <a:srgbClr val="333333"/>
                          </a:solidFill>
                          <a:effectLst/>
                          <a:latin typeface="inter-regular"/>
                        </a:rPr>
                        <a:t>16</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default Stream&lt;E&gt; stream()</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It returns a sequential Stream with the collection as its source.</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25256937"/>
                  </a:ext>
                </a:extLst>
              </a:tr>
              <a:tr h="319078">
                <a:tc>
                  <a:txBody>
                    <a:bodyPr/>
                    <a:lstStyle/>
                    <a:p>
                      <a:pPr algn="just" fontAlgn="t"/>
                      <a:r>
                        <a:rPr lang="en-GB" sz="1600">
                          <a:solidFill>
                            <a:srgbClr val="333333"/>
                          </a:solidFill>
                          <a:effectLst/>
                          <a:latin typeface="inter-regular"/>
                        </a:rPr>
                        <a:t>17</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default Spliterator&lt;E&gt; spliterator()</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It generates a Spliterator over the specified elements in the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82144981"/>
                  </a:ext>
                </a:extLst>
              </a:tr>
              <a:tr h="247285">
                <a:tc>
                  <a:txBody>
                    <a:bodyPr/>
                    <a:lstStyle/>
                    <a:p>
                      <a:pPr algn="just" fontAlgn="t"/>
                      <a:r>
                        <a:rPr lang="en-GB" sz="1600">
                          <a:solidFill>
                            <a:srgbClr val="333333"/>
                          </a:solidFill>
                          <a:effectLst/>
                          <a:latin typeface="inter-regular"/>
                        </a:rPr>
                        <a:t>18</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public boolean equals(Object element)</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333333"/>
                          </a:solidFill>
                          <a:effectLst/>
                          <a:latin typeface="inter-regular"/>
                        </a:rPr>
                        <a:t>It matches two collections.</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51611540"/>
                  </a:ext>
                </a:extLst>
              </a:tr>
              <a:tr h="247285">
                <a:tc>
                  <a:txBody>
                    <a:bodyPr/>
                    <a:lstStyle/>
                    <a:p>
                      <a:pPr algn="just" fontAlgn="t"/>
                      <a:r>
                        <a:rPr lang="en-GB" sz="1600">
                          <a:solidFill>
                            <a:srgbClr val="333333"/>
                          </a:solidFill>
                          <a:effectLst/>
                          <a:latin typeface="inter-regular"/>
                        </a:rPr>
                        <a:t>19</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333333"/>
                          </a:solidFill>
                          <a:effectLst/>
                          <a:latin typeface="inter-regular"/>
                        </a:rPr>
                        <a:t>public int hashCode()</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dirty="0">
                          <a:solidFill>
                            <a:srgbClr val="333333"/>
                          </a:solidFill>
                          <a:effectLst/>
                          <a:latin typeface="inter-regular"/>
                        </a:rPr>
                        <a:t>It returns the hash code number of the collection.</a:t>
                      </a:r>
                    </a:p>
                  </a:txBody>
                  <a:tcPr marL="11186" marR="11186" marT="11186" marB="111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38897490"/>
                  </a:ext>
                </a:extLst>
              </a:tr>
            </a:tbl>
          </a:graphicData>
        </a:graphic>
      </p:graphicFrame>
    </p:spTree>
    <p:extLst>
      <p:ext uri="{BB962C8B-B14F-4D97-AF65-F5344CB8AC3E}">
        <p14:creationId xmlns:p14="http://schemas.microsoft.com/office/powerpoint/2010/main" val="17510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EE27-1F8E-4A7C-A6DC-F9E07EC020BC}"/>
              </a:ext>
            </a:extLst>
          </p:cNvPr>
          <p:cNvSpPr>
            <a:spLocks noGrp="1"/>
          </p:cNvSpPr>
          <p:nvPr>
            <p:ph type="title"/>
          </p:nvPr>
        </p:nvSpPr>
        <p:spPr>
          <a:xfrm>
            <a:off x="91736" y="1"/>
            <a:ext cx="9182266" cy="514904"/>
          </a:xfrm>
        </p:spPr>
        <p:txBody>
          <a:bodyPr>
            <a:normAutofit fontScale="90000"/>
          </a:bodyPr>
          <a:lstStyle/>
          <a:p>
            <a:r>
              <a:rPr lang="en-GB" b="0" i="0" dirty="0">
                <a:solidFill>
                  <a:srgbClr val="212529"/>
                </a:solidFill>
                <a:effectLst/>
                <a:latin typeface="system-ui"/>
              </a:rPr>
              <a:t>Accessing a Java Collection using Iterators</a:t>
            </a:r>
            <a:br>
              <a:rPr lang="en-GB" b="0" i="0" dirty="0">
                <a:solidFill>
                  <a:srgbClr val="212529"/>
                </a:solidFill>
                <a:effectLst/>
                <a:latin typeface="system-ui"/>
              </a:rPr>
            </a:b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610B38"/>
                </a:solidFill>
                <a:effectLst/>
                <a:latin typeface="erdana"/>
              </a:rPr>
            </a:br>
            <a:br>
              <a:rPr lang="en-GB" b="1" i="0" dirty="0">
                <a:solidFill>
                  <a:srgbClr val="273239"/>
                </a:solidFill>
                <a:effectLst/>
                <a:latin typeface="urw-din"/>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B1CEB195-E4D0-45CD-8B58-A5C2407B1FB7}"/>
              </a:ext>
            </a:extLst>
          </p:cNvPr>
          <p:cNvSpPr>
            <a:spLocks noGrp="1"/>
          </p:cNvSpPr>
          <p:nvPr>
            <p:ph idx="1"/>
          </p:nvPr>
        </p:nvSpPr>
        <p:spPr>
          <a:xfrm>
            <a:off x="91736" y="514904"/>
            <a:ext cx="12100264" cy="6343096"/>
          </a:xfrm>
        </p:spPr>
        <p:txBody>
          <a:bodyPr>
            <a:normAutofit/>
          </a:bodyPr>
          <a:lstStyle/>
          <a:p>
            <a:pPr algn="l"/>
            <a:r>
              <a:rPr lang="en-GB" b="0" i="0" dirty="0">
                <a:solidFill>
                  <a:srgbClr val="212529"/>
                </a:solidFill>
                <a:effectLst/>
                <a:latin typeface="system-ui"/>
              </a:rPr>
              <a:t>There are three possible ways to process through the elements of any collection.</a:t>
            </a:r>
          </a:p>
          <a:p>
            <a:pPr algn="l">
              <a:buFont typeface="+mj-lt"/>
              <a:buAutoNum type="arabicPeriod"/>
            </a:pPr>
            <a:r>
              <a:rPr lang="en-GB" b="0" i="0" dirty="0">
                <a:solidFill>
                  <a:srgbClr val="212529"/>
                </a:solidFill>
                <a:effectLst/>
                <a:latin typeface="system-ui"/>
              </a:rPr>
              <a:t>Using Iterator interface</a:t>
            </a:r>
          </a:p>
          <a:p>
            <a:pPr algn="l">
              <a:buFont typeface="+mj-lt"/>
              <a:buAutoNum type="arabicPeriod"/>
            </a:pPr>
            <a:r>
              <a:rPr lang="en-GB" b="0" i="0" dirty="0">
                <a:solidFill>
                  <a:srgbClr val="212529"/>
                </a:solidFill>
                <a:effectLst/>
                <a:latin typeface="system-ui"/>
              </a:rPr>
              <a:t>Using </a:t>
            </a:r>
            <a:r>
              <a:rPr lang="en-GB" b="0" i="0" dirty="0" err="1">
                <a:solidFill>
                  <a:srgbClr val="212529"/>
                </a:solidFill>
                <a:effectLst/>
                <a:latin typeface="system-ui"/>
              </a:rPr>
              <a:t>ListIterator</a:t>
            </a:r>
            <a:r>
              <a:rPr lang="en-GB" b="0" i="0" dirty="0">
                <a:solidFill>
                  <a:srgbClr val="212529"/>
                </a:solidFill>
                <a:effectLst/>
                <a:latin typeface="system-ui"/>
              </a:rPr>
              <a:t> interface</a:t>
            </a:r>
          </a:p>
          <a:p>
            <a:pPr algn="l">
              <a:buFont typeface="+mj-lt"/>
              <a:buAutoNum type="arabicPeriod"/>
            </a:pPr>
            <a:r>
              <a:rPr lang="en-GB" b="0" i="0" dirty="0">
                <a:solidFill>
                  <a:srgbClr val="212529"/>
                </a:solidFill>
                <a:effectLst/>
                <a:latin typeface="system-ui"/>
              </a:rPr>
              <a:t>Using for-each loop or for loop</a:t>
            </a:r>
          </a:p>
          <a:p>
            <a:pPr algn="l"/>
            <a:r>
              <a:rPr lang="en-GB" b="0" i="0" dirty="0">
                <a:solidFill>
                  <a:srgbClr val="212529"/>
                </a:solidFill>
                <a:effectLst/>
                <a:latin typeface="system-ui"/>
              </a:rPr>
              <a:t>Accessing elements using Iterator:</a:t>
            </a:r>
          </a:p>
          <a:p>
            <a:pPr marL="0" indent="0" algn="l">
              <a:buNone/>
            </a:pPr>
            <a:r>
              <a:rPr lang="en-GB" b="0" i="0" dirty="0">
                <a:solidFill>
                  <a:srgbClr val="212529"/>
                </a:solidFill>
                <a:effectLst/>
                <a:latin typeface="system-ui"/>
              </a:rPr>
              <a:t>Iterator is an interface that is used to iterate the collection elements. It is part of java collection framework. It provides some methods that are used to check and access elements of a collection.</a:t>
            </a:r>
          </a:p>
          <a:p>
            <a:pPr marL="0" indent="0" algn="l">
              <a:buNone/>
            </a:pPr>
            <a:endParaRPr lang="en-GB" b="0" i="0" dirty="0">
              <a:solidFill>
                <a:srgbClr val="212529"/>
              </a:solidFill>
              <a:effectLst/>
              <a:latin typeface="system-ui"/>
            </a:endParaRPr>
          </a:p>
          <a:p>
            <a:endParaRPr lang="en-GB" dirty="0">
              <a:solidFill>
                <a:srgbClr val="212529"/>
              </a:solidFill>
              <a:latin typeface="system-ui"/>
            </a:endParaRPr>
          </a:p>
          <a:p>
            <a:endParaRPr lang="en-GB" dirty="0">
              <a:solidFill>
                <a:srgbClr val="212529"/>
              </a:solidFill>
              <a:latin typeface="system-ui"/>
            </a:endParaRPr>
          </a:p>
          <a:p>
            <a:endParaRPr lang="en-GB" b="0" i="0" dirty="0">
              <a:solidFill>
                <a:srgbClr val="212529"/>
              </a:solidFill>
              <a:effectLst/>
              <a:latin typeface="system-ui"/>
            </a:endParaRPr>
          </a:p>
          <a:p>
            <a:endParaRPr lang="en-GB" dirty="0">
              <a:solidFill>
                <a:srgbClr val="212529"/>
              </a:solidFill>
              <a:latin typeface="system-ui"/>
            </a:endParaRPr>
          </a:p>
          <a:p>
            <a:endParaRPr lang="en-GB" dirty="0"/>
          </a:p>
        </p:txBody>
      </p:sp>
      <p:graphicFrame>
        <p:nvGraphicFramePr>
          <p:cNvPr id="6" name="Table 5">
            <a:extLst>
              <a:ext uri="{FF2B5EF4-FFF2-40B4-BE49-F238E27FC236}">
                <a16:creationId xmlns:a16="http://schemas.microsoft.com/office/drawing/2014/main" id="{D202C655-ACC1-4155-9C9B-F4AA56FA5B70}"/>
              </a:ext>
            </a:extLst>
          </p:cNvPr>
          <p:cNvGraphicFramePr>
            <a:graphicFrameLocks noGrp="1"/>
          </p:cNvGraphicFramePr>
          <p:nvPr>
            <p:extLst>
              <p:ext uri="{D42A27DB-BD31-4B8C-83A1-F6EECF244321}">
                <p14:modId xmlns:p14="http://schemas.microsoft.com/office/powerpoint/2010/main" val="1716754"/>
              </p:ext>
            </p:extLst>
          </p:nvPr>
        </p:nvGraphicFramePr>
        <p:xfrm>
          <a:off x="2491716" y="3405147"/>
          <a:ext cx="6782286" cy="3211056"/>
        </p:xfrm>
        <a:graphic>
          <a:graphicData uri="http://schemas.openxmlformats.org/drawingml/2006/table">
            <a:tbl>
              <a:tblPr/>
              <a:tblGrid>
                <a:gridCol w="3391143">
                  <a:extLst>
                    <a:ext uri="{9D8B030D-6E8A-4147-A177-3AD203B41FA5}">
                      <a16:colId xmlns:a16="http://schemas.microsoft.com/office/drawing/2014/main" val="412983885"/>
                    </a:ext>
                  </a:extLst>
                </a:gridCol>
                <a:gridCol w="3391143">
                  <a:extLst>
                    <a:ext uri="{9D8B030D-6E8A-4147-A177-3AD203B41FA5}">
                      <a16:colId xmlns:a16="http://schemas.microsoft.com/office/drawing/2014/main" val="910668383"/>
                    </a:ext>
                  </a:extLst>
                </a:gridCol>
              </a:tblGrid>
              <a:tr h="439020">
                <a:tc>
                  <a:txBody>
                    <a:bodyPr/>
                    <a:lstStyle/>
                    <a:p>
                      <a:pPr algn="l"/>
                      <a:r>
                        <a:rPr lang="en-GB" sz="1400" dirty="0">
                          <a:effectLst/>
                        </a:rPr>
                        <a:t>Method</a:t>
                      </a:r>
                    </a:p>
                  </a:txBody>
                  <a:tcPr marL="70572" marR="70572" marT="35286" marB="35286">
                    <a:lnL w="7620" cap="flat" cmpd="sng" algn="ctr">
                      <a:solidFill>
                        <a:srgbClr val="B00DCA"/>
                      </a:solidFill>
                      <a:prstDash val="solid"/>
                      <a:round/>
                      <a:headEnd type="none" w="med" len="med"/>
                      <a:tailEnd type="none" w="med" len="med"/>
                    </a:lnL>
                    <a:lnR w="7620" cap="flat" cmpd="sng" algn="ctr">
                      <a:solidFill>
                        <a:srgbClr val="7013CA"/>
                      </a:solidFill>
                      <a:prstDash val="solid"/>
                      <a:round/>
                      <a:headEnd type="none" w="med" len="med"/>
                      <a:tailEnd type="none" w="med" len="med"/>
                    </a:lnR>
                    <a:lnT w="7620" cap="flat" cmpd="sng" algn="ctr">
                      <a:solidFill>
                        <a:srgbClr val="B00DCA"/>
                      </a:solidFill>
                      <a:prstDash val="solid"/>
                      <a:round/>
                      <a:headEnd type="none" w="med" len="med"/>
                      <a:tailEnd type="none" w="med" len="med"/>
                    </a:lnT>
                    <a:lnB w="7620" cap="flat" cmpd="sng" algn="ctr">
                      <a:solidFill>
                        <a:srgbClr val="D00ECA"/>
                      </a:solidFill>
                      <a:prstDash val="solid"/>
                      <a:round/>
                      <a:headEnd type="none" w="med" len="med"/>
                      <a:tailEnd type="none" w="med" len="med"/>
                    </a:lnB>
                    <a:solidFill>
                      <a:srgbClr val="FFFFFF"/>
                    </a:solidFill>
                  </a:tcPr>
                </a:tc>
                <a:tc>
                  <a:txBody>
                    <a:bodyPr/>
                    <a:lstStyle/>
                    <a:p>
                      <a:pPr algn="l"/>
                      <a:r>
                        <a:rPr lang="en-GB" sz="1400" dirty="0">
                          <a:effectLst/>
                        </a:rPr>
                        <a:t>Description</a:t>
                      </a:r>
                    </a:p>
                  </a:txBody>
                  <a:tcPr marL="70572" marR="70572" marT="35286" marB="35286">
                    <a:lnL w="7620" cap="flat" cmpd="sng" algn="ctr">
                      <a:solidFill>
                        <a:srgbClr val="7013CA"/>
                      </a:solidFill>
                      <a:prstDash val="solid"/>
                      <a:round/>
                      <a:headEnd type="none" w="med" len="med"/>
                      <a:tailEnd type="none" w="med" len="med"/>
                    </a:lnL>
                    <a:lnR w="7620" cap="flat" cmpd="sng" algn="ctr">
                      <a:solidFill>
                        <a:srgbClr val="7013CA"/>
                      </a:solidFill>
                      <a:prstDash val="solid"/>
                      <a:round/>
                      <a:headEnd type="none" w="med" len="med"/>
                      <a:tailEnd type="none" w="med" len="med"/>
                    </a:lnR>
                    <a:lnT w="7620" cap="flat" cmpd="sng" algn="ctr">
                      <a:solidFill>
                        <a:srgbClr val="7013CA"/>
                      </a:solidFill>
                      <a:prstDash val="solid"/>
                      <a:round/>
                      <a:headEnd type="none" w="med" len="med"/>
                      <a:tailEnd type="none" w="med" len="med"/>
                    </a:lnT>
                    <a:lnB w="7620" cap="flat" cmpd="sng" algn="ctr">
                      <a:solidFill>
                        <a:srgbClr val="1010CA"/>
                      </a:solidFill>
                      <a:prstDash val="solid"/>
                      <a:round/>
                      <a:headEnd type="none" w="med" len="med"/>
                      <a:tailEnd type="none" w="med" len="med"/>
                    </a:lnB>
                    <a:solidFill>
                      <a:srgbClr val="FFFFFF"/>
                    </a:solidFill>
                  </a:tcPr>
                </a:tc>
                <a:extLst>
                  <a:ext uri="{0D108BD9-81ED-4DB2-BD59-A6C34878D82A}">
                    <a16:rowId xmlns:a16="http://schemas.microsoft.com/office/drawing/2014/main" val="2243936226"/>
                  </a:ext>
                </a:extLst>
              </a:tr>
              <a:tr h="632496">
                <a:tc>
                  <a:txBody>
                    <a:bodyPr/>
                    <a:lstStyle/>
                    <a:p>
                      <a:r>
                        <a:rPr lang="en-GB" sz="1400" dirty="0" err="1">
                          <a:effectLst/>
                        </a:rPr>
                        <a:t>boolean</a:t>
                      </a:r>
                      <a:r>
                        <a:rPr lang="en-GB" sz="1400" dirty="0">
                          <a:effectLst/>
                        </a:rPr>
                        <a:t> </a:t>
                      </a:r>
                      <a:r>
                        <a:rPr lang="en-GB" sz="1400" dirty="0" err="1">
                          <a:effectLst/>
                        </a:rPr>
                        <a:t>hasNext</a:t>
                      </a:r>
                      <a:r>
                        <a:rPr lang="en-GB" sz="1400" dirty="0">
                          <a:effectLst/>
                        </a:rPr>
                        <a:t>()</a:t>
                      </a:r>
                    </a:p>
                  </a:txBody>
                  <a:tcPr marL="70572" marR="70572" marT="35286" marB="35286">
                    <a:lnL w="7620" cap="flat" cmpd="sng" algn="ctr">
                      <a:solidFill>
                        <a:srgbClr val="D00ECA"/>
                      </a:solidFill>
                      <a:prstDash val="solid"/>
                      <a:round/>
                      <a:headEnd type="none" w="med" len="med"/>
                      <a:tailEnd type="none" w="med" len="med"/>
                    </a:lnL>
                    <a:lnR w="7620" cap="flat" cmpd="sng" algn="ctr">
                      <a:solidFill>
                        <a:srgbClr val="1010CA"/>
                      </a:solidFill>
                      <a:prstDash val="solid"/>
                      <a:round/>
                      <a:headEnd type="none" w="med" len="med"/>
                      <a:tailEnd type="none" w="med" len="med"/>
                    </a:lnR>
                    <a:lnT w="7620" cap="flat" cmpd="sng" algn="ctr">
                      <a:solidFill>
                        <a:srgbClr val="D00ECA"/>
                      </a:solidFill>
                      <a:prstDash val="solid"/>
                      <a:round/>
                      <a:headEnd type="none" w="med" len="med"/>
                      <a:tailEnd type="none" w="med" len="med"/>
                    </a:lnT>
                    <a:lnB w="7620" cap="flat" cmpd="sng" algn="ctr">
                      <a:solidFill>
                        <a:srgbClr val="B014CA"/>
                      </a:solidFill>
                      <a:prstDash val="solid"/>
                      <a:round/>
                      <a:headEnd type="none" w="med" len="med"/>
                      <a:tailEnd type="none" w="med" len="med"/>
                    </a:lnB>
                    <a:solidFill>
                      <a:srgbClr val="FFFFFF"/>
                    </a:solidFill>
                  </a:tcPr>
                </a:tc>
                <a:tc>
                  <a:txBody>
                    <a:bodyPr/>
                    <a:lstStyle/>
                    <a:p>
                      <a:r>
                        <a:rPr lang="en-GB" sz="1400" dirty="0">
                          <a:effectLst/>
                        </a:rPr>
                        <a:t>Returns </a:t>
                      </a:r>
                      <a:r>
                        <a:rPr lang="en-GB" sz="1400" b="1" dirty="0">
                          <a:effectLst/>
                        </a:rPr>
                        <a:t>true</a:t>
                      </a:r>
                      <a:r>
                        <a:rPr lang="en-GB" sz="1400" dirty="0">
                          <a:effectLst/>
                        </a:rPr>
                        <a:t> if there are more elements in the collection. Otherwise, returns false.</a:t>
                      </a:r>
                    </a:p>
                  </a:txBody>
                  <a:tcPr marL="70572" marR="70572" marT="35286" marB="35286">
                    <a:lnL w="7620" cap="flat" cmpd="sng" algn="ctr">
                      <a:solidFill>
                        <a:srgbClr val="1010CA"/>
                      </a:solidFill>
                      <a:prstDash val="solid"/>
                      <a:round/>
                      <a:headEnd type="none" w="med" len="med"/>
                      <a:tailEnd type="none" w="med" len="med"/>
                    </a:lnL>
                    <a:lnR w="7620" cap="flat" cmpd="sng" algn="ctr">
                      <a:solidFill>
                        <a:srgbClr val="1010CA"/>
                      </a:solidFill>
                      <a:prstDash val="solid"/>
                      <a:round/>
                      <a:headEnd type="none" w="med" len="med"/>
                      <a:tailEnd type="none" w="med" len="med"/>
                    </a:lnR>
                    <a:lnT w="7620" cap="flat" cmpd="sng" algn="ctr">
                      <a:solidFill>
                        <a:srgbClr val="1010CA"/>
                      </a:solidFill>
                      <a:prstDash val="solid"/>
                      <a:round/>
                      <a:headEnd type="none" w="med" len="med"/>
                      <a:tailEnd type="none" w="med" len="med"/>
                    </a:lnT>
                    <a:lnB w="7620" cap="flat" cmpd="sng" algn="ctr">
                      <a:solidFill>
                        <a:srgbClr val="F00ECA"/>
                      </a:solidFill>
                      <a:prstDash val="solid"/>
                      <a:round/>
                      <a:headEnd type="none" w="med" len="med"/>
                      <a:tailEnd type="none" w="med" len="med"/>
                    </a:lnB>
                    <a:solidFill>
                      <a:srgbClr val="FFFFFF"/>
                    </a:solidFill>
                  </a:tcPr>
                </a:tc>
                <a:extLst>
                  <a:ext uri="{0D108BD9-81ED-4DB2-BD59-A6C34878D82A}">
                    <a16:rowId xmlns:a16="http://schemas.microsoft.com/office/drawing/2014/main" val="4126819900"/>
                  </a:ext>
                </a:extLst>
              </a:tr>
              <a:tr h="795796">
                <a:tc>
                  <a:txBody>
                    <a:bodyPr/>
                    <a:lstStyle/>
                    <a:p>
                      <a:r>
                        <a:rPr lang="en-GB" sz="1400">
                          <a:effectLst/>
                        </a:rPr>
                        <a:t>E next()</a:t>
                      </a:r>
                    </a:p>
                  </a:txBody>
                  <a:tcPr marL="70572" marR="70572" marT="35286" marB="35286">
                    <a:lnL w="7620" cap="flat" cmpd="sng" algn="ctr">
                      <a:solidFill>
                        <a:srgbClr val="B014CA"/>
                      </a:solidFill>
                      <a:prstDash val="solid"/>
                      <a:round/>
                      <a:headEnd type="none" w="med" len="med"/>
                      <a:tailEnd type="none" w="med" len="med"/>
                    </a:lnL>
                    <a:lnR w="7620" cap="flat" cmpd="sng" algn="ctr">
                      <a:solidFill>
                        <a:srgbClr val="F00ECA"/>
                      </a:solidFill>
                      <a:prstDash val="solid"/>
                      <a:round/>
                      <a:headEnd type="none" w="med" len="med"/>
                      <a:tailEnd type="none" w="med" len="med"/>
                    </a:lnR>
                    <a:lnT w="7620" cap="flat" cmpd="sng" algn="ctr">
                      <a:solidFill>
                        <a:srgbClr val="B014CA"/>
                      </a:solidFill>
                      <a:prstDash val="solid"/>
                      <a:round/>
                      <a:headEnd type="none" w="med" len="med"/>
                      <a:tailEnd type="none" w="med" len="med"/>
                    </a:lnT>
                    <a:lnB w="7620" cap="flat" cmpd="sng" algn="ctr">
                      <a:solidFill>
                        <a:srgbClr val="D012CA"/>
                      </a:solidFill>
                      <a:prstDash val="solid"/>
                      <a:round/>
                      <a:headEnd type="none" w="med" len="med"/>
                      <a:tailEnd type="none" w="med" len="med"/>
                    </a:lnB>
                    <a:solidFill>
                      <a:srgbClr val="FFFFFF"/>
                    </a:solidFill>
                  </a:tcPr>
                </a:tc>
                <a:tc>
                  <a:txBody>
                    <a:bodyPr/>
                    <a:lstStyle/>
                    <a:p>
                      <a:r>
                        <a:rPr lang="en-GB" sz="1400" dirty="0">
                          <a:effectLst/>
                        </a:rPr>
                        <a:t>Returns the </a:t>
                      </a:r>
                      <a:r>
                        <a:rPr lang="en-GB" sz="1400" b="1" dirty="0">
                          <a:effectLst/>
                        </a:rPr>
                        <a:t>next element present</a:t>
                      </a:r>
                      <a:r>
                        <a:rPr lang="en-GB" sz="1400" dirty="0">
                          <a:effectLst/>
                        </a:rPr>
                        <a:t> in the collection. Throws </a:t>
                      </a:r>
                      <a:r>
                        <a:rPr lang="en-GB" sz="1400" dirty="0" err="1">
                          <a:effectLst/>
                        </a:rPr>
                        <a:t>NoSuchElementException</a:t>
                      </a:r>
                      <a:r>
                        <a:rPr lang="en-GB" sz="1400" dirty="0">
                          <a:effectLst/>
                        </a:rPr>
                        <a:t> if there is not a next element.</a:t>
                      </a:r>
                    </a:p>
                  </a:txBody>
                  <a:tcPr marL="70572" marR="70572" marT="35286" marB="35286">
                    <a:lnL w="7620" cap="flat" cmpd="sng" algn="ctr">
                      <a:solidFill>
                        <a:srgbClr val="F00ECA"/>
                      </a:solidFill>
                      <a:prstDash val="solid"/>
                      <a:round/>
                      <a:headEnd type="none" w="med" len="med"/>
                      <a:tailEnd type="none" w="med" len="med"/>
                    </a:lnL>
                    <a:lnR w="7620" cap="flat" cmpd="sng" algn="ctr">
                      <a:solidFill>
                        <a:srgbClr val="F00ECA"/>
                      </a:solidFill>
                      <a:prstDash val="solid"/>
                      <a:round/>
                      <a:headEnd type="none" w="med" len="med"/>
                      <a:tailEnd type="none" w="med" len="med"/>
                    </a:lnR>
                    <a:lnT w="7620" cap="flat" cmpd="sng" algn="ctr">
                      <a:solidFill>
                        <a:srgbClr val="F00ECA"/>
                      </a:solidFill>
                      <a:prstDash val="solid"/>
                      <a:round/>
                      <a:headEnd type="none" w="med" len="med"/>
                      <a:tailEnd type="none" w="med" len="med"/>
                    </a:lnT>
                    <a:lnB w="7620" cap="flat" cmpd="sng" algn="ctr">
                      <a:solidFill>
                        <a:srgbClr val="F00FCA"/>
                      </a:solidFill>
                      <a:prstDash val="solid"/>
                      <a:round/>
                      <a:headEnd type="none" w="med" len="med"/>
                      <a:tailEnd type="none" w="med" len="med"/>
                    </a:lnB>
                    <a:solidFill>
                      <a:srgbClr val="FFFFFF"/>
                    </a:solidFill>
                  </a:tcPr>
                </a:tc>
                <a:extLst>
                  <a:ext uri="{0D108BD9-81ED-4DB2-BD59-A6C34878D82A}">
                    <a16:rowId xmlns:a16="http://schemas.microsoft.com/office/drawing/2014/main" val="3201253420"/>
                  </a:ext>
                </a:extLst>
              </a:tr>
              <a:tr h="1070638">
                <a:tc>
                  <a:txBody>
                    <a:bodyPr/>
                    <a:lstStyle/>
                    <a:p>
                      <a:r>
                        <a:rPr lang="en-GB" sz="1400" dirty="0">
                          <a:effectLst/>
                        </a:rPr>
                        <a:t>void remove()</a:t>
                      </a:r>
                    </a:p>
                  </a:txBody>
                  <a:tcPr marL="70572" marR="70572" marT="35286" marB="35286">
                    <a:lnL w="7620" cap="flat" cmpd="sng" algn="ctr">
                      <a:solidFill>
                        <a:srgbClr val="D012CA"/>
                      </a:solidFill>
                      <a:prstDash val="solid"/>
                      <a:round/>
                      <a:headEnd type="none" w="med" len="med"/>
                      <a:tailEnd type="none" w="med" len="med"/>
                    </a:lnL>
                    <a:lnR w="7620" cap="flat" cmpd="sng" algn="ctr">
                      <a:solidFill>
                        <a:srgbClr val="F00FCA"/>
                      </a:solidFill>
                      <a:prstDash val="solid"/>
                      <a:round/>
                      <a:headEnd type="none" w="med" len="med"/>
                      <a:tailEnd type="none" w="med" len="med"/>
                    </a:lnR>
                    <a:lnT w="7620" cap="flat" cmpd="sng" algn="ctr">
                      <a:solidFill>
                        <a:srgbClr val="D012CA"/>
                      </a:solidFill>
                      <a:prstDash val="solid"/>
                      <a:round/>
                      <a:headEnd type="none" w="med" len="med"/>
                      <a:tailEnd type="none" w="med" len="med"/>
                    </a:lnT>
                    <a:lnB w="7620" cap="flat" cmpd="sng" algn="ctr">
                      <a:solidFill>
                        <a:srgbClr val="D012CA"/>
                      </a:solidFill>
                      <a:prstDash val="solid"/>
                      <a:round/>
                      <a:headEnd type="none" w="med" len="med"/>
                      <a:tailEnd type="none" w="med" len="med"/>
                    </a:lnB>
                    <a:solidFill>
                      <a:srgbClr val="FFFFFF"/>
                    </a:solidFill>
                  </a:tcPr>
                </a:tc>
                <a:tc>
                  <a:txBody>
                    <a:bodyPr/>
                    <a:lstStyle/>
                    <a:p>
                      <a:r>
                        <a:rPr lang="en-GB" sz="1400" dirty="0">
                          <a:effectLst/>
                        </a:rPr>
                        <a:t>Removes the current element. Throws </a:t>
                      </a:r>
                      <a:r>
                        <a:rPr lang="en-GB" sz="1400" dirty="0" err="1">
                          <a:effectLst/>
                        </a:rPr>
                        <a:t>IllegalStateException</a:t>
                      </a:r>
                      <a:r>
                        <a:rPr lang="en-GB" sz="1400" dirty="0">
                          <a:effectLst/>
                        </a:rPr>
                        <a:t> if an attempt is made to call remove() method that is not preceded by a call to next() method.</a:t>
                      </a:r>
                    </a:p>
                  </a:txBody>
                  <a:tcPr marL="70572" marR="70572" marT="35286" marB="35286">
                    <a:lnL w="7620" cap="flat" cmpd="sng" algn="ctr">
                      <a:solidFill>
                        <a:srgbClr val="F00FCA"/>
                      </a:solidFill>
                      <a:prstDash val="solid"/>
                      <a:round/>
                      <a:headEnd type="none" w="med" len="med"/>
                      <a:tailEnd type="none" w="med" len="med"/>
                    </a:lnL>
                    <a:lnR w="7620" cap="flat" cmpd="sng" algn="ctr">
                      <a:solidFill>
                        <a:srgbClr val="F00FCA"/>
                      </a:solidFill>
                      <a:prstDash val="solid"/>
                      <a:round/>
                      <a:headEnd type="none" w="med" len="med"/>
                      <a:tailEnd type="none" w="med" len="med"/>
                    </a:lnR>
                    <a:lnT w="7620" cap="flat" cmpd="sng" algn="ctr">
                      <a:solidFill>
                        <a:srgbClr val="F00FCA"/>
                      </a:solidFill>
                      <a:prstDash val="solid"/>
                      <a:round/>
                      <a:headEnd type="none" w="med" len="med"/>
                      <a:tailEnd type="none" w="med" len="med"/>
                    </a:lnT>
                    <a:lnB w="7620" cap="flat" cmpd="sng" algn="ctr">
                      <a:solidFill>
                        <a:srgbClr val="F00FCA"/>
                      </a:solidFill>
                      <a:prstDash val="solid"/>
                      <a:round/>
                      <a:headEnd type="none" w="med" len="med"/>
                      <a:tailEnd type="none" w="med" len="med"/>
                    </a:lnB>
                    <a:solidFill>
                      <a:srgbClr val="FFFFFF"/>
                    </a:solidFill>
                  </a:tcPr>
                </a:tc>
                <a:extLst>
                  <a:ext uri="{0D108BD9-81ED-4DB2-BD59-A6C34878D82A}">
                    <a16:rowId xmlns:a16="http://schemas.microsoft.com/office/drawing/2014/main" val="3011599555"/>
                  </a:ext>
                </a:extLst>
              </a:tr>
            </a:tbl>
          </a:graphicData>
        </a:graphic>
      </p:graphicFrame>
    </p:spTree>
    <p:extLst>
      <p:ext uri="{BB962C8B-B14F-4D97-AF65-F5344CB8AC3E}">
        <p14:creationId xmlns:p14="http://schemas.microsoft.com/office/powerpoint/2010/main" val="251557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E69E-2496-40DD-A027-8AFC4192CD73}"/>
              </a:ext>
            </a:extLst>
          </p:cNvPr>
          <p:cNvSpPr>
            <a:spLocks noGrp="1"/>
          </p:cNvSpPr>
          <p:nvPr>
            <p:ph type="title"/>
          </p:nvPr>
        </p:nvSpPr>
        <p:spPr>
          <a:xfrm>
            <a:off x="0" y="0"/>
            <a:ext cx="12192000" cy="816638"/>
          </a:xfrm>
        </p:spPr>
        <p:txBody>
          <a:bodyPr>
            <a:normAutofit fontScale="90000"/>
          </a:bodyPr>
          <a:lstStyle/>
          <a:p>
            <a:r>
              <a:rPr lang="en-GB" dirty="0">
                <a:solidFill>
                  <a:srgbClr val="212529"/>
                </a:solidFill>
                <a:latin typeface="system-ui"/>
              </a:rPr>
              <a:t> Example :</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5F6B5AA6-E403-413A-8DBC-81D37446CD71}"/>
              </a:ext>
            </a:extLst>
          </p:cNvPr>
          <p:cNvSpPr>
            <a:spLocks noGrp="1"/>
          </p:cNvSpPr>
          <p:nvPr>
            <p:ph idx="1"/>
          </p:nvPr>
        </p:nvSpPr>
        <p:spPr>
          <a:xfrm>
            <a:off x="106532" y="585926"/>
            <a:ext cx="12002610" cy="6272074"/>
          </a:xfrm>
        </p:spPr>
        <p:txBody>
          <a:bodyPr>
            <a:normAutofit fontScale="92500" lnSpcReduction="10000"/>
          </a:bodyPr>
          <a:lstStyle/>
          <a:p>
            <a:pPr marL="1257300" lvl="3" indent="0">
              <a:buNone/>
            </a:pPr>
            <a:r>
              <a:rPr lang="en-GB" sz="1800" dirty="0"/>
              <a:t>class Demo</a:t>
            </a:r>
          </a:p>
          <a:p>
            <a:pPr marL="1257300" lvl="3" indent="0">
              <a:buNone/>
            </a:pPr>
            <a:r>
              <a:rPr lang="en-GB" sz="1800" dirty="0"/>
              <a:t>{</a:t>
            </a:r>
          </a:p>
          <a:p>
            <a:pPr marL="1257300" lvl="3" indent="0">
              <a:buNone/>
            </a:pPr>
            <a:r>
              <a:rPr lang="en-GB" sz="1800" dirty="0"/>
              <a:t>  public static void main(String[] </a:t>
            </a:r>
            <a:r>
              <a:rPr lang="en-GB" sz="1800" dirty="0" err="1"/>
              <a:t>args</a:t>
            </a:r>
            <a:r>
              <a:rPr lang="en-GB" sz="1800" dirty="0"/>
              <a:t>)</a:t>
            </a:r>
          </a:p>
          <a:p>
            <a:pPr marL="1257300" lvl="3" indent="0">
              <a:buNone/>
            </a:pPr>
            <a:r>
              <a:rPr lang="en-GB" sz="1800" dirty="0"/>
              <a:t>  {</a:t>
            </a:r>
          </a:p>
          <a:p>
            <a:pPr marL="1257300" lvl="3" indent="0">
              <a:buNone/>
            </a:pPr>
            <a:r>
              <a:rPr lang="en-GB" sz="1800" dirty="0"/>
              <a:t>    </a:t>
            </a:r>
            <a:r>
              <a:rPr lang="en-GB" sz="1800" dirty="0" err="1"/>
              <a:t>ArrayList</a:t>
            </a:r>
            <a:r>
              <a:rPr lang="en-GB" sz="1800" dirty="0"/>
              <a:t>&lt; String&gt; </a:t>
            </a:r>
            <a:r>
              <a:rPr lang="en-GB" sz="1800" dirty="0" err="1"/>
              <a:t>ar</a:t>
            </a:r>
            <a:r>
              <a:rPr lang="en-GB" sz="1800" dirty="0"/>
              <a:t> = new </a:t>
            </a:r>
            <a:r>
              <a:rPr lang="en-GB" sz="1800" dirty="0" err="1"/>
              <a:t>ArrayList</a:t>
            </a:r>
            <a:r>
              <a:rPr lang="en-GB" sz="1800" dirty="0"/>
              <a:t>&lt; String&gt;();</a:t>
            </a:r>
          </a:p>
          <a:p>
            <a:pPr marL="1257300" lvl="3" indent="0">
              <a:buNone/>
            </a:pPr>
            <a:r>
              <a:rPr lang="en-GB" sz="1800" dirty="0"/>
              <a:t>    </a:t>
            </a:r>
            <a:r>
              <a:rPr lang="en-GB" sz="1800" dirty="0" err="1"/>
              <a:t>ar.add</a:t>
            </a:r>
            <a:r>
              <a:rPr lang="en-GB" sz="1800" dirty="0"/>
              <a:t>("ab");</a:t>
            </a:r>
          </a:p>
          <a:p>
            <a:pPr marL="1257300" lvl="3" indent="0">
              <a:buNone/>
            </a:pPr>
            <a:r>
              <a:rPr lang="en-GB" sz="1800" dirty="0"/>
              <a:t>    </a:t>
            </a:r>
            <a:r>
              <a:rPr lang="en-GB" sz="1800" dirty="0" err="1"/>
              <a:t>ar.add</a:t>
            </a:r>
            <a:r>
              <a:rPr lang="en-GB" sz="1800" dirty="0"/>
              <a:t>("</a:t>
            </a:r>
            <a:r>
              <a:rPr lang="en-GB" sz="1800" dirty="0" err="1"/>
              <a:t>bc</a:t>
            </a:r>
            <a:r>
              <a:rPr lang="en-GB" sz="1800" dirty="0"/>
              <a:t>");</a:t>
            </a:r>
          </a:p>
          <a:p>
            <a:pPr marL="1257300" lvl="3" indent="0">
              <a:buNone/>
            </a:pPr>
            <a:r>
              <a:rPr lang="en-GB" sz="1800" dirty="0"/>
              <a:t>    </a:t>
            </a:r>
            <a:r>
              <a:rPr lang="en-GB" sz="1800" dirty="0" err="1"/>
              <a:t>ar.add</a:t>
            </a:r>
            <a:r>
              <a:rPr lang="en-GB" sz="1800" dirty="0"/>
              <a:t>("cd");</a:t>
            </a:r>
          </a:p>
          <a:p>
            <a:pPr marL="1257300" lvl="3" indent="0">
              <a:buNone/>
            </a:pPr>
            <a:r>
              <a:rPr lang="en-GB" sz="1800" dirty="0"/>
              <a:t>    </a:t>
            </a:r>
            <a:r>
              <a:rPr lang="en-GB" sz="1800" dirty="0" err="1"/>
              <a:t>ar.add</a:t>
            </a:r>
            <a:r>
              <a:rPr lang="en-GB" sz="1800" dirty="0"/>
              <a:t>("de");</a:t>
            </a:r>
          </a:p>
          <a:p>
            <a:pPr marL="1257300" lvl="3" indent="0">
              <a:buNone/>
            </a:pPr>
            <a:r>
              <a:rPr lang="en-GB" sz="1800" dirty="0"/>
              <a:t>    Iterator it = </a:t>
            </a:r>
            <a:r>
              <a:rPr lang="en-GB" sz="1800" dirty="0" err="1"/>
              <a:t>ar.iterator</a:t>
            </a:r>
            <a:r>
              <a:rPr lang="en-GB" sz="1800" dirty="0"/>
              <a:t>();    //Declaring Iterator</a:t>
            </a:r>
          </a:p>
          <a:p>
            <a:pPr marL="1257300" lvl="3" indent="0">
              <a:buNone/>
            </a:pPr>
            <a:r>
              <a:rPr lang="en-GB" sz="1800" dirty="0"/>
              <a:t>    while(</a:t>
            </a:r>
            <a:r>
              <a:rPr lang="en-GB" sz="1800" dirty="0" err="1"/>
              <a:t>it.hasNext</a:t>
            </a:r>
            <a:r>
              <a:rPr lang="en-GB" sz="1800" dirty="0"/>
              <a:t>())</a:t>
            </a:r>
          </a:p>
          <a:p>
            <a:pPr marL="1257300" lvl="3" indent="0">
              <a:buNone/>
            </a:pPr>
            <a:r>
              <a:rPr lang="en-GB" sz="1800" dirty="0"/>
              <a:t>    {  </a:t>
            </a:r>
          </a:p>
          <a:p>
            <a:pPr marL="1257300" lvl="3" indent="0">
              <a:buNone/>
            </a:pPr>
            <a:r>
              <a:rPr lang="en-GB" sz="1800" dirty="0"/>
              <a:t>      </a:t>
            </a:r>
            <a:r>
              <a:rPr lang="en-GB" sz="1800" dirty="0" err="1"/>
              <a:t>System.out.print</a:t>
            </a:r>
            <a:r>
              <a:rPr lang="en-GB" sz="1800" dirty="0"/>
              <a:t>(</a:t>
            </a:r>
            <a:r>
              <a:rPr lang="en-GB" sz="1800" dirty="0" err="1"/>
              <a:t>it.next</a:t>
            </a:r>
            <a:r>
              <a:rPr lang="en-GB" sz="1800" dirty="0"/>
              <a:t>()+" ");</a:t>
            </a:r>
          </a:p>
          <a:p>
            <a:pPr marL="1257300" lvl="3" indent="0">
              <a:buNone/>
            </a:pPr>
            <a:r>
              <a:rPr lang="en-GB" sz="1800" dirty="0"/>
              <a:t>    }</a:t>
            </a:r>
          </a:p>
          <a:p>
            <a:pPr marL="1257300" lvl="3" indent="0">
              <a:buNone/>
            </a:pPr>
            <a:r>
              <a:rPr lang="en-GB" sz="1800" dirty="0"/>
              <a:t>  }</a:t>
            </a:r>
          </a:p>
          <a:p>
            <a:pPr marL="1257300" lvl="3" indent="0">
              <a:buNone/>
            </a:pPr>
            <a:r>
              <a:rPr lang="en-GB" sz="1800" dirty="0"/>
              <a:t>}</a:t>
            </a:r>
          </a:p>
          <a:p>
            <a:pPr marL="1257300" lvl="3" indent="0">
              <a:buNone/>
            </a:pPr>
            <a:r>
              <a:rPr lang="en-GB" sz="1800" dirty="0"/>
              <a:t> </a:t>
            </a:r>
          </a:p>
        </p:txBody>
      </p:sp>
      <p:sp>
        <p:nvSpPr>
          <p:cNvPr id="5" name="Rectangle 2">
            <a:extLst>
              <a:ext uri="{FF2B5EF4-FFF2-40B4-BE49-F238E27FC236}">
                <a16:creationId xmlns:a16="http://schemas.microsoft.com/office/drawing/2014/main" id="{5BF8550D-A3DA-48DD-AD1E-E2D47D7BE4FD}"/>
              </a:ext>
            </a:extLst>
          </p:cNvPr>
          <p:cNvSpPr>
            <a:spLocks noChangeArrowheads="1"/>
          </p:cNvSpPr>
          <p:nvPr/>
        </p:nvSpPr>
        <p:spPr bwMode="auto">
          <a:xfrm>
            <a:off x="0" y="1813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55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6AE2-2125-4C63-8C6E-EC2E2775E8A5}"/>
              </a:ext>
            </a:extLst>
          </p:cNvPr>
          <p:cNvSpPr>
            <a:spLocks noGrp="1"/>
          </p:cNvSpPr>
          <p:nvPr>
            <p:ph type="title"/>
          </p:nvPr>
        </p:nvSpPr>
        <p:spPr>
          <a:xfrm>
            <a:off x="0" y="0"/>
            <a:ext cx="12100264" cy="905522"/>
          </a:xfrm>
        </p:spPr>
        <p:txBody>
          <a:bodyPr>
            <a:normAutofit fontScale="90000"/>
          </a:bodyPr>
          <a:lstStyle/>
          <a:p>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3E4BCF78-CC2D-4E4B-AA24-75A7CE0B494B}"/>
              </a:ext>
            </a:extLst>
          </p:cNvPr>
          <p:cNvSpPr>
            <a:spLocks noGrp="1"/>
          </p:cNvSpPr>
          <p:nvPr>
            <p:ph idx="1"/>
          </p:nvPr>
        </p:nvSpPr>
        <p:spPr>
          <a:xfrm>
            <a:off x="168676" y="408373"/>
            <a:ext cx="11931588" cy="6320901"/>
          </a:xfrm>
        </p:spPr>
        <p:txBody>
          <a:bodyPr>
            <a:normAutofit/>
          </a:bodyPr>
          <a:lstStyle/>
          <a:p>
            <a:pPr marL="0" indent="0">
              <a:buNone/>
            </a:pPr>
            <a:endParaRPr lang="en-GB" dirty="0"/>
          </a:p>
          <a:p>
            <a:pPr marL="0" indent="0">
              <a:buNone/>
            </a:pPr>
            <a:r>
              <a:rPr lang="en-GB" dirty="0" err="1"/>
              <a:t>ListIterator</a:t>
            </a:r>
            <a:r>
              <a:rPr lang="en-GB" dirty="0"/>
              <a:t> Interface is used to traverse a list in both forward and backward direction. </a:t>
            </a:r>
          </a:p>
          <a:p>
            <a:pPr marL="0" indent="0">
              <a:buNone/>
            </a:pPr>
            <a:r>
              <a:rPr lang="en-GB" dirty="0"/>
              <a:t>It is available to only those collections that implements the List Interface.</a:t>
            </a:r>
          </a:p>
          <a:p>
            <a:pPr marL="0" indent="0">
              <a:buNone/>
            </a:pPr>
            <a:endParaRPr lang="en-GB" dirty="0"/>
          </a:p>
          <a:p>
            <a:pPr marL="0" indent="0">
              <a:buNone/>
            </a:pPr>
            <a:endParaRPr lang="en-GB" dirty="0"/>
          </a:p>
          <a:p>
            <a:pPr marL="0" indent="0">
              <a:buNone/>
            </a:pPr>
            <a:endParaRPr lang="en-GB" dirty="0"/>
          </a:p>
          <a:p>
            <a:pPr marL="0" indent="0">
              <a:buNone/>
            </a:pPr>
            <a:r>
              <a:rPr lang="en-GB" dirty="0"/>
              <a:t> </a:t>
            </a:r>
          </a:p>
        </p:txBody>
      </p:sp>
      <p:sp>
        <p:nvSpPr>
          <p:cNvPr id="5" name="Rectangle 2">
            <a:extLst>
              <a:ext uri="{FF2B5EF4-FFF2-40B4-BE49-F238E27FC236}">
                <a16:creationId xmlns:a16="http://schemas.microsoft.com/office/drawing/2014/main" id="{7CEFCB78-0B14-43D5-8421-4FCE1579BBB5}"/>
              </a:ext>
            </a:extLst>
          </p:cNvPr>
          <p:cNvSpPr>
            <a:spLocks noChangeArrowheads="1"/>
          </p:cNvSpPr>
          <p:nvPr/>
        </p:nvSpPr>
        <p:spPr bwMode="auto">
          <a:xfrm>
            <a:off x="0" y="-285593"/>
            <a:ext cx="5367047" cy="10283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system-ui"/>
              </a:rPr>
              <a:t>Accessing elements using </a:t>
            </a:r>
            <a:r>
              <a:rPr kumimoji="0" lang="en-US" altLang="en-US" sz="2800" b="0" i="0" u="none" strike="noStrike" cap="none" normalizeH="0" baseline="0" dirty="0" err="1">
                <a:ln>
                  <a:noFill/>
                </a:ln>
                <a:solidFill>
                  <a:srgbClr val="D63384"/>
                </a:solidFill>
                <a:effectLst/>
                <a:latin typeface="var(--bs-font-monospace)"/>
              </a:rPr>
              <a:t>ListIterator</a:t>
            </a:r>
            <a:endParaRPr kumimoji="0" lang="en-US" altLang="en-US" sz="2800" b="0" i="0" u="none" strike="noStrike" cap="none" normalizeH="0" baseline="0" dirty="0">
              <a:ln>
                <a:noFill/>
              </a:ln>
              <a:solidFill>
                <a:srgbClr val="212529"/>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5B32FD52-CD9D-4622-AD1F-4ECF42C832A1}"/>
              </a:ext>
            </a:extLst>
          </p:cNvPr>
          <p:cNvGraphicFramePr>
            <a:graphicFrameLocks noGrp="1"/>
          </p:cNvGraphicFramePr>
          <p:nvPr>
            <p:extLst>
              <p:ext uri="{D42A27DB-BD31-4B8C-83A1-F6EECF244321}">
                <p14:modId xmlns:p14="http://schemas.microsoft.com/office/powerpoint/2010/main" val="2567882556"/>
              </p:ext>
            </p:extLst>
          </p:nvPr>
        </p:nvGraphicFramePr>
        <p:xfrm>
          <a:off x="435006" y="1633491"/>
          <a:ext cx="11407806" cy="4557596"/>
        </p:xfrm>
        <a:graphic>
          <a:graphicData uri="http://schemas.openxmlformats.org/drawingml/2006/table">
            <a:tbl>
              <a:tblPr/>
              <a:tblGrid>
                <a:gridCol w="5703903">
                  <a:extLst>
                    <a:ext uri="{9D8B030D-6E8A-4147-A177-3AD203B41FA5}">
                      <a16:colId xmlns:a16="http://schemas.microsoft.com/office/drawing/2014/main" val="2357200750"/>
                    </a:ext>
                  </a:extLst>
                </a:gridCol>
                <a:gridCol w="5703903">
                  <a:extLst>
                    <a:ext uri="{9D8B030D-6E8A-4147-A177-3AD203B41FA5}">
                      <a16:colId xmlns:a16="http://schemas.microsoft.com/office/drawing/2014/main" val="3169205544"/>
                    </a:ext>
                  </a:extLst>
                </a:gridCol>
              </a:tblGrid>
              <a:tr h="136595">
                <a:tc>
                  <a:txBody>
                    <a:bodyPr/>
                    <a:lstStyle/>
                    <a:p>
                      <a:pPr algn="l"/>
                      <a:r>
                        <a:rPr lang="en-GB" sz="1400">
                          <a:effectLst/>
                        </a:rPr>
                        <a:t>Method</a:t>
                      </a:r>
                    </a:p>
                  </a:txBody>
                  <a:tcPr marL="29857" marR="29857" marT="14929" marB="14929">
                    <a:lnL w="7620" cap="flat" cmpd="sng" algn="ctr">
                      <a:solidFill>
                        <a:srgbClr val="B090A9"/>
                      </a:solidFill>
                      <a:prstDash val="solid"/>
                      <a:round/>
                      <a:headEnd type="none" w="med" len="med"/>
                      <a:tailEnd type="none" w="med" len="med"/>
                    </a:lnL>
                    <a:lnR w="7620" cap="flat" cmpd="sng" algn="ctr">
                      <a:solidFill>
                        <a:srgbClr val="B090A9"/>
                      </a:solidFill>
                      <a:prstDash val="solid"/>
                      <a:round/>
                      <a:headEnd type="none" w="med" len="med"/>
                      <a:tailEnd type="none" w="med" len="med"/>
                    </a:lnR>
                    <a:lnT w="7620" cap="flat" cmpd="sng" algn="ctr">
                      <a:solidFill>
                        <a:srgbClr val="B090A9"/>
                      </a:solidFill>
                      <a:prstDash val="solid"/>
                      <a:round/>
                      <a:headEnd type="none" w="med" len="med"/>
                      <a:tailEnd type="none" w="med" len="med"/>
                    </a:lnT>
                    <a:lnB w="7620" cap="flat" cmpd="sng" algn="ctr">
                      <a:solidFill>
                        <a:srgbClr val="5089A9"/>
                      </a:solidFill>
                      <a:prstDash val="solid"/>
                      <a:round/>
                      <a:headEnd type="none" w="med" len="med"/>
                      <a:tailEnd type="none" w="med" len="med"/>
                    </a:lnB>
                    <a:solidFill>
                      <a:srgbClr val="FFFFFF"/>
                    </a:solidFill>
                  </a:tcPr>
                </a:tc>
                <a:tc>
                  <a:txBody>
                    <a:bodyPr/>
                    <a:lstStyle/>
                    <a:p>
                      <a:pPr algn="l"/>
                      <a:r>
                        <a:rPr lang="en-GB" sz="1400">
                          <a:effectLst/>
                        </a:rPr>
                        <a:t>Description</a:t>
                      </a:r>
                    </a:p>
                  </a:txBody>
                  <a:tcPr marL="29857" marR="29857" marT="14929" marB="14929">
                    <a:lnL w="7620" cap="flat" cmpd="sng" algn="ctr">
                      <a:solidFill>
                        <a:srgbClr val="B090A9"/>
                      </a:solidFill>
                      <a:prstDash val="solid"/>
                      <a:round/>
                      <a:headEnd type="none" w="med" len="med"/>
                      <a:tailEnd type="none" w="med" len="med"/>
                    </a:lnL>
                    <a:lnR w="7620" cap="flat" cmpd="sng" algn="ctr">
                      <a:solidFill>
                        <a:srgbClr val="B090A9"/>
                      </a:solidFill>
                      <a:prstDash val="solid"/>
                      <a:round/>
                      <a:headEnd type="none" w="med" len="med"/>
                      <a:tailEnd type="none" w="med" len="med"/>
                    </a:lnR>
                    <a:lnT w="7620" cap="flat" cmpd="sng" algn="ctr">
                      <a:solidFill>
                        <a:srgbClr val="B090A9"/>
                      </a:solidFill>
                      <a:prstDash val="solid"/>
                      <a:round/>
                      <a:headEnd type="none" w="med" len="med"/>
                      <a:tailEnd type="none" w="med" len="med"/>
                    </a:lnT>
                    <a:lnB w="7620" cap="flat" cmpd="sng" algn="ctr">
                      <a:solidFill>
                        <a:srgbClr val="508AA9"/>
                      </a:solidFill>
                      <a:prstDash val="solid"/>
                      <a:round/>
                      <a:headEnd type="none" w="med" len="med"/>
                      <a:tailEnd type="none" w="med" len="med"/>
                    </a:lnB>
                    <a:solidFill>
                      <a:srgbClr val="FFFFFF"/>
                    </a:solidFill>
                  </a:tcPr>
                </a:tc>
                <a:extLst>
                  <a:ext uri="{0D108BD9-81ED-4DB2-BD59-A6C34878D82A}">
                    <a16:rowId xmlns:a16="http://schemas.microsoft.com/office/drawing/2014/main" val="3682927456"/>
                  </a:ext>
                </a:extLst>
              </a:tr>
              <a:tr h="437093">
                <a:tc>
                  <a:txBody>
                    <a:bodyPr/>
                    <a:lstStyle/>
                    <a:p>
                      <a:r>
                        <a:rPr lang="en-GB" sz="1400">
                          <a:effectLst/>
                        </a:rPr>
                        <a:t>void add(E obj)</a:t>
                      </a:r>
                    </a:p>
                  </a:txBody>
                  <a:tcPr marL="29857" marR="29857" marT="14929" marB="14929">
                    <a:lnL w="7620" cap="flat" cmpd="sng" algn="ctr">
                      <a:solidFill>
                        <a:srgbClr val="5089A9"/>
                      </a:solidFill>
                      <a:prstDash val="solid"/>
                      <a:round/>
                      <a:headEnd type="none" w="med" len="med"/>
                      <a:tailEnd type="none" w="med" len="med"/>
                    </a:lnL>
                    <a:lnR w="7620" cap="flat" cmpd="sng" algn="ctr">
                      <a:solidFill>
                        <a:srgbClr val="508AA9"/>
                      </a:solidFill>
                      <a:prstDash val="solid"/>
                      <a:round/>
                      <a:headEnd type="none" w="med" len="med"/>
                      <a:tailEnd type="none" w="med" len="med"/>
                    </a:lnR>
                    <a:lnT w="7620" cap="flat" cmpd="sng" algn="ctr">
                      <a:solidFill>
                        <a:srgbClr val="5089A9"/>
                      </a:solidFill>
                      <a:prstDash val="solid"/>
                      <a:round/>
                      <a:headEnd type="none" w="med" len="med"/>
                      <a:tailEnd type="none" w="med" len="med"/>
                    </a:lnT>
                    <a:lnB w="7620" cap="flat" cmpd="sng" algn="ctr">
                      <a:solidFill>
                        <a:srgbClr val="308DA9"/>
                      </a:solidFill>
                      <a:prstDash val="solid"/>
                      <a:round/>
                      <a:headEnd type="none" w="med" len="med"/>
                      <a:tailEnd type="none" w="med" len="med"/>
                    </a:lnB>
                    <a:solidFill>
                      <a:srgbClr val="FFFFFF"/>
                    </a:solidFill>
                  </a:tcPr>
                </a:tc>
                <a:tc>
                  <a:txBody>
                    <a:bodyPr/>
                    <a:lstStyle/>
                    <a:p>
                      <a:r>
                        <a:rPr lang="en-GB" sz="1400" dirty="0">
                          <a:effectLst/>
                        </a:rPr>
                        <a:t>Inserts </a:t>
                      </a:r>
                      <a:r>
                        <a:rPr lang="en-GB" sz="1400" dirty="0" err="1">
                          <a:effectLst/>
                        </a:rPr>
                        <a:t>obj</a:t>
                      </a:r>
                      <a:r>
                        <a:rPr lang="en-GB" sz="1400" dirty="0">
                          <a:effectLst/>
                        </a:rPr>
                        <a:t> into the list in front of the element that will be returned by the next call to next() method.</a:t>
                      </a:r>
                    </a:p>
                  </a:txBody>
                  <a:tcPr marL="29857" marR="29857" marT="14929" marB="14929">
                    <a:lnL w="7620" cap="flat" cmpd="sng" algn="ctr">
                      <a:solidFill>
                        <a:srgbClr val="508AA9"/>
                      </a:solidFill>
                      <a:prstDash val="solid"/>
                      <a:round/>
                      <a:headEnd type="none" w="med" len="med"/>
                      <a:tailEnd type="none" w="med" len="med"/>
                    </a:lnL>
                    <a:lnR w="7620" cap="flat" cmpd="sng" algn="ctr">
                      <a:solidFill>
                        <a:srgbClr val="508AA9"/>
                      </a:solidFill>
                      <a:prstDash val="solid"/>
                      <a:round/>
                      <a:headEnd type="none" w="med" len="med"/>
                      <a:tailEnd type="none" w="med" len="med"/>
                    </a:lnR>
                    <a:lnT w="7620" cap="flat" cmpd="sng" algn="ctr">
                      <a:solidFill>
                        <a:srgbClr val="508AA9"/>
                      </a:solidFill>
                      <a:prstDash val="solid"/>
                      <a:round/>
                      <a:headEnd type="none" w="med" len="med"/>
                      <a:tailEnd type="none" w="med" len="med"/>
                    </a:lnT>
                    <a:lnB w="7620" cap="flat" cmpd="sng" algn="ctr">
                      <a:solidFill>
                        <a:srgbClr val="B08DA9"/>
                      </a:solidFill>
                      <a:prstDash val="solid"/>
                      <a:round/>
                      <a:headEnd type="none" w="med" len="med"/>
                      <a:tailEnd type="none" w="med" len="med"/>
                    </a:lnB>
                    <a:solidFill>
                      <a:srgbClr val="FFFFFF"/>
                    </a:solidFill>
                  </a:tcPr>
                </a:tc>
                <a:extLst>
                  <a:ext uri="{0D108BD9-81ED-4DB2-BD59-A6C34878D82A}">
                    <a16:rowId xmlns:a16="http://schemas.microsoft.com/office/drawing/2014/main" val="2782622254"/>
                  </a:ext>
                </a:extLst>
              </a:tr>
              <a:tr h="336225">
                <a:tc>
                  <a:txBody>
                    <a:bodyPr/>
                    <a:lstStyle/>
                    <a:p>
                      <a:r>
                        <a:rPr lang="en-GB" sz="1400">
                          <a:effectLst/>
                        </a:rPr>
                        <a:t>boolean hasNext()</a:t>
                      </a:r>
                    </a:p>
                  </a:txBody>
                  <a:tcPr marL="29857" marR="29857" marT="14929" marB="14929">
                    <a:lnL w="7620" cap="flat" cmpd="sng" algn="ctr">
                      <a:solidFill>
                        <a:srgbClr val="308DA9"/>
                      </a:solidFill>
                      <a:prstDash val="solid"/>
                      <a:round/>
                      <a:headEnd type="none" w="med" len="med"/>
                      <a:tailEnd type="none" w="med" len="med"/>
                    </a:lnL>
                    <a:lnR w="7620" cap="flat" cmpd="sng" algn="ctr">
                      <a:solidFill>
                        <a:srgbClr val="B08DA9"/>
                      </a:solidFill>
                      <a:prstDash val="solid"/>
                      <a:round/>
                      <a:headEnd type="none" w="med" len="med"/>
                      <a:tailEnd type="none" w="med" len="med"/>
                    </a:lnR>
                    <a:lnT w="7620" cap="flat" cmpd="sng" algn="ctr">
                      <a:solidFill>
                        <a:srgbClr val="308DA9"/>
                      </a:solidFill>
                      <a:prstDash val="solid"/>
                      <a:round/>
                      <a:headEnd type="none" w="med" len="med"/>
                      <a:tailEnd type="none" w="med" len="med"/>
                    </a:lnT>
                    <a:lnB w="7620" cap="flat" cmpd="sng" algn="ctr">
                      <a:solidFill>
                        <a:srgbClr val="B098A9"/>
                      </a:solidFill>
                      <a:prstDash val="solid"/>
                      <a:round/>
                      <a:headEnd type="none" w="med" len="med"/>
                      <a:tailEnd type="none" w="med" len="med"/>
                    </a:lnB>
                    <a:solidFill>
                      <a:srgbClr val="FFFFFF"/>
                    </a:solidFill>
                  </a:tcPr>
                </a:tc>
                <a:tc>
                  <a:txBody>
                    <a:bodyPr/>
                    <a:lstStyle/>
                    <a:p>
                      <a:r>
                        <a:rPr lang="en-GB" sz="1400">
                          <a:effectLst/>
                        </a:rPr>
                        <a:t>Returns true if there is a next element. Otherwise, returns false.</a:t>
                      </a:r>
                    </a:p>
                  </a:txBody>
                  <a:tcPr marL="29857" marR="29857" marT="14929" marB="14929">
                    <a:lnL w="7620" cap="flat" cmpd="sng" algn="ctr">
                      <a:solidFill>
                        <a:srgbClr val="B08DA9"/>
                      </a:solidFill>
                      <a:prstDash val="solid"/>
                      <a:round/>
                      <a:headEnd type="none" w="med" len="med"/>
                      <a:tailEnd type="none" w="med" len="med"/>
                    </a:lnL>
                    <a:lnR w="7620" cap="flat" cmpd="sng" algn="ctr">
                      <a:solidFill>
                        <a:srgbClr val="B08DA9"/>
                      </a:solidFill>
                      <a:prstDash val="solid"/>
                      <a:round/>
                      <a:headEnd type="none" w="med" len="med"/>
                      <a:tailEnd type="none" w="med" len="med"/>
                    </a:lnR>
                    <a:lnT w="7620" cap="flat" cmpd="sng" algn="ctr">
                      <a:solidFill>
                        <a:srgbClr val="B08DA9"/>
                      </a:solidFill>
                      <a:prstDash val="solid"/>
                      <a:round/>
                      <a:headEnd type="none" w="med" len="med"/>
                      <a:tailEnd type="none" w="med" len="med"/>
                    </a:lnT>
                    <a:lnB w="7620" cap="flat" cmpd="sng" algn="ctr">
                      <a:solidFill>
                        <a:srgbClr val="7095A9"/>
                      </a:solidFill>
                      <a:prstDash val="solid"/>
                      <a:round/>
                      <a:headEnd type="none" w="med" len="med"/>
                      <a:tailEnd type="none" w="med" len="med"/>
                    </a:lnB>
                    <a:solidFill>
                      <a:srgbClr val="FFFFFF"/>
                    </a:solidFill>
                  </a:tcPr>
                </a:tc>
                <a:extLst>
                  <a:ext uri="{0D108BD9-81ED-4DB2-BD59-A6C34878D82A}">
                    <a16:rowId xmlns:a16="http://schemas.microsoft.com/office/drawing/2014/main" val="3438181432"/>
                  </a:ext>
                </a:extLst>
              </a:tr>
              <a:tr h="336225">
                <a:tc>
                  <a:txBody>
                    <a:bodyPr/>
                    <a:lstStyle/>
                    <a:p>
                      <a:r>
                        <a:rPr lang="en-GB" sz="1400">
                          <a:effectLst/>
                        </a:rPr>
                        <a:t>boolean hasPrevious()</a:t>
                      </a:r>
                    </a:p>
                  </a:txBody>
                  <a:tcPr marL="29857" marR="29857" marT="14929" marB="14929">
                    <a:lnL w="7620" cap="flat" cmpd="sng" algn="ctr">
                      <a:solidFill>
                        <a:srgbClr val="B098A9"/>
                      </a:solidFill>
                      <a:prstDash val="solid"/>
                      <a:round/>
                      <a:headEnd type="none" w="med" len="med"/>
                      <a:tailEnd type="none" w="med" len="med"/>
                    </a:lnL>
                    <a:lnR w="7620" cap="flat" cmpd="sng" algn="ctr">
                      <a:solidFill>
                        <a:srgbClr val="7095A9"/>
                      </a:solidFill>
                      <a:prstDash val="solid"/>
                      <a:round/>
                      <a:headEnd type="none" w="med" len="med"/>
                      <a:tailEnd type="none" w="med" len="med"/>
                    </a:lnR>
                    <a:lnT w="7620" cap="flat" cmpd="sng" algn="ctr">
                      <a:solidFill>
                        <a:srgbClr val="B098A9"/>
                      </a:solidFill>
                      <a:prstDash val="solid"/>
                      <a:round/>
                      <a:headEnd type="none" w="med" len="med"/>
                      <a:tailEnd type="none" w="med" len="med"/>
                    </a:lnT>
                    <a:lnB w="7620" cap="flat" cmpd="sng" algn="ctr">
                      <a:solidFill>
                        <a:srgbClr val="F097A9"/>
                      </a:solidFill>
                      <a:prstDash val="solid"/>
                      <a:round/>
                      <a:headEnd type="none" w="med" len="med"/>
                      <a:tailEnd type="none" w="med" len="med"/>
                    </a:lnB>
                    <a:solidFill>
                      <a:srgbClr val="FFFFFF"/>
                    </a:solidFill>
                  </a:tcPr>
                </a:tc>
                <a:tc>
                  <a:txBody>
                    <a:bodyPr/>
                    <a:lstStyle/>
                    <a:p>
                      <a:r>
                        <a:rPr lang="en-GB" sz="1400">
                          <a:effectLst/>
                        </a:rPr>
                        <a:t>Returns true if there is a previous element. Otherwise, returns false.</a:t>
                      </a:r>
                    </a:p>
                  </a:txBody>
                  <a:tcPr marL="29857" marR="29857" marT="14929" marB="14929">
                    <a:lnL w="7620" cap="flat" cmpd="sng" algn="ctr">
                      <a:solidFill>
                        <a:srgbClr val="7095A9"/>
                      </a:solidFill>
                      <a:prstDash val="solid"/>
                      <a:round/>
                      <a:headEnd type="none" w="med" len="med"/>
                      <a:tailEnd type="none" w="med" len="med"/>
                    </a:lnL>
                    <a:lnR w="7620" cap="flat" cmpd="sng" algn="ctr">
                      <a:solidFill>
                        <a:srgbClr val="7095A9"/>
                      </a:solidFill>
                      <a:prstDash val="solid"/>
                      <a:round/>
                      <a:headEnd type="none" w="med" len="med"/>
                      <a:tailEnd type="none" w="med" len="med"/>
                    </a:lnR>
                    <a:lnT w="7620" cap="flat" cmpd="sng" algn="ctr">
                      <a:solidFill>
                        <a:srgbClr val="7095A9"/>
                      </a:solidFill>
                      <a:prstDash val="solid"/>
                      <a:round/>
                      <a:headEnd type="none" w="med" len="med"/>
                      <a:tailEnd type="none" w="med" len="med"/>
                    </a:lnT>
                    <a:lnB w="7620" cap="flat" cmpd="sng" algn="ctr">
                      <a:solidFill>
                        <a:srgbClr val="F095A9"/>
                      </a:solidFill>
                      <a:prstDash val="solid"/>
                      <a:round/>
                      <a:headEnd type="none" w="med" len="med"/>
                      <a:tailEnd type="none" w="med" len="med"/>
                    </a:lnB>
                    <a:solidFill>
                      <a:srgbClr val="FFFFFF"/>
                    </a:solidFill>
                  </a:tcPr>
                </a:tc>
                <a:extLst>
                  <a:ext uri="{0D108BD9-81ED-4DB2-BD59-A6C34878D82A}">
                    <a16:rowId xmlns:a16="http://schemas.microsoft.com/office/drawing/2014/main" val="2285569595"/>
                  </a:ext>
                </a:extLst>
              </a:tr>
              <a:tr h="437093">
                <a:tc>
                  <a:txBody>
                    <a:bodyPr/>
                    <a:lstStyle/>
                    <a:p>
                      <a:r>
                        <a:rPr lang="en-GB" sz="1400">
                          <a:effectLst/>
                        </a:rPr>
                        <a:t>E next()</a:t>
                      </a:r>
                    </a:p>
                  </a:txBody>
                  <a:tcPr marL="29857" marR="29857" marT="14929" marB="14929">
                    <a:lnL w="7620" cap="flat" cmpd="sng" algn="ctr">
                      <a:solidFill>
                        <a:srgbClr val="F097A9"/>
                      </a:solidFill>
                      <a:prstDash val="solid"/>
                      <a:round/>
                      <a:headEnd type="none" w="med" len="med"/>
                      <a:tailEnd type="none" w="med" len="med"/>
                    </a:lnL>
                    <a:lnR w="7620" cap="flat" cmpd="sng" algn="ctr">
                      <a:solidFill>
                        <a:srgbClr val="F095A9"/>
                      </a:solidFill>
                      <a:prstDash val="solid"/>
                      <a:round/>
                      <a:headEnd type="none" w="med" len="med"/>
                      <a:tailEnd type="none" w="med" len="med"/>
                    </a:lnR>
                    <a:lnT w="7620" cap="flat" cmpd="sng" algn="ctr">
                      <a:solidFill>
                        <a:srgbClr val="F097A9"/>
                      </a:solidFill>
                      <a:prstDash val="solid"/>
                      <a:round/>
                      <a:headEnd type="none" w="med" len="med"/>
                      <a:tailEnd type="none" w="med" len="med"/>
                    </a:lnT>
                    <a:lnB w="7620" cap="flat" cmpd="sng" algn="ctr">
                      <a:solidFill>
                        <a:srgbClr val="7092A9"/>
                      </a:solidFill>
                      <a:prstDash val="solid"/>
                      <a:round/>
                      <a:headEnd type="none" w="med" len="med"/>
                      <a:tailEnd type="none" w="med" len="med"/>
                    </a:lnB>
                    <a:solidFill>
                      <a:srgbClr val="FFFFFF"/>
                    </a:solidFill>
                  </a:tcPr>
                </a:tc>
                <a:tc>
                  <a:txBody>
                    <a:bodyPr/>
                    <a:lstStyle/>
                    <a:p>
                      <a:r>
                        <a:rPr lang="en-GB" sz="1400">
                          <a:effectLst/>
                        </a:rPr>
                        <a:t>Returns the next element. A NoSuchElementException is thrown if there is not a next element.</a:t>
                      </a:r>
                    </a:p>
                  </a:txBody>
                  <a:tcPr marL="29857" marR="29857" marT="14929" marB="14929">
                    <a:lnL w="7620" cap="flat" cmpd="sng" algn="ctr">
                      <a:solidFill>
                        <a:srgbClr val="F095A9"/>
                      </a:solidFill>
                      <a:prstDash val="solid"/>
                      <a:round/>
                      <a:headEnd type="none" w="med" len="med"/>
                      <a:tailEnd type="none" w="med" len="med"/>
                    </a:lnL>
                    <a:lnR w="7620" cap="flat" cmpd="sng" algn="ctr">
                      <a:solidFill>
                        <a:srgbClr val="F095A9"/>
                      </a:solidFill>
                      <a:prstDash val="solid"/>
                      <a:round/>
                      <a:headEnd type="none" w="med" len="med"/>
                      <a:tailEnd type="none" w="med" len="med"/>
                    </a:lnR>
                    <a:lnT w="7620" cap="flat" cmpd="sng" algn="ctr">
                      <a:solidFill>
                        <a:srgbClr val="F095A9"/>
                      </a:solidFill>
                      <a:prstDash val="solid"/>
                      <a:round/>
                      <a:headEnd type="none" w="med" len="med"/>
                      <a:tailEnd type="none" w="med" len="med"/>
                    </a:lnT>
                    <a:lnB w="7620" cap="flat" cmpd="sng" algn="ctr">
                      <a:solidFill>
                        <a:srgbClr val="F096A9"/>
                      </a:solidFill>
                      <a:prstDash val="solid"/>
                      <a:round/>
                      <a:headEnd type="none" w="med" len="med"/>
                      <a:tailEnd type="none" w="med" len="med"/>
                    </a:lnB>
                    <a:solidFill>
                      <a:srgbClr val="FFFFFF"/>
                    </a:solidFill>
                  </a:tcPr>
                </a:tc>
                <a:extLst>
                  <a:ext uri="{0D108BD9-81ED-4DB2-BD59-A6C34878D82A}">
                    <a16:rowId xmlns:a16="http://schemas.microsoft.com/office/drawing/2014/main" val="1963771480"/>
                  </a:ext>
                </a:extLst>
              </a:tr>
              <a:tr h="437093">
                <a:tc>
                  <a:txBody>
                    <a:bodyPr/>
                    <a:lstStyle/>
                    <a:p>
                      <a:r>
                        <a:rPr lang="en-GB" sz="1400">
                          <a:effectLst/>
                        </a:rPr>
                        <a:t>int nextIndex()</a:t>
                      </a:r>
                    </a:p>
                  </a:txBody>
                  <a:tcPr marL="29857" marR="29857" marT="14929" marB="14929">
                    <a:lnL w="7620" cap="flat" cmpd="sng" algn="ctr">
                      <a:solidFill>
                        <a:srgbClr val="7092A9"/>
                      </a:solidFill>
                      <a:prstDash val="solid"/>
                      <a:round/>
                      <a:headEnd type="none" w="med" len="med"/>
                      <a:tailEnd type="none" w="med" len="med"/>
                    </a:lnL>
                    <a:lnR w="7620" cap="flat" cmpd="sng" algn="ctr">
                      <a:solidFill>
                        <a:srgbClr val="F096A9"/>
                      </a:solidFill>
                      <a:prstDash val="solid"/>
                      <a:round/>
                      <a:headEnd type="none" w="med" len="med"/>
                      <a:tailEnd type="none" w="med" len="med"/>
                    </a:lnR>
                    <a:lnT w="7620" cap="flat" cmpd="sng" algn="ctr">
                      <a:solidFill>
                        <a:srgbClr val="7092A9"/>
                      </a:solidFill>
                      <a:prstDash val="solid"/>
                      <a:round/>
                      <a:headEnd type="none" w="med" len="med"/>
                      <a:tailEnd type="none" w="med" len="med"/>
                    </a:lnT>
                    <a:lnB w="7620" cap="flat" cmpd="sng" algn="ctr">
                      <a:solidFill>
                        <a:srgbClr val="1097A9"/>
                      </a:solidFill>
                      <a:prstDash val="solid"/>
                      <a:round/>
                      <a:headEnd type="none" w="med" len="med"/>
                      <a:tailEnd type="none" w="med" len="med"/>
                    </a:lnB>
                    <a:solidFill>
                      <a:srgbClr val="FFFFFF"/>
                    </a:solidFill>
                  </a:tcPr>
                </a:tc>
                <a:tc>
                  <a:txBody>
                    <a:bodyPr/>
                    <a:lstStyle/>
                    <a:p>
                      <a:r>
                        <a:rPr lang="en-GB" sz="1400">
                          <a:effectLst/>
                        </a:rPr>
                        <a:t>Returns the index of the next element. If there is not a next element, returns the size of the list.</a:t>
                      </a:r>
                    </a:p>
                  </a:txBody>
                  <a:tcPr marL="29857" marR="29857" marT="14929" marB="14929">
                    <a:lnL w="7620" cap="flat" cmpd="sng" algn="ctr">
                      <a:solidFill>
                        <a:srgbClr val="F096A9"/>
                      </a:solidFill>
                      <a:prstDash val="solid"/>
                      <a:round/>
                      <a:headEnd type="none" w="med" len="med"/>
                      <a:tailEnd type="none" w="med" len="med"/>
                    </a:lnL>
                    <a:lnR w="7620" cap="flat" cmpd="sng" algn="ctr">
                      <a:solidFill>
                        <a:srgbClr val="F096A9"/>
                      </a:solidFill>
                      <a:prstDash val="solid"/>
                      <a:round/>
                      <a:headEnd type="none" w="med" len="med"/>
                      <a:tailEnd type="none" w="med" len="med"/>
                    </a:lnR>
                    <a:lnT w="7620" cap="flat" cmpd="sng" algn="ctr">
                      <a:solidFill>
                        <a:srgbClr val="F096A9"/>
                      </a:solidFill>
                      <a:prstDash val="solid"/>
                      <a:round/>
                      <a:headEnd type="none" w="med" len="med"/>
                      <a:tailEnd type="none" w="med" len="med"/>
                    </a:lnT>
                    <a:lnB w="7620" cap="flat" cmpd="sng" algn="ctr">
                      <a:solidFill>
                        <a:srgbClr val="3094A9"/>
                      </a:solidFill>
                      <a:prstDash val="solid"/>
                      <a:round/>
                      <a:headEnd type="none" w="med" len="med"/>
                      <a:tailEnd type="none" w="med" len="med"/>
                    </a:lnB>
                    <a:solidFill>
                      <a:srgbClr val="FFFFFF"/>
                    </a:solidFill>
                  </a:tcPr>
                </a:tc>
                <a:extLst>
                  <a:ext uri="{0D108BD9-81ED-4DB2-BD59-A6C34878D82A}">
                    <a16:rowId xmlns:a16="http://schemas.microsoft.com/office/drawing/2014/main" val="1052701324"/>
                  </a:ext>
                </a:extLst>
              </a:tr>
              <a:tr h="537960">
                <a:tc>
                  <a:txBody>
                    <a:bodyPr/>
                    <a:lstStyle/>
                    <a:p>
                      <a:r>
                        <a:rPr lang="en-GB" sz="1400">
                          <a:effectLst/>
                        </a:rPr>
                        <a:t>E previous()</a:t>
                      </a:r>
                    </a:p>
                  </a:txBody>
                  <a:tcPr marL="29857" marR="29857" marT="14929" marB="14929">
                    <a:lnL w="7620" cap="flat" cmpd="sng" algn="ctr">
                      <a:solidFill>
                        <a:srgbClr val="1097A9"/>
                      </a:solidFill>
                      <a:prstDash val="solid"/>
                      <a:round/>
                      <a:headEnd type="none" w="med" len="med"/>
                      <a:tailEnd type="none" w="med" len="med"/>
                    </a:lnL>
                    <a:lnR w="7620" cap="flat" cmpd="sng" algn="ctr">
                      <a:solidFill>
                        <a:srgbClr val="3094A9"/>
                      </a:solidFill>
                      <a:prstDash val="solid"/>
                      <a:round/>
                      <a:headEnd type="none" w="med" len="med"/>
                      <a:tailEnd type="none" w="med" len="med"/>
                    </a:lnR>
                    <a:lnT w="7620" cap="flat" cmpd="sng" algn="ctr">
                      <a:solidFill>
                        <a:srgbClr val="1097A9"/>
                      </a:solidFill>
                      <a:prstDash val="solid"/>
                      <a:round/>
                      <a:headEnd type="none" w="med" len="med"/>
                      <a:tailEnd type="none" w="med" len="med"/>
                    </a:lnT>
                    <a:lnB w="7620" cap="flat" cmpd="sng" algn="ctr">
                      <a:solidFill>
                        <a:srgbClr val="3097A9"/>
                      </a:solidFill>
                      <a:prstDash val="solid"/>
                      <a:round/>
                      <a:headEnd type="none" w="med" len="med"/>
                      <a:tailEnd type="none" w="med" len="med"/>
                    </a:lnB>
                    <a:solidFill>
                      <a:srgbClr val="FFFFFF"/>
                    </a:solidFill>
                  </a:tcPr>
                </a:tc>
                <a:tc>
                  <a:txBody>
                    <a:bodyPr/>
                    <a:lstStyle/>
                    <a:p>
                      <a:r>
                        <a:rPr lang="en-GB" sz="1400">
                          <a:effectLst/>
                        </a:rPr>
                        <a:t>Returns the previous element. A NoSuchElementException is thrown if there is not a previous element.</a:t>
                      </a:r>
                    </a:p>
                  </a:txBody>
                  <a:tcPr marL="29857" marR="29857" marT="14929" marB="14929">
                    <a:lnL w="7620" cap="flat" cmpd="sng" algn="ctr">
                      <a:solidFill>
                        <a:srgbClr val="3094A9"/>
                      </a:solidFill>
                      <a:prstDash val="solid"/>
                      <a:round/>
                      <a:headEnd type="none" w="med" len="med"/>
                      <a:tailEnd type="none" w="med" len="med"/>
                    </a:lnL>
                    <a:lnR w="7620" cap="flat" cmpd="sng" algn="ctr">
                      <a:solidFill>
                        <a:srgbClr val="3094A9"/>
                      </a:solidFill>
                      <a:prstDash val="solid"/>
                      <a:round/>
                      <a:headEnd type="none" w="med" len="med"/>
                      <a:tailEnd type="none" w="med" len="med"/>
                    </a:lnR>
                    <a:lnT w="7620" cap="flat" cmpd="sng" algn="ctr">
                      <a:solidFill>
                        <a:srgbClr val="3094A9"/>
                      </a:solidFill>
                      <a:prstDash val="solid"/>
                      <a:round/>
                      <a:headEnd type="none" w="med" len="med"/>
                      <a:tailEnd type="none" w="med" len="med"/>
                    </a:lnT>
                    <a:lnB w="7620" cap="flat" cmpd="sng" algn="ctr">
                      <a:solidFill>
                        <a:srgbClr val="5091A9"/>
                      </a:solidFill>
                      <a:prstDash val="solid"/>
                      <a:round/>
                      <a:headEnd type="none" w="med" len="med"/>
                      <a:tailEnd type="none" w="med" len="med"/>
                    </a:lnB>
                    <a:solidFill>
                      <a:srgbClr val="FFFFFF"/>
                    </a:solidFill>
                  </a:tcPr>
                </a:tc>
                <a:extLst>
                  <a:ext uri="{0D108BD9-81ED-4DB2-BD59-A6C34878D82A}">
                    <a16:rowId xmlns:a16="http://schemas.microsoft.com/office/drawing/2014/main" val="2738628656"/>
                  </a:ext>
                </a:extLst>
              </a:tr>
              <a:tr h="437093">
                <a:tc>
                  <a:txBody>
                    <a:bodyPr/>
                    <a:lstStyle/>
                    <a:p>
                      <a:r>
                        <a:rPr lang="en-GB" sz="1400">
                          <a:effectLst/>
                        </a:rPr>
                        <a:t>int previousIndex()</a:t>
                      </a:r>
                    </a:p>
                  </a:txBody>
                  <a:tcPr marL="29857" marR="29857" marT="14929" marB="14929">
                    <a:lnL w="7620" cap="flat" cmpd="sng" algn="ctr">
                      <a:solidFill>
                        <a:srgbClr val="3097A9"/>
                      </a:solidFill>
                      <a:prstDash val="solid"/>
                      <a:round/>
                      <a:headEnd type="none" w="med" len="med"/>
                      <a:tailEnd type="none" w="med" len="med"/>
                    </a:lnL>
                    <a:lnR w="7620" cap="flat" cmpd="sng" algn="ctr">
                      <a:solidFill>
                        <a:srgbClr val="5091A9"/>
                      </a:solidFill>
                      <a:prstDash val="solid"/>
                      <a:round/>
                      <a:headEnd type="none" w="med" len="med"/>
                      <a:tailEnd type="none" w="med" len="med"/>
                    </a:lnR>
                    <a:lnT w="7620" cap="flat" cmpd="sng" algn="ctr">
                      <a:solidFill>
                        <a:srgbClr val="3097A9"/>
                      </a:solidFill>
                      <a:prstDash val="solid"/>
                      <a:round/>
                      <a:headEnd type="none" w="med" len="med"/>
                      <a:tailEnd type="none" w="med" len="med"/>
                    </a:lnT>
                    <a:lnB w="7620" cap="flat" cmpd="sng" algn="ctr">
                      <a:solidFill>
                        <a:srgbClr val="7095A9"/>
                      </a:solidFill>
                      <a:prstDash val="solid"/>
                      <a:round/>
                      <a:headEnd type="none" w="med" len="med"/>
                      <a:tailEnd type="none" w="med" len="med"/>
                    </a:lnB>
                    <a:solidFill>
                      <a:srgbClr val="FFFFFF"/>
                    </a:solidFill>
                  </a:tcPr>
                </a:tc>
                <a:tc>
                  <a:txBody>
                    <a:bodyPr/>
                    <a:lstStyle/>
                    <a:p>
                      <a:r>
                        <a:rPr lang="en-GB" sz="1400">
                          <a:effectLst/>
                        </a:rPr>
                        <a:t>Returns the index of the previous element. If there is not a previous element, returns -1.</a:t>
                      </a:r>
                    </a:p>
                  </a:txBody>
                  <a:tcPr marL="29857" marR="29857" marT="14929" marB="14929">
                    <a:lnL w="7620" cap="flat" cmpd="sng" algn="ctr">
                      <a:solidFill>
                        <a:srgbClr val="5091A9"/>
                      </a:solidFill>
                      <a:prstDash val="solid"/>
                      <a:round/>
                      <a:headEnd type="none" w="med" len="med"/>
                      <a:tailEnd type="none" w="med" len="med"/>
                    </a:lnL>
                    <a:lnR w="7620" cap="flat" cmpd="sng" algn="ctr">
                      <a:solidFill>
                        <a:srgbClr val="5091A9"/>
                      </a:solidFill>
                      <a:prstDash val="solid"/>
                      <a:round/>
                      <a:headEnd type="none" w="med" len="med"/>
                      <a:tailEnd type="none" w="med" len="med"/>
                    </a:lnR>
                    <a:lnT w="7620" cap="flat" cmpd="sng" algn="ctr">
                      <a:solidFill>
                        <a:srgbClr val="5091A9"/>
                      </a:solidFill>
                      <a:prstDash val="solid"/>
                      <a:round/>
                      <a:headEnd type="none" w="med" len="med"/>
                      <a:tailEnd type="none" w="med" len="med"/>
                    </a:lnT>
                    <a:lnB w="7620" cap="flat" cmpd="sng" algn="ctr">
                      <a:solidFill>
                        <a:srgbClr val="5091A9"/>
                      </a:solidFill>
                      <a:prstDash val="solid"/>
                      <a:round/>
                      <a:headEnd type="none" w="med" len="med"/>
                      <a:tailEnd type="none" w="med" len="med"/>
                    </a:lnB>
                    <a:solidFill>
                      <a:srgbClr val="FFFFFF"/>
                    </a:solidFill>
                  </a:tcPr>
                </a:tc>
                <a:extLst>
                  <a:ext uri="{0D108BD9-81ED-4DB2-BD59-A6C34878D82A}">
                    <a16:rowId xmlns:a16="http://schemas.microsoft.com/office/drawing/2014/main" val="2921589046"/>
                  </a:ext>
                </a:extLst>
              </a:tr>
              <a:tr h="739696">
                <a:tc>
                  <a:txBody>
                    <a:bodyPr/>
                    <a:lstStyle/>
                    <a:p>
                      <a:r>
                        <a:rPr lang="en-GB" sz="1400">
                          <a:effectLst/>
                        </a:rPr>
                        <a:t>void remove()</a:t>
                      </a:r>
                    </a:p>
                  </a:txBody>
                  <a:tcPr marL="29857" marR="29857" marT="14929" marB="14929">
                    <a:lnL w="7620" cap="flat" cmpd="sng" algn="ctr">
                      <a:solidFill>
                        <a:srgbClr val="7095A9"/>
                      </a:solidFill>
                      <a:prstDash val="solid"/>
                      <a:round/>
                      <a:headEnd type="none" w="med" len="med"/>
                      <a:tailEnd type="none" w="med" len="med"/>
                    </a:lnL>
                    <a:lnR w="7620" cap="flat" cmpd="sng" algn="ctr">
                      <a:solidFill>
                        <a:srgbClr val="5091A9"/>
                      </a:solidFill>
                      <a:prstDash val="solid"/>
                      <a:round/>
                      <a:headEnd type="none" w="med" len="med"/>
                      <a:tailEnd type="none" w="med" len="med"/>
                    </a:lnR>
                    <a:lnT w="7620" cap="flat" cmpd="sng" algn="ctr">
                      <a:solidFill>
                        <a:srgbClr val="7095A9"/>
                      </a:solidFill>
                      <a:prstDash val="solid"/>
                      <a:round/>
                      <a:headEnd type="none" w="med" len="med"/>
                      <a:tailEnd type="none" w="med" len="med"/>
                    </a:lnT>
                    <a:lnB w="7620" cap="flat" cmpd="sng" algn="ctr">
                      <a:solidFill>
                        <a:srgbClr val="B098A9"/>
                      </a:solidFill>
                      <a:prstDash val="solid"/>
                      <a:round/>
                      <a:headEnd type="none" w="med" len="med"/>
                      <a:tailEnd type="none" w="med" len="med"/>
                    </a:lnB>
                    <a:solidFill>
                      <a:srgbClr val="FFFFFF"/>
                    </a:solidFill>
                  </a:tcPr>
                </a:tc>
                <a:tc>
                  <a:txBody>
                    <a:bodyPr/>
                    <a:lstStyle/>
                    <a:p>
                      <a:r>
                        <a:rPr lang="en-GB" sz="1400">
                          <a:effectLst/>
                        </a:rPr>
                        <a:t>Removes the current element from the list. An IllegalStateException is thrown if remove() method is called before next() or previous() method is invoked.</a:t>
                      </a:r>
                    </a:p>
                  </a:txBody>
                  <a:tcPr marL="29857" marR="29857" marT="14929" marB="14929">
                    <a:lnL w="7620" cap="flat" cmpd="sng" algn="ctr">
                      <a:solidFill>
                        <a:srgbClr val="5091A9"/>
                      </a:solidFill>
                      <a:prstDash val="solid"/>
                      <a:round/>
                      <a:headEnd type="none" w="med" len="med"/>
                      <a:tailEnd type="none" w="med" len="med"/>
                    </a:lnL>
                    <a:lnR w="7620" cap="flat" cmpd="sng" algn="ctr">
                      <a:solidFill>
                        <a:srgbClr val="5091A9"/>
                      </a:solidFill>
                      <a:prstDash val="solid"/>
                      <a:round/>
                      <a:headEnd type="none" w="med" len="med"/>
                      <a:tailEnd type="none" w="med" len="med"/>
                    </a:lnR>
                    <a:lnT w="7620" cap="flat" cmpd="sng" algn="ctr">
                      <a:solidFill>
                        <a:srgbClr val="5091A9"/>
                      </a:solidFill>
                      <a:prstDash val="solid"/>
                      <a:round/>
                      <a:headEnd type="none" w="med" len="med"/>
                      <a:tailEnd type="none" w="med" len="med"/>
                    </a:lnT>
                    <a:lnB w="7620" cap="flat" cmpd="sng" algn="ctr">
                      <a:solidFill>
                        <a:srgbClr val="5091A9"/>
                      </a:solidFill>
                      <a:prstDash val="solid"/>
                      <a:round/>
                      <a:headEnd type="none" w="med" len="med"/>
                      <a:tailEnd type="none" w="med" len="med"/>
                    </a:lnB>
                    <a:solidFill>
                      <a:srgbClr val="FFFFFF"/>
                    </a:solidFill>
                  </a:tcPr>
                </a:tc>
                <a:extLst>
                  <a:ext uri="{0D108BD9-81ED-4DB2-BD59-A6C34878D82A}">
                    <a16:rowId xmlns:a16="http://schemas.microsoft.com/office/drawing/2014/main" val="3677113628"/>
                  </a:ext>
                </a:extLst>
              </a:tr>
              <a:tr h="537960">
                <a:tc>
                  <a:txBody>
                    <a:bodyPr/>
                    <a:lstStyle/>
                    <a:p>
                      <a:r>
                        <a:rPr lang="en-GB" sz="1400">
                          <a:effectLst/>
                        </a:rPr>
                        <a:t>void set(E obj)</a:t>
                      </a:r>
                    </a:p>
                  </a:txBody>
                  <a:tcPr marL="29857" marR="29857" marT="14929" marB="14929">
                    <a:lnL w="7620" cap="flat" cmpd="sng" algn="ctr">
                      <a:solidFill>
                        <a:srgbClr val="B098A9"/>
                      </a:solidFill>
                      <a:prstDash val="solid"/>
                      <a:round/>
                      <a:headEnd type="none" w="med" len="med"/>
                      <a:tailEnd type="none" w="med" len="med"/>
                    </a:lnL>
                    <a:lnR w="7620" cap="flat" cmpd="sng" algn="ctr">
                      <a:solidFill>
                        <a:srgbClr val="5091A9"/>
                      </a:solidFill>
                      <a:prstDash val="solid"/>
                      <a:round/>
                      <a:headEnd type="none" w="med" len="med"/>
                      <a:tailEnd type="none" w="med" len="med"/>
                    </a:lnR>
                    <a:lnT w="7620" cap="flat" cmpd="sng" algn="ctr">
                      <a:solidFill>
                        <a:srgbClr val="B098A9"/>
                      </a:solidFill>
                      <a:prstDash val="solid"/>
                      <a:round/>
                      <a:headEnd type="none" w="med" len="med"/>
                      <a:tailEnd type="none" w="med" len="med"/>
                    </a:lnT>
                    <a:lnB w="7620" cap="flat" cmpd="sng" algn="ctr">
                      <a:solidFill>
                        <a:srgbClr val="B098A9"/>
                      </a:solidFill>
                      <a:prstDash val="solid"/>
                      <a:round/>
                      <a:headEnd type="none" w="med" len="med"/>
                      <a:tailEnd type="none" w="med" len="med"/>
                    </a:lnB>
                    <a:solidFill>
                      <a:srgbClr val="FFFFFF"/>
                    </a:solidFill>
                  </a:tcPr>
                </a:tc>
                <a:tc>
                  <a:txBody>
                    <a:bodyPr/>
                    <a:lstStyle/>
                    <a:p>
                      <a:r>
                        <a:rPr lang="en-GB" sz="1400" dirty="0">
                          <a:effectLst/>
                        </a:rPr>
                        <a:t>Assigns </a:t>
                      </a:r>
                      <a:r>
                        <a:rPr lang="en-GB" sz="1400" dirty="0" err="1">
                          <a:effectLst/>
                        </a:rPr>
                        <a:t>obj</a:t>
                      </a:r>
                      <a:r>
                        <a:rPr lang="en-GB" sz="1400" dirty="0">
                          <a:effectLst/>
                        </a:rPr>
                        <a:t> to the current element. This is the element last returned by a call to either next() or previous() method.</a:t>
                      </a:r>
                    </a:p>
                  </a:txBody>
                  <a:tcPr marL="29857" marR="29857" marT="14929" marB="14929">
                    <a:lnL w="7620" cap="flat" cmpd="sng" algn="ctr">
                      <a:solidFill>
                        <a:srgbClr val="5091A9"/>
                      </a:solidFill>
                      <a:prstDash val="solid"/>
                      <a:round/>
                      <a:headEnd type="none" w="med" len="med"/>
                      <a:tailEnd type="none" w="med" len="med"/>
                    </a:lnL>
                    <a:lnR w="7620" cap="flat" cmpd="sng" algn="ctr">
                      <a:solidFill>
                        <a:srgbClr val="5091A9"/>
                      </a:solidFill>
                      <a:prstDash val="solid"/>
                      <a:round/>
                      <a:headEnd type="none" w="med" len="med"/>
                      <a:tailEnd type="none" w="med" len="med"/>
                    </a:lnR>
                    <a:lnT w="7620" cap="flat" cmpd="sng" algn="ctr">
                      <a:solidFill>
                        <a:srgbClr val="5091A9"/>
                      </a:solidFill>
                      <a:prstDash val="solid"/>
                      <a:round/>
                      <a:headEnd type="none" w="med" len="med"/>
                      <a:tailEnd type="none" w="med" len="med"/>
                    </a:lnT>
                    <a:lnB w="7620" cap="flat" cmpd="sng" algn="ctr">
                      <a:solidFill>
                        <a:srgbClr val="5091A9"/>
                      </a:solidFill>
                      <a:prstDash val="solid"/>
                      <a:round/>
                      <a:headEnd type="none" w="med" len="med"/>
                      <a:tailEnd type="none" w="med" len="med"/>
                    </a:lnB>
                    <a:solidFill>
                      <a:srgbClr val="FFFFFF"/>
                    </a:solidFill>
                  </a:tcPr>
                </a:tc>
                <a:extLst>
                  <a:ext uri="{0D108BD9-81ED-4DB2-BD59-A6C34878D82A}">
                    <a16:rowId xmlns:a16="http://schemas.microsoft.com/office/drawing/2014/main" val="1503022266"/>
                  </a:ext>
                </a:extLst>
              </a:tr>
            </a:tbl>
          </a:graphicData>
        </a:graphic>
      </p:graphicFrame>
    </p:spTree>
    <p:extLst>
      <p:ext uri="{BB962C8B-B14F-4D97-AF65-F5344CB8AC3E}">
        <p14:creationId xmlns:p14="http://schemas.microsoft.com/office/powerpoint/2010/main" val="350259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36EC-904A-4953-A94C-4E7DF0342EE6}"/>
              </a:ext>
            </a:extLst>
          </p:cNvPr>
          <p:cNvSpPr>
            <a:spLocks noGrp="1"/>
          </p:cNvSpPr>
          <p:nvPr>
            <p:ph type="title"/>
          </p:nvPr>
        </p:nvSpPr>
        <p:spPr>
          <a:xfrm>
            <a:off x="0" y="0"/>
            <a:ext cx="9274002" cy="683581"/>
          </a:xfrm>
        </p:spPr>
        <p:txBody>
          <a:bodyPr>
            <a:normAutofit fontScale="90000"/>
          </a:bodyPr>
          <a:lstStyle/>
          <a:p>
            <a:r>
              <a:rPr lang="en-GB" b="0" i="0" dirty="0">
                <a:solidFill>
                  <a:srgbClr val="212529"/>
                </a:solidFill>
                <a:effectLst/>
                <a:latin typeface="system-ui"/>
              </a:rPr>
              <a:t>for-each loop</a:t>
            </a: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797E4991-63B2-424F-B3BF-D8987C80DAAB}"/>
              </a:ext>
            </a:extLst>
          </p:cNvPr>
          <p:cNvSpPr>
            <a:spLocks noGrp="1"/>
          </p:cNvSpPr>
          <p:nvPr>
            <p:ph idx="1"/>
          </p:nvPr>
        </p:nvSpPr>
        <p:spPr>
          <a:xfrm>
            <a:off x="0" y="550417"/>
            <a:ext cx="12192000" cy="6196612"/>
          </a:xfrm>
        </p:spPr>
        <p:txBody>
          <a:bodyPr>
            <a:normAutofit fontScale="85000" lnSpcReduction="20000"/>
          </a:bodyPr>
          <a:lstStyle/>
          <a:p>
            <a:r>
              <a:rPr lang="en-GB" dirty="0"/>
              <a:t>for-each version of for loop can also be used for traversing the elements of a collection.</a:t>
            </a:r>
          </a:p>
          <a:p>
            <a:r>
              <a:rPr lang="en-GB" dirty="0"/>
              <a:t> But this can only be used if we don't want to modify the contents of a collection and we don't want any reverse access. </a:t>
            </a:r>
          </a:p>
          <a:p>
            <a:r>
              <a:rPr lang="en-GB" dirty="0"/>
              <a:t>for-each loop can cycle through any collection of object that implements </a:t>
            </a:r>
            <a:r>
              <a:rPr lang="en-GB" dirty="0" err="1"/>
              <a:t>Iterable</a:t>
            </a:r>
            <a:r>
              <a:rPr lang="en-GB" dirty="0"/>
              <a:t> interface.</a:t>
            </a:r>
          </a:p>
          <a:p>
            <a:endParaRPr lang="en-GB" dirty="0"/>
          </a:p>
          <a:p>
            <a:r>
              <a:rPr lang="en-GB" dirty="0"/>
              <a:t>LinkedList&lt; String&gt; ls = new LinkedList&lt; String&gt;();     </a:t>
            </a:r>
          </a:p>
          <a:p>
            <a:r>
              <a:rPr lang="en-GB" dirty="0"/>
              <a:t>    </a:t>
            </a:r>
            <a:r>
              <a:rPr lang="en-GB" dirty="0" err="1"/>
              <a:t>ls.add</a:t>
            </a:r>
            <a:r>
              <a:rPr lang="en-GB" dirty="0"/>
              <a:t>("a");</a:t>
            </a:r>
          </a:p>
          <a:p>
            <a:r>
              <a:rPr lang="en-GB" dirty="0"/>
              <a:t>    </a:t>
            </a:r>
            <a:r>
              <a:rPr lang="en-GB" dirty="0" err="1"/>
              <a:t>ls.add</a:t>
            </a:r>
            <a:r>
              <a:rPr lang="en-GB" dirty="0"/>
              <a:t>("b");</a:t>
            </a:r>
          </a:p>
          <a:p>
            <a:r>
              <a:rPr lang="en-GB" dirty="0"/>
              <a:t>    </a:t>
            </a:r>
            <a:r>
              <a:rPr lang="en-GB" dirty="0" err="1"/>
              <a:t>ls.add</a:t>
            </a:r>
            <a:r>
              <a:rPr lang="en-GB" dirty="0"/>
              <a:t>("c");</a:t>
            </a:r>
          </a:p>
          <a:p>
            <a:r>
              <a:rPr lang="en-GB" dirty="0"/>
              <a:t>    </a:t>
            </a:r>
            <a:r>
              <a:rPr lang="en-GB" dirty="0" err="1"/>
              <a:t>ls.add</a:t>
            </a:r>
            <a:r>
              <a:rPr lang="en-GB" dirty="0"/>
              <a:t>("d");</a:t>
            </a:r>
          </a:p>
          <a:p>
            <a:r>
              <a:rPr lang="en-GB" dirty="0"/>
              <a:t>    for(String str : ls)             </a:t>
            </a:r>
          </a:p>
          <a:p>
            <a:r>
              <a:rPr lang="en-GB" dirty="0"/>
              <a:t>    {</a:t>
            </a:r>
          </a:p>
          <a:p>
            <a:r>
              <a:rPr lang="en-GB" dirty="0"/>
              <a:t>      </a:t>
            </a:r>
            <a:r>
              <a:rPr lang="en-GB" dirty="0" err="1"/>
              <a:t>System.out.print</a:t>
            </a:r>
            <a:r>
              <a:rPr lang="en-GB" dirty="0"/>
              <a:t>(str+" ");</a:t>
            </a:r>
          </a:p>
          <a:p>
            <a:r>
              <a:rPr lang="en-GB" dirty="0"/>
              <a:t>    }</a:t>
            </a:r>
          </a:p>
          <a:p>
            <a:r>
              <a:rPr lang="en-GB" dirty="0"/>
              <a:t>  }</a:t>
            </a:r>
          </a:p>
          <a:p>
            <a:r>
              <a:rPr lang="en-GB" dirty="0"/>
              <a:t>Or </a:t>
            </a:r>
          </a:p>
          <a:p>
            <a:r>
              <a:rPr lang="en-GB" dirty="0"/>
              <a:t>for(int </a:t>
            </a:r>
            <a:r>
              <a:rPr lang="en-GB" dirty="0" err="1"/>
              <a:t>i</a:t>
            </a:r>
            <a:r>
              <a:rPr lang="en-GB" dirty="0"/>
              <a:t> = 0; </a:t>
            </a:r>
            <a:r>
              <a:rPr lang="en-GB" dirty="0" err="1"/>
              <a:t>i</a:t>
            </a:r>
            <a:r>
              <a:rPr lang="en-GB" dirty="0"/>
              <a:t>&lt;</a:t>
            </a:r>
            <a:r>
              <a:rPr lang="en-GB" dirty="0" err="1"/>
              <a:t>ls.size</a:t>
            </a:r>
            <a:r>
              <a:rPr lang="en-GB" dirty="0"/>
              <a:t>(); </a:t>
            </a:r>
            <a:r>
              <a:rPr lang="en-GB" dirty="0" err="1"/>
              <a:t>i</a:t>
            </a:r>
            <a:r>
              <a:rPr lang="en-GB" dirty="0"/>
              <a:t>++)</a:t>
            </a:r>
          </a:p>
          <a:p>
            <a:r>
              <a:rPr lang="en-GB" dirty="0"/>
              <a:t>    {</a:t>
            </a:r>
          </a:p>
          <a:p>
            <a:r>
              <a:rPr lang="en-GB" dirty="0"/>
              <a:t>      </a:t>
            </a:r>
            <a:r>
              <a:rPr lang="en-GB" dirty="0" err="1"/>
              <a:t>System.out.print</a:t>
            </a:r>
            <a:r>
              <a:rPr lang="en-GB" dirty="0"/>
              <a:t>(</a:t>
            </a:r>
            <a:r>
              <a:rPr lang="en-GB" dirty="0" err="1"/>
              <a:t>ls.get</a:t>
            </a:r>
            <a:r>
              <a:rPr lang="en-GB" dirty="0"/>
              <a:t>(</a:t>
            </a:r>
            <a:r>
              <a:rPr lang="en-GB" dirty="0" err="1"/>
              <a:t>i</a:t>
            </a:r>
            <a:r>
              <a:rPr lang="en-GB" dirty="0"/>
              <a:t>)+" ");</a:t>
            </a:r>
          </a:p>
          <a:p>
            <a:r>
              <a:rPr lang="en-GB" dirty="0"/>
              <a:t>    }</a:t>
            </a:r>
          </a:p>
          <a:p>
            <a:r>
              <a:rPr lang="en-GB" dirty="0"/>
              <a:t>  }</a:t>
            </a:r>
          </a:p>
        </p:txBody>
      </p:sp>
    </p:spTree>
    <p:extLst>
      <p:ext uri="{BB962C8B-B14F-4D97-AF65-F5344CB8AC3E}">
        <p14:creationId xmlns:p14="http://schemas.microsoft.com/office/powerpoint/2010/main" val="79057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B6B7-00CB-4EFD-98E2-3ABFD7AD21DA}"/>
              </a:ext>
            </a:extLst>
          </p:cNvPr>
          <p:cNvSpPr>
            <a:spLocks noGrp="1"/>
          </p:cNvSpPr>
          <p:nvPr>
            <p:ph type="title"/>
          </p:nvPr>
        </p:nvSpPr>
        <p:spPr>
          <a:xfrm>
            <a:off x="0" y="62144"/>
            <a:ext cx="12192000" cy="559293"/>
          </a:xfrm>
        </p:spPr>
        <p:txBody>
          <a:bodyPr>
            <a:normAutofit fontScale="90000"/>
          </a:bodyPr>
          <a:lstStyle/>
          <a:p>
            <a:r>
              <a:rPr lang="en-GB" b="0" i="0" dirty="0">
                <a:solidFill>
                  <a:srgbClr val="610B38"/>
                </a:solidFill>
                <a:effectLst/>
                <a:latin typeface="erdana"/>
              </a:rPr>
              <a:t>List Interface:</a:t>
            </a: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D2A1F7F4-D661-4BA7-992C-9ED6E468941F}"/>
              </a:ext>
            </a:extLst>
          </p:cNvPr>
          <p:cNvSpPr>
            <a:spLocks noGrp="1"/>
          </p:cNvSpPr>
          <p:nvPr>
            <p:ph idx="1"/>
          </p:nvPr>
        </p:nvSpPr>
        <p:spPr>
          <a:xfrm>
            <a:off x="71021" y="852256"/>
            <a:ext cx="12029243" cy="5943599"/>
          </a:xfrm>
        </p:spPr>
        <p:txBody>
          <a:bodyPr/>
          <a:lstStyle/>
          <a:p>
            <a:pPr algn="just"/>
            <a:r>
              <a:rPr lang="en-GB" b="0" i="0" dirty="0">
                <a:solidFill>
                  <a:srgbClr val="333333"/>
                </a:solidFill>
                <a:effectLst/>
                <a:latin typeface="inter-regular"/>
              </a:rPr>
              <a:t>List interface is the child interface of Collection interface. It inhibits a list type data structure in which we can store the ordered collection of objects. </a:t>
            </a:r>
          </a:p>
          <a:p>
            <a:pPr algn="just"/>
            <a:r>
              <a:rPr lang="en-GB" b="0" i="0" dirty="0">
                <a:solidFill>
                  <a:srgbClr val="333333"/>
                </a:solidFill>
                <a:effectLst/>
                <a:latin typeface="inter-regular"/>
              </a:rPr>
              <a:t>It can have duplicate values.</a:t>
            </a:r>
          </a:p>
          <a:p>
            <a:pPr algn="just"/>
            <a:r>
              <a:rPr lang="en-GB" b="0" i="0" dirty="0">
                <a:solidFill>
                  <a:srgbClr val="333333"/>
                </a:solidFill>
                <a:effectLst/>
                <a:latin typeface="inter-regular"/>
              </a:rPr>
              <a:t>List interface is implemented by the classes </a:t>
            </a:r>
            <a:r>
              <a:rPr lang="en-GB" b="0" i="0" dirty="0" err="1">
                <a:solidFill>
                  <a:srgbClr val="333333"/>
                </a:solidFill>
                <a:effectLst/>
                <a:latin typeface="inter-regular"/>
              </a:rPr>
              <a:t>ArrayList</a:t>
            </a:r>
            <a:r>
              <a:rPr lang="en-GB" b="0" i="0" dirty="0">
                <a:solidFill>
                  <a:srgbClr val="333333"/>
                </a:solidFill>
                <a:effectLst/>
                <a:latin typeface="inter-regular"/>
              </a:rPr>
              <a:t>, LinkedList, Vector, and Stack.</a:t>
            </a:r>
          </a:p>
          <a:p>
            <a:pPr algn="just"/>
            <a:r>
              <a:rPr lang="en-GB" dirty="0">
                <a:solidFill>
                  <a:srgbClr val="333333"/>
                </a:solidFill>
                <a:latin typeface="inter-regular"/>
              </a:rPr>
              <a:t>Syntax :</a:t>
            </a:r>
            <a:endParaRPr lang="en-GB" b="0" i="0" dirty="0">
              <a:solidFill>
                <a:srgbClr val="333333"/>
              </a:solidFill>
              <a:effectLst/>
              <a:latin typeface="inter-regular"/>
            </a:endParaRPr>
          </a:p>
          <a:p>
            <a:pPr algn="just">
              <a:buFont typeface="+mj-lt"/>
              <a:buAutoNum type="arabicPeriod"/>
            </a:pPr>
            <a:r>
              <a:rPr lang="en-GB" b="0" i="0" dirty="0">
                <a:solidFill>
                  <a:srgbClr val="000000"/>
                </a:solidFill>
                <a:effectLst/>
                <a:latin typeface="inter-regular"/>
              </a:rPr>
              <a:t>List &lt;data-type&gt; list1= </a:t>
            </a:r>
            <a:r>
              <a:rPr lang="en-GB" b="1" i="0" dirty="0">
                <a:solidFill>
                  <a:srgbClr val="006699"/>
                </a:solidFill>
                <a:effectLst/>
                <a:latin typeface="inter-regular"/>
              </a:rPr>
              <a:t>new</a:t>
            </a:r>
            <a:r>
              <a:rPr lang="en-GB" b="0" i="0" dirty="0">
                <a:solidFill>
                  <a:srgbClr val="000000"/>
                </a:solidFill>
                <a:effectLst/>
                <a:latin typeface="inter-regular"/>
              </a:rPr>
              <a:t> </a:t>
            </a:r>
            <a:r>
              <a:rPr lang="en-GB" b="0" i="0" dirty="0" err="1">
                <a:solidFill>
                  <a:srgbClr val="000000"/>
                </a:solidFill>
                <a:effectLst/>
                <a:latin typeface="inter-regular"/>
              </a:rPr>
              <a:t>ArrayList</a:t>
            </a:r>
            <a:r>
              <a:rPr lang="en-GB" b="0" i="0" dirty="0">
                <a:solidFill>
                  <a:srgbClr val="000000"/>
                </a:solidFill>
                <a:effectLst/>
                <a:latin typeface="inter-regular"/>
              </a:rPr>
              <a:t>();  </a:t>
            </a:r>
          </a:p>
          <a:p>
            <a:pPr algn="just">
              <a:buFont typeface="+mj-lt"/>
              <a:buAutoNum type="arabicPeriod"/>
            </a:pPr>
            <a:r>
              <a:rPr lang="en-GB" b="0" i="0" dirty="0">
                <a:solidFill>
                  <a:srgbClr val="000000"/>
                </a:solidFill>
                <a:effectLst/>
                <a:latin typeface="inter-regular"/>
              </a:rPr>
              <a:t>List &lt;data-type&gt; list2 = </a:t>
            </a:r>
            <a:r>
              <a:rPr lang="en-GB" b="1" i="0" dirty="0">
                <a:solidFill>
                  <a:srgbClr val="006699"/>
                </a:solidFill>
                <a:effectLst/>
                <a:latin typeface="inter-regular"/>
              </a:rPr>
              <a:t>new</a:t>
            </a:r>
            <a:r>
              <a:rPr lang="en-GB" b="0" i="0" dirty="0">
                <a:solidFill>
                  <a:srgbClr val="000000"/>
                </a:solidFill>
                <a:effectLst/>
                <a:latin typeface="inter-regular"/>
              </a:rPr>
              <a:t> LinkedList();  </a:t>
            </a:r>
          </a:p>
          <a:p>
            <a:pPr algn="just">
              <a:buFont typeface="+mj-lt"/>
              <a:buAutoNum type="arabicPeriod"/>
            </a:pPr>
            <a:r>
              <a:rPr lang="en-GB" b="0" i="0" dirty="0">
                <a:solidFill>
                  <a:srgbClr val="000000"/>
                </a:solidFill>
                <a:effectLst/>
                <a:latin typeface="inter-regular"/>
              </a:rPr>
              <a:t>List &lt;data-type&gt; list3 = </a:t>
            </a:r>
            <a:r>
              <a:rPr lang="en-GB" b="1" i="0" dirty="0">
                <a:solidFill>
                  <a:srgbClr val="006699"/>
                </a:solidFill>
                <a:effectLst/>
                <a:latin typeface="inter-regular"/>
              </a:rPr>
              <a:t>new</a:t>
            </a:r>
            <a:r>
              <a:rPr lang="en-GB" b="0" i="0" dirty="0">
                <a:solidFill>
                  <a:srgbClr val="000000"/>
                </a:solidFill>
                <a:effectLst/>
                <a:latin typeface="inter-regular"/>
              </a:rPr>
              <a:t> Vector();  </a:t>
            </a:r>
          </a:p>
          <a:p>
            <a:pPr algn="just">
              <a:buFont typeface="+mj-lt"/>
              <a:buAutoNum type="arabicPeriod"/>
            </a:pPr>
            <a:r>
              <a:rPr lang="en-GB" b="0" i="0" dirty="0">
                <a:solidFill>
                  <a:srgbClr val="000000"/>
                </a:solidFill>
                <a:effectLst/>
                <a:latin typeface="inter-regular"/>
              </a:rPr>
              <a:t>List &lt;data-type&gt; list4 = </a:t>
            </a:r>
            <a:r>
              <a:rPr lang="en-GB" b="1" i="0" dirty="0">
                <a:solidFill>
                  <a:srgbClr val="006699"/>
                </a:solidFill>
                <a:effectLst/>
                <a:latin typeface="inter-regular"/>
              </a:rPr>
              <a:t>new</a:t>
            </a:r>
            <a:r>
              <a:rPr lang="en-GB" b="0" i="0" dirty="0">
                <a:solidFill>
                  <a:srgbClr val="000000"/>
                </a:solidFill>
                <a:effectLst/>
                <a:latin typeface="inter-regular"/>
              </a:rPr>
              <a:t> Stack();  </a:t>
            </a:r>
          </a:p>
          <a:p>
            <a:pPr algn="just">
              <a:buFont typeface="+mj-lt"/>
              <a:buAutoNum type="arabicPeriod"/>
            </a:pPr>
            <a:endParaRPr lang="en-GB" b="0" i="0" dirty="0">
              <a:solidFill>
                <a:srgbClr val="000000"/>
              </a:solidFill>
              <a:effectLst/>
              <a:latin typeface="inter-regular"/>
            </a:endParaRPr>
          </a:p>
          <a:p>
            <a:pPr marL="0" indent="0" algn="just">
              <a:buNone/>
            </a:pPr>
            <a:endParaRPr lang="en-GB" dirty="0">
              <a:solidFill>
                <a:srgbClr val="000000"/>
              </a:solidFill>
              <a:latin typeface="inter-regular"/>
            </a:endParaRPr>
          </a:p>
          <a:p>
            <a:pPr marL="0" indent="0" algn="just">
              <a:buNone/>
            </a:pPr>
            <a:endParaRPr lang="en-GB" b="0" i="0" dirty="0">
              <a:solidFill>
                <a:srgbClr val="000000"/>
              </a:solidFill>
              <a:effectLst/>
              <a:latin typeface="inter-regular"/>
            </a:endParaRPr>
          </a:p>
          <a:p>
            <a:pPr algn="just"/>
            <a:endParaRPr lang="en-GB" b="0" i="0" dirty="0">
              <a:solidFill>
                <a:srgbClr val="333333"/>
              </a:solidFill>
              <a:effectLst/>
              <a:latin typeface="inter-regular"/>
            </a:endParaRPr>
          </a:p>
          <a:p>
            <a:pPr marL="0" indent="0">
              <a:buNone/>
            </a:pPr>
            <a:endParaRPr lang="en-GB" b="0" i="0" dirty="0">
              <a:solidFill>
                <a:srgbClr val="212529"/>
              </a:solidFill>
              <a:effectLst/>
              <a:latin typeface="system-ui"/>
            </a:endParaRPr>
          </a:p>
          <a:p>
            <a:pPr marL="0" indent="0">
              <a:buNone/>
            </a:pPr>
            <a:endParaRPr lang="en-GB" b="0" i="0" dirty="0">
              <a:solidFill>
                <a:srgbClr val="212529"/>
              </a:solidFill>
              <a:effectLst/>
              <a:latin typeface="system-ui"/>
            </a:endParaRPr>
          </a:p>
          <a:p>
            <a:endParaRPr lang="en-GB" b="0" i="0" dirty="0">
              <a:solidFill>
                <a:srgbClr val="212529"/>
              </a:solidFill>
              <a:effectLst/>
              <a:latin typeface="system-ui"/>
            </a:endParaRPr>
          </a:p>
          <a:p>
            <a:endParaRPr lang="en-GB" dirty="0">
              <a:solidFill>
                <a:srgbClr val="212529"/>
              </a:solidFill>
              <a:latin typeface="system-ui"/>
            </a:endParaRPr>
          </a:p>
          <a:p>
            <a:endParaRPr lang="en-GB" dirty="0"/>
          </a:p>
        </p:txBody>
      </p:sp>
      <p:pic>
        <p:nvPicPr>
          <p:cNvPr id="10242" name="Picture 2" descr="Classes implementing the List interface in Java">
            <a:extLst>
              <a:ext uri="{FF2B5EF4-FFF2-40B4-BE49-F238E27FC236}">
                <a16:creationId xmlns:a16="http://schemas.microsoft.com/office/drawing/2014/main" id="{6AD57951-F5B8-446C-83CC-052AF2467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21080"/>
            <a:ext cx="9668522" cy="172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260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8307</TotalTime>
  <Words>3405</Words>
  <Application>Microsoft Office PowerPoint</Application>
  <PresentationFormat>Widescreen</PresentationFormat>
  <Paragraphs>399</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erdana</vt:lpstr>
      <vt:lpstr>inter-bold</vt:lpstr>
      <vt:lpstr>inter-regular</vt:lpstr>
      <vt:lpstr>system-ui</vt:lpstr>
      <vt:lpstr>Times New Roman</vt:lpstr>
      <vt:lpstr>Times New Roman</vt:lpstr>
      <vt:lpstr>Trebuchet MS</vt:lpstr>
      <vt:lpstr>urw-din</vt:lpstr>
      <vt:lpstr>var(--bs-font-monospace)</vt:lpstr>
      <vt:lpstr>Wingdings 3</vt:lpstr>
      <vt:lpstr>Facet</vt:lpstr>
      <vt:lpstr>Java Collection(List) </vt:lpstr>
      <vt:lpstr>Collections in Java  </vt:lpstr>
      <vt:lpstr>Hierarchy of Collection Framework   </vt:lpstr>
      <vt:lpstr>PowerPoint Presentation</vt:lpstr>
      <vt:lpstr>Accessing a Java Collection using Iterators       </vt:lpstr>
      <vt:lpstr> Example : </vt:lpstr>
      <vt:lpstr>  </vt:lpstr>
      <vt:lpstr>for-each loop  </vt:lpstr>
      <vt:lpstr>List Interface:    </vt:lpstr>
      <vt:lpstr>ArrayList:   </vt:lpstr>
      <vt:lpstr>ArrayList Methods:   </vt:lpstr>
      <vt:lpstr>Java Collection Framework Linked list:  </vt:lpstr>
      <vt:lpstr>LinkedList Methods: </vt:lpstr>
      <vt:lpstr>Vector </vt:lpstr>
      <vt:lpstr>Difference Between ArrayList and LinkedList </vt:lpstr>
      <vt:lpstr>Interview Preparation</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hp</cp:lastModifiedBy>
  <cp:revision>229</cp:revision>
  <dcterms:created xsi:type="dcterms:W3CDTF">2023-01-26T06:05:43Z</dcterms:created>
  <dcterms:modified xsi:type="dcterms:W3CDTF">2023-02-15T15:55:18Z</dcterms:modified>
</cp:coreProperties>
</file>