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96" r:id="rId4"/>
    <p:sldId id="292" r:id="rId5"/>
    <p:sldId id="277" r:id="rId6"/>
    <p:sldId id="297" r:id="rId7"/>
    <p:sldId id="298" r:id="rId8"/>
    <p:sldId id="306" r:id="rId9"/>
    <p:sldId id="301" r:id="rId10"/>
    <p:sldId id="302" r:id="rId11"/>
    <p:sldId id="303" r:id="rId12"/>
    <p:sldId id="309" r:id="rId13"/>
    <p:sldId id="307" r:id="rId14"/>
    <p:sldId id="308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hashset-remove-method" TargetMode="External"/><Relationship Id="rId3" Type="http://schemas.openxmlformats.org/officeDocument/2006/relationships/hyperlink" Target="https://www.javatpoint.com/java-hashset-clear-method" TargetMode="External"/><Relationship Id="rId7" Type="http://schemas.openxmlformats.org/officeDocument/2006/relationships/hyperlink" Target="https://www.javatpoint.com/java-hashset-iterator-method" TargetMode="External"/><Relationship Id="rId2" Type="http://schemas.openxmlformats.org/officeDocument/2006/relationships/hyperlink" Target="https://www.javatpoint.com/java-hashset-add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ava-hashset-isempty-method" TargetMode="External"/><Relationship Id="rId5" Type="http://schemas.openxmlformats.org/officeDocument/2006/relationships/hyperlink" Target="https://www.javatpoint.com/java-hashset-contains-method" TargetMode="External"/><Relationship Id="rId10" Type="http://schemas.openxmlformats.org/officeDocument/2006/relationships/hyperlink" Target="https://www.javatpoint.com/java-hashset-spliterator-method" TargetMode="External"/><Relationship Id="rId4" Type="http://schemas.openxmlformats.org/officeDocument/2006/relationships/hyperlink" Target="https://www.javatpoint.com/java-hashset-clone-method" TargetMode="External"/><Relationship Id="rId9" Type="http://schemas.openxmlformats.org/officeDocument/2006/relationships/hyperlink" Target="https://www.javatpoint.com/java-hashset-size-metho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32986"/>
            <a:ext cx="7766936" cy="2017847"/>
          </a:xfrm>
        </p:spPr>
        <p:txBody>
          <a:bodyPr/>
          <a:lstStyle/>
          <a:p>
            <a:r>
              <a:rPr lang="en-GB" dirty="0"/>
              <a:t>Java Collection(Set)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49A-E4FA-423F-AEA9-AA2FF6CE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9091"/>
          </a:xfrm>
        </p:spPr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610B38"/>
                </a:solidFill>
                <a:effectLst/>
                <a:latin typeface="erdana"/>
              </a:rPr>
              <a:t>TreeSet</a:t>
            </a: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: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257D-A196-4CDB-BA4A-5D45AC18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12559"/>
            <a:ext cx="12191999" cy="624544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TreeSet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implements the Set interface that uses a tree for storage. It inherits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AbstractSet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and implements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NavigableSet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interface. The objects of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TreeSet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are stored in ascending order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important points about the Java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class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contains unique elements only like HashSet.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access and retrieval times are quiet fast.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doesn't allow null element.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is non synchronized.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maintains ascending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contains unique elements only like HashSet.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 access and retrieval times are quite fast.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can only allow those generic types that are comparable. For example The Comparable interface is being implemented by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StringBuffer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class.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TreeSet class hierarchy">
            <a:extLst>
              <a:ext uri="{FF2B5EF4-FFF2-40B4-BE49-F238E27FC236}">
                <a16:creationId xmlns:a16="http://schemas.microsoft.com/office/drawing/2014/main" id="{D00EEC88-171D-4718-7FE2-3C2F632FE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09" y="1088206"/>
            <a:ext cx="1533525" cy="43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2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7D6A-1534-4C7D-8FF2-7B5F3301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1" y="71021"/>
            <a:ext cx="9200021" cy="745617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solidFill>
                  <a:srgbClr val="212529"/>
                </a:solidFill>
                <a:latin typeface="system-ui"/>
              </a:rPr>
              <a:t>TreeSet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Methods: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24DC-1688-4959-A46F-11915F02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541539"/>
            <a:ext cx="12029242" cy="6245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67A066-AD02-C0FB-EA7B-5AD3412B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80336"/>
              </p:ext>
            </p:extLst>
          </p:nvPr>
        </p:nvGraphicFramePr>
        <p:xfrm>
          <a:off x="356135" y="808522"/>
          <a:ext cx="11776678" cy="10326386"/>
        </p:xfrm>
        <a:graphic>
          <a:graphicData uri="http://schemas.openxmlformats.org/drawingml/2006/table">
            <a:tbl>
              <a:tblPr/>
              <a:tblGrid>
                <a:gridCol w="5888339">
                  <a:extLst>
                    <a:ext uri="{9D8B030D-6E8A-4147-A177-3AD203B41FA5}">
                      <a16:colId xmlns:a16="http://schemas.microsoft.com/office/drawing/2014/main" val="1813737272"/>
                    </a:ext>
                  </a:extLst>
                </a:gridCol>
                <a:gridCol w="5888339">
                  <a:extLst>
                    <a:ext uri="{9D8B030D-6E8A-4147-A177-3AD203B41FA5}">
                      <a16:colId xmlns:a16="http://schemas.microsoft.com/office/drawing/2014/main" val="3605486089"/>
                    </a:ext>
                  </a:extLst>
                </a:gridCol>
              </a:tblGrid>
              <a:tr h="65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8656" marR="8656" marT="8656" marB="8656">
                    <a:lnL w="6350" cap="flat" cmpd="sng" algn="ctr">
                      <a:solidFill>
                        <a:srgbClr val="B02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2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56" marR="8656" marT="8656" marB="8656">
                    <a:lnL w="6350" cap="flat" cmpd="sng" algn="ctr">
                      <a:solidFill>
                        <a:srgbClr val="B02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2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0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49599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add(E 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 specified element to this set if it is not already present.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37807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addAll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(Collection&lt;? extends E&gt; c)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all of the elements in the specified collection to this set.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25032"/>
                  </a:ext>
                </a:extLst>
              </a:tr>
              <a:tr h="30968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ceiling(E 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equal or closest greatest element of the specified element from the set, or null there is no such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546992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Comparator&lt;? super E&gt; comparator()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comparator that arranges elements in order.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850444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Iterator descendingIterator()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iterate the elements in descending order.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74383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NavigableSet descendingSet()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elements in reverse order.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873787"/>
                  </a:ext>
                </a:extLst>
              </a:tr>
              <a:tr h="2676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floor(E 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equal or closest least element of the specified element from the set, or null there is no such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21083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SortedSet headSet(E toElement)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group of elements that are less than the specified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52650"/>
                  </a:ext>
                </a:extLst>
              </a:tr>
              <a:tr h="2256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NavigableSet headSet(E toElement, boolean inclusive)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group of elements that are less than or equal to(if, inclusive is true) the specified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36729"/>
                  </a:ext>
                </a:extLst>
              </a:tr>
              <a:tr h="2676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higher(E 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closest greatest element of the specified element from the set, or null there is no such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60732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Iterator iterator()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iterate the elements in ascending order.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54101"/>
                  </a:ext>
                </a:extLst>
              </a:tr>
              <a:tr h="2676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lower(E 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closest least element of the specified element from the set, or null there is no such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2747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pollFirst()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and remove the lowest(first)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92746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pollLast()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and remove the highest(last)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056297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Spliterator spliterator()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late-binding and fail-fast spliterator over the elements.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77411"/>
                  </a:ext>
                </a:extLst>
              </a:tr>
              <a:tr h="2256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NavigableSet subSet(E fromElement, boolean fromInclusive, E toElement, boolean toInclusive)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of elements that lie between the given range.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7787"/>
                  </a:ext>
                </a:extLst>
              </a:tr>
              <a:tr h="2676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SortedSet subSet(E fromElement, E toElement))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of elements that lie between the given range which includes fromElement and excludes toElement.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10273"/>
                  </a:ext>
                </a:extLst>
              </a:tr>
              <a:tr h="22564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SortedSet tailSet(E fromElement)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of elements that are greater than or equal to the specified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40989"/>
                  </a:ext>
                </a:extLst>
              </a:tr>
              <a:tr h="2256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NavigableSet tailSet(E fromElement, boolean inclusive)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set of elements that are greater than or equal to (if, inclusive is true) the specified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23812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contains(Object o)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this set contains the specified element.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07568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isEmpty()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this set contains no elements.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448525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remove(Object o)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specified element from this set if it is present.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7758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clear()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of the elements from this set.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07551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clone()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shallow copy of this TreeSet instance.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11858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first()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first (lowest) element currently in this sorted set.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06054"/>
                  </a:ext>
                </a:extLst>
              </a:tr>
              <a:tr h="1836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last()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last (highest) element currently in this sorted set.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01990"/>
                  </a:ext>
                </a:extLst>
              </a:tr>
              <a:tr h="1416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size()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number of elements in this set.</a:t>
                      </a:r>
                    </a:p>
                  </a:txBody>
                  <a:tcPr marL="5771" marR="5771" marT="5771" marB="577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3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082B-1D1E-D331-3207-DBDBE5C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040"/>
            <a:ext cx="8596668" cy="75184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</a:t>
            </a: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EnumSet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C086-3945-2245-EC71-1CE8A7FA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280"/>
            <a:ext cx="12009120" cy="6014719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EnumSet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is the specialized Set implementation for use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enum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types. It inherits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AbstractSet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and implements the Set interface.</a:t>
            </a:r>
          </a:p>
          <a:p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EnumSet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Enum&lt;E&gt;&gt;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AbstractSet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&lt;E&gt;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Cloneable,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Serializabl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Methods of Java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EnumSet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 class:</a:t>
            </a:r>
          </a:p>
          <a:p>
            <a:pPr marL="0" indent="0">
              <a:buNone/>
            </a:pPr>
            <a:endParaRPr lang="en-US" b="1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05F563-6526-B8AC-D5EF-AB1F5AD9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50816"/>
              </p:ext>
            </p:extLst>
          </p:nvPr>
        </p:nvGraphicFramePr>
        <p:xfrm>
          <a:off x="304800" y="2448560"/>
          <a:ext cx="11104880" cy="4352645"/>
        </p:xfrm>
        <a:graphic>
          <a:graphicData uri="http://schemas.openxmlformats.org/drawingml/2006/table">
            <a:tbl>
              <a:tblPr/>
              <a:tblGrid>
                <a:gridCol w="5552440">
                  <a:extLst>
                    <a:ext uri="{9D8B030D-6E8A-4147-A177-3AD203B41FA5}">
                      <a16:colId xmlns:a16="http://schemas.microsoft.com/office/drawing/2014/main" val="2953357531"/>
                    </a:ext>
                  </a:extLst>
                </a:gridCol>
                <a:gridCol w="5552440">
                  <a:extLst>
                    <a:ext uri="{9D8B030D-6E8A-4147-A177-3AD203B41FA5}">
                      <a16:colId xmlns:a16="http://schemas.microsoft.com/office/drawing/2014/main" val="4196776835"/>
                    </a:ext>
                  </a:extLst>
                </a:gridCol>
              </a:tblGrid>
              <a:tr h="2333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7466" marR="37466" marT="37466" marB="37466">
                    <a:lnL w="6350" cap="flat" cmpd="sng" algn="ctr">
                      <a:solidFill>
                        <a:srgbClr val="001A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1A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1A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7466" marR="37466" marT="37466" marB="37466">
                    <a:lnL w="6350" cap="flat" cmpd="sng" algn="ctr">
                      <a:solidFill>
                        <a:srgbClr val="001A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1A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1A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646017"/>
                  </a:ext>
                </a:extLst>
              </a:tr>
              <a:tr h="7968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&lt;E extends Enum&lt;E&gt;&gt; EnumSet&lt;E&gt; allOf(Class&lt;E&gt; elementType)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an enum set containing all of the elements in the specified element type.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58595"/>
                  </a:ext>
                </a:extLst>
              </a:tr>
              <a:tr h="7968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&lt;E extends Enum&lt;E&gt;&gt; EnumSet&lt;E&gt; copyOf(Collection&lt;E&gt; c)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an enum set initialized from the specified collection.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17249"/>
                  </a:ext>
                </a:extLst>
              </a:tr>
              <a:tr h="7968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&lt;E extends Enum&lt;E&gt;&gt; EnumSet&lt;E&gt; noneOf(Class&lt;E&gt; elementType)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an empty enum set with the specified element type.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125060"/>
                  </a:ext>
                </a:extLst>
              </a:tr>
              <a:tr h="658524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&lt;E extends Enum&lt;E&gt;&gt; EnumSet&lt;E&gt; of(E e)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an enum set initially containing the specified element.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67299"/>
                  </a:ext>
                </a:extLst>
              </a:tr>
              <a:tr h="658524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&lt;E extends Enum&lt;E&gt;&gt; EnumSet&lt;E&gt; range(E from, E to)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an enum set initially containing the specified elements.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48368"/>
                  </a:ext>
                </a:extLst>
              </a:tr>
              <a:tr h="3567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EnumSet&lt;E&gt; clone()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copy of this set.</a:t>
                      </a:r>
                    </a:p>
                  </a:txBody>
                  <a:tcPr marL="24977" marR="24977" marT="24977" marB="2497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0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8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2576-04C5-42D6-A30D-0B1E842A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78"/>
            <a:ext cx="9274002" cy="84337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Queue Interface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3D236-05EA-4C02-A911-E68B42B1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1336"/>
            <a:ext cx="12192000" cy="606788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interface Queue is available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java.util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package and does extend the Collection interface.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to keep the elements that are processed in the First In First Out (FIFO) manner.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most common classes are the LinkedList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PriorityQueue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 Java.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Implementations done by these classes are not thread safe. If it is required to have a thread safe implementation,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PriorityBlockingQueue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an available option.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610B38"/>
                </a:solidFill>
                <a:effectLst/>
                <a:latin typeface="erdana"/>
              </a:rPr>
              <a:t>PriorityQueue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Class: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PriorityQueue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also class that is defined in the collection framework that gives us a way for processing the objects on the basis of priority.</a:t>
            </a:r>
            <a:endParaRPr lang="en-IN" dirty="0">
              <a:solidFill>
                <a:srgbClr val="610B38"/>
              </a:solidFill>
              <a:latin typeface="erdana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PriorityQueue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&lt;E&gt;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AbstractQueue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&lt;E&gt;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Serializable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Features of a Queue: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As discussed earlier, FIFO concept is used for insertion and deletion of elements from a queue.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Java Queue provides support for all of the methods of the Collection interface including deletion, insertion,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ArrayBlockingQueue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and LinkedList are the implementations that are used most frequently.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NullPointerException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raised, if any null operation is done on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BlockingQueues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br>
              <a:rPr lang="en-IN" dirty="0"/>
            </a:b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82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FFC4-47DF-43D0-95A6-985BA0D2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532"/>
            <a:ext cx="8596668" cy="63919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Methods of Java Queue Interface: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0134F3-D823-E629-C874-0287E9827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039175"/>
              </p:ext>
            </p:extLst>
          </p:nvPr>
        </p:nvGraphicFramePr>
        <p:xfrm>
          <a:off x="173255" y="578963"/>
          <a:ext cx="11906450" cy="6236754"/>
        </p:xfrm>
        <a:graphic>
          <a:graphicData uri="http://schemas.openxmlformats.org/drawingml/2006/table">
            <a:tbl>
              <a:tblPr/>
              <a:tblGrid>
                <a:gridCol w="5953225">
                  <a:extLst>
                    <a:ext uri="{9D8B030D-6E8A-4147-A177-3AD203B41FA5}">
                      <a16:colId xmlns:a16="http://schemas.microsoft.com/office/drawing/2014/main" val="3741542506"/>
                    </a:ext>
                  </a:extLst>
                </a:gridCol>
                <a:gridCol w="5953225">
                  <a:extLst>
                    <a:ext uri="{9D8B030D-6E8A-4147-A177-3AD203B41FA5}">
                      <a16:colId xmlns:a16="http://schemas.microsoft.com/office/drawing/2014/main" val="3771023560"/>
                    </a:ext>
                  </a:extLst>
                </a:gridCol>
              </a:tblGrid>
              <a:tr h="34902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2325" marR="62325" marT="62325" marB="62325">
                    <a:lnL w="6350" cap="flat" cmpd="sng" algn="ctr">
                      <a:solidFill>
                        <a:srgbClr val="B0F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F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2325" marR="62325" marT="62325" marB="62325">
                    <a:lnL w="6350" cap="flat" cmpd="sng" algn="ctr">
                      <a:solidFill>
                        <a:srgbClr val="B0F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F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60506"/>
                  </a:ext>
                </a:extLst>
              </a:tr>
              <a:tr h="98058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add(object)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element into this queue and return true upon success.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99477"/>
                  </a:ext>
                </a:extLst>
              </a:tr>
              <a:tr h="7562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offer(object)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element into this queue.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37527"/>
                  </a:ext>
                </a:extLst>
              </a:tr>
              <a:tr h="7562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remove()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retrieves and removes the head of this queue.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57652"/>
                  </a:ext>
                </a:extLst>
              </a:tr>
              <a:tr h="12049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poll()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retrieves and removes the head of this queue, or returns null if this queue is empty.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2750"/>
                  </a:ext>
                </a:extLst>
              </a:tr>
              <a:tr h="98058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element()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retrieves, but does not remove, the head of this queue.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9969"/>
                  </a:ext>
                </a:extLst>
              </a:tr>
              <a:tr h="12049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peek()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retrieves, but does not remove, the head of this queue, or returns null if this queue is empty.</a:t>
                      </a:r>
                    </a:p>
                  </a:txBody>
                  <a:tcPr marL="41550" marR="41550" marT="41550" marB="4155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7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42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5040-F9E5-47F0-A7B9-7D9BA9C3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022"/>
            <a:ext cx="8596668" cy="1083076"/>
          </a:xfrm>
        </p:spPr>
        <p:txBody>
          <a:bodyPr>
            <a:normAutofit/>
          </a:bodyPr>
          <a:lstStyle/>
          <a:p>
            <a:r>
              <a:rPr lang="en-GB" dirty="0"/>
              <a:t>Interview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A597-4EC1-4703-BD83-F89228EF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0113"/>
            <a:ext cx="11360786" cy="587701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GB" sz="1200" dirty="0"/>
              <a:t>Difference between Set and List</a:t>
            </a:r>
          </a:p>
          <a:p>
            <a:pPr>
              <a:buFont typeface="+mj-lt"/>
              <a:buAutoNum type="arabicPeriod"/>
            </a:pPr>
            <a:r>
              <a:rPr lang="en-GB" sz="1200" dirty="0"/>
              <a:t>Difference between HashSet and </a:t>
            </a:r>
            <a:r>
              <a:rPr lang="en-GB" sz="1200" dirty="0" err="1"/>
              <a:t>TreeSet</a:t>
            </a:r>
            <a:endParaRPr lang="en-GB" sz="1200" dirty="0"/>
          </a:p>
          <a:p>
            <a:pPr>
              <a:buFont typeface="+mj-lt"/>
              <a:buAutoNum type="arabicPeriod"/>
            </a:pPr>
            <a:r>
              <a:rPr lang="en-GB" sz="1200" dirty="0"/>
              <a:t>Difference between HashSet and </a:t>
            </a:r>
            <a:r>
              <a:rPr lang="en-GB" sz="1200" dirty="0" err="1"/>
              <a:t>LinkedHashSet</a:t>
            </a:r>
            <a:endParaRPr lang="en-GB" sz="1200" dirty="0"/>
          </a:p>
          <a:p>
            <a:pPr>
              <a:buFont typeface="+mj-lt"/>
              <a:buAutoNum type="arabicPeriod"/>
            </a:pPr>
            <a:r>
              <a:rPr lang="en-GB" sz="1200" dirty="0"/>
              <a:t>How to reverse value </a:t>
            </a:r>
            <a:r>
              <a:rPr lang="en-GB" sz="1200" dirty="0" err="1"/>
              <a:t>Treeset</a:t>
            </a:r>
            <a:r>
              <a:rPr lang="en-GB" sz="1200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397064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2D57-8B71-42A0-98FA-39DFA0D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F1AD-5A2C-434F-9444-ECFB9DAB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 MAP Interface </a:t>
            </a:r>
          </a:p>
        </p:txBody>
      </p:sp>
    </p:spTree>
    <p:extLst>
      <p:ext uri="{BB962C8B-B14F-4D97-AF65-F5344CB8AC3E}">
        <p14:creationId xmlns:p14="http://schemas.microsoft.com/office/powerpoint/2010/main" val="201815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610B38"/>
                </a:solidFill>
                <a:latin typeface="erdana"/>
              </a:rPr>
              <a:t>Set Interface: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8061"/>
            <a:ext cx="12192000" cy="614652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Set Interface in Java is present in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inter-regular"/>
              </a:rPr>
              <a:t>java.util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 package.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 It extends the Collection interface.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It represents the unordered set of elements which doesn't allow us to store the duplicate items.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We can store at most one null value in Set. Set is implemented by HashSet,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inter-regular"/>
              </a:rPr>
              <a:t>LinkedHashSet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, and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inter-regular"/>
              </a:rPr>
              <a:t>TreeSet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These classes are defined in the Collections framework and implement the Set interface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30" name="Picture 6" descr="Interfaces SortedSet and NavigableSet extends the Set interface.">
            <a:extLst>
              <a:ext uri="{FF2B5EF4-FFF2-40B4-BE49-F238E27FC236}">
                <a16:creationId xmlns:a16="http://schemas.microsoft.com/office/drawing/2014/main" id="{D733DB6B-8675-4C40-845F-533835DF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38508"/>
            <a:ext cx="9730666" cy="297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CCAD-E5F8-489C-9E26-FC6899D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3031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Java HashSet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C125-A887-46BF-AD8D-9FCE1150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3" y="630315"/>
            <a:ext cx="12126897" cy="6351974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Java HashSet class is used to store unique elements. </a:t>
            </a:r>
          </a:p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It uses hash table internally to store the elements. It implements Set interface and extends the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AbstractSet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class. Declaration of the is given below.</a:t>
            </a:r>
          </a:p>
          <a:p>
            <a:pPr algn="just"/>
            <a:r>
              <a:rPr lang="en-GB" dirty="0">
                <a:solidFill>
                  <a:srgbClr val="212529"/>
                </a:solidFill>
                <a:latin typeface="system-ui"/>
              </a:rPr>
              <a:t>Syntax:  public class HashSet&lt;E&gt;extends </a:t>
            </a:r>
            <a:r>
              <a:rPr lang="en-GB" dirty="0" err="1">
                <a:solidFill>
                  <a:srgbClr val="212529"/>
                </a:solidFill>
                <a:latin typeface="system-ui"/>
              </a:rPr>
              <a:t>AbstractSet</a:t>
            </a:r>
            <a:r>
              <a:rPr lang="en-GB" dirty="0">
                <a:solidFill>
                  <a:srgbClr val="212529"/>
                </a:solidFill>
                <a:latin typeface="system-ui"/>
              </a:rPr>
              <a:t>&lt;E&gt;implements Set&lt;E&gt;, Cloneable, Serializable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important points about Java HashSet class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HashSet stores the elements by using a mechanism called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hashing.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HashSet contains unique elements only.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HashSet allows null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HashSet class is non synchronized.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HashSet doesn't maintain the insertion order. Here, elements are inserted on the basis of their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hashcode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HashSet is the best approach for search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initial default capacity of HashSet is 16, and the load factor is 0.75.</a:t>
            </a:r>
          </a:p>
          <a:p>
            <a:pPr algn="just"/>
            <a:r>
              <a:rPr lang="en-GB" dirty="0"/>
              <a:t>Ex: // Creating HashSet</a:t>
            </a:r>
          </a:p>
          <a:p>
            <a:pPr algn="just"/>
            <a:r>
              <a:rPr lang="en-GB" dirty="0"/>
              <a:t>    HashSet&lt;String&gt; </a:t>
            </a:r>
            <a:r>
              <a:rPr lang="en-GB" dirty="0" err="1"/>
              <a:t>hs</a:t>
            </a:r>
            <a:r>
              <a:rPr lang="en-GB" dirty="0"/>
              <a:t> = new HashSet&lt;String&gt;();</a:t>
            </a:r>
          </a:p>
          <a:p>
            <a:pPr algn="just"/>
            <a:r>
              <a:rPr lang="en-GB" dirty="0"/>
              <a:t>    // Displaying HashSet</a:t>
            </a:r>
          </a:p>
          <a:p>
            <a:pPr algn="just"/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hs</a:t>
            </a:r>
            <a:r>
              <a:rPr lang="en-GB" dirty="0"/>
              <a:t>);</a:t>
            </a:r>
          </a:p>
        </p:txBody>
      </p:sp>
      <p:pic>
        <p:nvPicPr>
          <p:cNvPr id="2050" name="Picture 2" descr="Java HashSet class hierarchy">
            <a:extLst>
              <a:ext uri="{FF2B5EF4-FFF2-40B4-BE49-F238E27FC236}">
                <a16:creationId xmlns:a16="http://schemas.microsoft.com/office/drawing/2014/main" id="{BE74066A-C9A1-403F-84A7-B701641F8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953" y="1700212"/>
            <a:ext cx="1956047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3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51216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Methods of Java HashSet class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904BA4-19B8-434A-B475-6F2612BF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9935D3-35B8-4FCA-8812-FF5CB6062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9197"/>
              </p:ext>
            </p:extLst>
          </p:nvPr>
        </p:nvGraphicFramePr>
        <p:xfrm>
          <a:off x="301840" y="550416"/>
          <a:ext cx="10404628" cy="5764415"/>
        </p:xfrm>
        <a:graphic>
          <a:graphicData uri="http://schemas.openxmlformats.org/drawingml/2006/table">
            <a:tbl>
              <a:tblPr/>
              <a:tblGrid>
                <a:gridCol w="2601157">
                  <a:extLst>
                    <a:ext uri="{9D8B030D-6E8A-4147-A177-3AD203B41FA5}">
                      <a16:colId xmlns:a16="http://schemas.microsoft.com/office/drawing/2014/main" val="2673830689"/>
                    </a:ext>
                  </a:extLst>
                </a:gridCol>
                <a:gridCol w="2601157">
                  <a:extLst>
                    <a:ext uri="{9D8B030D-6E8A-4147-A177-3AD203B41FA5}">
                      <a16:colId xmlns:a16="http://schemas.microsoft.com/office/drawing/2014/main" val="1833937539"/>
                    </a:ext>
                  </a:extLst>
                </a:gridCol>
                <a:gridCol w="2601157">
                  <a:extLst>
                    <a:ext uri="{9D8B030D-6E8A-4147-A177-3AD203B41FA5}">
                      <a16:colId xmlns:a16="http://schemas.microsoft.com/office/drawing/2014/main" val="2806711922"/>
                    </a:ext>
                  </a:extLst>
                </a:gridCol>
                <a:gridCol w="2601157">
                  <a:extLst>
                    <a:ext uri="{9D8B030D-6E8A-4147-A177-3AD203B41FA5}">
                      <a16:colId xmlns:a16="http://schemas.microsoft.com/office/drawing/2014/main" val="3188855512"/>
                    </a:ext>
                  </a:extLst>
                </a:gridCol>
              </a:tblGrid>
              <a:tr h="24961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SN</a:t>
                      </a:r>
                    </a:p>
                  </a:txBody>
                  <a:tcPr marL="22054" marR="22054" marT="22054" marB="22054">
                    <a:lnL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&amp; Type</a:t>
                      </a:r>
                    </a:p>
                  </a:txBody>
                  <a:tcPr marL="22054" marR="22054" marT="22054" marB="22054">
                    <a:lnL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2054" marR="22054" marT="22054" marB="22054">
                    <a:lnL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2054" marR="22054" marT="22054" marB="22054">
                    <a:lnL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B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19417"/>
                  </a:ext>
                </a:extLst>
              </a:tr>
              <a:tr h="603245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add(E e)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 specified element to this set if it is not already present.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25555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clear()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of the elements from the set.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22656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clone()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shallow copy of this HashSet instance: the elements themselves are not cloned.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4593"/>
                  </a:ext>
                </a:extLst>
              </a:tr>
              <a:tr h="603245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contains(Object o)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true if this set contains the specified element.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34078"/>
                  </a:ext>
                </a:extLst>
              </a:tr>
              <a:tr h="50963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isEmpty()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true if this set contains no elements.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81117"/>
                  </a:ext>
                </a:extLst>
              </a:tr>
              <a:tr h="50963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Iterator&lt;E&gt;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7"/>
                        </a:rPr>
                        <a:t>iterator()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an iterator over the elements in this set.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38581"/>
                  </a:ext>
                </a:extLst>
              </a:tr>
              <a:tr h="603245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remove(Object o)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specified element from this set if it is present.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3679"/>
                  </a:ext>
                </a:extLst>
              </a:tr>
              <a:tr h="50963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9"/>
                        </a:rPr>
                        <a:t>size()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number of elements in the set.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24459"/>
                  </a:ext>
                </a:extLst>
              </a:tr>
              <a:tr h="696852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9)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Spliterator&lt;E&gt;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0"/>
                        </a:rPr>
                        <a:t>spliterator()</a:t>
                      </a:r>
                      <a:endParaRPr lang="en-GB" sz="14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create a late-binding and fail-fast </a:t>
                      </a:r>
                      <a:r>
                        <a:rPr lang="en-GB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Spliterator</a:t>
                      </a:r>
                      <a:r>
                        <a:rPr lang="en-GB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over the elements in the set.</a:t>
                      </a:r>
                    </a:p>
                  </a:txBody>
                  <a:tcPr marL="14702" marR="14702" marT="14702" marB="1470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418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E27-1F8E-4A7C-A6DC-F9E07EC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" y="1"/>
            <a:ext cx="9182266" cy="514904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Java HashSet Example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195-E4D0-45CD-8B58-A5C2407B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6" y="514904"/>
            <a:ext cx="12100264" cy="6343096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</a:t>
            </a:r>
          </a:p>
          <a:p>
            <a:r>
              <a:rPr lang="en-GB" dirty="0"/>
              <a:t>class Demo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// Creating HashSet</a:t>
            </a:r>
          </a:p>
          <a:p>
            <a:r>
              <a:rPr lang="en-GB" dirty="0"/>
              <a:t>    HashSet&lt;String&gt; </a:t>
            </a:r>
            <a:r>
              <a:rPr lang="en-GB" dirty="0" err="1"/>
              <a:t>hs</a:t>
            </a:r>
            <a:r>
              <a:rPr lang="en-GB" dirty="0"/>
              <a:t> = new HashSet&lt;String&gt;();</a:t>
            </a:r>
          </a:p>
          <a:p>
            <a:r>
              <a:rPr lang="en-GB" dirty="0"/>
              <a:t>    // Adding elements</a:t>
            </a:r>
          </a:p>
          <a:p>
            <a:r>
              <a:rPr lang="en-GB" dirty="0"/>
              <a:t>    </a:t>
            </a:r>
            <a:r>
              <a:rPr lang="en-GB" dirty="0" err="1"/>
              <a:t>hs.add</a:t>
            </a:r>
            <a:r>
              <a:rPr lang="en-GB" dirty="0"/>
              <a:t>(“Rama");</a:t>
            </a:r>
          </a:p>
          <a:p>
            <a:r>
              <a:rPr lang="en-GB" dirty="0"/>
              <a:t>    </a:t>
            </a:r>
            <a:r>
              <a:rPr lang="en-GB" dirty="0" err="1"/>
              <a:t>hs.add</a:t>
            </a:r>
            <a:r>
              <a:rPr lang="en-GB" dirty="0"/>
              <a:t>(“Harish");</a:t>
            </a:r>
          </a:p>
          <a:p>
            <a:r>
              <a:rPr lang="en-GB" dirty="0"/>
              <a:t>    </a:t>
            </a:r>
            <a:r>
              <a:rPr lang="en-GB" dirty="0" err="1"/>
              <a:t>hs.add</a:t>
            </a:r>
            <a:r>
              <a:rPr lang="en-GB" dirty="0"/>
              <a:t>(“Krishna");</a:t>
            </a:r>
          </a:p>
          <a:p>
            <a:r>
              <a:rPr lang="en-GB" dirty="0"/>
              <a:t>    </a:t>
            </a:r>
            <a:r>
              <a:rPr lang="en-GB" dirty="0" err="1"/>
              <a:t>hs.add</a:t>
            </a:r>
            <a:r>
              <a:rPr lang="en-GB" dirty="0"/>
              <a:t>(“Rama");</a:t>
            </a:r>
          </a:p>
          <a:p>
            <a:r>
              <a:rPr lang="en-GB" dirty="0"/>
              <a:t>    // Displaying HashSet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hs</a:t>
            </a:r>
            <a:r>
              <a:rPr lang="en-GB" dirty="0"/>
              <a:t>);</a:t>
            </a:r>
          </a:p>
          <a:p>
            <a:r>
              <a:rPr lang="en-GB" dirty="0"/>
              <a:t>    // Removing elements</a:t>
            </a:r>
          </a:p>
          <a:p>
            <a:r>
              <a:rPr lang="en-GB" dirty="0"/>
              <a:t>    </a:t>
            </a:r>
            <a:r>
              <a:rPr lang="en-GB" dirty="0" err="1"/>
              <a:t>hs.remove</a:t>
            </a:r>
            <a:r>
              <a:rPr lang="en-GB" dirty="0"/>
              <a:t>("Mohan");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("After removing elements: \n"+</a:t>
            </a:r>
            <a:r>
              <a:rPr lang="en-GB" dirty="0" err="1"/>
              <a:t>hs</a:t>
            </a:r>
            <a:r>
              <a:rPr lang="en-GB" dirty="0"/>
              <a:t>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5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69E-2496-40DD-A027-8AFC4192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663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212529"/>
                </a:solidFill>
                <a:latin typeface="system-ui"/>
              </a:rPr>
              <a:t> Example :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Traversing Elements of HashSet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5AA6-E403-413A-8DBC-81D37446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585926"/>
            <a:ext cx="12002610" cy="6272074"/>
          </a:xfrm>
        </p:spPr>
        <p:txBody>
          <a:bodyPr>
            <a:normAutofit fontScale="85000" lnSpcReduction="20000"/>
          </a:bodyPr>
          <a:lstStyle/>
          <a:p>
            <a:pPr marL="1257300" lvl="3" indent="0">
              <a:buNone/>
            </a:pPr>
            <a:endParaRPr lang="en-GB" sz="1800" dirty="0"/>
          </a:p>
          <a:p>
            <a:pPr marL="1257300" lvl="3" indent="0">
              <a:buNone/>
            </a:pPr>
            <a:r>
              <a:rPr lang="en-GB" sz="1800" dirty="0"/>
              <a:t>import </a:t>
            </a:r>
            <a:r>
              <a:rPr lang="en-GB" sz="1800" dirty="0" err="1"/>
              <a:t>java.util</a:t>
            </a:r>
            <a:r>
              <a:rPr lang="en-GB" sz="1800" dirty="0"/>
              <a:t>.*;</a:t>
            </a:r>
          </a:p>
          <a:p>
            <a:pPr marL="1257300" lvl="3" indent="0">
              <a:buNone/>
            </a:pPr>
            <a:r>
              <a:rPr lang="en-GB" sz="1800" dirty="0"/>
              <a:t>class Demo</a:t>
            </a:r>
          </a:p>
          <a:p>
            <a:pPr marL="1257300" lvl="3" indent="0">
              <a:buNone/>
            </a:pPr>
            <a:r>
              <a:rPr lang="en-GB" sz="1800" dirty="0"/>
              <a:t>{</a:t>
            </a:r>
          </a:p>
          <a:p>
            <a:pPr marL="1257300" lvl="3" indent="0">
              <a:buNone/>
            </a:pPr>
            <a:r>
              <a:rPr lang="en-GB" sz="1800" dirty="0"/>
              <a:t>  public static void main(String </a:t>
            </a:r>
            <a:r>
              <a:rPr lang="en-GB" sz="1800" dirty="0" err="1"/>
              <a:t>args</a:t>
            </a:r>
            <a:r>
              <a:rPr lang="en-GB" sz="1800" dirty="0"/>
              <a:t>[])</a:t>
            </a:r>
          </a:p>
          <a:p>
            <a:pPr marL="1257300" lvl="3" indent="0">
              <a:buNone/>
            </a:pPr>
            <a:r>
              <a:rPr lang="en-GB" sz="1800" dirty="0"/>
              <a:t>  {</a:t>
            </a:r>
          </a:p>
          <a:p>
            <a:pPr marL="1257300" lvl="3" indent="0">
              <a:buNone/>
            </a:pPr>
            <a:r>
              <a:rPr lang="en-GB" sz="1800" dirty="0"/>
              <a:t>    // Creating HashSet</a:t>
            </a:r>
          </a:p>
          <a:p>
            <a:pPr marL="1257300" lvl="3" indent="0">
              <a:buNone/>
            </a:pPr>
            <a:r>
              <a:rPr lang="en-GB" sz="1800" dirty="0"/>
              <a:t>    HashSet&lt;String&gt; </a:t>
            </a:r>
            <a:r>
              <a:rPr lang="en-GB" sz="1800" dirty="0" err="1"/>
              <a:t>hs</a:t>
            </a:r>
            <a:r>
              <a:rPr lang="en-GB" sz="1800" dirty="0"/>
              <a:t> = new HashSet&lt;String&gt;();</a:t>
            </a:r>
          </a:p>
          <a:p>
            <a:pPr marL="1257300" lvl="3" indent="0">
              <a:buNone/>
            </a:pPr>
            <a:r>
              <a:rPr lang="en-GB" sz="1800" dirty="0"/>
              <a:t>    // Adding elements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hs.add</a:t>
            </a:r>
            <a:r>
              <a:rPr lang="en-GB" sz="1800" dirty="0"/>
              <a:t>("Mohan");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hs.add</a:t>
            </a:r>
            <a:r>
              <a:rPr lang="en-GB" sz="1800" dirty="0"/>
              <a:t>("Rohan");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hs.add</a:t>
            </a:r>
            <a:r>
              <a:rPr lang="en-GB" sz="1800" dirty="0"/>
              <a:t>("</a:t>
            </a:r>
            <a:r>
              <a:rPr lang="en-GB" sz="1800" dirty="0" err="1"/>
              <a:t>Sohan</a:t>
            </a:r>
            <a:r>
              <a:rPr lang="en-GB" sz="1800" dirty="0"/>
              <a:t>");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hs.add</a:t>
            </a:r>
            <a:r>
              <a:rPr lang="en-GB" sz="1800" dirty="0"/>
              <a:t>("Mohan");</a:t>
            </a:r>
          </a:p>
          <a:p>
            <a:pPr marL="1257300" lvl="3" indent="0">
              <a:buNone/>
            </a:pPr>
            <a:r>
              <a:rPr lang="en-GB" sz="1800" dirty="0"/>
              <a:t>    // Traversing </a:t>
            </a:r>
            <a:r>
              <a:rPr lang="en-GB" sz="1800" dirty="0" err="1"/>
              <a:t>ArrayList</a:t>
            </a:r>
            <a:endParaRPr lang="en-GB" sz="1800" dirty="0"/>
          </a:p>
          <a:p>
            <a:pPr marL="1257300" lvl="3" indent="0">
              <a:buNone/>
            </a:pPr>
            <a:r>
              <a:rPr lang="en-GB" sz="1800" dirty="0"/>
              <a:t>    for(String element : </a:t>
            </a:r>
            <a:r>
              <a:rPr lang="en-GB" sz="1800" dirty="0" err="1"/>
              <a:t>hs</a:t>
            </a:r>
            <a:r>
              <a:rPr lang="en-GB" sz="1800" dirty="0"/>
              <a:t>) {</a:t>
            </a:r>
          </a:p>
          <a:p>
            <a:pPr marL="1257300" lvl="3" indent="0">
              <a:buNone/>
            </a:pPr>
            <a:r>
              <a:rPr lang="en-GB" sz="1800" dirty="0"/>
              <a:t>      </a:t>
            </a:r>
            <a:r>
              <a:rPr lang="en-GB" sz="1800" dirty="0" err="1"/>
              <a:t>System.out.println</a:t>
            </a:r>
            <a:r>
              <a:rPr lang="en-GB" sz="1800" dirty="0"/>
              <a:t>(element);    </a:t>
            </a:r>
          </a:p>
          <a:p>
            <a:pPr marL="1257300" lvl="3" indent="0">
              <a:buNone/>
            </a:pPr>
            <a:r>
              <a:rPr lang="en-GB" sz="1800" dirty="0"/>
              <a:t>    }</a:t>
            </a:r>
          </a:p>
          <a:p>
            <a:pPr marL="1257300" lvl="3" indent="0">
              <a:buNone/>
            </a:pPr>
            <a:r>
              <a:rPr lang="en-GB" sz="1800" dirty="0"/>
              <a:t>  }</a:t>
            </a:r>
          </a:p>
          <a:p>
            <a:pPr marL="1257300" lvl="3" indent="0">
              <a:buNone/>
            </a:pPr>
            <a:r>
              <a:rPr lang="en-GB" sz="1800" dirty="0"/>
              <a:t>}</a:t>
            </a:r>
          </a:p>
          <a:p>
            <a:pPr marL="1257300" lvl="3" indent="0">
              <a:buNone/>
            </a:pPr>
            <a:r>
              <a:rPr lang="en-GB" sz="18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F8550D-A3DA-48DD-AD1E-E2D47D7B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3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6AE2-2125-4C63-8C6E-EC2E2775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00264" cy="905522"/>
          </a:xfrm>
        </p:spPr>
        <p:txBody>
          <a:bodyPr>
            <a:normAutofit fontScale="90000"/>
          </a:bodyPr>
          <a:lstStyle/>
          <a:p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CF78-CC2D-4E4B-AA24-75A7CE0B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408373"/>
            <a:ext cx="11931588" cy="6320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EFCB78-0B14-43D5-8421-4FCE1579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4815"/>
            <a:ext cx="12262585" cy="966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  <a:t>HashSet 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647BA6-F83D-7BE9-CF58-498ABFAC0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84191"/>
              </p:ext>
            </p:extLst>
          </p:nvPr>
        </p:nvGraphicFramePr>
        <p:xfrm>
          <a:off x="240632" y="510139"/>
          <a:ext cx="11782692" cy="5675483"/>
        </p:xfrm>
        <a:graphic>
          <a:graphicData uri="http://schemas.openxmlformats.org/drawingml/2006/table">
            <a:tbl>
              <a:tblPr/>
              <a:tblGrid>
                <a:gridCol w="5891346">
                  <a:extLst>
                    <a:ext uri="{9D8B030D-6E8A-4147-A177-3AD203B41FA5}">
                      <a16:colId xmlns:a16="http://schemas.microsoft.com/office/drawing/2014/main" val="1540143677"/>
                    </a:ext>
                  </a:extLst>
                </a:gridCol>
                <a:gridCol w="5891346">
                  <a:extLst>
                    <a:ext uri="{9D8B030D-6E8A-4147-A177-3AD203B41FA5}">
                      <a16:colId xmlns:a16="http://schemas.microsoft.com/office/drawing/2014/main" val="3872488564"/>
                    </a:ext>
                  </a:extLst>
                </a:gridCol>
              </a:tblGrid>
              <a:tr h="174233"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Method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A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A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D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463894"/>
                  </a:ext>
                </a:extLst>
              </a:tr>
              <a:tr h="69693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add(E e)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A02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1D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adds the specified element to this set if it is not already present.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601D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1D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D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1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30318"/>
                  </a:ext>
                </a:extLst>
              </a:tr>
              <a:tr h="4355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clear()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E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1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1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39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removes all of the elements from the set.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001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1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1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79037"/>
                  </a:ext>
                </a:extLst>
              </a:tr>
              <a:tr h="827605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clone()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E039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9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returns a shallow copy of this HashSet instance: the elements themselves are not cloned.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4040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623865"/>
                  </a:ext>
                </a:extLst>
              </a:tr>
              <a:tr h="56625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contains(Object o)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4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returns true if this set contains the specified element.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6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43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F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35114"/>
                  </a:ext>
                </a:extLst>
              </a:tr>
              <a:tr h="43558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isEmpty()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C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F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4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returns true if this set contains no elements.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806F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F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F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D2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00869"/>
                  </a:ext>
                </a:extLst>
              </a:tr>
              <a:tr h="56625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iterator()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0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D2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D1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returns an iterator over the elements in this set.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B0D2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D2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D2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3387"/>
                  </a:ext>
                </a:extLst>
              </a:tr>
              <a:tr h="56625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remove(Object o)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10D1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D1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D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removes the specified element from this set if it is present.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1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D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16807"/>
                  </a:ext>
                </a:extLst>
              </a:tr>
              <a:tr h="56625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size()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D0CD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D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D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C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returns the number of elements in the set.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B0D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D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D3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43699"/>
                  </a:ext>
                </a:extLst>
              </a:tr>
              <a:tr h="69693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spliterator()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10C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C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C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It creates a late-binding and fail-fast </a:t>
                      </a:r>
                      <a:r>
                        <a:rPr lang="en-US" sz="1800" dirty="0" err="1">
                          <a:effectLst/>
                        </a:rPr>
                        <a:t>Spliterator</a:t>
                      </a:r>
                      <a:r>
                        <a:rPr lang="en-US" sz="1800" dirty="0">
                          <a:effectLst/>
                        </a:rPr>
                        <a:t> over the elements in the set.</a:t>
                      </a:r>
                    </a:p>
                  </a:txBody>
                  <a:tcPr marL="30562" marR="30562" marT="15281" marB="15281">
                    <a:lnL w="6350" cap="flat" cmpd="sng" algn="ctr">
                      <a:solidFill>
                        <a:srgbClr val="B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D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6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59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6EC-904A-4953-A94C-4E7DF03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83581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Linked HashSet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4991-63B2-424F-B3BF-D8987C80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0417"/>
            <a:ext cx="12192000" cy="6196612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LinkedHashSet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is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Hashtable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and Linked list implementation of the Set interface. It inherits the HashSet class and implements the Set interface.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LinkedHashSet</a:t>
            </a:r>
            <a:r>
              <a:rPr lang="en-US" dirty="0"/>
              <a:t>&lt;E&gt;extends HashSet&lt;E&gt;implements Set&lt;E&gt;, Cloneable, Serializable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Important Points: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LinkedHashSet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class extends HashSet 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It maintains a linked list of entries in the 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It contains unique elements only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It allows to insert null value.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It stores elements in the order in which elements are inserted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i.e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it maintains the insertion order.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Java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LinkedHashSet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class is non synchronized.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LinkedHashSet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&lt;String&gt;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hs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= new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LinkedHashSet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&lt;String&gt;();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   // Displaying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LinkedHashSet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  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System.out.println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hs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);</a:t>
            </a:r>
          </a:p>
          <a:p>
            <a:endParaRPr lang="en-GB" dirty="0"/>
          </a:p>
        </p:txBody>
      </p:sp>
      <p:pic>
        <p:nvPicPr>
          <p:cNvPr id="2051" name="Picture 3" descr="Java HashSet class hierarchy">
            <a:extLst>
              <a:ext uri="{FF2B5EF4-FFF2-40B4-BE49-F238E27FC236}">
                <a16:creationId xmlns:a16="http://schemas.microsoft.com/office/drawing/2014/main" id="{939FD180-F420-03C5-88F7-EA94929E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18" y="1319212"/>
            <a:ext cx="2030380" cy="52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7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6B7-00CB-4EFD-98E2-3ABFD7AD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144"/>
            <a:ext cx="12192000" cy="559293"/>
          </a:xfrm>
        </p:spPr>
        <p:txBody>
          <a:bodyPr>
            <a:normAutofit fontScale="90000"/>
          </a:bodyPr>
          <a:lstStyle/>
          <a:p>
            <a:r>
              <a:rPr lang="en-IN" b="0" i="0" dirty="0" err="1">
                <a:solidFill>
                  <a:srgbClr val="212529"/>
                </a:solidFill>
                <a:effectLst/>
                <a:latin typeface="system-ui"/>
              </a:rPr>
              <a:t>LinkedHashSet</a:t>
            </a: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 Method: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F7F4-D661-4BA7-992C-9ED6E468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852256"/>
            <a:ext cx="12029243" cy="5943599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dirty="0">
              <a:solidFill>
                <a:srgbClr val="212529"/>
              </a:solidFill>
              <a:latin typeface="system-ui"/>
            </a:endParaRP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33D0DA-9AF4-528F-2BF1-5E65EB88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17737"/>
              </p:ext>
            </p:extLst>
          </p:nvPr>
        </p:nvGraphicFramePr>
        <p:xfrm>
          <a:off x="269507" y="1029903"/>
          <a:ext cx="11521440" cy="5094395"/>
        </p:xfrm>
        <a:graphic>
          <a:graphicData uri="http://schemas.openxmlformats.org/drawingml/2006/table">
            <a:tbl>
              <a:tblPr/>
              <a:tblGrid>
                <a:gridCol w="5760720">
                  <a:extLst>
                    <a:ext uri="{9D8B030D-6E8A-4147-A177-3AD203B41FA5}">
                      <a16:colId xmlns:a16="http://schemas.microsoft.com/office/drawing/2014/main" val="4116195155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331746690"/>
                    </a:ext>
                  </a:extLst>
                </a:gridCol>
              </a:tblGrid>
              <a:tr h="157546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Method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B0FC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F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C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F7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30F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F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F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41375"/>
                  </a:ext>
                </a:extLst>
              </a:tr>
              <a:tr h="612152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add(E e)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50F7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F7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adds the specified element to this set if it is not already present.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3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4767"/>
                  </a:ext>
                </a:extLst>
              </a:tr>
              <a:tr h="382595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clear()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7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F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removes all of the elements from the set.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9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6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480"/>
                  </a:ext>
                </a:extLst>
              </a:tr>
              <a:tr h="84171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clone()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D0F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6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F5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returns a shallow copy of this LinkedHashSet instance: the elements themselves are not cloned.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F0F6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6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6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76069"/>
                  </a:ext>
                </a:extLst>
              </a:tr>
              <a:tr h="49737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contains(Object o)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7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0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returns true if this set contains the specified element.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9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B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12581"/>
                  </a:ext>
                </a:extLst>
              </a:tr>
              <a:tr h="382595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isEmpty()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B00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returns true if this set contains no elements.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9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0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60183"/>
                  </a:ext>
                </a:extLst>
              </a:tr>
              <a:tr h="49737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iterator()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300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0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05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returns an iterator over the elements in this set.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500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0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2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20631"/>
                  </a:ext>
                </a:extLst>
              </a:tr>
              <a:tr h="49737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remove(Object o)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5005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5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removes the specified element from this set if it is present.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FF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3827"/>
                  </a:ext>
                </a:extLst>
              </a:tr>
              <a:tr h="49737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size()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FF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returns the number of elements in the set.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B0FF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FF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FF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40211"/>
                  </a:ext>
                </a:extLst>
              </a:tr>
              <a:tr h="612152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spliterator()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D00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creates a late-binding and fail-fast </a:t>
                      </a:r>
                      <a:r>
                        <a:rPr lang="en-US" sz="1600" dirty="0" err="1">
                          <a:effectLst/>
                        </a:rPr>
                        <a:t>Spliterator</a:t>
                      </a:r>
                      <a:r>
                        <a:rPr lang="en-US" sz="1600" dirty="0">
                          <a:effectLst/>
                        </a:rPr>
                        <a:t> over the elements in the set.</a:t>
                      </a:r>
                    </a:p>
                  </a:txBody>
                  <a:tcPr marL="29857" marR="29857" marT="14929" marB="14929">
                    <a:lnL w="6350" cap="flat" cmpd="sng" algn="ctr">
                      <a:solidFill>
                        <a:srgbClr val="D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4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63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726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9908</TotalTime>
  <Words>2452</Words>
  <Application>Microsoft Office PowerPoint</Application>
  <PresentationFormat>Widescreen</PresentationFormat>
  <Paragraphs>311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erdana</vt:lpstr>
      <vt:lpstr>inter-bold</vt:lpstr>
      <vt:lpstr>inter-regular</vt:lpstr>
      <vt:lpstr>system-ui</vt:lpstr>
      <vt:lpstr>Times New Roman</vt:lpstr>
      <vt:lpstr>Times New Roman</vt:lpstr>
      <vt:lpstr>Trebuchet MS</vt:lpstr>
      <vt:lpstr>urw-din</vt:lpstr>
      <vt:lpstr>Wingdings 3</vt:lpstr>
      <vt:lpstr>Facet</vt:lpstr>
      <vt:lpstr>Java Collection(Set) </vt:lpstr>
      <vt:lpstr>Set Interface:  </vt:lpstr>
      <vt:lpstr>Java HashSet    </vt:lpstr>
      <vt:lpstr>PowerPoint Presentation</vt:lpstr>
      <vt:lpstr>Java HashSet Example        </vt:lpstr>
      <vt:lpstr> Example :Traversing Elements of HashSet  </vt:lpstr>
      <vt:lpstr>  </vt:lpstr>
      <vt:lpstr>Linked HashSet   </vt:lpstr>
      <vt:lpstr>LinkedHashSet Method:     </vt:lpstr>
      <vt:lpstr>TreeSet:   </vt:lpstr>
      <vt:lpstr>TreeSet Methods:   </vt:lpstr>
      <vt:lpstr>Java EnumSet class </vt:lpstr>
      <vt:lpstr>Java Queue Interface   </vt:lpstr>
      <vt:lpstr>Methods of Java Queue Interface:  </vt:lpstr>
      <vt:lpstr>Interview Preparation</vt:lpstr>
      <vt:lpstr>Next Topic?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Rama Krishna</cp:lastModifiedBy>
  <cp:revision>244</cp:revision>
  <dcterms:created xsi:type="dcterms:W3CDTF">2023-01-26T06:05:43Z</dcterms:created>
  <dcterms:modified xsi:type="dcterms:W3CDTF">2023-02-18T13:16:54Z</dcterms:modified>
</cp:coreProperties>
</file>