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96" r:id="rId4"/>
    <p:sldId id="292" r:id="rId5"/>
    <p:sldId id="277" r:id="rId6"/>
    <p:sldId id="297" r:id="rId7"/>
    <p:sldId id="310" r:id="rId8"/>
    <p:sldId id="306" r:id="rId9"/>
    <p:sldId id="301" r:id="rId10"/>
    <p:sldId id="302" r:id="rId11"/>
    <p:sldId id="303" r:id="rId12"/>
    <p:sldId id="309" r:id="rId13"/>
    <p:sldId id="307" r:id="rId14"/>
    <p:sldId id="308" r:id="rId15"/>
    <p:sldId id="311" r:id="rId16"/>
    <p:sldId id="312" r:id="rId17"/>
    <p:sldId id="304" r:id="rId18"/>
    <p:sldId id="30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76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81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4236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264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1667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534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884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66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07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12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50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26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35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71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2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70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D076C-6F62-45A2-A7AF-4D4585360E2A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77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linkedhashmap" TargetMode="External"/><Relationship Id="rId2" Type="http://schemas.openxmlformats.org/officeDocument/2006/relationships/hyperlink" Target="https://www.javatpoint.com/java-hashma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vatpoint.com/java-treema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215C-1C5A-475D-8424-B9D6C6041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032986"/>
            <a:ext cx="7766936" cy="2017847"/>
          </a:xfrm>
        </p:spPr>
        <p:txBody>
          <a:bodyPr/>
          <a:lstStyle/>
          <a:p>
            <a:r>
              <a:rPr lang="en-GB" dirty="0"/>
              <a:t>MAP Interface</a:t>
            </a:r>
            <a:b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72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849A-E4FA-423F-AEA9-AA2FF6CE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9091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610B38"/>
                </a:solidFill>
                <a:effectLst/>
                <a:latin typeface="erdana"/>
              </a:rPr>
              <a:t>Linked HashMap Methods:</a:t>
            </a:r>
            <a:br>
              <a:rPr lang="en-GB" b="0" i="0" dirty="0">
                <a:solidFill>
                  <a:srgbClr val="610B38"/>
                </a:solidFill>
                <a:effectLst/>
                <a:latin typeface="erdana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4257D-A196-4CDB-BA4A-5D45AC185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12559"/>
            <a:ext cx="12191999" cy="6245441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DEFC16C-6044-3332-DC9E-B1E4A921A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972059"/>
              </p:ext>
            </p:extLst>
          </p:nvPr>
        </p:nvGraphicFramePr>
        <p:xfrm>
          <a:off x="168165" y="819808"/>
          <a:ext cx="11803118" cy="5386955"/>
        </p:xfrm>
        <a:graphic>
          <a:graphicData uri="http://schemas.openxmlformats.org/drawingml/2006/table">
            <a:tbl>
              <a:tblPr/>
              <a:tblGrid>
                <a:gridCol w="5901559">
                  <a:extLst>
                    <a:ext uri="{9D8B030D-6E8A-4147-A177-3AD203B41FA5}">
                      <a16:colId xmlns:a16="http://schemas.microsoft.com/office/drawing/2014/main" val="1772304464"/>
                    </a:ext>
                  </a:extLst>
                </a:gridCol>
                <a:gridCol w="5901559">
                  <a:extLst>
                    <a:ext uri="{9D8B030D-6E8A-4147-A177-3AD203B41FA5}">
                      <a16:colId xmlns:a16="http://schemas.microsoft.com/office/drawing/2014/main" val="3087863985"/>
                    </a:ext>
                  </a:extLst>
                </a:gridCol>
              </a:tblGrid>
              <a:tr h="16833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22341" marR="22341" marT="22341" marB="22341">
                    <a:lnL w="6350" cap="flat" cmpd="sng" algn="ctr">
                      <a:solidFill>
                        <a:srgbClr val="300C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00C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0C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22341" marR="22341" marT="22341" marB="22341">
                    <a:lnL w="6350" cap="flat" cmpd="sng" algn="ctr">
                      <a:solidFill>
                        <a:srgbClr val="300C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00C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0C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29283"/>
                  </a:ext>
                </a:extLst>
              </a:tr>
              <a:tr h="36471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 get(Object key)</a:t>
                      </a:r>
                    </a:p>
                  </a:txBody>
                  <a:tcPr marL="14894" marR="14894" marT="14894" marB="1489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value to which the specified key is mapped.</a:t>
                      </a:r>
                    </a:p>
                  </a:txBody>
                  <a:tcPr marL="14894" marR="14894" marT="14894" marB="1489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826725"/>
                  </a:ext>
                </a:extLst>
              </a:tr>
              <a:tr h="36471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clear()</a:t>
                      </a:r>
                    </a:p>
                  </a:txBody>
                  <a:tcPr marL="14894" marR="14894" marT="14894" marB="1489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removes all the key-value pairs from a map.</a:t>
                      </a:r>
                    </a:p>
                  </a:txBody>
                  <a:tcPr marL="14894" marR="14894" marT="14894" marB="1489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652657"/>
                  </a:ext>
                </a:extLst>
              </a:tr>
              <a:tr h="47292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 containsValue(Object value)</a:t>
                      </a:r>
                    </a:p>
                  </a:txBody>
                  <a:tcPr marL="14894" marR="14894" marT="14894" marB="1489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true if the map maps one or more keys to the specified value.</a:t>
                      </a:r>
                    </a:p>
                  </a:txBody>
                  <a:tcPr marL="14894" marR="14894" marT="14894" marB="1489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490984"/>
                  </a:ext>
                </a:extLst>
              </a:tr>
              <a:tr h="36471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Set&lt;Map.Entry&lt;K,V&gt;&gt; entrySet()</a:t>
                      </a:r>
                    </a:p>
                  </a:txBody>
                  <a:tcPr marL="14894" marR="14894" marT="14894" marB="1489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a Set view of the mappings contained in the map.</a:t>
                      </a:r>
                    </a:p>
                  </a:txBody>
                  <a:tcPr marL="14894" marR="14894" marT="14894" marB="1489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205442"/>
                  </a:ext>
                </a:extLst>
              </a:tr>
              <a:tr h="79756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forEach(BiConsumer&lt;? super K,? super V&gt; action)</a:t>
                      </a:r>
                    </a:p>
                  </a:txBody>
                  <a:tcPr marL="14894" marR="14894" marT="14894" marB="1489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performs the given action for each entry in the map until all entries have been processed or the action throws an exception.</a:t>
                      </a:r>
                    </a:p>
                  </a:txBody>
                  <a:tcPr marL="14894" marR="14894" marT="14894" marB="1489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250569"/>
                  </a:ext>
                </a:extLst>
              </a:tr>
              <a:tr h="68934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 getOrDefault(Object key, V defaultValue)</a:t>
                      </a:r>
                    </a:p>
                  </a:txBody>
                  <a:tcPr marL="14894" marR="14894" marT="14894" marB="1489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value to which the specified key is mapped or defaultValue if this map contains no mapping for the key.</a:t>
                      </a:r>
                    </a:p>
                  </a:txBody>
                  <a:tcPr marL="14894" marR="14894" marT="14894" marB="1489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00417"/>
                  </a:ext>
                </a:extLst>
              </a:tr>
              <a:tr h="36471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Set&lt;K&gt; keySet()</a:t>
                      </a:r>
                    </a:p>
                  </a:txBody>
                  <a:tcPr marL="14894" marR="14894" marT="14894" marB="1489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a Set view of the keys contained in the map</a:t>
                      </a:r>
                    </a:p>
                  </a:txBody>
                  <a:tcPr marL="14894" marR="14894" marT="14894" marB="1489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881527"/>
                  </a:ext>
                </a:extLst>
              </a:tr>
              <a:tr h="36471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protected boolean removeEldestEntry(Map.Entry&lt;K,V&gt; eldest)</a:t>
                      </a:r>
                    </a:p>
                  </a:txBody>
                  <a:tcPr marL="14894" marR="14894" marT="14894" marB="1489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true on removing its eldest entry.</a:t>
                      </a:r>
                    </a:p>
                  </a:txBody>
                  <a:tcPr marL="14894" marR="14894" marT="14894" marB="1489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55471"/>
                  </a:ext>
                </a:extLst>
              </a:tr>
              <a:tr h="90577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replaceAll(BiFunction&lt;? super K,? super V,? extends V&gt; function)</a:t>
                      </a:r>
                    </a:p>
                  </a:txBody>
                  <a:tcPr marL="14894" marR="14894" marT="14894" marB="1489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replaces each entry's value with the result of invoking the given function on that entry until all entries have been processed or the function throws an exception.</a:t>
                      </a:r>
                    </a:p>
                  </a:txBody>
                  <a:tcPr marL="14894" marR="14894" marT="14894" marB="1489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801144"/>
                  </a:ext>
                </a:extLst>
              </a:tr>
              <a:tr h="36471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Collection&lt;V&gt; values()</a:t>
                      </a:r>
                    </a:p>
                  </a:txBody>
                  <a:tcPr marL="14894" marR="14894" marT="14894" marB="1489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a Collection view of the values contained in this map.</a:t>
                      </a:r>
                    </a:p>
                  </a:txBody>
                  <a:tcPr marL="14894" marR="14894" marT="14894" marB="1489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25071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0C20E9B-69A4-6FCF-944D-7827ACF5F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0700" y="21605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320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7D6A-1534-4C7D-8FF2-7B5F33019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81" y="71021"/>
            <a:ext cx="9200021" cy="745617"/>
          </a:xfrm>
        </p:spPr>
        <p:txBody>
          <a:bodyPr>
            <a:normAutofit fontScale="90000"/>
          </a:bodyPr>
          <a:lstStyle/>
          <a:p>
            <a:r>
              <a:rPr lang="en-GB" dirty="0" err="1">
                <a:solidFill>
                  <a:srgbClr val="212529"/>
                </a:solidFill>
                <a:latin typeface="system-ui"/>
              </a:rPr>
              <a:t>TreeMap</a:t>
            </a: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 :</a:t>
            </a: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424DC-1688-4959-A46F-11915F02A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7" y="541539"/>
            <a:ext cx="12029242" cy="6245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The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system-ui"/>
              </a:rPr>
              <a:t>TreeMap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 class is a implementation of Map interface based on red-black tree.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 It provides an efficient way of storing key-value pairs in sorted order.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The important points about Java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inter-regular"/>
              </a:rPr>
              <a:t>TreeMap</a:t>
            </a: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 class are: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Java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TreeMap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contains values based on the key. It implements the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NavigableMap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interface and extends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AbstractMap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class.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Java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TreeMap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contains only unique elements.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Java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TreeMap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cannot have a null key but can have multiple null values.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Java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TreeMap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is non synchronized.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Java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TreeMap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maintains ascending order.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>
              <a:buNone/>
            </a:pP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Syntax: </a:t>
            </a:r>
          </a:p>
          <a:p>
            <a:pPr marL="0" indent="0">
              <a:buNone/>
            </a:pP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TreeMap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&lt;K,V&gt;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extends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AbstractMap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&lt;K,V&gt;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implements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NavigableMap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&lt;K,V&gt;, Cloneable,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Serializab</a:t>
            </a:r>
            <a:r>
              <a:rPr lang="en-GB" dirty="0">
                <a:solidFill>
                  <a:srgbClr val="212529"/>
                </a:solidFill>
                <a:latin typeface="system-ui"/>
              </a:rPr>
              <a:t>le</a:t>
            </a:r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0" indent="0">
              <a:buNone/>
            </a:pPr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  <a:p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  <a:p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  <a:p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  <a:p>
            <a:endParaRPr lang="en-GB" dirty="0"/>
          </a:p>
        </p:txBody>
      </p:sp>
      <p:pic>
        <p:nvPicPr>
          <p:cNvPr id="9293" name="Picture 77" descr="Java TreeMap class hierarchy">
            <a:extLst>
              <a:ext uri="{FF2B5EF4-FFF2-40B4-BE49-F238E27FC236}">
                <a16:creationId xmlns:a16="http://schemas.microsoft.com/office/drawing/2014/main" id="{D740161A-CFA2-2D14-F23E-CFEDFA9A9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358" y="2295525"/>
            <a:ext cx="1533525" cy="402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734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082B-1D1E-D331-3207-DBDBE5C3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274002" cy="75184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Methods of Java </a:t>
            </a:r>
            <a:r>
              <a:rPr lang="en-US" b="0" i="0" dirty="0" err="1">
                <a:solidFill>
                  <a:srgbClr val="610B4B"/>
                </a:solidFill>
                <a:effectLst/>
                <a:latin typeface="erdana"/>
              </a:rPr>
              <a:t>TreeMap</a:t>
            </a:r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 class</a:t>
            </a:r>
            <a:br>
              <a:rPr lang="en-US" b="0" i="0" dirty="0">
                <a:solidFill>
                  <a:srgbClr val="610B4B"/>
                </a:solidFill>
                <a:effectLst/>
                <a:latin typeface="erdana"/>
              </a:rPr>
            </a:b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EC086-3945-2245-EC71-1CE8A7FA9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43280"/>
            <a:ext cx="12009120" cy="6014719"/>
          </a:xfrm>
        </p:spPr>
        <p:txBody>
          <a:bodyPr/>
          <a:lstStyle/>
          <a:p>
            <a:pPr marL="0" indent="0">
              <a:buNone/>
            </a:pPr>
            <a:endParaRPr lang="en-US" b="1" i="0" dirty="0">
              <a:solidFill>
                <a:srgbClr val="610B4B"/>
              </a:solidFill>
              <a:effectLst/>
              <a:latin typeface="erdana"/>
            </a:endParaRPr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C05670-FB33-FCEC-A781-2BF4BA769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85968"/>
              </p:ext>
            </p:extLst>
          </p:nvPr>
        </p:nvGraphicFramePr>
        <p:xfrm>
          <a:off x="132080" y="863600"/>
          <a:ext cx="11958320" cy="12044464"/>
        </p:xfrm>
        <a:graphic>
          <a:graphicData uri="http://schemas.openxmlformats.org/drawingml/2006/table">
            <a:tbl>
              <a:tblPr/>
              <a:tblGrid>
                <a:gridCol w="5979160">
                  <a:extLst>
                    <a:ext uri="{9D8B030D-6E8A-4147-A177-3AD203B41FA5}">
                      <a16:colId xmlns:a16="http://schemas.microsoft.com/office/drawing/2014/main" val="156140851"/>
                    </a:ext>
                  </a:extLst>
                </a:gridCol>
                <a:gridCol w="5979160">
                  <a:extLst>
                    <a:ext uri="{9D8B030D-6E8A-4147-A177-3AD203B41FA5}">
                      <a16:colId xmlns:a16="http://schemas.microsoft.com/office/drawing/2014/main" val="1700570966"/>
                    </a:ext>
                  </a:extLst>
                </a:gridCol>
              </a:tblGrid>
              <a:tr h="48689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5735" marR="5735" marT="5735" marB="5735">
                    <a:lnL w="6350" cap="flat" cmpd="sng" algn="ctr">
                      <a:solidFill>
                        <a:srgbClr val="E0D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D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D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5735" marR="5735" marT="5735" marB="5735">
                    <a:lnL w="6350" cap="flat" cmpd="sng" algn="ctr">
                      <a:solidFill>
                        <a:srgbClr val="E0D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D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D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124"/>
                  </a:ext>
                </a:extLst>
              </a:tr>
              <a:tr h="17342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Map.Entry&lt;K,V&gt; ceilingEntry(K key)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key-value pair having the least key, greater than or equal to the specified key, or null if there is no such key.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247624"/>
                  </a:ext>
                </a:extLst>
              </a:tr>
              <a:tr h="11897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K ceilingKey(K key)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least key, greater than the specified key or null if there is no such key.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768970"/>
                  </a:ext>
                </a:extLst>
              </a:tr>
              <a:tr h="9175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clear()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removes all the key-value pairs from a map.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73907"/>
                  </a:ext>
                </a:extLst>
              </a:tr>
              <a:tr h="15750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Object clone()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a shallow copy of TreeMap instance.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018482"/>
                  </a:ext>
                </a:extLst>
              </a:tr>
              <a:tr h="17342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Comparator&lt;? super K&gt; comparator()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comparator that arranges the key in order, or null if the map uses the natural ordering.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121670"/>
                  </a:ext>
                </a:extLst>
              </a:tr>
              <a:tr h="11897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NavigableSet</a:t>
                      </a:r>
                      <a:r>
                        <a:rPr lang="en-IN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&lt;K&gt; </a:t>
                      </a:r>
                      <a:r>
                        <a:rPr lang="en-IN" sz="1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descendingKeySet</a:t>
                      </a:r>
                      <a:r>
                        <a:rPr lang="en-IN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a reverse order NavigableSet view of the keys contained in the map.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827875"/>
                  </a:ext>
                </a:extLst>
              </a:tr>
              <a:tr h="11897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NavigableMap&lt;K,V&gt; descendingMap()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specified key-value pairs in descending order.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025333"/>
                  </a:ext>
                </a:extLst>
              </a:tr>
              <a:tr h="9175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Map.Entry firstEntry()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key-value pair having the least key.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408054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Map.Entry&lt;K,V&gt; floorEntry(K key)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greatest key, less than or equal to the specified key, or null if there is no such key.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732316"/>
                  </a:ext>
                </a:extLst>
              </a:tr>
              <a:tr h="20064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forEach(BiConsumer&lt;? super K,? super V&gt; action)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performs the given action for each entry in the map until all entries have been processed or the action throws an exception.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532798"/>
                  </a:ext>
                </a:extLst>
              </a:tr>
              <a:tr h="1189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SortedMap&lt;K,V&gt; headMap(K toKey)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key-value pairs whose keys are strictly less than toKey.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917329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NavigableMap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&lt;K,V&gt;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headMap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(K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toKey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,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inclusive)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key-value pairs whose keys are less than (or equal to if inclusive is true)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toKey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615113"/>
                  </a:ext>
                </a:extLst>
              </a:tr>
              <a:tr h="1189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Map.Entry&lt;K,V&gt; higherEntry(K key)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least key strictly greater than the given key, or null if there is no such key.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955231"/>
                  </a:ext>
                </a:extLst>
              </a:tr>
              <a:tr h="11897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K higherKey(K key)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true if this map contains a mapping for the specified key.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531871"/>
                  </a:ext>
                </a:extLst>
              </a:tr>
              <a:tr h="9175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 keySet()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collection of keys exist in the map.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121153"/>
                  </a:ext>
                </a:extLst>
              </a:tr>
              <a:tr h="1189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Map.Entry&lt;K,V&gt; lastEntry()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key-value pair having the greatest key, or null if there is no such key.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830802"/>
                  </a:ext>
                </a:extLst>
              </a:tr>
              <a:tr h="17342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Map.Entry&lt;K,V&gt; lowerEntry(K key)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a key-value mapping associated with the greatest key strictly less than the given key, or null if there is no such key.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817075"/>
                  </a:ext>
                </a:extLst>
              </a:tr>
              <a:tr h="11897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K lowerKey(K key)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greatest key strictly less than the given key, or null if there is no such key.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465128"/>
                  </a:ext>
                </a:extLst>
              </a:tr>
              <a:tr h="11897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NavigableSet&lt;K&gt; navigableKeySet()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a NavigableSet view of the keys contained in this map.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553726"/>
                  </a:ext>
                </a:extLst>
              </a:tr>
              <a:tr h="17342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Map.Entry&lt;K,V&gt; pollFirstEntry()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removes and returns a key-value mapping associated with the least key in this map, or null if the map is empty.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664101"/>
                  </a:ext>
                </a:extLst>
              </a:tr>
              <a:tr h="17342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Map.Entry&lt;K,V&gt; pollLastEntry()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removes and returns a key-value mapping associated with the greatest key in this map, or null if the map is empty.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11927"/>
                  </a:ext>
                </a:extLst>
              </a:tr>
              <a:tr h="1189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 put(K key, V value)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inserts the specified value with the specified key in the map.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110948"/>
                  </a:ext>
                </a:extLst>
              </a:tr>
              <a:tr h="1189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putAll(Map&lt;? extends K,? extends V&gt; map)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copy all the key-value pair from one map to another map.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718416"/>
                  </a:ext>
                </a:extLst>
              </a:tr>
              <a:tr h="9175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 replace(K key, V value)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replaces the specified value for a specified key.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508561"/>
                  </a:ext>
                </a:extLst>
              </a:tr>
              <a:tr h="1189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 replace(K key, V oldValue, V newValue)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replaces the old value with the new value for a specified key.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265356"/>
                  </a:ext>
                </a:extLst>
              </a:tr>
              <a:tr h="22786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replaceAll(BiFunction&lt;? super K,? super V,? extends V&gt; function)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replaces each entry's value with the result of invoking the given function on that entry until all entries have been processed or the function throws an exception.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140695"/>
                  </a:ext>
                </a:extLst>
              </a:tr>
              <a:tr h="17342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NavigableMap&lt;K,V&gt; subMap(K fromKey, boolean fromInclusive, K toKey, boolean toInclusive)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key-value pairs whose keys range from fromKey to toKey.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467074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SortedMap&lt;K,V&gt; subMap(K fromKey, K toKey)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key-value pairs whose keys range from fromKey, inclusive, to toKey, exclusive.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434559"/>
                  </a:ext>
                </a:extLst>
              </a:tr>
              <a:tr h="118974">
                <a:tc>
                  <a:txBody>
                    <a:bodyPr/>
                    <a:lstStyle/>
                    <a:p>
                      <a:pPr algn="just" fontAlgn="t"/>
                      <a:r>
                        <a:rPr lang="sv-SE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SortedMap&lt;K,V&gt; tailMap(K fromKey)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key-value pairs whose keys are greater than or equal to fromKey.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691426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NavigableMap&lt;K,V&gt; tailMap(K fromKey, boolean inclusive)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key-value pairs whose keys are greater than (or equal to, if inclusive is true) fromKey.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725507"/>
                  </a:ext>
                </a:extLst>
              </a:tr>
              <a:tr h="11897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 containsKey(Object key)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true if the map contains a mapping for the specified key.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381416"/>
                  </a:ext>
                </a:extLst>
              </a:tr>
              <a:tr h="11897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 containsValue(Object value)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true if the map maps one or more keys to the specified value.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427690"/>
                  </a:ext>
                </a:extLst>
              </a:tr>
              <a:tr h="11897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K firstKey()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the first (lowest) key currently in this sorted map.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17726"/>
                  </a:ext>
                </a:extLst>
              </a:tr>
              <a:tr h="11897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 get(Object key)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the value to which the map maps the specified key.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204544"/>
                  </a:ext>
                </a:extLst>
              </a:tr>
              <a:tr h="11897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K lastKey()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the last (highest) key currently in the sorted map.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449329"/>
                  </a:ext>
                </a:extLst>
              </a:tr>
              <a:tr h="11897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 remove(Object key)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removes the key-value pair of the specified key from the map.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079485"/>
                  </a:ext>
                </a:extLst>
              </a:tr>
              <a:tr h="9175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Set&lt;Map.Entry&lt;K,V&gt;&gt; entrySet()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a set view of the mappings contained in the map.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682302"/>
                  </a:ext>
                </a:extLst>
              </a:tr>
              <a:tr h="11897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 size()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number of key-value pairs exists in the hashtable.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681395"/>
                  </a:ext>
                </a:extLst>
              </a:tr>
              <a:tr h="9175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Collection values()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a collection view of the values contained in the map.</a:t>
                      </a:r>
                    </a:p>
                  </a:txBody>
                  <a:tcPr marL="3823" marR="3823" marT="3823" marB="382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578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280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42576-04C5-42D6-A30D-0B1E842AE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778"/>
            <a:ext cx="9274002" cy="843378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difference between HashMap and </a:t>
            </a:r>
            <a:r>
              <a:rPr lang="en-US" b="0" i="0" dirty="0" err="1">
                <a:solidFill>
                  <a:srgbClr val="610B4B"/>
                </a:solidFill>
                <a:effectLst/>
                <a:latin typeface="erdana"/>
              </a:rPr>
              <a:t>TreeMap</a:t>
            </a:r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?</a:t>
            </a:r>
            <a:br>
              <a:rPr lang="en-US" b="0" i="0" dirty="0">
                <a:solidFill>
                  <a:srgbClr val="610B4B"/>
                </a:solidFill>
                <a:effectLst/>
                <a:latin typeface="erdana"/>
              </a:rPr>
            </a:b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GB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23D236-05EA-4C02-A911-E68B42B19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1336"/>
            <a:ext cx="12192000" cy="6067885"/>
          </a:xfrm>
        </p:spPr>
        <p:txBody>
          <a:bodyPr/>
          <a:lstStyle/>
          <a:p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543B30B-2DA4-C8B1-E8BA-C88892501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286398"/>
              </p:ext>
            </p:extLst>
          </p:nvPr>
        </p:nvGraphicFramePr>
        <p:xfrm>
          <a:off x="2776274" y="3237706"/>
          <a:ext cx="4399490" cy="1727200"/>
        </p:xfrm>
        <a:graphic>
          <a:graphicData uri="http://schemas.openxmlformats.org/drawingml/2006/table">
            <a:tbl>
              <a:tblPr/>
              <a:tblGrid>
                <a:gridCol w="2199745">
                  <a:extLst>
                    <a:ext uri="{9D8B030D-6E8A-4147-A177-3AD203B41FA5}">
                      <a16:colId xmlns:a16="http://schemas.microsoft.com/office/drawing/2014/main" val="630670835"/>
                    </a:ext>
                  </a:extLst>
                </a:gridCol>
                <a:gridCol w="2199745">
                  <a:extLst>
                    <a:ext uri="{9D8B030D-6E8A-4147-A177-3AD203B41FA5}">
                      <a16:colId xmlns:a16="http://schemas.microsoft.com/office/drawing/2014/main" val="33814083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HashMap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6059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59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9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TreeMap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6059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59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9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637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1) HashMap can contain one null key.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TreeMap cannot contain any null key.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686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2) HashMap maintains no order.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TreeMap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maintains ascending order.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752085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F98540AC-E195-2F7F-F8A5-1B8930E89C15}"/>
              </a:ext>
            </a:extLst>
          </p:cNvPr>
          <p:cNvSpPr txBox="1">
            <a:spLocks/>
          </p:cNvSpPr>
          <p:nvPr/>
        </p:nvSpPr>
        <p:spPr>
          <a:xfrm>
            <a:off x="0" y="48138"/>
            <a:ext cx="9274002" cy="8433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3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solidFill>
                  <a:srgbClr val="610B4B"/>
                </a:solidFill>
                <a:latin typeface="erdana"/>
              </a:rPr>
              <a:t>difference between HashMap and TreeMap?</a:t>
            </a:r>
            <a:br>
              <a:rPr lang="en-US">
                <a:solidFill>
                  <a:srgbClr val="610B4B"/>
                </a:solidFill>
                <a:latin typeface="erdana"/>
              </a:rPr>
            </a:br>
            <a:br>
              <a:rPr lang="en-IN">
                <a:solidFill>
                  <a:srgbClr val="610B38"/>
                </a:solidFill>
                <a:latin typeface="erdana"/>
              </a:rPr>
            </a:br>
            <a:br>
              <a:rPr lang="en-GB">
                <a:solidFill>
                  <a:srgbClr val="212529"/>
                </a:solidFill>
                <a:latin typeface="system-ui"/>
              </a:rPr>
            </a:br>
            <a:br>
              <a:rPr lang="en-GB">
                <a:solidFill>
                  <a:srgbClr val="610B38"/>
                </a:solidFill>
                <a:latin typeface="erdana"/>
              </a:rPr>
            </a:b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1858CA-6875-65BB-943D-178DB3CE0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203531"/>
              </p:ext>
            </p:extLst>
          </p:nvPr>
        </p:nvGraphicFramePr>
        <p:xfrm>
          <a:off x="680720" y="972796"/>
          <a:ext cx="10769600" cy="3951470"/>
        </p:xfrm>
        <a:graphic>
          <a:graphicData uri="http://schemas.openxmlformats.org/drawingml/2006/table">
            <a:tbl>
              <a:tblPr/>
              <a:tblGrid>
                <a:gridCol w="5365758">
                  <a:extLst>
                    <a:ext uri="{9D8B030D-6E8A-4147-A177-3AD203B41FA5}">
                      <a16:colId xmlns:a16="http://schemas.microsoft.com/office/drawing/2014/main" val="630670835"/>
                    </a:ext>
                  </a:extLst>
                </a:gridCol>
                <a:gridCol w="5403842">
                  <a:extLst>
                    <a:ext uri="{9D8B030D-6E8A-4147-A177-3AD203B41FA5}">
                      <a16:colId xmlns:a16="http://schemas.microsoft.com/office/drawing/2014/main" val="3381408331"/>
                    </a:ext>
                  </a:extLst>
                </a:gridCol>
              </a:tblGrid>
              <a:tr h="976246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HashMap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6059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59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9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TreeMap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6059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59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9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637276"/>
                  </a:ext>
                </a:extLst>
              </a:tr>
              <a:tr h="1487612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1) HashMap can contain one null key.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TreeMap cannot contain any null key.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686569"/>
                  </a:ext>
                </a:extLst>
              </a:tr>
              <a:tr h="1487612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2) HashMap maintains no order.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TreeMap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maintains ascending order.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752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828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0FFC4-47DF-43D0-95A6-985BA0D2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6532"/>
            <a:ext cx="8596668" cy="639192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Java </a:t>
            </a:r>
            <a:r>
              <a:rPr lang="en-IN" b="0" i="0" dirty="0" err="1">
                <a:solidFill>
                  <a:srgbClr val="610B38"/>
                </a:solidFill>
                <a:effectLst/>
                <a:latin typeface="erdana"/>
              </a:rPr>
              <a:t>Hashtable</a:t>
            </a:r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 class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B64F9-BE0B-933A-88CC-159E90392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45725"/>
            <a:ext cx="11514666" cy="5295638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Java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Hashtable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class implements 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hashtable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 which maps keys to values.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It inherits Dictionary class and implements the Map interface.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Points to remember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Hashtable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is an array of a list. Each list is known as a bucket. The position of the bucket is identified by calling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hashcode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() method.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Hashtable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contains values based on the key.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Java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Hashtable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class contains unique elements.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Java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Hashtable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class doesn't allow null key or value.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Java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Hashtable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class is synchronized.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initial default capacity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Hashtable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class is 11 whereas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loadFactor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is 0.75.</a:t>
            </a:r>
          </a:p>
          <a:p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Hashtable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&lt;K,V&gt;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extends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Dictionary&lt;K,V&gt;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implements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Map&lt;K,V&gt;, Cloneable, Serializable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3425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3A7F-0955-0626-AFC0-BAA9D34F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98552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Difference between HashMap and </a:t>
            </a:r>
            <a:r>
              <a:rPr lang="en-US" b="0" i="0" dirty="0" err="1">
                <a:solidFill>
                  <a:srgbClr val="610B38"/>
                </a:solidFill>
                <a:effectLst/>
                <a:latin typeface="erdana"/>
              </a:rPr>
              <a:t>Hashtable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7F1B63-647C-6872-B581-B46E13DF80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185610"/>
              </p:ext>
            </p:extLst>
          </p:nvPr>
        </p:nvGraphicFramePr>
        <p:xfrm>
          <a:off x="314960" y="651045"/>
          <a:ext cx="11765280" cy="5520867"/>
        </p:xfrm>
        <a:graphic>
          <a:graphicData uri="http://schemas.openxmlformats.org/drawingml/2006/table">
            <a:tbl>
              <a:tblPr/>
              <a:tblGrid>
                <a:gridCol w="5882640">
                  <a:extLst>
                    <a:ext uri="{9D8B030D-6E8A-4147-A177-3AD203B41FA5}">
                      <a16:colId xmlns:a16="http://schemas.microsoft.com/office/drawing/2014/main" val="3405778565"/>
                    </a:ext>
                  </a:extLst>
                </a:gridCol>
                <a:gridCol w="5882640">
                  <a:extLst>
                    <a:ext uri="{9D8B030D-6E8A-4147-A177-3AD203B41FA5}">
                      <a16:colId xmlns:a16="http://schemas.microsoft.com/office/drawing/2014/main" val="1292369815"/>
                    </a:ext>
                  </a:extLst>
                </a:gridCol>
              </a:tblGrid>
              <a:tr h="23075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HashMap</a:t>
                      </a:r>
                    </a:p>
                  </a:txBody>
                  <a:tcPr marL="41206" marR="41206" marT="41206" marB="41206">
                    <a:lnL w="6350" cap="flat" cmpd="sng" algn="ctr">
                      <a:solidFill>
                        <a:srgbClr val="70EC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EC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EC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Hashtable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206" marR="41206" marT="41206" marB="41206">
                    <a:lnL w="6350" cap="flat" cmpd="sng" algn="ctr">
                      <a:solidFill>
                        <a:srgbClr val="70EC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EC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EC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142502"/>
                  </a:ext>
                </a:extLst>
              </a:tr>
              <a:tr h="124168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1) HashMap is </a:t>
                      </a:r>
                      <a:r>
                        <a:rPr lang="en-US" sz="18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non synchronized</a:t>
                      </a: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 It is not-thread safe and can't be shared between many threads without proper synchronization code.</a:t>
                      </a:r>
                    </a:p>
                  </a:txBody>
                  <a:tcPr marL="27471" marR="27471" marT="27471" marB="274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Hashtable is </a:t>
                      </a:r>
                      <a:r>
                        <a:rPr lang="en-US" sz="18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synchronized</a:t>
                      </a: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 It is thread-safe and can be shared with many threads.</a:t>
                      </a:r>
                    </a:p>
                  </a:txBody>
                  <a:tcPr marL="27471" marR="27471" marT="27471" marB="274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520498"/>
                  </a:ext>
                </a:extLst>
              </a:tr>
              <a:tr h="49997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2) HashMap </a:t>
                      </a:r>
                      <a:r>
                        <a:rPr lang="en-US" sz="18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allows one null key and multiple null values</a:t>
                      </a: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27471" marR="27471" marT="27471" marB="274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Hashtable </a:t>
                      </a:r>
                      <a:r>
                        <a:rPr lang="en-US" sz="18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doesn't allow any null key or value</a:t>
                      </a: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27471" marR="27471" marT="27471" marB="274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677180"/>
                  </a:ext>
                </a:extLst>
              </a:tr>
              <a:tr h="49997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3) HashMap is a </a:t>
                      </a:r>
                      <a:r>
                        <a:rPr lang="en-US" sz="18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new class introduced in JDK 1.2</a:t>
                      </a: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27471" marR="27471" marT="27471" marB="274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Hashtable is a </a:t>
                      </a:r>
                      <a:r>
                        <a:rPr lang="en-US" sz="18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legacy class</a:t>
                      </a: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27471" marR="27471" marT="27471" marB="274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206514"/>
                  </a:ext>
                </a:extLst>
              </a:tr>
              <a:tr h="20328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4) HashMap is </a:t>
                      </a:r>
                      <a:r>
                        <a:rPr lang="en-IN" sz="18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fast</a:t>
                      </a:r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27471" marR="27471" marT="27471" marB="274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Hashtable is </a:t>
                      </a:r>
                      <a:r>
                        <a:rPr lang="en-IN" sz="18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slow</a:t>
                      </a:r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27471" marR="27471" marT="27471" marB="274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499854"/>
                  </a:ext>
                </a:extLst>
              </a:tr>
              <a:tr h="10933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5) We can make the HashMap as synchronized by calling this code</a:t>
                      </a:r>
                      <a:b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</a:b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Map m = Collections.synchronizedMap(hashMap);</a:t>
                      </a:r>
                    </a:p>
                  </a:txBody>
                  <a:tcPr marL="27471" marR="27471" marT="27471" marB="274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Hashtable is internally synchronized and can't be unsynchronized.</a:t>
                      </a:r>
                    </a:p>
                  </a:txBody>
                  <a:tcPr marL="27471" marR="27471" marT="27471" marB="274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70924"/>
                  </a:ext>
                </a:extLst>
              </a:tr>
              <a:tr h="49997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6) HashMap is </a:t>
                      </a:r>
                      <a:r>
                        <a:rPr lang="en-US" sz="18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traversed by Iterator</a:t>
                      </a: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27471" marR="27471" marT="27471" marB="274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Hashtable is </a:t>
                      </a:r>
                      <a:r>
                        <a:rPr lang="en-US" sz="18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traversed by Enumerator and Iterator</a:t>
                      </a: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27471" marR="27471" marT="27471" marB="274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330307"/>
                  </a:ext>
                </a:extLst>
              </a:tr>
              <a:tr h="49997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7) Iterator in HashMap is </a:t>
                      </a:r>
                      <a:r>
                        <a:rPr lang="en-US" sz="18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fail-fast</a:t>
                      </a: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27471" marR="27471" marT="27471" marB="274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Enumerator in Hashtable is </a:t>
                      </a:r>
                      <a:r>
                        <a:rPr lang="en-US" sz="18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not fail-fast</a:t>
                      </a: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27471" marR="27471" marT="27471" marB="274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929191"/>
                  </a:ext>
                </a:extLst>
              </a:tr>
              <a:tr h="49997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8) HashMap inherits </a:t>
                      </a:r>
                      <a:r>
                        <a:rPr lang="en-US" sz="18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AbstractMap</a:t>
                      </a: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class.</a:t>
                      </a:r>
                    </a:p>
                  </a:txBody>
                  <a:tcPr marL="27471" marR="27471" marT="27471" marB="274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Hashtable</a:t>
                      </a:r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inherits </a:t>
                      </a:r>
                      <a:r>
                        <a:rPr lang="en-IN" sz="1800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Dictionary</a:t>
                      </a:r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class.</a:t>
                      </a:r>
                    </a:p>
                  </a:txBody>
                  <a:tcPr marL="27471" marR="27471" marT="27471" marB="274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299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114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D0F6-154D-0470-15D2-4C83B3945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" y="0"/>
            <a:ext cx="12059920" cy="72136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Difference between Comparable and Comparator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CBC552-AB0C-3515-8154-29979C170D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707274"/>
              </p:ext>
            </p:extLst>
          </p:nvPr>
        </p:nvGraphicFramePr>
        <p:xfrm>
          <a:off x="294640" y="711201"/>
          <a:ext cx="11765280" cy="5447782"/>
        </p:xfrm>
        <a:graphic>
          <a:graphicData uri="http://schemas.openxmlformats.org/drawingml/2006/table">
            <a:tbl>
              <a:tblPr/>
              <a:tblGrid>
                <a:gridCol w="5882640">
                  <a:extLst>
                    <a:ext uri="{9D8B030D-6E8A-4147-A177-3AD203B41FA5}">
                      <a16:colId xmlns:a16="http://schemas.microsoft.com/office/drawing/2014/main" val="2432642863"/>
                    </a:ext>
                  </a:extLst>
                </a:gridCol>
                <a:gridCol w="5882640">
                  <a:extLst>
                    <a:ext uri="{9D8B030D-6E8A-4147-A177-3AD203B41FA5}">
                      <a16:colId xmlns:a16="http://schemas.microsoft.com/office/drawing/2014/main" val="3633991140"/>
                    </a:ext>
                  </a:extLst>
                </a:gridCol>
              </a:tblGrid>
              <a:tr h="29191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Comparable</a:t>
                      </a:r>
                    </a:p>
                  </a:txBody>
                  <a:tcPr marL="52034" marR="52034" marT="52034" marB="52034">
                    <a:lnL w="6350" cap="flat" cmpd="sng" algn="ctr">
                      <a:solidFill>
                        <a:srgbClr val="502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02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2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Comparator</a:t>
                      </a:r>
                    </a:p>
                  </a:txBody>
                  <a:tcPr marL="52034" marR="52034" marT="52034" marB="52034">
                    <a:lnL w="6350" cap="flat" cmpd="sng" algn="ctr">
                      <a:solidFill>
                        <a:srgbClr val="502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02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2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2550"/>
                  </a:ext>
                </a:extLst>
              </a:tr>
              <a:tr h="157075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1) Comparable provides a </a:t>
                      </a:r>
                      <a:r>
                        <a:rPr lang="en-US" sz="20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single sorting sequence</a:t>
                      </a:r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 In other words, we can sort the collection on the basis of a single element such as id, name, and price.</a:t>
                      </a:r>
                    </a:p>
                  </a:txBody>
                  <a:tcPr marL="34689" marR="34689" marT="34689" marB="3468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Comparator provides </a:t>
                      </a:r>
                      <a:r>
                        <a:rPr lang="en-US" sz="20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multiple sorting sequences</a:t>
                      </a:r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 In other words, we can sort the collection on the basis of multiple elements such as id, name, and price etc.</a:t>
                      </a:r>
                    </a:p>
                  </a:txBody>
                  <a:tcPr marL="34689" marR="34689" marT="34689" marB="3468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175409"/>
                  </a:ext>
                </a:extLst>
              </a:tr>
              <a:tr h="82012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2) Comparable </a:t>
                      </a:r>
                      <a:r>
                        <a:rPr lang="en-US" sz="20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affects the original class</a:t>
                      </a:r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, i.e., the actual class is modified.</a:t>
                      </a:r>
                    </a:p>
                  </a:txBody>
                  <a:tcPr marL="34689" marR="34689" marT="34689" marB="3468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Comparator </a:t>
                      </a:r>
                      <a:r>
                        <a:rPr lang="en-US" sz="20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doesn't affect the original class</a:t>
                      </a:r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, i.e., the actual class is not modified.</a:t>
                      </a:r>
                    </a:p>
                  </a:txBody>
                  <a:tcPr marL="34689" marR="34689" marT="34689" marB="3468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742536"/>
                  </a:ext>
                </a:extLst>
              </a:tr>
              <a:tr h="82012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3) Comparable provides </a:t>
                      </a:r>
                      <a:r>
                        <a:rPr lang="en-IN" sz="20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compareTo() method</a:t>
                      </a:r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to sort elements.</a:t>
                      </a:r>
                    </a:p>
                  </a:txBody>
                  <a:tcPr marL="34689" marR="34689" marT="34689" marB="3468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Comparator provides </a:t>
                      </a:r>
                      <a:r>
                        <a:rPr lang="en-US" sz="20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compare() method</a:t>
                      </a:r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to sort elements.</a:t>
                      </a:r>
                    </a:p>
                  </a:txBody>
                  <a:tcPr marL="34689" marR="34689" marT="34689" marB="3468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437765"/>
                  </a:ext>
                </a:extLst>
              </a:tr>
              <a:tr h="63247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4) Comparable is present in </a:t>
                      </a:r>
                      <a:r>
                        <a:rPr lang="en-US" sz="20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java.lang</a:t>
                      </a:r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package.</a:t>
                      </a:r>
                    </a:p>
                  </a:txBody>
                  <a:tcPr marL="34689" marR="34689" marT="34689" marB="3468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 Comparator is present in the </a:t>
                      </a:r>
                      <a:r>
                        <a:rPr lang="en-US" sz="20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java.util</a:t>
                      </a:r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package.</a:t>
                      </a:r>
                    </a:p>
                  </a:txBody>
                  <a:tcPr marL="34689" marR="34689" marT="34689" marB="3468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330313"/>
                  </a:ext>
                </a:extLst>
              </a:tr>
              <a:tr h="119543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5) We can sort the list elements of Comparable type by </a:t>
                      </a:r>
                      <a:r>
                        <a:rPr lang="en-US" sz="20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Collections.sort(List)</a:t>
                      </a:r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method.</a:t>
                      </a:r>
                    </a:p>
                  </a:txBody>
                  <a:tcPr marL="34689" marR="34689" marT="34689" marB="3468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We can sort the list elements of Comparator type by </a:t>
                      </a:r>
                      <a:r>
                        <a:rPr lang="en-US" sz="2000" b="1" dirty="0" err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Collections.sort</a:t>
                      </a:r>
                      <a:r>
                        <a:rPr lang="en-US" sz="2000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(List, Comparator)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method.</a:t>
                      </a:r>
                    </a:p>
                  </a:txBody>
                  <a:tcPr marL="34689" marR="34689" marT="34689" marB="3468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332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686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F5040-F9E5-47F0-A7B9-7D9BA9C38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1022"/>
            <a:ext cx="8596668" cy="1083076"/>
          </a:xfrm>
        </p:spPr>
        <p:txBody>
          <a:bodyPr>
            <a:normAutofit/>
          </a:bodyPr>
          <a:lstStyle/>
          <a:p>
            <a:r>
              <a:rPr lang="en-GB" dirty="0"/>
              <a:t>Interview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0A597-4EC1-4703-BD83-F89228EFD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90113"/>
            <a:ext cx="11360786" cy="5877017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Differentiate between Comparable and Comparator.</a:t>
            </a:r>
            <a:endParaRPr lang="en-US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algn="just"/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Differentiate between Set and Map.</a:t>
            </a:r>
          </a:p>
          <a:p>
            <a:pPr algn="just"/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Differentiate between List and Map.</a:t>
            </a:r>
          </a:p>
          <a:p>
            <a:pPr algn="just"/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Differentiate between HashMap and </a:t>
            </a:r>
            <a:r>
              <a:rPr lang="en-US" b="1" i="0" dirty="0" err="1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HashTable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algn="just"/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Differentiate between HashSet and HashMap.</a:t>
            </a:r>
            <a:endParaRPr lang="en-US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algn="just"/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Differentiate between HashSet and </a:t>
            </a:r>
            <a:r>
              <a:rPr lang="en-US" b="1" i="0" dirty="0" err="1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TreeSet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algn="just"/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Differentiate between HashMap and </a:t>
            </a:r>
            <a:r>
              <a:rPr lang="en-US" b="1" i="0" dirty="0" err="1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TreeMap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algn="just"/>
            <a:endParaRPr lang="en-US" sz="1200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algn="just"/>
            <a:endParaRPr lang="en-US" sz="1200" dirty="0">
              <a:solidFill>
                <a:srgbClr val="4A4A4A"/>
              </a:solidFill>
              <a:latin typeface="Open Sans" panose="020B0606030504020204" pitchFamily="34" charset="0"/>
            </a:endParaRPr>
          </a:p>
          <a:p>
            <a:pPr algn="just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Ref  : https://www.edureka.co/blog/interview-questions/java-collections-interview-questions/</a:t>
            </a:r>
          </a:p>
          <a:p>
            <a:pPr algn="just"/>
            <a:endParaRPr lang="en-US" sz="1200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642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2D57-8B71-42A0-98FA-39DFA0D66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Topic?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F1AD-5A2C-434F-9444-ECFB9DAB1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 Java8 </a:t>
            </a:r>
            <a:r>
              <a:rPr lang="en-GB" dirty="0">
                <a:sym typeface="Wingdings" panose="05000000000000000000" pitchFamily="2" charset="2"/>
              </a:rPr>
              <a:t>Streams </a:t>
            </a:r>
          </a:p>
          <a:p>
            <a:r>
              <a:rPr lang="en-GB" dirty="0">
                <a:sym typeface="Wingdings" panose="05000000000000000000" pitchFamily="2" charset="2"/>
              </a:rPr>
              <a:t>IO-&gt; file input and out put streams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15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7D4C-6426-4665-880D-262BFDAE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654"/>
            <a:ext cx="9274002" cy="718983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610B38"/>
                </a:solidFill>
                <a:latin typeface="erdana"/>
              </a:rPr>
              <a:t>Map Interface:</a:t>
            </a:r>
            <a:br>
              <a:rPr lang="en-GB" b="0" i="0" dirty="0">
                <a:solidFill>
                  <a:srgbClr val="610B38"/>
                </a:solidFill>
                <a:effectLst/>
                <a:latin typeface="erdana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42A0-8932-478B-9A4B-48CDF63C5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90880"/>
            <a:ext cx="12192000" cy="6233703"/>
          </a:xfrm>
        </p:spPr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A Map stores data in key and value association. </a:t>
            </a:r>
          </a:p>
          <a:p>
            <a:pPr algn="just"/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Both key and values are objects. 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 Map doesn't allow duplicate keys, but you can have duplicate values. 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HashMap and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LinkedHashMap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allow null keys and values, but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TreeMap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doesn't allow any null key or value.</a:t>
            </a:r>
            <a:endParaRPr lang="en-US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just"/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It provides various classes: </a:t>
            </a:r>
            <a:r>
              <a:rPr lang="en-US" b="1" i="0" dirty="0">
                <a:solidFill>
                  <a:srgbClr val="212529"/>
                </a:solidFill>
                <a:effectLst/>
                <a:latin typeface="system-ui"/>
              </a:rPr>
              <a:t>HashMap, </a:t>
            </a:r>
            <a:r>
              <a:rPr lang="en-US" b="1" i="0" dirty="0" err="1">
                <a:solidFill>
                  <a:srgbClr val="212529"/>
                </a:solidFill>
                <a:effectLst/>
                <a:latin typeface="system-ui"/>
              </a:rPr>
              <a:t>TreeMap</a:t>
            </a:r>
            <a:r>
              <a:rPr lang="en-US" b="1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en-US" b="1" i="0" dirty="0" err="1">
                <a:solidFill>
                  <a:srgbClr val="212529"/>
                </a:solidFill>
                <a:effectLst/>
                <a:latin typeface="system-ui"/>
              </a:rPr>
              <a:t>LinkedHashMap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 for map implementation. All these classes implements Map interface to provide Map properties to the collection.</a:t>
            </a:r>
          </a:p>
          <a:p>
            <a:pPr algn="just"/>
            <a:endParaRPr lang="en-US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just"/>
            <a:endParaRPr lang="en-GB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endParaRPr lang="en-GB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endParaRPr lang="en-GB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endParaRPr lang="en-GB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>
              <a:buNone/>
            </a:pPr>
            <a:endParaRPr lang="en-GB" dirty="0">
              <a:solidFill>
                <a:srgbClr val="212529"/>
              </a:solidFill>
              <a:latin typeface="system-ui"/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 descr="Java Map Hierarchy">
            <a:extLst>
              <a:ext uri="{FF2B5EF4-FFF2-40B4-BE49-F238E27FC236}">
                <a16:creationId xmlns:a16="http://schemas.microsoft.com/office/drawing/2014/main" id="{AF9F2270-B792-05AC-A660-E71FCE30C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681" y="2834639"/>
            <a:ext cx="8056880" cy="392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40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3CCAD-E5F8-489C-9E26-FC6899DEA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74002" cy="630315"/>
          </a:xfrm>
        </p:spPr>
        <p:txBody>
          <a:bodyPr>
            <a:normAutofit fontScale="90000"/>
          </a:bodyPr>
          <a:lstStyle/>
          <a:p>
            <a:br>
              <a:rPr lang="en-GB" b="0" i="0" dirty="0">
                <a:solidFill>
                  <a:srgbClr val="610B38"/>
                </a:solidFill>
                <a:effectLst/>
                <a:latin typeface="erdana"/>
              </a:rPr>
            </a:br>
            <a:br>
              <a:rPr lang="en-GB" b="0" i="0" dirty="0">
                <a:solidFill>
                  <a:srgbClr val="610B38"/>
                </a:solidFill>
                <a:effectLst/>
                <a:latin typeface="erdana"/>
              </a:rPr>
            </a:br>
            <a:br>
              <a:rPr lang="en-GB" b="0" i="0" dirty="0">
                <a:solidFill>
                  <a:srgbClr val="610B38"/>
                </a:solidFill>
                <a:effectLst/>
                <a:latin typeface="erdana"/>
              </a:rPr>
            </a:br>
            <a:br>
              <a:rPr lang="en-GB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8C96B6-0B48-D076-75FC-0ED3808C81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918441"/>
              </p:ext>
            </p:extLst>
          </p:nvPr>
        </p:nvGraphicFramePr>
        <p:xfrm>
          <a:off x="467360" y="558800"/>
          <a:ext cx="10962640" cy="4866640"/>
        </p:xfrm>
        <a:graphic>
          <a:graphicData uri="http://schemas.openxmlformats.org/drawingml/2006/table">
            <a:tbl>
              <a:tblPr/>
              <a:tblGrid>
                <a:gridCol w="5481320">
                  <a:extLst>
                    <a:ext uri="{9D8B030D-6E8A-4147-A177-3AD203B41FA5}">
                      <a16:colId xmlns:a16="http://schemas.microsoft.com/office/drawing/2014/main" val="359177666"/>
                    </a:ext>
                  </a:extLst>
                </a:gridCol>
                <a:gridCol w="5481320">
                  <a:extLst>
                    <a:ext uri="{9D8B030D-6E8A-4147-A177-3AD203B41FA5}">
                      <a16:colId xmlns:a16="http://schemas.microsoft.com/office/drawing/2014/main" val="3285845329"/>
                    </a:ext>
                  </a:extLst>
                </a:gridCol>
              </a:tblGrid>
              <a:tr h="873499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Class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F0F5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F5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F5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F0F5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F5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F5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864549"/>
                  </a:ext>
                </a:extLst>
              </a:tr>
              <a:tr h="1331047">
                <a:tc>
                  <a:txBody>
                    <a:bodyPr/>
                    <a:lstStyle/>
                    <a:p>
                      <a:pPr algn="just" fontAlgn="t"/>
                      <a:r>
                        <a:rPr lang="en-IN" u="none" strike="noStrike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2"/>
                        </a:rPr>
                        <a:t>HashMap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HashMap is the implementation of Map, but it doesn't maintain any order.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111520"/>
                  </a:ext>
                </a:extLst>
              </a:tr>
              <a:tr h="1331047">
                <a:tc>
                  <a:txBody>
                    <a:bodyPr/>
                    <a:lstStyle/>
                    <a:p>
                      <a:pPr algn="just" fontAlgn="t"/>
                      <a:r>
                        <a:rPr lang="en-IN" u="none" strike="noStrike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3"/>
                        </a:rPr>
                        <a:t>LinkedHashMap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LinkedHashMap is the implementation of Map. It inherits HashMap class. It maintains insertion order.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172232"/>
                  </a:ext>
                </a:extLst>
              </a:tr>
              <a:tr h="1331047">
                <a:tc>
                  <a:txBody>
                    <a:bodyPr/>
                    <a:lstStyle/>
                    <a:p>
                      <a:pPr algn="just" fontAlgn="t"/>
                      <a:r>
                        <a:rPr lang="en-IN" u="none" strike="noStrike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4"/>
                        </a:rPr>
                        <a:t>TreeMap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TreeMap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is the implementation of Map and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SortedMap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 It maintains ascending order.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601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73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9523E-B8ED-4EAF-A0CB-1296375B5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951216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Useful methods of Map interface</a:t>
            </a:r>
          </a:p>
          <a:p>
            <a:pPr algn="just"/>
            <a:endParaRPr lang="en-GB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9904BA4-19B8-434A-B475-6F2612BF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21605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1F46DE-2831-25EA-E80A-5A9829AA0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577892"/>
              </p:ext>
            </p:extLst>
          </p:nvPr>
        </p:nvGraphicFramePr>
        <p:xfrm>
          <a:off x="355600" y="640080"/>
          <a:ext cx="11490960" cy="10544070"/>
        </p:xfrm>
        <a:graphic>
          <a:graphicData uri="http://schemas.openxmlformats.org/drawingml/2006/table">
            <a:tbl>
              <a:tblPr/>
              <a:tblGrid>
                <a:gridCol w="5745480">
                  <a:extLst>
                    <a:ext uri="{9D8B030D-6E8A-4147-A177-3AD203B41FA5}">
                      <a16:colId xmlns:a16="http://schemas.microsoft.com/office/drawing/2014/main" val="2069418317"/>
                    </a:ext>
                  </a:extLst>
                </a:gridCol>
                <a:gridCol w="5745480">
                  <a:extLst>
                    <a:ext uri="{9D8B030D-6E8A-4147-A177-3AD203B41FA5}">
                      <a16:colId xmlns:a16="http://schemas.microsoft.com/office/drawing/2014/main" val="3887092058"/>
                    </a:ext>
                  </a:extLst>
                </a:gridCol>
              </a:tblGrid>
              <a:tr h="72859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8570" marR="8570" marT="8570" marB="8570">
                    <a:lnL w="6350" cap="flat" cmpd="sng" algn="ctr">
                      <a:solidFill>
                        <a:srgbClr val="D0B5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B5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B5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8570" marR="8570" marT="8570" marB="8570">
                    <a:lnL w="6350" cap="flat" cmpd="sng" algn="ctr">
                      <a:solidFill>
                        <a:srgbClr val="D0B5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B5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B5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025309"/>
                  </a:ext>
                </a:extLst>
              </a:tr>
              <a:tr h="11102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 put(Object key, Object value)</a:t>
                      </a:r>
                    </a:p>
                  </a:txBody>
                  <a:tcPr marL="5713" marR="5713" marT="5713" marB="571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insert an entry in the map.</a:t>
                      </a:r>
                    </a:p>
                  </a:txBody>
                  <a:tcPr marL="5713" marR="5713" marT="5713" marB="571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871869"/>
                  </a:ext>
                </a:extLst>
              </a:tr>
              <a:tr h="15785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putAll(Map map)</a:t>
                      </a:r>
                    </a:p>
                  </a:txBody>
                  <a:tcPr marL="5713" marR="5713" marT="5713" marB="571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insert the specified map in the map.</a:t>
                      </a:r>
                    </a:p>
                  </a:txBody>
                  <a:tcPr marL="5713" marR="5713" marT="5713" marB="571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136384"/>
                  </a:ext>
                </a:extLst>
              </a:tr>
              <a:tr h="25153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 putIfAbsent(K key, V value)</a:t>
                      </a:r>
                    </a:p>
                  </a:txBody>
                  <a:tcPr marL="5713" marR="5713" marT="5713" marB="571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inserts the specified value with the specified key in the map only if it is not already specified.</a:t>
                      </a:r>
                    </a:p>
                  </a:txBody>
                  <a:tcPr marL="5713" marR="5713" marT="5713" marB="571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0028"/>
                  </a:ext>
                </a:extLst>
              </a:tr>
              <a:tr h="15785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 remove(Object key)</a:t>
                      </a:r>
                    </a:p>
                  </a:txBody>
                  <a:tcPr marL="5713" marR="5713" marT="5713" marB="571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delete an entry for the specified key.</a:t>
                      </a:r>
                    </a:p>
                  </a:txBody>
                  <a:tcPr marL="5713" marR="5713" marT="5713" marB="571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483480"/>
                  </a:ext>
                </a:extLst>
              </a:tr>
              <a:tr h="25153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 remove(Object key, Object value)</a:t>
                      </a:r>
                    </a:p>
                  </a:txBody>
                  <a:tcPr marL="5713" marR="5713" marT="5713" marB="571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removes the specified values with the associated specified keys from the map.</a:t>
                      </a:r>
                    </a:p>
                  </a:txBody>
                  <a:tcPr marL="5713" marR="5713" marT="5713" marB="571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368702"/>
                  </a:ext>
                </a:extLst>
              </a:tr>
              <a:tr h="15785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 keySet()</a:t>
                      </a:r>
                    </a:p>
                  </a:txBody>
                  <a:tcPr marL="5713" marR="5713" marT="5713" marB="571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Set view containing all the keys.</a:t>
                      </a:r>
                    </a:p>
                  </a:txBody>
                  <a:tcPr marL="5713" marR="5713" marT="5713" marB="571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605899"/>
                  </a:ext>
                </a:extLst>
              </a:tr>
              <a:tr h="15785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Set&lt;Map.Entry&lt;K,V&gt;&gt; entrySet()</a:t>
                      </a:r>
                    </a:p>
                  </a:txBody>
                  <a:tcPr marL="5713" marR="5713" marT="5713" marB="571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Set view containing all the keys and values.</a:t>
                      </a:r>
                    </a:p>
                  </a:txBody>
                  <a:tcPr marL="5713" marR="5713" marT="5713" marB="571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234463"/>
                  </a:ext>
                </a:extLst>
              </a:tr>
              <a:tr h="11102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clear()</a:t>
                      </a:r>
                    </a:p>
                  </a:txBody>
                  <a:tcPr marL="5713" marR="5713" marT="5713" marB="571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reset the map.</a:t>
                      </a:r>
                    </a:p>
                  </a:txBody>
                  <a:tcPr marL="5713" marR="5713" marT="5713" marB="571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108124"/>
                  </a:ext>
                </a:extLst>
              </a:tr>
              <a:tr h="29836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 compute(K key, BiFunction&lt;? super K,? super V,? extends V&gt; remappingFunction)</a:t>
                      </a:r>
                    </a:p>
                  </a:txBody>
                  <a:tcPr marL="5713" marR="5713" marT="5713" marB="571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compute a mapping for the specified key and its current mapped value (or null if there is no current mapping).</a:t>
                      </a:r>
                    </a:p>
                  </a:txBody>
                  <a:tcPr marL="5713" marR="5713" marT="5713" marB="571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693412"/>
                  </a:ext>
                </a:extLst>
              </a:tr>
              <a:tr h="48571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 computeIfAbsent(K key, Function&lt;? super K,? extends V&gt; mappingFunction)</a:t>
                      </a:r>
                    </a:p>
                  </a:txBody>
                  <a:tcPr marL="5713" marR="5713" marT="5713" marB="571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compute its value using the given mapping function, if the specified key is not already associated with a value (or is mapped to null), and enters it into this map unless null.</a:t>
                      </a:r>
                    </a:p>
                  </a:txBody>
                  <a:tcPr marL="5713" marR="5713" marT="5713" marB="571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311700"/>
                  </a:ext>
                </a:extLst>
              </a:tr>
              <a:tr h="34520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 computeIfPresent(K key, BiFunction&lt;? super K,? super V,? extends V&gt; remappingFunction)</a:t>
                      </a:r>
                    </a:p>
                  </a:txBody>
                  <a:tcPr marL="5713" marR="5713" marT="5713" marB="571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compute a new mapping given the key and its current mapped value if the value for the specified key is present and non-null.</a:t>
                      </a:r>
                    </a:p>
                  </a:txBody>
                  <a:tcPr marL="5713" marR="5713" marT="5713" marB="571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859137"/>
                  </a:ext>
                </a:extLst>
              </a:tr>
              <a:tr h="25153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 containsValue(Object value)</a:t>
                      </a:r>
                    </a:p>
                  </a:txBody>
                  <a:tcPr marL="5713" marR="5713" marT="5713" marB="571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This method returns true if some value equal to the value exists within the map, else return false.</a:t>
                      </a:r>
                    </a:p>
                  </a:txBody>
                  <a:tcPr marL="5713" marR="5713" marT="5713" marB="571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597013"/>
                  </a:ext>
                </a:extLst>
              </a:tr>
              <a:tr h="25153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 containsKey(Object key)</a:t>
                      </a:r>
                    </a:p>
                  </a:txBody>
                  <a:tcPr marL="5713" marR="5713" marT="5713" marB="571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This method returns true if some key equal to the key exists within the map, else return false.</a:t>
                      </a:r>
                    </a:p>
                  </a:txBody>
                  <a:tcPr marL="5713" marR="5713" marT="5713" marB="571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441150"/>
                  </a:ext>
                </a:extLst>
              </a:tr>
              <a:tr h="15785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 equals(Object o)</a:t>
                      </a:r>
                    </a:p>
                  </a:txBody>
                  <a:tcPr marL="5713" marR="5713" marT="5713" marB="571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compare the specified Object with the Map.</a:t>
                      </a:r>
                    </a:p>
                  </a:txBody>
                  <a:tcPr marL="5713" marR="5713" marT="5713" marB="571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127432"/>
                  </a:ext>
                </a:extLst>
              </a:tr>
              <a:tr h="34520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forEach(BiConsumer&lt;? super K,? super V&gt; action)</a:t>
                      </a:r>
                    </a:p>
                  </a:txBody>
                  <a:tcPr marL="5713" marR="5713" marT="5713" marB="571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performs the given action for each entry in the map until all entries have been processed or the action throws an exception.</a:t>
                      </a:r>
                    </a:p>
                  </a:txBody>
                  <a:tcPr marL="5713" marR="5713" marT="5713" marB="571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83462"/>
                  </a:ext>
                </a:extLst>
              </a:tr>
              <a:tr h="25153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 get(Object key)</a:t>
                      </a:r>
                    </a:p>
                  </a:txBody>
                  <a:tcPr marL="5713" marR="5713" marT="5713" marB="571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This method returns the object that contains the value associated with the key.</a:t>
                      </a:r>
                    </a:p>
                  </a:txBody>
                  <a:tcPr marL="5713" marR="5713" marT="5713" marB="571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51030"/>
                  </a:ext>
                </a:extLst>
              </a:tr>
              <a:tr h="29836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 getOrDefault(Object key, V defaultValue)</a:t>
                      </a:r>
                    </a:p>
                  </a:txBody>
                  <a:tcPr marL="5713" marR="5713" marT="5713" marB="571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value to which the specified key is mapped, or defaultValue if the map contains no mapping for the key.</a:t>
                      </a:r>
                    </a:p>
                  </a:txBody>
                  <a:tcPr marL="5713" marR="5713" marT="5713" marB="571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823569"/>
                  </a:ext>
                </a:extLst>
              </a:tr>
              <a:tr h="15785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 hashCode()</a:t>
                      </a:r>
                    </a:p>
                  </a:txBody>
                  <a:tcPr marL="5713" marR="5713" marT="5713" marB="571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hash code value for the Map</a:t>
                      </a:r>
                    </a:p>
                  </a:txBody>
                  <a:tcPr marL="5713" marR="5713" marT="5713" marB="571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525306"/>
                  </a:ext>
                </a:extLst>
              </a:tr>
              <a:tr h="25153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 isEmpty()</a:t>
                      </a:r>
                    </a:p>
                  </a:txBody>
                  <a:tcPr marL="5713" marR="5713" marT="5713" marB="571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This method returns true if the map is empty; returns false if it contains at least one key.</a:t>
                      </a:r>
                    </a:p>
                  </a:txBody>
                  <a:tcPr marL="5713" marR="5713" marT="5713" marB="571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831175"/>
                  </a:ext>
                </a:extLst>
              </a:tr>
              <a:tr h="29836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 merge(K key, V value, BiFunction&lt;? super V,? super V,? extends V&gt; remappingFunction)</a:t>
                      </a:r>
                    </a:p>
                  </a:txBody>
                  <a:tcPr marL="5713" marR="5713" marT="5713" marB="571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If the specified key is not already associated with a value or is associated with null, associates it with the given non-null value.</a:t>
                      </a:r>
                    </a:p>
                  </a:txBody>
                  <a:tcPr marL="5713" marR="5713" marT="5713" marB="571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651265"/>
                  </a:ext>
                </a:extLst>
              </a:tr>
              <a:tr h="15785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 replace(K key, V value)</a:t>
                      </a:r>
                    </a:p>
                  </a:txBody>
                  <a:tcPr marL="5713" marR="5713" marT="5713" marB="571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replaces the specified value for a specified key.</a:t>
                      </a:r>
                    </a:p>
                  </a:txBody>
                  <a:tcPr marL="5713" marR="5713" marT="5713" marB="571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596060"/>
                  </a:ext>
                </a:extLst>
              </a:tr>
              <a:tr h="20469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 replace(K key, V oldValue, V newValue)</a:t>
                      </a:r>
                    </a:p>
                  </a:txBody>
                  <a:tcPr marL="5713" marR="5713" marT="5713" marB="571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replaces the old value with the new value for a specified key.</a:t>
                      </a:r>
                    </a:p>
                  </a:txBody>
                  <a:tcPr marL="5713" marR="5713" marT="5713" marB="571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861425"/>
                  </a:ext>
                </a:extLst>
              </a:tr>
              <a:tr h="39204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replaceAll(BiFunction&lt;? super K,? super V,? extends V&gt; function)</a:t>
                      </a:r>
                    </a:p>
                  </a:txBody>
                  <a:tcPr marL="5713" marR="5713" marT="5713" marB="571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replaces each entry's value with the result of invoking the given function on that entry until all entries have been processed or the function throws an exception.</a:t>
                      </a:r>
                    </a:p>
                  </a:txBody>
                  <a:tcPr marL="5713" marR="5713" marT="5713" marB="571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219641"/>
                  </a:ext>
                </a:extLst>
              </a:tr>
              <a:tr h="15785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Collection values()</a:t>
                      </a:r>
                    </a:p>
                  </a:txBody>
                  <a:tcPr marL="5713" marR="5713" marT="5713" marB="571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a collection view of the values contained in the map.</a:t>
                      </a:r>
                    </a:p>
                  </a:txBody>
                  <a:tcPr marL="5713" marR="5713" marT="5713" marB="571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521930"/>
                  </a:ext>
                </a:extLst>
              </a:tr>
              <a:tr h="15785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 size()</a:t>
                      </a:r>
                    </a:p>
                  </a:txBody>
                  <a:tcPr marL="5713" marR="5713" marT="5713" marB="571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This method returns the number of entries in the map.</a:t>
                      </a:r>
                    </a:p>
                  </a:txBody>
                  <a:tcPr marL="5713" marR="5713" marT="5713" marB="5713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640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00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EE27-1F8E-4A7C-A6DC-F9E07EC02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36" y="1"/>
            <a:ext cx="9182266" cy="514904"/>
          </a:xfrm>
        </p:spPr>
        <p:txBody>
          <a:bodyPr>
            <a:normAutofit fontScale="90000"/>
          </a:bodyPr>
          <a:lstStyle/>
          <a:p>
            <a:r>
              <a:rPr lang="en-IN" b="0" i="0" dirty="0" err="1">
                <a:solidFill>
                  <a:srgbClr val="610B38"/>
                </a:solidFill>
                <a:effectLst/>
                <a:latin typeface="erdana"/>
              </a:rPr>
              <a:t>Map.Entry</a:t>
            </a:r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 Interface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br>
              <a:rPr lang="en-GB" b="0" i="0" dirty="0">
                <a:solidFill>
                  <a:srgbClr val="610B4B"/>
                </a:solidFill>
                <a:effectLst/>
                <a:latin typeface="erdana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GB" b="0" i="0" dirty="0">
                <a:solidFill>
                  <a:srgbClr val="610B38"/>
                </a:solidFill>
                <a:effectLst/>
                <a:latin typeface="erdana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GB" b="0" i="0" dirty="0">
                <a:solidFill>
                  <a:srgbClr val="610B38"/>
                </a:solidFill>
                <a:effectLst/>
                <a:latin typeface="erdana"/>
              </a:rPr>
            </a:br>
            <a:br>
              <a:rPr lang="en-GB" b="1" i="0" dirty="0">
                <a:solidFill>
                  <a:srgbClr val="273239"/>
                </a:solidFill>
                <a:effectLst/>
                <a:latin typeface="urw-din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EB195-E4D0-45CD-8B58-A5C2407B1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36" y="514904"/>
            <a:ext cx="12100264" cy="6343096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Entry is 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subinterface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of Map. So we will be accessed it by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Map.Entry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name.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returns a collection-view of the map, whose elements are of this class.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It provides methods to get key and value.</a:t>
            </a:r>
          </a:p>
          <a:p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Methods of </a:t>
            </a:r>
            <a:r>
              <a:rPr lang="en-US" b="0" i="0" dirty="0" err="1">
                <a:solidFill>
                  <a:srgbClr val="610B4B"/>
                </a:solidFill>
                <a:effectLst/>
                <a:latin typeface="erdana"/>
              </a:rPr>
              <a:t>Map.Entry</a:t>
            </a:r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 interface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7DB84A-E23F-E6C7-DE09-A7F0C7685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485879"/>
              </p:ext>
            </p:extLst>
          </p:nvPr>
        </p:nvGraphicFramePr>
        <p:xfrm>
          <a:off x="4266844" y="2103120"/>
          <a:ext cx="7732116" cy="4766960"/>
        </p:xfrm>
        <a:graphic>
          <a:graphicData uri="http://schemas.openxmlformats.org/drawingml/2006/table">
            <a:tbl>
              <a:tblPr/>
              <a:tblGrid>
                <a:gridCol w="3866058">
                  <a:extLst>
                    <a:ext uri="{9D8B030D-6E8A-4147-A177-3AD203B41FA5}">
                      <a16:colId xmlns:a16="http://schemas.microsoft.com/office/drawing/2014/main" val="1583774554"/>
                    </a:ext>
                  </a:extLst>
                </a:gridCol>
                <a:gridCol w="3866058">
                  <a:extLst>
                    <a:ext uri="{9D8B030D-6E8A-4147-A177-3AD203B41FA5}">
                      <a16:colId xmlns:a16="http://schemas.microsoft.com/office/drawing/2014/main" val="2342037977"/>
                    </a:ext>
                  </a:extLst>
                </a:gridCol>
              </a:tblGrid>
              <a:tr h="16913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24566" marR="24566" marT="24566" marB="24566">
                    <a:lnL w="6350" cap="flat" cmpd="sng" algn="ctr">
                      <a:solidFill>
                        <a:srgbClr val="0059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9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9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24566" marR="24566" marT="24566" marB="24566">
                    <a:lnL w="6350" cap="flat" cmpd="sng" algn="ctr">
                      <a:solidFill>
                        <a:srgbClr val="0059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9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9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211158"/>
                  </a:ext>
                </a:extLst>
              </a:tr>
              <a:tr h="25221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K getKey()</a:t>
                      </a:r>
                    </a:p>
                  </a:txBody>
                  <a:tcPr marL="16377" marR="16377" marT="16377" marB="16377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obtain a key.</a:t>
                      </a:r>
                    </a:p>
                  </a:txBody>
                  <a:tcPr marL="16377" marR="16377" marT="16377" marB="16377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46777"/>
                  </a:ext>
                </a:extLst>
              </a:tr>
              <a:tr h="25221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 getValue()</a:t>
                      </a:r>
                    </a:p>
                  </a:txBody>
                  <a:tcPr marL="16377" marR="16377" marT="16377" marB="16377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obtain value.</a:t>
                      </a:r>
                    </a:p>
                  </a:txBody>
                  <a:tcPr marL="16377" marR="16377" marT="16377" marB="16377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364987"/>
                  </a:ext>
                </a:extLst>
              </a:tr>
              <a:tr h="25221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 hashCode()</a:t>
                      </a:r>
                    </a:p>
                  </a:txBody>
                  <a:tcPr marL="16377" marR="16377" marT="16377" marB="16377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obtain hashCode.</a:t>
                      </a:r>
                    </a:p>
                  </a:txBody>
                  <a:tcPr marL="16377" marR="16377" marT="16377" marB="16377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840727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 setValue(V value)</a:t>
                      </a:r>
                    </a:p>
                  </a:txBody>
                  <a:tcPr marL="16377" marR="16377" marT="16377" marB="16377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replace the value corresponding to this entry with the specified value.</a:t>
                      </a:r>
                    </a:p>
                  </a:txBody>
                  <a:tcPr marL="16377" marR="16377" marT="16377" marB="16377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738825"/>
                  </a:ext>
                </a:extLst>
              </a:tr>
              <a:tr h="46502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 equals(Object o)</a:t>
                      </a:r>
                    </a:p>
                  </a:txBody>
                  <a:tcPr marL="16377" marR="16377" marT="16377" marB="16377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compare the specified object with the other existing objects.</a:t>
                      </a:r>
                    </a:p>
                  </a:txBody>
                  <a:tcPr marL="16377" marR="16377" marT="16377" marB="16377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314783"/>
                  </a:ext>
                </a:extLst>
              </a:tr>
              <a:tr h="67783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static &lt;K extends Comparable&lt;? super K&gt;,V&gt; Comparator&lt;Map.Entry&lt;K,V&gt;&gt; comparingByKey()</a:t>
                      </a:r>
                    </a:p>
                  </a:txBody>
                  <a:tcPr marL="16377" marR="16377" marT="16377" marB="16377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a comparator that compare the objects in natural order on key.</a:t>
                      </a:r>
                    </a:p>
                  </a:txBody>
                  <a:tcPr marL="16377" marR="16377" marT="16377" marB="16377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207390"/>
                  </a:ext>
                </a:extLst>
              </a:tr>
              <a:tr h="67783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static &lt;K,V&gt; Comparator&lt;Map.Entry&lt;K,V&gt;&gt; comparingByKey(Comparator&lt;? super K&gt; cmp)</a:t>
                      </a:r>
                    </a:p>
                  </a:txBody>
                  <a:tcPr marL="16377" marR="16377" marT="16377" marB="16377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a comparator that compare the objects by key using the given Comparator.</a:t>
                      </a:r>
                    </a:p>
                  </a:txBody>
                  <a:tcPr marL="16377" marR="16377" marT="16377" marB="16377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871202"/>
                  </a:ext>
                </a:extLst>
              </a:tr>
              <a:tr h="67783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static &lt;K,V extends Comparable&lt;? super V&gt;&gt; Comparator&lt;Map.Entry&lt;K,V&gt;&gt; comparingByValue()</a:t>
                      </a:r>
                    </a:p>
                  </a:txBody>
                  <a:tcPr marL="16377" marR="16377" marT="16377" marB="16377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a comparator that compare the objects in natural order on value.</a:t>
                      </a:r>
                    </a:p>
                  </a:txBody>
                  <a:tcPr marL="16377" marR="16377" marT="16377" marB="16377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138673"/>
                  </a:ext>
                </a:extLst>
              </a:tr>
              <a:tr h="67783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static &lt;K,V&gt; Comparator&lt;Map.Entry&lt;K,V&gt;&gt; comparingByValue(Comparator&lt;? super V&gt; cmp)</a:t>
                      </a:r>
                    </a:p>
                  </a:txBody>
                  <a:tcPr marL="16377" marR="16377" marT="16377" marB="16377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a comparator that compare the objects by value using the given Comparator.</a:t>
                      </a:r>
                    </a:p>
                  </a:txBody>
                  <a:tcPr marL="16377" marR="16377" marT="16377" marB="16377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095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57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E69E-2496-40DD-A027-8AFC4192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6638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212529"/>
                </a:solidFill>
                <a:latin typeface="system-ui"/>
              </a:rPr>
              <a:t> Example :</a:t>
            </a: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Traversing Elements of Map collection using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system-ui"/>
              </a:rPr>
              <a:t>EntrySey</a:t>
            </a: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()</a:t>
            </a: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B5AA6-E403-413A-8DBC-81D37446C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32" y="585926"/>
            <a:ext cx="12002610" cy="6272074"/>
          </a:xfrm>
        </p:spPr>
        <p:txBody>
          <a:bodyPr>
            <a:normAutofit fontScale="77500" lnSpcReduction="20000"/>
          </a:bodyPr>
          <a:lstStyle/>
          <a:p>
            <a:pPr marL="1257300" lvl="3" indent="0">
              <a:buNone/>
            </a:pPr>
            <a:endParaRPr lang="en-GB" sz="1800" dirty="0"/>
          </a:p>
          <a:p>
            <a:pPr marL="1257300" lvl="3" indent="0">
              <a:buNone/>
            </a:pPr>
            <a:endParaRPr lang="en-GB" sz="1800" dirty="0"/>
          </a:p>
          <a:p>
            <a:pPr marL="1257300" lvl="3" indent="0">
              <a:buNone/>
            </a:pPr>
            <a:r>
              <a:rPr lang="en-GB" sz="1800" dirty="0"/>
              <a:t>import </a:t>
            </a:r>
            <a:r>
              <a:rPr lang="en-GB" sz="1800" dirty="0" err="1"/>
              <a:t>java.util</a:t>
            </a:r>
            <a:r>
              <a:rPr lang="en-GB" sz="1800" dirty="0"/>
              <a:t>.*;</a:t>
            </a:r>
          </a:p>
          <a:p>
            <a:pPr marL="1257300" lvl="3" indent="0">
              <a:buNone/>
            </a:pPr>
            <a:r>
              <a:rPr lang="en-GB" sz="1800" dirty="0"/>
              <a:t>class Demo</a:t>
            </a:r>
          </a:p>
          <a:p>
            <a:pPr marL="1257300" lvl="3" indent="0">
              <a:buNone/>
            </a:pPr>
            <a:r>
              <a:rPr lang="en-GB" sz="1800" dirty="0"/>
              <a:t>{</a:t>
            </a:r>
          </a:p>
          <a:p>
            <a:pPr marL="1257300" lvl="3" indent="0">
              <a:buNone/>
            </a:pPr>
            <a:r>
              <a:rPr lang="en-GB" sz="1800" dirty="0"/>
              <a:t>  public static void main(String </a:t>
            </a:r>
            <a:r>
              <a:rPr lang="en-GB" sz="1800" dirty="0" err="1"/>
              <a:t>args</a:t>
            </a:r>
            <a:r>
              <a:rPr lang="en-GB" sz="1800" dirty="0"/>
              <a:t>[])</a:t>
            </a:r>
          </a:p>
          <a:p>
            <a:pPr marL="1257300" lvl="3" indent="0">
              <a:buNone/>
            </a:pPr>
            <a:r>
              <a:rPr lang="en-GB" sz="1800" dirty="0"/>
              <a:t>  {</a:t>
            </a:r>
          </a:p>
          <a:p>
            <a:pPr marL="1257300" lvl="3" indent="0">
              <a:buNone/>
            </a:pPr>
            <a:r>
              <a:rPr lang="en-GB" sz="1800" dirty="0"/>
              <a:t>  // Creating HashMap</a:t>
            </a:r>
          </a:p>
          <a:p>
            <a:pPr marL="1257300" lvl="3" indent="0">
              <a:buNone/>
            </a:pPr>
            <a:r>
              <a:rPr lang="en-GB" sz="1800" dirty="0"/>
              <a:t>    HashMap&lt;</a:t>
            </a:r>
            <a:r>
              <a:rPr lang="en-GB" sz="1800" dirty="0" err="1"/>
              <a:t>Integer,String</a:t>
            </a:r>
            <a:r>
              <a:rPr lang="en-GB" sz="1800" dirty="0"/>
              <a:t>&gt; </a:t>
            </a:r>
            <a:r>
              <a:rPr lang="en-GB" sz="1800" dirty="0" err="1"/>
              <a:t>hashMap</a:t>
            </a:r>
            <a:r>
              <a:rPr lang="en-GB" sz="1800" dirty="0"/>
              <a:t> = new HashMap&lt;</a:t>
            </a:r>
            <a:r>
              <a:rPr lang="en-GB" sz="1800" dirty="0" err="1"/>
              <a:t>Integer,String</a:t>
            </a:r>
            <a:r>
              <a:rPr lang="en-GB" sz="1800" dirty="0"/>
              <a:t>&gt;();</a:t>
            </a:r>
          </a:p>
          <a:p>
            <a:pPr marL="1257300" lvl="3" indent="0">
              <a:buNone/>
            </a:pPr>
            <a:r>
              <a:rPr lang="en-GB" sz="1800" dirty="0"/>
              <a:t>    // Adding elements</a:t>
            </a:r>
          </a:p>
          <a:p>
            <a:pPr marL="1257300" lvl="3" indent="0">
              <a:buNone/>
            </a:pPr>
            <a:r>
              <a:rPr lang="en-GB" sz="1800" dirty="0"/>
              <a:t>    </a:t>
            </a:r>
            <a:r>
              <a:rPr lang="en-GB" sz="1800" dirty="0" err="1"/>
              <a:t>hashMap.put</a:t>
            </a:r>
            <a:r>
              <a:rPr lang="en-GB" sz="1800" dirty="0"/>
              <a:t>(1, "One");</a:t>
            </a:r>
          </a:p>
          <a:p>
            <a:pPr marL="1257300" lvl="3" indent="0">
              <a:buNone/>
            </a:pPr>
            <a:r>
              <a:rPr lang="en-GB" sz="1800" dirty="0"/>
              <a:t>    </a:t>
            </a:r>
            <a:r>
              <a:rPr lang="en-GB" sz="1800" dirty="0" err="1"/>
              <a:t>hashMap.put</a:t>
            </a:r>
            <a:r>
              <a:rPr lang="en-GB" sz="1800" dirty="0"/>
              <a:t>(2, "Two");</a:t>
            </a:r>
          </a:p>
          <a:p>
            <a:pPr marL="1257300" lvl="3" indent="0">
              <a:buNone/>
            </a:pPr>
            <a:r>
              <a:rPr lang="en-GB" sz="1800" dirty="0"/>
              <a:t>    </a:t>
            </a:r>
            <a:r>
              <a:rPr lang="en-GB" sz="1800" dirty="0" err="1"/>
              <a:t>hashMap.put</a:t>
            </a:r>
            <a:r>
              <a:rPr lang="en-GB" sz="1800" dirty="0"/>
              <a:t>(3, "Three");</a:t>
            </a:r>
          </a:p>
          <a:p>
            <a:pPr marL="1257300" lvl="3" indent="0">
              <a:buNone/>
            </a:pPr>
            <a:r>
              <a:rPr lang="en-GB" sz="1800" dirty="0"/>
              <a:t>    </a:t>
            </a:r>
            <a:r>
              <a:rPr lang="en-GB" sz="1800" dirty="0" err="1"/>
              <a:t>hashMap.put</a:t>
            </a:r>
            <a:r>
              <a:rPr lang="en-GB" sz="1800" dirty="0"/>
              <a:t>(4, "Four");</a:t>
            </a:r>
          </a:p>
          <a:p>
            <a:pPr marL="1257300" lvl="3" indent="0">
              <a:buNone/>
            </a:pPr>
            <a:r>
              <a:rPr lang="en-GB" sz="1800" dirty="0"/>
              <a:t>    // Traversing HashMap</a:t>
            </a:r>
          </a:p>
          <a:p>
            <a:pPr marL="1257300" lvl="3" indent="0">
              <a:buNone/>
            </a:pPr>
            <a:r>
              <a:rPr lang="en-GB" sz="1800" dirty="0"/>
              <a:t>    for(</a:t>
            </a:r>
            <a:r>
              <a:rPr lang="en-GB" sz="1800" dirty="0" err="1"/>
              <a:t>Map.Entry</a:t>
            </a:r>
            <a:r>
              <a:rPr lang="en-GB" sz="1800" dirty="0"/>
              <a:t>&lt;Integer, String&gt; entry : </a:t>
            </a:r>
            <a:r>
              <a:rPr lang="en-GB" sz="1800" dirty="0" err="1"/>
              <a:t>hashMap.entrySet</a:t>
            </a:r>
            <a:r>
              <a:rPr lang="en-GB" sz="1800" dirty="0"/>
              <a:t>()) {</a:t>
            </a:r>
          </a:p>
          <a:p>
            <a:pPr marL="1257300" lvl="3" indent="0">
              <a:buNone/>
            </a:pPr>
            <a:r>
              <a:rPr lang="en-GB" sz="1800" dirty="0"/>
              <a:t>      </a:t>
            </a:r>
            <a:r>
              <a:rPr lang="en-GB" sz="1800" dirty="0" err="1"/>
              <a:t>System.out.println</a:t>
            </a:r>
            <a:r>
              <a:rPr lang="en-GB" sz="1800" dirty="0"/>
              <a:t>(</a:t>
            </a:r>
            <a:r>
              <a:rPr lang="en-GB" sz="1800" dirty="0" err="1"/>
              <a:t>entry.getKey</a:t>
            </a:r>
            <a:r>
              <a:rPr lang="en-GB" sz="1800" dirty="0"/>
              <a:t>()+" : "+</a:t>
            </a:r>
            <a:r>
              <a:rPr lang="en-GB" sz="1800" dirty="0" err="1"/>
              <a:t>entry.getValue</a:t>
            </a:r>
            <a:r>
              <a:rPr lang="en-GB" sz="1800" dirty="0"/>
              <a:t>());</a:t>
            </a:r>
          </a:p>
          <a:p>
            <a:pPr marL="1257300" lvl="3" indent="0">
              <a:buNone/>
            </a:pPr>
            <a:r>
              <a:rPr lang="en-GB" sz="1800" dirty="0"/>
              <a:t>    }   </a:t>
            </a:r>
          </a:p>
          <a:p>
            <a:pPr marL="1257300" lvl="3" indent="0">
              <a:buNone/>
            </a:pPr>
            <a:r>
              <a:rPr lang="en-GB" sz="1800" dirty="0"/>
              <a:t>  }</a:t>
            </a:r>
          </a:p>
          <a:p>
            <a:pPr marL="1257300" lvl="3" indent="0">
              <a:buNone/>
            </a:pPr>
            <a:r>
              <a:rPr lang="en-GB" sz="1800" dirty="0"/>
              <a:t>}</a:t>
            </a:r>
          </a:p>
          <a:p>
            <a:pPr marL="1257300" lvl="3" indent="0">
              <a:buNone/>
            </a:pPr>
            <a:r>
              <a:rPr lang="en-GB" sz="1800" dirty="0"/>
              <a:t> 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BF8550D-A3DA-48DD-AD1E-E2D47D7BE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13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553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C0872-E74F-34FF-7291-4CE218CFE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11311466" cy="816638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212529"/>
                </a:solidFill>
                <a:effectLst/>
                <a:latin typeface="system-ui"/>
              </a:rPr>
              <a:t>HashMap</a:t>
            </a:r>
            <a:br>
              <a:rPr lang="en-IN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C196B-D0F3-705D-07A6-911A7A007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816639"/>
            <a:ext cx="11846560" cy="5224724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Java HashMap class is an implementation of Map interface based on hash table. It stores elements in key &amp; value pairs which is denoted as HashMap&lt;Key, Value&gt; or HashMap&lt;K, V&gt;.</a:t>
            </a:r>
          </a:p>
          <a:p>
            <a:r>
              <a:rPr lang="en-US" dirty="0">
                <a:solidFill>
                  <a:srgbClr val="212529"/>
                </a:solidFill>
                <a:latin typeface="system-ui"/>
              </a:rPr>
              <a:t>Its available in </a:t>
            </a:r>
            <a:r>
              <a:rPr lang="en-US" dirty="0" err="1">
                <a:solidFill>
                  <a:srgbClr val="212529"/>
                </a:solidFill>
                <a:latin typeface="system-ui"/>
              </a:rPr>
              <a:t>java.util</a:t>
            </a:r>
            <a:r>
              <a:rPr lang="en-US" dirty="0">
                <a:solidFill>
                  <a:srgbClr val="212529"/>
                </a:solidFill>
                <a:latin typeface="system-ui"/>
              </a:rPr>
              <a:t> package .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212529"/>
                </a:solidFill>
                <a:effectLst/>
                <a:latin typeface="system-ui"/>
              </a:rPr>
              <a:t>HashMap Declaration: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public class HashMap&lt;K,V&gt;extends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system-ui"/>
              </a:rPr>
              <a:t>AbstractMap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&lt;K,V&gt;implements Map&lt;K,V&gt;,Cloneable, Serializable</a:t>
            </a:r>
          </a:p>
          <a:p>
            <a:pPr algn="just"/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Points to remember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Java HashMap contains values based on the key.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Java HashMap contains only unique keys.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Java HashMap may have one null key and multiple null values.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Java HashMap is non synchronized.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Java HashMap maintains no order.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initial default capacity of Java HashMap class is 16 with a load factor of 0.75.</a:t>
            </a:r>
          </a:p>
          <a:p>
            <a:br>
              <a:rPr lang="en-US" dirty="0"/>
            </a:br>
            <a:endParaRPr lang="en-IN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pic>
        <p:nvPicPr>
          <p:cNvPr id="5122" name="Picture 2" descr="Java HashMap class hierarchy">
            <a:extLst>
              <a:ext uri="{FF2B5EF4-FFF2-40B4-BE49-F238E27FC236}">
                <a16:creationId xmlns:a16="http://schemas.microsoft.com/office/drawing/2014/main" id="{BAB5DD3B-A7E1-8D05-51DE-26710D086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60" y="1087121"/>
            <a:ext cx="2260283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04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36EC-904A-4953-A94C-4E7DF0342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843"/>
            <a:ext cx="9274002" cy="624418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212529"/>
                </a:solidFill>
                <a:latin typeface="system-ui"/>
              </a:rPr>
              <a:t>HashMap Methods</a:t>
            </a:r>
            <a:br>
              <a:rPr lang="en-IN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DC9B66-B3BC-0F4A-DF8D-9C10244CB0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703062"/>
              </p:ext>
            </p:extLst>
          </p:nvPr>
        </p:nvGraphicFramePr>
        <p:xfrm>
          <a:off x="0" y="544714"/>
          <a:ext cx="12192000" cy="7036904"/>
        </p:xfrm>
        <a:graphic>
          <a:graphicData uri="http://schemas.openxmlformats.org/drawingml/2006/table">
            <a:tbl>
              <a:tblPr/>
              <a:tblGrid>
                <a:gridCol w="6096000">
                  <a:extLst>
                    <a:ext uri="{9D8B030D-6E8A-4147-A177-3AD203B41FA5}">
                      <a16:colId xmlns:a16="http://schemas.microsoft.com/office/drawing/2014/main" val="3875510508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160520065"/>
                    </a:ext>
                  </a:extLst>
                </a:gridCol>
              </a:tblGrid>
              <a:tr h="64002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12732" marR="12732" marT="12732" marB="12732">
                    <a:lnL w="6350" cap="flat" cmpd="sng" algn="ctr">
                      <a:solidFill>
                        <a:srgbClr val="C093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93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93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2732" marR="12732" marT="12732" marB="12732">
                    <a:lnL w="6350" cap="flat" cmpd="sng" algn="ctr">
                      <a:solidFill>
                        <a:srgbClr val="C093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93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93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4813"/>
                  </a:ext>
                </a:extLst>
              </a:tr>
              <a:tr h="13858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clear()</a:t>
                      </a:r>
                    </a:p>
                  </a:txBody>
                  <a:tcPr marL="8488" marR="8488" marT="8488" marB="848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remove all of the mappings from this map.</a:t>
                      </a:r>
                    </a:p>
                  </a:txBody>
                  <a:tcPr marL="8488" marR="8488" marT="8488" marB="848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833615"/>
                  </a:ext>
                </a:extLst>
              </a:tr>
              <a:tr h="17969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 isEmpty()</a:t>
                      </a:r>
                    </a:p>
                  </a:txBody>
                  <a:tcPr marL="8488" marR="8488" marT="8488" marB="848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true if this map contains no key-value mappings.</a:t>
                      </a:r>
                    </a:p>
                  </a:txBody>
                  <a:tcPr marL="8488" marR="8488" marT="8488" marB="848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838076"/>
                  </a:ext>
                </a:extLst>
              </a:tr>
              <a:tr h="26190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Object clone()</a:t>
                      </a:r>
                    </a:p>
                  </a:txBody>
                  <a:tcPr marL="8488" marR="8488" marT="8488" marB="848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a shallow copy of this HashMap instance: the keys and values themselves are not cloned.</a:t>
                      </a:r>
                    </a:p>
                  </a:txBody>
                  <a:tcPr marL="8488" marR="8488" marT="8488" marB="848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214992"/>
                  </a:ext>
                </a:extLst>
              </a:tr>
              <a:tr h="17969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 entrySet()</a:t>
                      </a:r>
                    </a:p>
                  </a:txBody>
                  <a:tcPr marL="8488" marR="8488" marT="8488" marB="848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a collection view of the mappings contained in this map.</a:t>
                      </a:r>
                    </a:p>
                  </a:txBody>
                  <a:tcPr marL="8488" marR="8488" marT="8488" marB="848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056977"/>
                  </a:ext>
                </a:extLst>
              </a:tr>
              <a:tr h="13858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 keySet()</a:t>
                      </a:r>
                    </a:p>
                  </a:txBody>
                  <a:tcPr marL="8488" marR="8488" marT="8488" marB="848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a set view of the keys contained in this map.</a:t>
                      </a:r>
                    </a:p>
                  </a:txBody>
                  <a:tcPr marL="8488" marR="8488" marT="8488" marB="848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527807"/>
                  </a:ext>
                </a:extLst>
              </a:tr>
              <a:tr h="9747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 put(Object key, Object value)</a:t>
                      </a:r>
                    </a:p>
                  </a:txBody>
                  <a:tcPr marL="8488" marR="8488" marT="8488" marB="848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insert an entry in the map.</a:t>
                      </a:r>
                    </a:p>
                  </a:txBody>
                  <a:tcPr marL="8488" marR="8488" marT="8488" marB="848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667177"/>
                  </a:ext>
                </a:extLst>
              </a:tr>
              <a:tr h="13858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putAll(Map map)</a:t>
                      </a:r>
                    </a:p>
                  </a:txBody>
                  <a:tcPr marL="8488" marR="8488" marT="8488" marB="848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insert the specified map in the map.</a:t>
                      </a:r>
                    </a:p>
                  </a:txBody>
                  <a:tcPr marL="8488" marR="8488" marT="8488" marB="848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653929"/>
                  </a:ext>
                </a:extLst>
              </a:tr>
              <a:tr h="2208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 putIfAbsent(K key, V value)</a:t>
                      </a:r>
                    </a:p>
                  </a:txBody>
                  <a:tcPr marL="8488" marR="8488" marT="8488" marB="848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inserts the specified value with the specified key in the map only if it is not already specified.</a:t>
                      </a:r>
                    </a:p>
                  </a:txBody>
                  <a:tcPr marL="8488" marR="8488" marT="8488" marB="848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366342"/>
                  </a:ext>
                </a:extLst>
              </a:tr>
              <a:tr h="13858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 remove(Object key)</a:t>
                      </a:r>
                    </a:p>
                  </a:txBody>
                  <a:tcPr marL="8488" marR="8488" marT="8488" marB="848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delete an entry for the specified key.</a:t>
                      </a:r>
                    </a:p>
                  </a:txBody>
                  <a:tcPr marL="8488" marR="8488" marT="8488" marB="848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902451"/>
                  </a:ext>
                </a:extLst>
              </a:tr>
              <a:tr h="2208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 remove(Object key, Object value)</a:t>
                      </a:r>
                    </a:p>
                  </a:txBody>
                  <a:tcPr marL="8488" marR="8488" marT="8488" marB="848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removes the specified values with the associated specified keys from the map.</a:t>
                      </a:r>
                    </a:p>
                  </a:txBody>
                  <a:tcPr marL="8488" marR="8488" marT="8488" marB="848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959261"/>
                  </a:ext>
                </a:extLst>
              </a:tr>
              <a:tr h="26190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 compute(K key, BiFunction&lt;? super K,? super V,? extends V&gt; remappingFunction)</a:t>
                      </a:r>
                    </a:p>
                  </a:txBody>
                  <a:tcPr marL="8488" marR="8488" marT="8488" marB="848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compute a mapping for the specified key and its current mapped value (or null if there is no current mapping).</a:t>
                      </a:r>
                    </a:p>
                  </a:txBody>
                  <a:tcPr marL="8488" marR="8488" marT="8488" marB="848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689975"/>
                  </a:ext>
                </a:extLst>
              </a:tr>
              <a:tr h="42633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 computeIfAbsent(K key, Function&lt;? super K,? extends V&gt; mappingFunction)</a:t>
                      </a:r>
                    </a:p>
                  </a:txBody>
                  <a:tcPr marL="8488" marR="8488" marT="8488" marB="848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compute its value using the given mapping function, if the specified key is not already associated with a value (or is mapped to null), and enters it into this map unless null.</a:t>
                      </a:r>
                    </a:p>
                  </a:txBody>
                  <a:tcPr marL="8488" marR="8488" marT="8488" marB="848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913651"/>
                  </a:ext>
                </a:extLst>
              </a:tr>
              <a:tr h="30301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 computeIfPresent(K key, BiFunction&lt;? super K,? super V,? extends V&gt; remappingFunction)</a:t>
                      </a:r>
                    </a:p>
                  </a:txBody>
                  <a:tcPr marL="8488" marR="8488" marT="8488" marB="848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compute a new mapping given the key and its current mapped value if the value for the specified key is present and non-null.</a:t>
                      </a:r>
                    </a:p>
                  </a:txBody>
                  <a:tcPr marL="8488" marR="8488" marT="8488" marB="848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19861"/>
                  </a:ext>
                </a:extLst>
              </a:tr>
              <a:tr h="22080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 containsValue(Object value)</a:t>
                      </a:r>
                    </a:p>
                  </a:txBody>
                  <a:tcPr marL="8488" marR="8488" marT="8488" marB="848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This method returns true if some value equal to the value exists within the map, else return false.</a:t>
                      </a:r>
                    </a:p>
                  </a:txBody>
                  <a:tcPr marL="8488" marR="8488" marT="8488" marB="848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455259"/>
                  </a:ext>
                </a:extLst>
              </a:tr>
              <a:tr h="22080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 containsKey(Object key)</a:t>
                      </a:r>
                    </a:p>
                  </a:txBody>
                  <a:tcPr marL="8488" marR="8488" marT="8488" marB="848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This method returns true if some key equal to the key exists within the map, else return false.</a:t>
                      </a:r>
                    </a:p>
                  </a:txBody>
                  <a:tcPr marL="8488" marR="8488" marT="8488" marB="848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035586"/>
                  </a:ext>
                </a:extLst>
              </a:tr>
              <a:tr h="13858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 equals(Object o)</a:t>
                      </a:r>
                    </a:p>
                  </a:txBody>
                  <a:tcPr marL="8488" marR="8488" marT="8488" marB="848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compare the specified Object with the Map.</a:t>
                      </a:r>
                    </a:p>
                  </a:txBody>
                  <a:tcPr marL="8488" marR="8488" marT="8488" marB="848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11030"/>
                  </a:ext>
                </a:extLst>
              </a:tr>
              <a:tr h="30301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forEach(BiConsumer&lt;? super K,? super V&gt; action)</a:t>
                      </a:r>
                    </a:p>
                  </a:txBody>
                  <a:tcPr marL="8488" marR="8488" marT="8488" marB="848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performs the given action for each entry in the map until all entries have been processed or the action throws an exception.</a:t>
                      </a:r>
                    </a:p>
                  </a:txBody>
                  <a:tcPr marL="8488" marR="8488" marT="8488" marB="848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666134"/>
                  </a:ext>
                </a:extLst>
              </a:tr>
              <a:tr h="22080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 get(Object key)</a:t>
                      </a:r>
                    </a:p>
                  </a:txBody>
                  <a:tcPr marL="8488" marR="8488" marT="8488" marB="848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This method returns the object that contains the value associated with the key.</a:t>
                      </a:r>
                    </a:p>
                  </a:txBody>
                  <a:tcPr marL="8488" marR="8488" marT="8488" marB="848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038773"/>
                  </a:ext>
                </a:extLst>
              </a:tr>
              <a:tr h="26190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 getOrDefault(Object key, V defaultValue)</a:t>
                      </a:r>
                    </a:p>
                  </a:txBody>
                  <a:tcPr marL="8488" marR="8488" marT="8488" marB="848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value to which the specified key is mapped, or defaultValue if the map contains no mapping for the key.</a:t>
                      </a:r>
                    </a:p>
                  </a:txBody>
                  <a:tcPr marL="8488" marR="8488" marT="8488" marB="848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219091"/>
                  </a:ext>
                </a:extLst>
              </a:tr>
              <a:tr h="22080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 isEmpty()</a:t>
                      </a:r>
                    </a:p>
                  </a:txBody>
                  <a:tcPr marL="8488" marR="8488" marT="8488" marB="848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This method returns true if the map is empty; returns false if it contains at least one key.</a:t>
                      </a:r>
                    </a:p>
                  </a:txBody>
                  <a:tcPr marL="8488" marR="8488" marT="8488" marB="848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829341"/>
                  </a:ext>
                </a:extLst>
              </a:tr>
              <a:tr h="26190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 merge(K key, V value, BiFunction&lt;? super V,? super V,? extends V&gt; remappingFunction)</a:t>
                      </a:r>
                    </a:p>
                  </a:txBody>
                  <a:tcPr marL="8488" marR="8488" marT="8488" marB="848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If the specified key is not already associated with a value or is associated with null, associates it with the given non-null value.</a:t>
                      </a:r>
                    </a:p>
                  </a:txBody>
                  <a:tcPr marL="8488" marR="8488" marT="8488" marB="848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423053"/>
                  </a:ext>
                </a:extLst>
              </a:tr>
              <a:tr h="13858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 replace(K key, V value)</a:t>
                      </a:r>
                    </a:p>
                  </a:txBody>
                  <a:tcPr marL="8488" marR="8488" marT="8488" marB="848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replaces the specified value for a specified key.</a:t>
                      </a:r>
                    </a:p>
                  </a:txBody>
                  <a:tcPr marL="8488" marR="8488" marT="8488" marB="848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848124"/>
                  </a:ext>
                </a:extLst>
              </a:tr>
              <a:tr h="17969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 replace(K key, V oldValue, V newValue)</a:t>
                      </a:r>
                    </a:p>
                  </a:txBody>
                  <a:tcPr marL="8488" marR="8488" marT="8488" marB="848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replaces the old value with the new value for a specified key.</a:t>
                      </a:r>
                    </a:p>
                  </a:txBody>
                  <a:tcPr marL="8488" marR="8488" marT="8488" marB="848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912897"/>
                  </a:ext>
                </a:extLst>
              </a:tr>
              <a:tr h="34412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replaceAll(BiFunction&lt;? super K,? super V,? extends V&gt; function)</a:t>
                      </a:r>
                    </a:p>
                  </a:txBody>
                  <a:tcPr marL="8488" marR="8488" marT="8488" marB="848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replaces each entry's value with the result of invoking the given function on that entry until all entries have been processed or the function throws an exception.</a:t>
                      </a:r>
                    </a:p>
                  </a:txBody>
                  <a:tcPr marL="8488" marR="8488" marT="8488" marB="848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87874"/>
                  </a:ext>
                </a:extLst>
              </a:tr>
              <a:tr h="13858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Collection&lt;V&gt; values()</a:t>
                      </a:r>
                    </a:p>
                  </a:txBody>
                  <a:tcPr marL="8488" marR="8488" marT="8488" marB="848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a collection view of the values contained in the map.</a:t>
                      </a:r>
                    </a:p>
                  </a:txBody>
                  <a:tcPr marL="8488" marR="8488" marT="8488" marB="848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202837"/>
                  </a:ext>
                </a:extLst>
              </a:tr>
              <a:tr h="13858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 size()</a:t>
                      </a:r>
                    </a:p>
                  </a:txBody>
                  <a:tcPr marL="8488" marR="8488" marT="8488" marB="848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This method returns the number of entries in the map.</a:t>
                      </a:r>
                    </a:p>
                  </a:txBody>
                  <a:tcPr marL="8488" marR="8488" marT="8488" marB="848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820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577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B6B7-00CB-4EFD-98E2-3ABFD7AD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144"/>
            <a:ext cx="12192000" cy="559293"/>
          </a:xfrm>
        </p:spPr>
        <p:txBody>
          <a:bodyPr>
            <a:normAutofit fontScale="90000"/>
          </a:bodyPr>
          <a:lstStyle/>
          <a:p>
            <a:r>
              <a:rPr lang="en-IN" b="0" i="0" dirty="0" err="1">
                <a:solidFill>
                  <a:srgbClr val="212529"/>
                </a:solidFill>
                <a:effectLst/>
                <a:latin typeface="system-ui"/>
              </a:rPr>
              <a:t>LinkedHashMap</a:t>
            </a:r>
            <a:r>
              <a:rPr lang="en-IN" b="0" i="0" dirty="0">
                <a:solidFill>
                  <a:srgbClr val="212529"/>
                </a:solidFill>
                <a:effectLst/>
                <a:latin typeface="system-ui"/>
              </a:rPr>
              <a:t> :</a:t>
            </a:r>
            <a:br>
              <a:rPr lang="en-IN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GB" b="0" i="0" dirty="0">
                <a:solidFill>
                  <a:srgbClr val="610B38"/>
                </a:solidFill>
                <a:effectLst/>
                <a:latin typeface="erdana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18D69-B75F-847F-A798-73B9602B8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4" y="779495"/>
            <a:ext cx="11870266" cy="5834665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Java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LinkedHashMap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class is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Hashtable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and Linked list implementation of the Map interface, with predictable iteration order.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inherits HashMap class and implements the Map interface.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Points to remember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Java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LinkedHashMap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contains values based on the key.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Java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LinkedHashMap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contains unique elements.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Java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LinkedHashMap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may have one null key and multiple null values.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Java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LinkedHashMap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is non synchronized.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Java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LinkedHashMap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maintains insertion order.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The initial default capacity of Java HashMap class is 16 with a load factor of 0.75.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inter-regular"/>
              </a:rPr>
              <a:t>Syntax:</a:t>
            </a:r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  <a:p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LinkedHashMap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&lt;K,V&gt;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extends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HashMap&lt;K,V&gt;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implements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Map&lt;K,V&gt;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Let's see the Parameters for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java.util.LinkedHashMap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class.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K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: It is the type of keys maintained by this map.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V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: It is the type of mapped values</a:t>
            </a:r>
          </a:p>
          <a:p>
            <a:endParaRPr lang="en-IN" dirty="0"/>
          </a:p>
        </p:txBody>
      </p:sp>
      <p:pic>
        <p:nvPicPr>
          <p:cNvPr id="7170" name="Picture 2" descr="Java LinkedHashMap class hierarchy">
            <a:extLst>
              <a:ext uri="{FF2B5EF4-FFF2-40B4-BE49-F238E27FC236}">
                <a16:creationId xmlns:a16="http://schemas.microsoft.com/office/drawing/2014/main" id="{9A7F1FE2-D260-1C09-B912-DEEAE98ED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293" y="1239520"/>
            <a:ext cx="1628775" cy="483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7260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10453</TotalTime>
  <Words>4297</Words>
  <Application>Microsoft Office PowerPoint</Application>
  <PresentationFormat>Widescreen</PresentationFormat>
  <Paragraphs>398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erdana</vt:lpstr>
      <vt:lpstr>inter-bold</vt:lpstr>
      <vt:lpstr>inter-regular</vt:lpstr>
      <vt:lpstr>Open Sans</vt:lpstr>
      <vt:lpstr>system-ui</vt:lpstr>
      <vt:lpstr>Times New Roman</vt:lpstr>
      <vt:lpstr>Times New Roman</vt:lpstr>
      <vt:lpstr>Trebuchet MS</vt:lpstr>
      <vt:lpstr>urw-din</vt:lpstr>
      <vt:lpstr>Wingdings 3</vt:lpstr>
      <vt:lpstr>Facet</vt:lpstr>
      <vt:lpstr>MAP Interface </vt:lpstr>
      <vt:lpstr>Map Interface:  </vt:lpstr>
      <vt:lpstr>    </vt:lpstr>
      <vt:lpstr>PowerPoint Presentation</vt:lpstr>
      <vt:lpstr>Map.Entry Interface         </vt:lpstr>
      <vt:lpstr> Example :Traversing Elements of Map collection using EntrySey()  </vt:lpstr>
      <vt:lpstr>HashMap </vt:lpstr>
      <vt:lpstr>HashMap Methods   </vt:lpstr>
      <vt:lpstr>LinkedHashMap :     </vt:lpstr>
      <vt:lpstr>Linked HashMap Methods:   </vt:lpstr>
      <vt:lpstr>TreeMap :   </vt:lpstr>
      <vt:lpstr>Methods of Java TreeMap class  </vt:lpstr>
      <vt:lpstr>difference between HashMap and TreeMap?    </vt:lpstr>
      <vt:lpstr>Java Hashtable class </vt:lpstr>
      <vt:lpstr>Difference between HashMap and Hashtable </vt:lpstr>
      <vt:lpstr>Difference between Comparable and Comparator </vt:lpstr>
      <vt:lpstr>Interview Preparation</vt:lpstr>
      <vt:lpstr>Next Topic?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hp</dc:creator>
  <cp:lastModifiedBy>Rama Krishna</cp:lastModifiedBy>
  <cp:revision>268</cp:revision>
  <dcterms:created xsi:type="dcterms:W3CDTF">2023-01-26T06:05:43Z</dcterms:created>
  <dcterms:modified xsi:type="dcterms:W3CDTF">2023-02-20T16:28:06Z</dcterms:modified>
</cp:coreProperties>
</file>