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313" r:id="rId4"/>
    <p:sldId id="292" r:id="rId5"/>
    <p:sldId id="277" r:id="rId6"/>
    <p:sldId id="297" r:id="rId7"/>
    <p:sldId id="310" r:id="rId8"/>
    <p:sldId id="306" r:id="rId9"/>
    <p:sldId id="301" r:id="rId10"/>
    <p:sldId id="302" r:id="rId11"/>
    <p:sldId id="303" r:id="rId12"/>
    <p:sldId id="309" r:id="rId13"/>
    <p:sldId id="304" r:id="rId14"/>
    <p:sldId id="30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4068763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74781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54236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745264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1667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460534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1410884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521669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38807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418012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BD076C-6F62-45A2-A7AF-4D4585360E2A}" type="datetimeFigureOut">
              <a:rPr lang="en-GB" smtClean="0"/>
              <a:t>21/02/2023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335501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BD076C-6F62-45A2-A7AF-4D4585360E2A}" type="datetimeFigureOut">
              <a:rPr lang="en-GB" smtClean="0"/>
              <a:t>21/02/2023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11626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BD076C-6F62-45A2-A7AF-4D4585360E2A}" type="datetimeFigureOut">
              <a:rPr lang="en-GB" smtClean="0"/>
              <a:t>21/02/2023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172635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D076C-6F62-45A2-A7AF-4D4585360E2A}" type="datetimeFigureOut">
              <a:rPr lang="en-GB" smtClean="0"/>
              <a:t>21/02/2023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370715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BD076C-6F62-45A2-A7AF-4D4585360E2A}" type="datetimeFigureOut">
              <a:rPr lang="en-GB" smtClean="0"/>
              <a:t>21/02/2023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4172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BD076C-6F62-45A2-A7AF-4D4585360E2A}" type="datetimeFigureOut">
              <a:rPr lang="en-GB" smtClean="0"/>
              <a:t>21/02/2023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692700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BD076C-6F62-45A2-A7AF-4D4585360E2A}" type="datetimeFigureOut">
              <a:rPr lang="en-GB" smtClean="0"/>
              <a:t>21/02/2023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D52B6A-7232-4A64-B9F3-53E02BC51663}" type="slidenum">
              <a:rPr lang="en-GB" smtClean="0"/>
              <a:t>‹#›</a:t>
            </a:fld>
            <a:endParaRPr lang="en-GB"/>
          </a:p>
        </p:txBody>
      </p:sp>
    </p:spTree>
    <p:extLst>
      <p:ext uri="{BB962C8B-B14F-4D97-AF65-F5344CB8AC3E}">
        <p14:creationId xmlns:p14="http://schemas.microsoft.com/office/powerpoint/2010/main" val="121177601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4215C-1C5A-475D-8424-B9D6C6041651}"/>
              </a:ext>
            </a:extLst>
          </p:cNvPr>
          <p:cNvSpPr>
            <a:spLocks noGrp="1"/>
          </p:cNvSpPr>
          <p:nvPr>
            <p:ph type="ctrTitle"/>
          </p:nvPr>
        </p:nvSpPr>
        <p:spPr>
          <a:xfrm>
            <a:off x="1507067" y="2032986"/>
            <a:ext cx="7766936" cy="2017847"/>
          </a:xfrm>
        </p:spPr>
        <p:txBody>
          <a:bodyPr/>
          <a:lstStyle/>
          <a:p>
            <a:r>
              <a:rPr lang="en-GB" dirty="0"/>
              <a:t>JAVA 8 </a:t>
            </a:r>
            <a:br>
              <a:rPr lang="en-GB" b="1" i="0" dirty="0">
                <a:solidFill>
                  <a:srgbClr val="000000"/>
                </a:solidFill>
                <a:effectLst/>
                <a:latin typeface="Times New Roman" panose="02020603050405020304" pitchFamily="18" charset="0"/>
              </a:rPr>
            </a:br>
            <a:endParaRPr lang="en-GB" dirty="0"/>
          </a:p>
        </p:txBody>
      </p:sp>
    </p:spTree>
    <p:extLst>
      <p:ext uri="{BB962C8B-B14F-4D97-AF65-F5344CB8AC3E}">
        <p14:creationId xmlns:p14="http://schemas.microsoft.com/office/powerpoint/2010/main" val="366572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849A-E4FA-423F-AEA9-AA2FF6CEB7B4}"/>
              </a:ext>
            </a:extLst>
          </p:cNvPr>
          <p:cNvSpPr>
            <a:spLocks noGrp="1"/>
          </p:cNvSpPr>
          <p:nvPr>
            <p:ph type="title"/>
          </p:nvPr>
        </p:nvSpPr>
        <p:spPr>
          <a:xfrm>
            <a:off x="0" y="0"/>
            <a:ext cx="12192000" cy="719091"/>
          </a:xfrm>
        </p:spPr>
        <p:txBody>
          <a:bodyPr>
            <a:normAutofit fontScale="90000"/>
          </a:bodyPr>
          <a:lstStyle/>
          <a:p>
            <a:r>
              <a:rPr lang="en-IN" b="0" i="0" dirty="0">
                <a:solidFill>
                  <a:srgbClr val="610B38"/>
                </a:solidFill>
                <a:effectLst/>
                <a:latin typeface="erdana"/>
              </a:rPr>
              <a:t>Java Stream Interface Methods:</a:t>
            </a:r>
            <a:br>
              <a:rPr lang="en-IN" b="0" i="0" dirty="0">
                <a:solidFill>
                  <a:srgbClr val="610B38"/>
                </a:solidFill>
                <a:effectLst/>
                <a:latin typeface="erdana"/>
              </a:rPr>
            </a:br>
            <a:br>
              <a:rPr lang="en-GB" b="0" i="0" dirty="0">
                <a:solidFill>
                  <a:srgbClr val="610B38"/>
                </a:solidFill>
                <a:effectLst/>
                <a:latin typeface="erdana"/>
              </a:rPr>
            </a:br>
            <a:br>
              <a:rPr lang="en-GB" b="0" i="0" dirty="0">
                <a:solidFill>
                  <a:srgbClr val="212529"/>
                </a:solidFill>
                <a:effectLst/>
                <a:latin typeface="system-ui"/>
              </a:rPr>
            </a:br>
            <a:br>
              <a:rPr lang="en-GB" b="0" i="0" dirty="0">
                <a:solidFill>
                  <a:srgbClr val="212529"/>
                </a:solidFill>
                <a:effectLst/>
                <a:latin typeface="system-ui"/>
              </a:rPr>
            </a:br>
            <a:endParaRPr lang="en-GB" dirty="0"/>
          </a:p>
        </p:txBody>
      </p:sp>
      <p:sp>
        <p:nvSpPr>
          <p:cNvPr id="4" name="Content Placeholder 3">
            <a:extLst>
              <a:ext uri="{FF2B5EF4-FFF2-40B4-BE49-F238E27FC236}">
                <a16:creationId xmlns:a16="http://schemas.microsoft.com/office/drawing/2014/main" id="{FA44257D-A196-4CDB-BA4A-5D45AC185C83}"/>
              </a:ext>
            </a:extLst>
          </p:cNvPr>
          <p:cNvSpPr>
            <a:spLocks noGrp="1"/>
          </p:cNvSpPr>
          <p:nvPr>
            <p:ph idx="1"/>
          </p:nvPr>
        </p:nvSpPr>
        <p:spPr>
          <a:xfrm>
            <a:off x="-1" y="612559"/>
            <a:ext cx="12191999" cy="6245441"/>
          </a:xfrm>
        </p:spPr>
        <p:txBody>
          <a:bodyPr>
            <a:normAutofit/>
          </a:bodyPr>
          <a:lstStyle/>
          <a:p>
            <a:pPr algn="just">
              <a:buFont typeface="Arial" panose="020B0604020202020204" pitchFamily="34" charset="0"/>
              <a:buChar char="•"/>
            </a:pPr>
            <a:endParaRPr lang="en-GB" b="0" i="0" dirty="0">
              <a:solidFill>
                <a:srgbClr val="000000"/>
              </a:solidFill>
              <a:effectLst/>
              <a:latin typeface="inter-regular"/>
            </a:endParaRPr>
          </a:p>
          <a:p>
            <a:pPr marL="0" indent="0">
              <a:buNone/>
            </a:pPr>
            <a:endParaRPr lang="en-GB" dirty="0"/>
          </a:p>
        </p:txBody>
      </p:sp>
      <p:sp>
        <p:nvSpPr>
          <p:cNvPr id="5" name="Rectangle 1">
            <a:extLst>
              <a:ext uri="{FF2B5EF4-FFF2-40B4-BE49-F238E27FC236}">
                <a16:creationId xmlns:a16="http://schemas.microsoft.com/office/drawing/2014/main" id="{10C20E9B-69A4-6FCF-944D-7827ACF5F3A9}"/>
              </a:ext>
            </a:extLst>
          </p:cNvPr>
          <p:cNvSpPr>
            <a:spLocks noChangeArrowheads="1"/>
          </p:cNvSpPr>
          <p:nvPr/>
        </p:nvSpPr>
        <p:spPr bwMode="auto">
          <a:xfrm>
            <a:off x="4330700" y="21605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DBA6B8CB-6F12-2501-1D16-8F347D27F52E}"/>
              </a:ext>
            </a:extLst>
          </p:cNvPr>
          <p:cNvGraphicFramePr>
            <a:graphicFrameLocks noGrp="1"/>
          </p:cNvGraphicFramePr>
          <p:nvPr>
            <p:extLst>
              <p:ext uri="{D42A27DB-BD31-4B8C-83A1-F6EECF244321}">
                <p14:modId xmlns:p14="http://schemas.microsoft.com/office/powerpoint/2010/main" val="4045085792"/>
              </p:ext>
            </p:extLst>
          </p:nvPr>
        </p:nvGraphicFramePr>
        <p:xfrm>
          <a:off x="152400" y="719092"/>
          <a:ext cx="11877040" cy="32802274"/>
        </p:xfrm>
        <a:graphic>
          <a:graphicData uri="http://schemas.openxmlformats.org/drawingml/2006/table">
            <a:tbl>
              <a:tblPr/>
              <a:tblGrid>
                <a:gridCol w="5938520">
                  <a:extLst>
                    <a:ext uri="{9D8B030D-6E8A-4147-A177-3AD203B41FA5}">
                      <a16:colId xmlns:a16="http://schemas.microsoft.com/office/drawing/2014/main" val="4001189544"/>
                    </a:ext>
                  </a:extLst>
                </a:gridCol>
                <a:gridCol w="5938520">
                  <a:extLst>
                    <a:ext uri="{9D8B030D-6E8A-4147-A177-3AD203B41FA5}">
                      <a16:colId xmlns:a16="http://schemas.microsoft.com/office/drawing/2014/main" val="835886"/>
                    </a:ext>
                  </a:extLst>
                </a:gridCol>
              </a:tblGrid>
              <a:tr h="46431">
                <a:tc>
                  <a:txBody>
                    <a:bodyPr/>
                    <a:lstStyle/>
                    <a:p>
                      <a:pPr algn="l" fontAlgn="t"/>
                      <a:r>
                        <a:rPr lang="en-IN" sz="1800">
                          <a:solidFill>
                            <a:srgbClr val="000000"/>
                          </a:solidFill>
                          <a:effectLst/>
                          <a:latin typeface="times new roman" panose="02020603050405020304" pitchFamily="18" charset="0"/>
                        </a:rPr>
                        <a:t>Methods</a:t>
                      </a:r>
                    </a:p>
                  </a:txBody>
                  <a:tcPr marL="2930" marR="2930" marT="2930" marB="2930">
                    <a:lnL w="6350" cap="flat" cmpd="sng" algn="ctr">
                      <a:solidFill>
                        <a:srgbClr val="C03265"/>
                      </a:solidFill>
                      <a:prstDash val="solid"/>
                      <a:round/>
                      <a:headEnd type="none" w="med" len="med"/>
                      <a:tailEnd type="none" w="med" len="med"/>
                    </a:lnL>
                    <a:lnR w="6350" cap="flat" cmpd="sng" algn="ctr">
                      <a:solidFill>
                        <a:srgbClr val="C03265"/>
                      </a:solidFill>
                      <a:prstDash val="solid"/>
                      <a:round/>
                      <a:headEnd type="none" w="med" len="med"/>
                      <a:tailEnd type="none" w="med" len="med"/>
                    </a:lnR>
                    <a:lnT w="6350" cap="flat" cmpd="sng" algn="ctr">
                      <a:solidFill>
                        <a:srgbClr val="C03265"/>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dirty="0">
                          <a:solidFill>
                            <a:srgbClr val="000000"/>
                          </a:solidFill>
                          <a:effectLst/>
                          <a:latin typeface="times new roman" panose="02020603050405020304" pitchFamily="18" charset="0"/>
                        </a:rPr>
                        <a:t>Description</a:t>
                      </a:r>
                    </a:p>
                  </a:txBody>
                  <a:tcPr marL="2930" marR="2930" marT="2930" marB="2930">
                    <a:lnL w="6350" cap="flat" cmpd="sng" algn="ctr">
                      <a:solidFill>
                        <a:srgbClr val="C03265"/>
                      </a:solidFill>
                      <a:prstDash val="solid"/>
                      <a:round/>
                      <a:headEnd type="none" w="med" len="med"/>
                      <a:tailEnd type="none" w="med" len="med"/>
                    </a:lnL>
                    <a:lnR w="6350" cap="flat" cmpd="sng" algn="ctr">
                      <a:solidFill>
                        <a:srgbClr val="C03265"/>
                      </a:solidFill>
                      <a:prstDash val="solid"/>
                      <a:round/>
                      <a:headEnd type="none" w="med" len="med"/>
                      <a:tailEnd type="none" w="med" len="med"/>
                    </a:lnR>
                    <a:lnT w="6350" cap="flat" cmpd="sng" algn="ctr">
                      <a:solidFill>
                        <a:srgbClr val="C03265"/>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893473326"/>
                  </a:ext>
                </a:extLst>
              </a:tr>
              <a:tr h="131130">
                <a:tc>
                  <a:txBody>
                    <a:bodyPr/>
                    <a:lstStyle/>
                    <a:p>
                      <a:pPr algn="just" fontAlgn="t"/>
                      <a:r>
                        <a:rPr lang="en-US" sz="1800">
                          <a:solidFill>
                            <a:srgbClr val="333333"/>
                          </a:solidFill>
                          <a:effectLst/>
                          <a:latin typeface="inter-regular"/>
                        </a:rPr>
                        <a:t>boolean allMatch(Predicate&lt;? super T&gt; predicate)</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It returns all elements of this stream which match the provided predicate. If the stream is empty then true is returned and the predicate is not evaluated.</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50644654"/>
                  </a:ext>
                </a:extLst>
              </a:tr>
              <a:tr h="131130">
                <a:tc>
                  <a:txBody>
                    <a:bodyPr/>
                    <a:lstStyle/>
                    <a:p>
                      <a:pPr algn="just" fontAlgn="t"/>
                      <a:r>
                        <a:rPr lang="en-US" sz="1800" dirty="0" err="1">
                          <a:solidFill>
                            <a:srgbClr val="333333"/>
                          </a:solidFill>
                          <a:effectLst/>
                          <a:latin typeface="inter-regular"/>
                        </a:rPr>
                        <a:t>boolean</a:t>
                      </a:r>
                      <a:r>
                        <a:rPr lang="en-US" sz="1800" dirty="0">
                          <a:solidFill>
                            <a:srgbClr val="333333"/>
                          </a:solidFill>
                          <a:effectLst/>
                          <a:latin typeface="inter-regular"/>
                        </a:rPr>
                        <a:t> </a:t>
                      </a:r>
                      <a:r>
                        <a:rPr lang="en-US" sz="1800" dirty="0" err="1">
                          <a:solidFill>
                            <a:srgbClr val="333333"/>
                          </a:solidFill>
                          <a:effectLst/>
                          <a:latin typeface="inter-regular"/>
                        </a:rPr>
                        <a:t>anyMatch</a:t>
                      </a:r>
                      <a:r>
                        <a:rPr lang="en-US" sz="1800" dirty="0">
                          <a:solidFill>
                            <a:srgbClr val="333333"/>
                          </a:solidFill>
                          <a:effectLst/>
                          <a:latin typeface="inter-regular"/>
                        </a:rPr>
                        <a:t>(Predicate&lt;? super T&gt; predicate)</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returns any element of this stream that matches the provided predicate. If the stream is empty then false is returned and the predicate is not evaluated.</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11222953"/>
                  </a:ext>
                </a:extLst>
              </a:tr>
              <a:tr h="52800">
                <a:tc>
                  <a:txBody>
                    <a:bodyPr/>
                    <a:lstStyle/>
                    <a:p>
                      <a:pPr algn="just" fontAlgn="t"/>
                      <a:r>
                        <a:rPr lang="en-US" sz="1800" dirty="0">
                          <a:solidFill>
                            <a:srgbClr val="333333"/>
                          </a:solidFill>
                          <a:effectLst/>
                          <a:latin typeface="inter-regular"/>
                        </a:rPr>
                        <a:t>static &lt;T&gt; </a:t>
                      </a:r>
                      <a:r>
                        <a:rPr lang="en-US" sz="1800" dirty="0" err="1">
                          <a:solidFill>
                            <a:srgbClr val="333333"/>
                          </a:solidFill>
                          <a:effectLst/>
                          <a:latin typeface="inter-regular"/>
                        </a:rPr>
                        <a:t>Stream.Builder</a:t>
                      </a:r>
                      <a:r>
                        <a:rPr lang="en-US" sz="1800" dirty="0">
                          <a:solidFill>
                            <a:srgbClr val="333333"/>
                          </a:solidFill>
                          <a:effectLst/>
                          <a:latin typeface="inter-regular"/>
                        </a:rPr>
                        <a:t>&lt;T&gt; builder()</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returns a builder for a Stream.</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89371189"/>
                  </a:ext>
                </a:extLst>
              </a:tr>
              <a:tr h="287787">
                <a:tc>
                  <a:txBody>
                    <a:bodyPr/>
                    <a:lstStyle/>
                    <a:p>
                      <a:pPr algn="just" fontAlgn="t"/>
                      <a:r>
                        <a:rPr lang="en-IN" sz="1800" dirty="0">
                          <a:solidFill>
                            <a:srgbClr val="333333"/>
                          </a:solidFill>
                          <a:effectLst/>
                          <a:latin typeface="inter-regular"/>
                        </a:rPr>
                        <a:t>&lt;R,A&gt; R collect(Collector&lt;? super T,A,R&gt; collector)</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performs a mutable reduction operation on the elements of this stream using a Collector. A Collector encapsulates the functions used as arguments to collect(Supplier, BiConsumer, BiConsumer), allowing for reuse of collection strategies and composition of collect operations such as multiple-level grouping or partitioning.</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98146512"/>
                  </a:ext>
                </a:extLst>
              </a:tr>
              <a:tr h="256456">
                <a:tc>
                  <a:txBody>
                    <a:bodyPr/>
                    <a:lstStyle/>
                    <a:p>
                      <a:pPr algn="just" fontAlgn="t"/>
                      <a:r>
                        <a:rPr lang="pt-BR" sz="1800" dirty="0">
                          <a:solidFill>
                            <a:srgbClr val="333333"/>
                          </a:solidFill>
                          <a:effectLst/>
                          <a:latin typeface="inter-regular"/>
                        </a:rPr>
                        <a:t>&lt;R&gt; R collect(Supplier&lt;R&gt; supplier, BiConsumer&lt;R,? super T&gt; accumulator, BiConsumer&lt;R,R&gt; combiner)</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performs a mutable reduction operation on the elements of this stream. A mutable reduction is one in which the reduced value is a mutable result container, such as an ArrayList, and elements are incorporated by updating the state of the result rather than by replacing the result.</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26821953"/>
                  </a:ext>
                </a:extLst>
              </a:tr>
              <a:tr h="303453">
                <a:tc>
                  <a:txBody>
                    <a:bodyPr/>
                    <a:lstStyle/>
                    <a:p>
                      <a:pPr algn="just" fontAlgn="t"/>
                      <a:r>
                        <a:rPr lang="en-IN" sz="1800" dirty="0">
                          <a:solidFill>
                            <a:srgbClr val="333333"/>
                          </a:solidFill>
                          <a:effectLst/>
                          <a:latin typeface="inter-regular"/>
                        </a:rPr>
                        <a:t>static &lt;T&gt; Stream&lt;T&gt; </a:t>
                      </a:r>
                      <a:r>
                        <a:rPr lang="en-IN" sz="1800" dirty="0" err="1">
                          <a:solidFill>
                            <a:srgbClr val="333333"/>
                          </a:solidFill>
                          <a:effectLst/>
                          <a:latin typeface="inter-regular"/>
                        </a:rPr>
                        <a:t>concat</a:t>
                      </a:r>
                      <a:r>
                        <a:rPr lang="en-IN" sz="1800" dirty="0">
                          <a:solidFill>
                            <a:srgbClr val="333333"/>
                          </a:solidFill>
                          <a:effectLst/>
                          <a:latin typeface="inter-regular"/>
                        </a:rPr>
                        <a:t>(Stream&lt;? extends T&gt; a, Stream&lt;? extends T&gt; b)</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creates a lazily concatenated stream whose elements are all the elements of the first stream followed by all the elements of the second stream. The resulting stream is ordered if both of the input streams are ordered, and parallel if either of the input streams is parallel. When the resulting stream is closed, the close handlers for both input streams are invoked.</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10939230"/>
                  </a:ext>
                </a:extLst>
              </a:tr>
              <a:tr h="84130">
                <a:tc>
                  <a:txBody>
                    <a:bodyPr/>
                    <a:lstStyle/>
                    <a:p>
                      <a:pPr algn="just" fontAlgn="t"/>
                      <a:r>
                        <a:rPr lang="en-IN" sz="1800" dirty="0">
                          <a:solidFill>
                            <a:srgbClr val="333333"/>
                          </a:solidFill>
                          <a:effectLst/>
                          <a:latin typeface="inter-regular"/>
                        </a:rPr>
                        <a:t>long count()</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returns the count of elements in this stream. This is a special case of a reduction.</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71867813"/>
                  </a:ext>
                </a:extLst>
              </a:tr>
              <a:tr h="99797">
                <a:tc>
                  <a:txBody>
                    <a:bodyPr/>
                    <a:lstStyle/>
                    <a:p>
                      <a:pPr algn="just" fontAlgn="t"/>
                      <a:r>
                        <a:rPr lang="en-IN" sz="1800" dirty="0">
                          <a:solidFill>
                            <a:srgbClr val="333333"/>
                          </a:solidFill>
                          <a:effectLst/>
                          <a:latin typeface="inter-regular"/>
                        </a:rPr>
                        <a:t>Stream&lt;T&gt; distinct()</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returns a stream consisting of the distinct elements (according to Object.equals(Object)) of this stream.</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46779362"/>
                  </a:ext>
                </a:extLst>
              </a:tr>
              <a:tr h="43527">
                <a:tc>
                  <a:txBody>
                    <a:bodyPr/>
                    <a:lstStyle/>
                    <a:p>
                      <a:pPr algn="just" fontAlgn="t"/>
                      <a:r>
                        <a:rPr lang="en-US" sz="1800" dirty="0">
                          <a:solidFill>
                            <a:srgbClr val="333333"/>
                          </a:solidFill>
                          <a:effectLst/>
                          <a:latin typeface="inter-regular"/>
                        </a:rPr>
                        <a:t>static &lt;T&gt; Stream&lt;T&gt; empty()</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returns an empty sequential Stream.</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9105414"/>
                  </a:ext>
                </a:extLst>
              </a:tr>
              <a:tr h="84130">
                <a:tc>
                  <a:txBody>
                    <a:bodyPr/>
                    <a:lstStyle/>
                    <a:p>
                      <a:pPr algn="just" fontAlgn="t"/>
                      <a:r>
                        <a:rPr lang="en-IN" sz="1800" dirty="0">
                          <a:solidFill>
                            <a:srgbClr val="333333"/>
                          </a:solidFill>
                          <a:effectLst/>
                          <a:latin typeface="inter-regular"/>
                        </a:rPr>
                        <a:t>Stream&lt;T&gt; filter(Predicate&lt;? super T&gt; predicate)</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returns a stream consisting of the elements of this stream that match the given predicate.</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36840639"/>
                  </a:ext>
                </a:extLst>
              </a:tr>
              <a:tr h="99797">
                <a:tc>
                  <a:txBody>
                    <a:bodyPr/>
                    <a:lstStyle/>
                    <a:p>
                      <a:pPr algn="just" fontAlgn="t"/>
                      <a:r>
                        <a:rPr lang="en-IN" sz="1800" dirty="0">
                          <a:solidFill>
                            <a:srgbClr val="333333"/>
                          </a:solidFill>
                          <a:effectLst/>
                          <a:latin typeface="inter-regular"/>
                        </a:rPr>
                        <a:t>Optional&lt;T&gt; </a:t>
                      </a:r>
                      <a:r>
                        <a:rPr lang="en-IN" sz="1800" dirty="0" err="1">
                          <a:solidFill>
                            <a:srgbClr val="333333"/>
                          </a:solidFill>
                          <a:effectLst/>
                          <a:latin typeface="inter-regular"/>
                        </a:rPr>
                        <a:t>findAny</a:t>
                      </a:r>
                      <a:r>
                        <a:rPr lang="en-IN" sz="1800" dirty="0">
                          <a:solidFill>
                            <a:srgbClr val="333333"/>
                          </a:solidFill>
                          <a:effectLst/>
                          <a:latin typeface="inter-regular"/>
                        </a:rPr>
                        <a:t>()</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returns an Optional describing some element of the stream, or an empty Optional if the stream is empty.</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21247370"/>
                  </a:ext>
                </a:extLst>
              </a:tr>
              <a:tr h="162459">
                <a:tc>
                  <a:txBody>
                    <a:bodyPr/>
                    <a:lstStyle/>
                    <a:p>
                      <a:pPr algn="just" fontAlgn="t"/>
                      <a:r>
                        <a:rPr lang="en-IN" sz="1800" dirty="0">
                          <a:solidFill>
                            <a:srgbClr val="333333"/>
                          </a:solidFill>
                          <a:effectLst/>
                          <a:latin typeface="inter-regular"/>
                        </a:rPr>
                        <a:t>Optional&lt;T&gt; </a:t>
                      </a:r>
                      <a:r>
                        <a:rPr lang="en-IN" sz="1800" dirty="0" err="1">
                          <a:solidFill>
                            <a:srgbClr val="333333"/>
                          </a:solidFill>
                          <a:effectLst/>
                          <a:latin typeface="inter-regular"/>
                        </a:rPr>
                        <a:t>findFirst</a:t>
                      </a:r>
                      <a:r>
                        <a:rPr lang="en-IN" sz="1800" dirty="0">
                          <a:solidFill>
                            <a:srgbClr val="333333"/>
                          </a:solidFill>
                          <a:effectLst/>
                          <a:latin typeface="inter-regular"/>
                        </a:rPr>
                        <a:t>()</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returns an Optional describing the first element of this stream, or an empty Optional if the stream is empty. If the stream has no encounter order, then any element may be returned.</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26800558"/>
                  </a:ext>
                </a:extLst>
              </a:tr>
              <a:tr h="287787">
                <a:tc>
                  <a:txBody>
                    <a:bodyPr/>
                    <a:lstStyle/>
                    <a:p>
                      <a:pPr algn="just" fontAlgn="t"/>
                      <a:r>
                        <a:rPr lang="en-US" sz="1800" dirty="0">
                          <a:solidFill>
                            <a:srgbClr val="333333"/>
                          </a:solidFill>
                          <a:effectLst/>
                          <a:latin typeface="inter-regular"/>
                        </a:rPr>
                        <a:t>&lt;R&gt; Stream&lt;R&gt; </a:t>
                      </a:r>
                      <a:r>
                        <a:rPr lang="en-US" sz="1800" dirty="0" err="1">
                          <a:solidFill>
                            <a:srgbClr val="333333"/>
                          </a:solidFill>
                          <a:effectLst/>
                          <a:latin typeface="inter-regular"/>
                        </a:rPr>
                        <a:t>flatMap</a:t>
                      </a:r>
                      <a:r>
                        <a:rPr lang="en-US" sz="1800" dirty="0">
                          <a:solidFill>
                            <a:srgbClr val="333333"/>
                          </a:solidFill>
                          <a:effectLst/>
                          <a:latin typeface="inter-regular"/>
                        </a:rPr>
                        <a:t>(Function&lt;? super T,? extends Stream&lt;? extends R&gt;&gt; mapper)</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returns a stream consisting of the results of replacing each element of this stream with the contents of a mapped stream produced by applying the provided mapping function to each element. Each mapped stream is closed after its contents have been placed into this stream. (If a mapped stream is null an empty stream is used, instead.)</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56118650"/>
                  </a:ext>
                </a:extLst>
              </a:tr>
              <a:tr h="287787">
                <a:tc>
                  <a:txBody>
                    <a:bodyPr/>
                    <a:lstStyle/>
                    <a:p>
                      <a:pPr algn="just" fontAlgn="t"/>
                      <a:r>
                        <a:rPr lang="en-IN" sz="1800" dirty="0" err="1">
                          <a:solidFill>
                            <a:srgbClr val="333333"/>
                          </a:solidFill>
                          <a:effectLst/>
                          <a:latin typeface="inter-regular"/>
                        </a:rPr>
                        <a:t>DoubleStream</a:t>
                      </a:r>
                      <a:r>
                        <a:rPr lang="en-IN" sz="1800" dirty="0">
                          <a:solidFill>
                            <a:srgbClr val="333333"/>
                          </a:solidFill>
                          <a:effectLst/>
                          <a:latin typeface="inter-regular"/>
                        </a:rPr>
                        <a:t> </a:t>
                      </a:r>
                      <a:r>
                        <a:rPr lang="en-IN" sz="1800" dirty="0" err="1">
                          <a:solidFill>
                            <a:srgbClr val="333333"/>
                          </a:solidFill>
                          <a:effectLst/>
                          <a:latin typeface="inter-regular"/>
                        </a:rPr>
                        <a:t>flatMapToDouble</a:t>
                      </a:r>
                      <a:r>
                        <a:rPr lang="en-IN" sz="1800" dirty="0">
                          <a:solidFill>
                            <a:srgbClr val="333333"/>
                          </a:solidFill>
                          <a:effectLst/>
                          <a:latin typeface="inter-regular"/>
                        </a:rPr>
                        <a:t>(Function&lt;? super T,? extends </a:t>
                      </a:r>
                      <a:r>
                        <a:rPr lang="en-IN" sz="1800" dirty="0" err="1">
                          <a:solidFill>
                            <a:srgbClr val="333333"/>
                          </a:solidFill>
                          <a:effectLst/>
                          <a:latin typeface="inter-regular"/>
                        </a:rPr>
                        <a:t>DoubleStream</a:t>
                      </a:r>
                      <a:r>
                        <a:rPr lang="en-IN" sz="1800" dirty="0">
                          <a:solidFill>
                            <a:srgbClr val="333333"/>
                          </a:solidFill>
                          <a:effectLst/>
                          <a:latin typeface="inter-regular"/>
                        </a:rPr>
                        <a:t>&gt; mapper)</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returns a DoubleStream consisting of the results of replacing each element of this stream with the contents of a mapped stream produced by applying the provided mapping function to each element. Each mapped stream is closed after its contents have placed been into this stream. (If a mapped stream is null an empty stream is used, instead.)</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36730734"/>
                  </a:ext>
                </a:extLst>
              </a:tr>
              <a:tr h="303453">
                <a:tc>
                  <a:txBody>
                    <a:bodyPr/>
                    <a:lstStyle/>
                    <a:p>
                      <a:pPr algn="just" fontAlgn="t"/>
                      <a:r>
                        <a:rPr lang="en-US" sz="1800" dirty="0" err="1">
                          <a:solidFill>
                            <a:srgbClr val="333333"/>
                          </a:solidFill>
                          <a:effectLst/>
                          <a:latin typeface="inter-regular"/>
                        </a:rPr>
                        <a:t>IntStream</a:t>
                      </a:r>
                      <a:r>
                        <a:rPr lang="en-US" sz="1800" dirty="0">
                          <a:solidFill>
                            <a:srgbClr val="333333"/>
                          </a:solidFill>
                          <a:effectLst/>
                          <a:latin typeface="inter-regular"/>
                        </a:rPr>
                        <a:t> </a:t>
                      </a:r>
                      <a:r>
                        <a:rPr lang="en-US" sz="1800" dirty="0" err="1">
                          <a:solidFill>
                            <a:srgbClr val="333333"/>
                          </a:solidFill>
                          <a:effectLst/>
                          <a:latin typeface="inter-regular"/>
                        </a:rPr>
                        <a:t>flatMapToInt</a:t>
                      </a:r>
                      <a:r>
                        <a:rPr lang="en-US" sz="1800" dirty="0">
                          <a:solidFill>
                            <a:srgbClr val="333333"/>
                          </a:solidFill>
                          <a:effectLst/>
                          <a:latin typeface="inter-regular"/>
                        </a:rPr>
                        <a:t>(Function&lt;? super T,? extends </a:t>
                      </a:r>
                      <a:r>
                        <a:rPr lang="en-US" sz="1800" dirty="0" err="1">
                          <a:solidFill>
                            <a:srgbClr val="333333"/>
                          </a:solidFill>
                          <a:effectLst/>
                          <a:latin typeface="inter-regular"/>
                        </a:rPr>
                        <a:t>IntStream</a:t>
                      </a:r>
                      <a:r>
                        <a:rPr lang="en-US" sz="1800" dirty="0">
                          <a:solidFill>
                            <a:srgbClr val="333333"/>
                          </a:solidFill>
                          <a:effectLst/>
                          <a:latin typeface="inter-regular"/>
                        </a:rPr>
                        <a:t>&gt; mapper)</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returns an IntStream consisting of the results of replacing each element of this stream with the contents of a mapped stream produced by applying the provided mapping function to each element. Each mapped stream is closed after its contents have been placed into this stream. (If a mapped stream is null an empty stream is used, instead.)</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75394357"/>
                  </a:ext>
                </a:extLst>
              </a:tr>
              <a:tr h="303453">
                <a:tc>
                  <a:txBody>
                    <a:bodyPr/>
                    <a:lstStyle/>
                    <a:p>
                      <a:pPr algn="just" fontAlgn="t"/>
                      <a:r>
                        <a:rPr lang="en-US" sz="1800" dirty="0" err="1">
                          <a:solidFill>
                            <a:srgbClr val="333333"/>
                          </a:solidFill>
                          <a:effectLst/>
                          <a:latin typeface="inter-regular"/>
                        </a:rPr>
                        <a:t>LongStream</a:t>
                      </a:r>
                      <a:r>
                        <a:rPr lang="en-US" sz="1800" dirty="0">
                          <a:solidFill>
                            <a:srgbClr val="333333"/>
                          </a:solidFill>
                          <a:effectLst/>
                          <a:latin typeface="inter-regular"/>
                        </a:rPr>
                        <a:t> </a:t>
                      </a:r>
                      <a:r>
                        <a:rPr lang="en-US" sz="1800" dirty="0" err="1">
                          <a:solidFill>
                            <a:srgbClr val="333333"/>
                          </a:solidFill>
                          <a:effectLst/>
                          <a:latin typeface="inter-regular"/>
                        </a:rPr>
                        <a:t>flatMapToLong</a:t>
                      </a:r>
                      <a:r>
                        <a:rPr lang="en-US" sz="1800" dirty="0">
                          <a:solidFill>
                            <a:srgbClr val="333333"/>
                          </a:solidFill>
                          <a:effectLst/>
                          <a:latin typeface="inter-regular"/>
                        </a:rPr>
                        <a:t>(Function&lt;? super T,? extends </a:t>
                      </a:r>
                      <a:r>
                        <a:rPr lang="en-US" sz="1800" dirty="0" err="1">
                          <a:solidFill>
                            <a:srgbClr val="333333"/>
                          </a:solidFill>
                          <a:effectLst/>
                          <a:latin typeface="inter-regular"/>
                        </a:rPr>
                        <a:t>LongStream</a:t>
                      </a:r>
                      <a:r>
                        <a:rPr lang="en-US" sz="1800" dirty="0">
                          <a:solidFill>
                            <a:srgbClr val="333333"/>
                          </a:solidFill>
                          <a:effectLst/>
                          <a:latin typeface="inter-regular"/>
                        </a:rPr>
                        <a:t>&gt; mapper)</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returns a LongStream consisting of the results of replacing each element of this stream with the contents of a mapped stream produced by applying the provided mapping function to each element. Each mapped stream is closed after its contents have been placed into this stream. (If a mapped stream is null an empty stream is used, instead.)</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01052806"/>
                  </a:ext>
                </a:extLst>
              </a:tr>
              <a:tr h="52800">
                <a:tc>
                  <a:txBody>
                    <a:bodyPr/>
                    <a:lstStyle/>
                    <a:p>
                      <a:pPr algn="just" fontAlgn="t"/>
                      <a:r>
                        <a:rPr lang="en-US" sz="1800" dirty="0">
                          <a:solidFill>
                            <a:srgbClr val="333333"/>
                          </a:solidFill>
                          <a:effectLst/>
                          <a:latin typeface="inter-regular"/>
                        </a:rPr>
                        <a:t>void </a:t>
                      </a:r>
                      <a:r>
                        <a:rPr lang="en-US" sz="1800" dirty="0" err="1">
                          <a:solidFill>
                            <a:srgbClr val="333333"/>
                          </a:solidFill>
                          <a:effectLst/>
                          <a:latin typeface="inter-regular"/>
                        </a:rPr>
                        <a:t>forEach</a:t>
                      </a:r>
                      <a:r>
                        <a:rPr lang="en-US" sz="1800" dirty="0">
                          <a:solidFill>
                            <a:srgbClr val="333333"/>
                          </a:solidFill>
                          <a:effectLst/>
                          <a:latin typeface="inter-regular"/>
                        </a:rPr>
                        <a:t>(Consumer&lt;? super T&gt; action)</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performs an action for each element of this stream.</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93073013"/>
                  </a:ext>
                </a:extLst>
              </a:tr>
              <a:tr h="115463">
                <a:tc>
                  <a:txBody>
                    <a:bodyPr/>
                    <a:lstStyle/>
                    <a:p>
                      <a:pPr algn="just" fontAlgn="t"/>
                      <a:r>
                        <a:rPr lang="en-US" sz="1800" dirty="0">
                          <a:solidFill>
                            <a:srgbClr val="333333"/>
                          </a:solidFill>
                          <a:effectLst/>
                          <a:latin typeface="inter-regular"/>
                        </a:rPr>
                        <a:t>void </a:t>
                      </a:r>
                      <a:r>
                        <a:rPr lang="en-US" sz="1800" dirty="0" err="1">
                          <a:solidFill>
                            <a:srgbClr val="333333"/>
                          </a:solidFill>
                          <a:effectLst/>
                          <a:latin typeface="inter-regular"/>
                        </a:rPr>
                        <a:t>forEachOrdered</a:t>
                      </a:r>
                      <a:r>
                        <a:rPr lang="en-US" sz="1800" dirty="0">
                          <a:solidFill>
                            <a:srgbClr val="333333"/>
                          </a:solidFill>
                          <a:effectLst/>
                          <a:latin typeface="inter-regular"/>
                        </a:rPr>
                        <a:t>(Consumer&lt;? super T&gt; action)</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performs an action for each element of this stream, in the encounter order of the stream if the stream has a defined encounter order.</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86412926"/>
                  </a:ext>
                </a:extLst>
              </a:tr>
              <a:tr h="162459">
                <a:tc>
                  <a:txBody>
                    <a:bodyPr/>
                    <a:lstStyle/>
                    <a:p>
                      <a:pPr algn="just" fontAlgn="t"/>
                      <a:r>
                        <a:rPr lang="en-IN" sz="1800" dirty="0">
                          <a:solidFill>
                            <a:srgbClr val="333333"/>
                          </a:solidFill>
                          <a:effectLst/>
                          <a:latin typeface="inter-regular"/>
                        </a:rPr>
                        <a:t>static &lt;T&gt; Stream&lt;T&gt; generate(Supplier&lt;T&gt; s)</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returns an infinite sequential unordered stream where each element is generated by the provided Supplier. This is suitable for generating constant streams, streams of random elements, etc.</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02744901"/>
                  </a:ext>
                </a:extLst>
              </a:tr>
              <a:tr h="146794">
                <a:tc>
                  <a:txBody>
                    <a:bodyPr/>
                    <a:lstStyle/>
                    <a:p>
                      <a:pPr algn="just" fontAlgn="t"/>
                      <a:r>
                        <a:rPr lang="en-IN" sz="1800" dirty="0">
                          <a:solidFill>
                            <a:srgbClr val="333333"/>
                          </a:solidFill>
                          <a:effectLst/>
                          <a:latin typeface="inter-regular"/>
                        </a:rPr>
                        <a:t>static &lt;T&gt; Stream&lt;T&gt; iterate(T </a:t>
                      </a:r>
                      <a:r>
                        <a:rPr lang="en-IN" sz="1800" dirty="0" err="1">
                          <a:solidFill>
                            <a:srgbClr val="333333"/>
                          </a:solidFill>
                          <a:effectLst/>
                          <a:latin typeface="inter-regular"/>
                        </a:rPr>
                        <a:t>seed,UnaryOperator</a:t>
                      </a:r>
                      <a:r>
                        <a:rPr lang="en-IN" sz="1800" dirty="0">
                          <a:solidFill>
                            <a:srgbClr val="333333"/>
                          </a:solidFill>
                          <a:effectLst/>
                          <a:latin typeface="inter-regular"/>
                        </a:rPr>
                        <a:t>&lt;T&gt; f)</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returns an infinite sequential ordered Stream produced by iterative application of a function f to an initial element seed, producing a Stream consisting of seed, f(seed), f(f(seed)), etc.</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10316414"/>
                  </a:ext>
                </a:extLst>
              </a:tr>
              <a:tr h="99797">
                <a:tc>
                  <a:txBody>
                    <a:bodyPr/>
                    <a:lstStyle/>
                    <a:p>
                      <a:pPr algn="just" fontAlgn="t"/>
                      <a:r>
                        <a:rPr lang="en-US" sz="1800" dirty="0">
                          <a:solidFill>
                            <a:srgbClr val="333333"/>
                          </a:solidFill>
                          <a:effectLst/>
                          <a:latin typeface="inter-regular"/>
                        </a:rPr>
                        <a:t>Stream&lt;T&gt; limit(long </a:t>
                      </a:r>
                      <a:r>
                        <a:rPr lang="en-US" sz="1800" dirty="0" err="1">
                          <a:solidFill>
                            <a:srgbClr val="333333"/>
                          </a:solidFill>
                          <a:effectLst/>
                          <a:latin typeface="inter-regular"/>
                        </a:rPr>
                        <a:t>maxSize</a:t>
                      </a:r>
                      <a:r>
                        <a:rPr lang="en-US" sz="1800" dirty="0">
                          <a:solidFill>
                            <a:srgbClr val="333333"/>
                          </a:solidFill>
                          <a:effectLst/>
                          <a:latin typeface="inter-regular"/>
                        </a:rPr>
                        <a:t>)</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returns a stream consisting of the elements of this stream, truncated to be no longer than maxSize in length.</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27110803"/>
                  </a:ext>
                </a:extLst>
              </a:tr>
              <a:tr h="99797">
                <a:tc>
                  <a:txBody>
                    <a:bodyPr/>
                    <a:lstStyle/>
                    <a:p>
                      <a:pPr algn="just" fontAlgn="t"/>
                      <a:r>
                        <a:rPr lang="en-US" sz="1800" dirty="0">
                          <a:solidFill>
                            <a:srgbClr val="333333"/>
                          </a:solidFill>
                          <a:effectLst/>
                          <a:latin typeface="inter-regular"/>
                        </a:rPr>
                        <a:t>&lt;R&gt; Stream&lt;R&gt; map(Function&lt;? super T,? extends R&gt; mapper)</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returns a stream consisting of the results of applying the given function to the elements of this stream.</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32170957"/>
                  </a:ext>
                </a:extLst>
              </a:tr>
              <a:tr h="115463">
                <a:tc>
                  <a:txBody>
                    <a:bodyPr/>
                    <a:lstStyle/>
                    <a:p>
                      <a:pPr algn="just" fontAlgn="t"/>
                      <a:r>
                        <a:rPr lang="en-IN" sz="1800" dirty="0" err="1">
                          <a:solidFill>
                            <a:srgbClr val="333333"/>
                          </a:solidFill>
                          <a:effectLst/>
                          <a:latin typeface="inter-regular"/>
                        </a:rPr>
                        <a:t>DoubleStream</a:t>
                      </a:r>
                      <a:r>
                        <a:rPr lang="en-IN" sz="1800" dirty="0">
                          <a:solidFill>
                            <a:srgbClr val="333333"/>
                          </a:solidFill>
                          <a:effectLst/>
                          <a:latin typeface="inter-regular"/>
                        </a:rPr>
                        <a:t> </a:t>
                      </a:r>
                      <a:r>
                        <a:rPr lang="en-IN" sz="1800" dirty="0" err="1">
                          <a:solidFill>
                            <a:srgbClr val="333333"/>
                          </a:solidFill>
                          <a:effectLst/>
                          <a:latin typeface="inter-regular"/>
                        </a:rPr>
                        <a:t>mapToDouble</a:t>
                      </a:r>
                      <a:r>
                        <a:rPr lang="en-IN" sz="1800" dirty="0">
                          <a:solidFill>
                            <a:srgbClr val="333333"/>
                          </a:solidFill>
                          <a:effectLst/>
                          <a:latin typeface="inter-regular"/>
                        </a:rPr>
                        <a:t>(</a:t>
                      </a:r>
                      <a:r>
                        <a:rPr lang="en-IN" sz="1800" dirty="0" err="1">
                          <a:solidFill>
                            <a:srgbClr val="333333"/>
                          </a:solidFill>
                          <a:effectLst/>
                          <a:latin typeface="inter-regular"/>
                        </a:rPr>
                        <a:t>ToDoubleFunction</a:t>
                      </a:r>
                      <a:r>
                        <a:rPr lang="en-IN" sz="1800" dirty="0">
                          <a:solidFill>
                            <a:srgbClr val="333333"/>
                          </a:solidFill>
                          <a:effectLst/>
                          <a:latin typeface="inter-regular"/>
                        </a:rPr>
                        <a:t>&lt;? super T&gt; mapper)</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returns a DoubleStream consisting of the results of applying the given function to the elements of this stream.</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59732944"/>
                  </a:ext>
                </a:extLst>
              </a:tr>
              <a:tr h="115463">
                <a:tc>
                  <a:txBody>
                    <a:bodyPr/>
                    <a:lstStyle/>
                    <a:p>
                      <a:pPr algn="just" fontAlgn="t"/>
                      <a:r>
                        <a:rPr lang="en-IN" sz="1800" dirty="0" err="1">
                          <a:solidFill>
                            <a:srgbClr val="333333"/>
                          </a:solidFill>
                          <a:effectLst/>
                          <a:latin typeface="inter-regular"/>
                        </a:rPr>
                        <a:t>IntStream</a:t>
                      </a:r>
                      <a:r>
                        <a:rPr lang="en-IN" sz="1800" dirty="0">
                          <a:solidFill>
                            <a:srgbClr val="333333"/>
                          </a:solidFill>
                          <a:effectLst/>
                          <a:latin typeface="inter-regular"/>
                        </a:rPr>
                        <a:t> </a:t>
                      </a:r>
                      <a:r>
                        <a:rPr lang="en-IN" sz="1800" dirty="0" err="1">
                          <a:solidFill>
                            <a:srgbClr val="333333"/>
                          </a:solidFill>
                          <a:effectLst/>
                          <a:latin typeface="inter-regular"/>
                        </a:rPr>
                        <a:t>mapToInt</a:t>
                      </a:r>
                      <a:r>
                        <a:rPr lang="en-IN" sz="1800" dirty="0">
                          <a:solidFill>
                            <a:srgbClr val="333333"/>
                          </a:solidFill>
                          <a:effectLst/>
                          <a:latin typeface="inter-regular"/>
                        </a:rPr>
                        <a:t>(</a:t>
                      </a:r>
                      <a:r>
                        <a:rPr lang="en-IN" sz="1800" dirty="0" err="1">
                          <a:solidFill>
                            <a:srgbClr val="333333"/>
                          </a:solidFill>
                          <a:effectLst/>
                          <a:latin typeface="inter-regular"/>
                        </a:rPr>
                        <a:t>ToIntFunction</a:t>
                      </a:r>
                      <a:r>
                        <a:rPr lang="en-IN" sz="1800" dirty="0">
                          <a:solidFill>
                            <a:srgbClr val="333333"/>
                          </a:solidFill>
                          <a:effectLst/>
                          <a:latin typeface="inter-regular"/>
                        </a:rPr>
                        <a:t>&lt;? super T&gt; mapper)</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returns an IntStream consisting of the results of applying the given function to the elements of this stream.</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05696477"/>
                  </a:ext>
                </a:extLst>
              </a:tr>
              <a:tr h="115463">
                <a:tc>
                  <a:txBody>
                    <a:bodyPr/>
                    <a:lstStyle/>
                    <a:p>
                      <a:pPr algn="just" fontAlgn="t"/>
                      <a:r>
                        <a:rPr lang="en-IN" sz="1800" dirty="0" err="1">
                          <a:solidFill>
                            <a:srgbClr val="333333"/>
                          </a:solidFill>
                          <a:effectLst/>
                          <a:latin typeface="inter-regular"/>
                        </a:rPr>
                        <a:t>LongStream</a:t>
                      </a:r>
                      <a:r>
                        <a:rPr lang="en-IN" sz="1800" dirty="0">
                          <a:solidFill>
                            <a:srgbClr val="333333"/>
                          </a:solidFill>
                          <a:effectLst/>
                          <a:latin typeface="inter-regular"/>
                        </a:rPr>
                        <a:t> </a:t>
                      </a:r>
                      <a:r>
                        <a:rPr lang="en-IN" sz="1800" dirty="0" err="1">
                          <a:solidFill>
                            <a:srgbClr val="333333"/>
                          </a:solidFill>
                          <a:effectLst/>
                          <a:latin typeface="inter-regular"/>
                        </a:rPr>
                        <a:t>mapToLong</a:t>
                      </a:r>
                      <a:r>
                        <a:rPr lang="en-IN" sz="1800" dirty="0">
                          <a:solidFill>
                            <a:srgbClr val="333333"/>
                          </a:solidFill>
                          <a:effectLst/>
                          <a:latin typeface="inter-regular"/>
                        </a:rPr>
                        <a:t>(</a:t>
                      </a:r>
                      <a:r>
                        <a:rPr lang="en-IN" sz="1800" dirty="0" err="1">
                          <a:solidFill>
                            <a:srgbClr val="333333"/>
                          </a:solidFill>
                          <a:effectLst/>
                          <a:latin typeface="inter-regular"/>
                        </a:rPr>
                        <a:t>ToLongFunction</a:t>
                      </a:r>
                      <a:r>
                        <a:rPr lang="en-IN" sz="1800" dirty="0">
                          <a:solidFill>
                            <a:srgbClr val="333333"/>
                          </a:solidFill>
                          <a:effectLst/>
                          <a:latin typeface="inter-regular"/>
                        </a:rPr>
                        <a:t>&lt;? super T&gt; mapper)</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returns a LongStream consisting of the results of applying the given function to the elements of this stream.</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95521752"/>
                  </a:ext>
                </a:extLst>
              </a:tr>
              <a:tr h="115463">
                <a:tc>
                  <a:txBody>
                    <a:bodyPr/>
                    <a:lstStyle/>
                    <a:p>
                      <a:pPr algn="just" fontAlgn="t"/>
                      <a:r>
                        <a:rPr lang="fr-FR" sz="1800" dirty="0" err="1">
                          <a:solidFill>
                            <a:srgbClr val="333333"/>
                          </a:solidFill>
                          <a:effectLst/>
                          <a:latin typeface="inter-regular"/>
                        </a:rPr>
                        <a:t>Optional</a:t>
                      </a:r>
                      <a:r>
                        <a:rPr lang="fr-FR" sz="1800" dirty="0">
                          <a:solidFill>
                            <a:srgbClr val="333333"/>
                          </a:solidFill>
                          <a:effectLst/>
                          <a:latin typeface="inter-regular"/>
                        </a:rPr>
                        <a:t>&lt;T&gt; max(</a:t>
                      </a:r>
                      <a:r>
                        <a:rPr lang="fr-FR" sz="1800" dirty="0" err="1">
                          <a:solidFill>
                            <a:srgbClr val="333333"/>
                          </a:solidFill>
                          <a:effectLst/>
                          <a:latin typeface="inter-regular"/>
                        </a:rPr>
                        <a:t>Comparator</a:t>
                      </a:r>
                      <a:r>
                        <a:rPr lang="fr-FR" sz="1800" dirty="0">
                          <a:solidFill>
                            <a:srgbClr val="333333"/>
                          </a:solidFill>
                          <a:effectLst/>
                          <a:latin typeface="inter-regular"/>
                        </a:rPr>
                        <a:t>&lt;? super T&gt; </a:t>
                      </a:r>
                      <a:r>
                        <a:rPr lang="fr-FR" sz="1800" dirty="0" err="1">
                          <a:solidFill>
                            <a:srgbClr val="333333"/>
                          </a:solidFill>
                          <a:effectLst/>
                          <a:latin typeface="inter-regular"/>
                        </a:rPr>
                        <a:t>comparator</a:t>
                      </a:r>
                      <a:r>
                        <a:rPr lang="fr-FR" sz="1800" dirty="0">
                          <a:solidFill>
                            <a:srgbClr val="333333"/>
                          </a:solidFill>
                          <a:effectLst/>
                          <a:latin typeface="inter-regular"/>
                        </a:rPr>
                        <a:t>)</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returns the maximum element of this stream according to the provided Comparator. This is a special case of a reduction.</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10034916"/>
                  </a:ext>
                </a:extLst>
              </a:tr>
              <a:tr h="115463">
                <a:tc>
                  <a:txBody>
                    <a:bodyPr/>
                    <a:lstStyle/>
                    <a:p>
                      <a:pPr algn="just" fontAlgn="t"/>
                      <a:r>
                        <a:rPr lang="fr-FR" sz="1800" dirty="0" err="1">
                          <a:solidFill>
                            <a:srgbClr val="333333"/>
                          </a:solidFill>
                          <a:effectLst/>
                          <a:latin typeface="inter-regular"/>
                        </a:rPr>
                        <a:t>Optional</a:t>
                      </a:r>
                      <a:r>
                        <a:rPr lang="fr-FR" sz="1800" dirty="0">
                          <a:solidFill>
                            <a:srgbClr val="333333"/>
                          </a:solidFill>
                          <a:effectLst/>
                          <a:latin typeface="inter-regular"/>
                        </a:rPr>
                        <a:t>&lt;T&gt; min(</a:t>
                      </a:r>
                      <a:r>
                        <a:rPr lang="fr-FR" sz="1800" dirty="0" err="1">
                          <a:solidFill>
                            <a:srgbClr val="333333"/>
                          </a:solidFill>
                          <a:effectLst/>
                          <a:latin typeface="inter-regular"/>
                        </a:rPr>
                        <a:t>Comparator</a:t>
                      </a:r>
                      <a:r>
                        <a:rPr lang="fr-FR" sz="1800" dirty="0">
                          <a:solidFill>
                            <a:srgbClr val="333333"/>
                          </a:solidFill>
                          <a:effectLst/>
                          <a:latin typeface="inter-regular"/>
                        </a:rPr>
                        <a:t>&lt;? super T&gt; </a:t>
                      </a:r>
                      <a:r>
                        <a:rPr lang="fr-FR" sz="1800" dirty="0" err="1">
                          <a:solidFill>
                            <a:srgbClr val="333333"/>
                          </a:solidFill>
                          <a:effectLst/>
                          <a:latin typeface="inter-regular"/>
                        </a:rPr>
                        <a:t>comparator</a:t>
                      </a:r>
                      <a:r>
                        <a:rPr lang="fr-FR" sz="1800" dirty="0">
                          <a:solidFill>
                            <a:srgbClr val="333333"/>
                          </a:solidFill>
                          <a:effectLst/>
                          <a:latin typeface="inter-regular"/>
                        </a:rPr>
                        <a:t>)</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returns the minimum element of this stream according to the provided Comparator. This is a special case of a reduction.</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16705298"/>
                  </a:ext>
                </a:extLst>
              </a:tr>
              <a:tr h="115463">
                <a:tc>
                  <a:txBody>
                    <a:bodyPr/>
                    <a:lstStyle/>
                    <a:p>
                      <a:pPr algn="just" fontAlgn="t"/>
                      <a:r>
                        <a:rPr lang="en-US" sz="1800" dirty="0" err="1">
                          <a:solidFill>
                            <a:srgbClr val="333333"/>
                          </a:solidFill>
                          <a:effectLst/>
                          <a:latin typeface="inter-regular"/>
                        </a:rPr>
                        <a:t>boolean</a:t>
                      </a:r>
                      <a:r>
                        <a:rPr lang="en-US" sz="1800" dirty="0">
                          <a:solidFill>
                            <a:srgbClr val="333333"/>
                          </a:solidFill>
                          <a:effectLst/>
                          <a:latin typeface="inter-regular"/>
                        </a:rPr>
                        <a:t> </a:t>
                      </a:r>
                      <a:r>
                        <a:rPr lang="en-US" sz="1800" dirty="0" err="1">
                          <a:solidFill>
                            <a:srgbClr val="333333"/>
                          </a:solidFill>
                          <a:effectLst/>
                          <a:latin typeface="inter-regular"/>
                        </a:rPr>
                        <a:t>noneMatch</a:t>
                      </a:r>
                      <a:r>
                        <a:rPr lang="en-US" sz="1800" dirty="0">
                          <a:solidFill>
                            <a:srgbClr val="333333"/>
                          </a:solidFill>
                          <a:effectLst/>
                          <a:latin typeface="inter-regular"/>
                        </a:rPr>
                        <a:t>(Predicate&lt;? super T&gt; predicate)</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returns elements of this stream match the provided predicate. If the stream is empty then true is returned and the predicate is not evaluated.</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26366785"/>
                  </a:ext>
                </a:extLst>
              </a:tr>
              <a:tr h="68465">
                <a:tc>
                  <a:txBody>
                    <a:bodyPr/>
                    <a:lstStyle/>
                    <a:p>
                      <a:pPr algn="just" fontAlgn="t"/>
                      <a:r>
                        <a:rPr lang="en-US" sz="1800" dirty="0">
                          <a:solidFill>
                            <a:srgbClr val="333333"/>
                          </a:solidFill>
                          <a:effectLst/>
                          <a:latin typeface="inter-regular"/>
                        </a:rPr>
                        <a:t>@SafeVarargs static &lt;T&gt; Stream&lt;T&gt; of(T... values)</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returns a sequential ordered stream whose elements are the specified values.</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10915479"/>
                  </a:ext>
                </a:extLst>
              </a:tr>
              <a:tr h="52800">
                <a:tc>
                  <a:txBody>
                    <a:bodyPr/>
                    <a:lstStyle/>
                    <a:p>
                      <a:pPr algn="just" fontAlgn="t"/>
                      <a:r>
                        <a:rPr lang="en-IN" sz="1800" dirty="0">
                          <a:solidFill>
                            <a:srgbClr val="333333"/>
                          </a:solidFill>
                          <a:effectLst/>
                          <a:latin typeface="inter-regular"/>
                        </a:rPr>
                        <a:t>static &lt;T&gt; Stream&lt;T&gt; of(T t)</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returns a sequential Stream containing a single element.</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26578696"/>
                  </a:ext>
                </a:extLst>
              </a:tr>
              <a:tr h="162459">
                <a:tc>
                  <a:txBody>
                    <a:bodyPr/>
                    <a:lstStyle/>
                    <a:p>
                      <a:pPr algn="just" fontAlgn="t"/>
                      <a:r>
                        <a:rPr lang="en-IN" sz="1800" dirty="0">
                          <a:solidFill>
                            <a:srgbClr val="333333"/>
                          </a:solidFill>
                          <a:effectLst/>
                          <a:latin typeface="inter-regular"/>
                        </a:rPr>
                        <a:t>Stream&lt;T&gt; peek(Consumer&lt;? super T&gt; action)</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returns a stream consisting of the elements of this stream, additionally performing the provided action on each element as elements are consumed from the resulting stream.</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46933198"/>
                  </a:ext>
                </a:extLst>
              </a:tr>
              <a:tr h="162459">
                <a:tc>
                  <a:txBody>
                    <a:bodyPr/>
                    <a:lstStyle/>
                    <a:p>
                      <a:pPr algn="just" fontAlgn="t"/>
                      <a:r>
                        <a:rPr lang="en-US" sz="1800" dirty="0">
                          <a:solidFill>
                            <a:srgbClr val="333333"/>
                          </a:solidFill>
                          <a:effectLst/>
                          <a:latin typeface="inter-regular"/>
                        </a:rPr>
                        <a:t>Optional&lt;T&gt; reduce(</a:t>
                      </a:r>
                      <a:r>
                        <a:rPr lang="en-US" sz="1800" dirty="0" err="1">
                          <a:solidFill>
                            <a:srgbClr val="333333"/>
                          </a:solidFill>
                          <a:effectLst/>
                          <a:latin typeface="inter-regular"/>
                        </a:rPr>
                        <a:t>BinaryOperator</a:t>
                      </a:r>
                      <a:r>
                        <a:rPr lang="en-US" sz="1800" dirty="0">
                          <a:solidFill>
                            <a:srgbClr val="333333"/>
                          </a:solidFill>
                          <a:effectLst/>
                          <a:latin typeface="inter-regular"/>
                        </a:rPr>
                        <a:t>&lt;T&gt; accumulator)</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performs a reduction on the elements of this stream, using an associative accumulation function, and returns an Optional describing the reduced value, if any.</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50435814"/>
                  </a:ext>
                </a:extLst>
              </a:tr>
              <a:tr h="162459">
                <a:tc>
                  <a:txBody>
                    <a:bodyPr/>
                    <a:lstStyle/>
                    <a:p>
                      <a:pPr algn="just" fontAlgn="t"/>
                      <a:r>
                        <a:rPr lang="en-US" sz="1800" dirty="0">
                          <a:solidFill>
                            <a:srgbClr val="333333"/>
                          </a:solidFill>
                          <a:effectLst/>
                          <a:latin typeface="inter-regular"/>
                        </a:rPr>
                        <a:t>T reduce(T identity, </a:t>
                      </a:r>
                      <a:r>
                        <a:rPr lang="en-US" sz="1800" dirty="0" err="1">
                          <a:solidFill>
                            <a:srgbClr val="333333"/>
                          </a:solidFill>
                          <a:effectLst/>
                          <a:latin typeface="inter-regular"/>
                        </a:rPr>
                        <a:t>BinaryOperator</a:t>
                      </a:r>
                      <a:r>
                        <a:rPr lang="en-US" sz="1800" dirty="0">
                          <a:solidFill>
                            <a:srgbClr val="333333"/>
                          </a:solidFill>
                          <a:effectLst/>
                          <a:latin typeface="inter-regular"/>
                        </a:rPr>
                        <a:t>&lt;T&gt; accumulator)</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performs a reduction on the elements of this stream, using the provided identity value and an associative accumulation function, and returns the reduced value.</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86607163"/>
                  </a:ext>
                </a:extLst>
              </a:tr>
              <a:tr h="115463">
                <a:tc>
                  <a:txBody>
                    <a:bodyPr/>
                    <a:lstStyle/>
                    <a:p>
                      <a:pPr algn="just" fontAlgn="t"/>
                      <a:r>
                        <a:rPr lang="es-ES" sz="1800" dirty="0">
                          <a:solidFill>
                            <a:srgbClr val="333333"/>
                          </a:solidFill>
                          <a:effectLst/>
                          <a:latin typeface="inter-regular"/>
                        </a:rPr>
                        <a:t>&lt;U&gt; U reduce(U </a:t>
                      </a:r>
                      <a:r>
                        <a:rPr lang="es-ES" sz="1800" dirty="0" err="1">
                          <a:solidFill>
                            <a:srgbClr val="333333"/>
                          </a:solidFill>
                          <a:effectLst/>
                          <a:latin typeface="inter-regular"/>
                        </a:rPr>
                        <a:t>identity</a:t>
                      </a:r>
                      <a:r>
                        <a:rPr lang="es-ES" sz="1800" dirty="0">
                          <a:solidFill>
                            <a:srgbClr val="333333"/>
                          </a:solidFill>
                          <a:effectLst/>
                          <a:latin typeface="inter-regular"/>
                        </a:rPr>
                        <a:t>, </a:t>
                      </a:r>
                      <a:r>
                        <a:rPr lang="es-ES" sz="1800" dirty="0" err="1">
                          <a:solidFill>
                            <a:srgbClr val="333333"/>
                          </a:solidFill>
                          <a:effectLst/>
                          <a:latin typeface="inter-regular"/>
                        </a:rPr>
                        <a:t>BiFunction</a:t>
                      </a:r>
                      <a:r>
                        <a:rPr lang="es-ES" sz="1800" dirty="0">
                          <a:solidFill>
                            <a:srgbClr val="333333"/>
                          </a:solidFill>
                          <a:effectLst/>
                          <a:latin typeface="inter-regular"/>
                        </a:rPr>
                        <a:t>&lt;U,? super T,U&gt; </a:t>
                      </a:r>
                      <a:r>
                        <a:rPr lang="es-ES" sz="1800" dirty="0" err="1">
                          <a:solidFill>
                            <a:srgbClr val="333333"/>
                          </a:solidFill>
                          <a:effectLst/>
                          <a:latin typeface="inter-regular"/>
                        </a:rPr>
                        <a:t>accumulator</a:t>
                      </a:r>
                      <a:r>
                        <a:rPr lang="es-ES" sz="1800" dirty="0">
                          <a:solidFill>
                            <a:srgbClr val="333333"/>
                          </a:solidFill>
                          <a:effectLst/>
                          <a:latin typeface="inter-regular"/>
                        </a:rPr>
                        <a:t>, </a:t>
                      </a:r>
                      <a:r>
                        <a:rPr lang="es-ES" sz="1800" dirty="0" err="1">
                          <a:solidFill>
                            <a:srgbClr val="333333"/>
                          </a:solidFill>
                          <a:effectLst/>
                          <a:latin typeface="inter-regular"/>
                        </a:rPr>
                        <a:t>BinaryOperator</a:t>
                      </a:r>
                      <a:r>
                        <a:rPr lang="es-ES" sz="1800" dirty="0">
                          <a:solidFill>
                            <a:srgbClr val="333333"/>
                          </a:solidFill>
                          <a:effectLst/>
                          <a:latin typeface="inter-regular"/>
                        </a:rPr>
                        <a:t>&lt;U&gt; </a:t>
                      </a:r>
                      <a:r>
                        <a:rPr lang="es-ES" sz="1800" dirty="0" err="1">
                          <a:solidFill>
                            <a:srgbClr val="333333"/>
                          </a:solidFill>
                          <a:effectLst/>
                          <a:latin typeface="inter-regular"/>
                        </a:rPr>
                        <a:t>combiner</a:t>
                      </a:r>
                      <a:r>
                        <a:rPr lang="es-ES" sz="1800" dirty="0">
                          <a:solidFill>
                            <a:srgbClr val="333333"/>
                          </a:solidFill>
                          <a:effectLst/>
                          <a:latin typeface="inter-regular"/>
                        </a:rPr>
                        <a:t>)</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performs a reduction on the elements of this stream, using the provided identity, accumulation and combining functions.</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17955605"/>
                  </a:ext>
                </a:extLst>
              </a:tr>
              <a:tr h="178126">
                <a:tc>
                  <a:txBody>
                    <a:bodyPr/>
                    <a:lstStyle/>
                    <a:p>
                      <a:pPr algn="just" fontAlgn="t"/>
                      <a:r>
                        <a:rPr lang="en-US" sz="1800" dirty="0">
                          <a:solidFill>
                            <a:srgbClr val="333333"/>
                          </a:solidFill>
                          <a:effectLst/>
                          <a:latin typeface="inter-regular"/>
                        </a:rPr>
                        <a:t>Stream&lt;T&gt; skip(long n)</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returns a stream consisting of the remaining elements of this stream after discarding the first n elements of the stream. If this stream contains fewer than n elements then an empty stream will be returned.</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78172096"/>
                  </a:ext>
                </a:extLst>
              </a:tr>
              <a:tr h="193791">
                <a:tc>
                  <a:txBody>
                    <a:bodyPr/>
                    <a:lstStyle/>
                    <a:p>
                      <a:pPr algn="just" fontAlgn="t"/>
                      <a:r>
                        <a:rPr lang="en-IN" sz="1800" dirty="0">
                          <a:solidFill>
                            <a:srgbClr val="333333"/>
                          </a:solidFill>
                          <a:effectLst/>
                          <a:latin typeface="inter-regular"/>
                        </a:rPr>
                        <a:t>Stream&lt;T&gt; sorted()</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returns a stream consisting of the elements of this stream, sorted according to natural order. If the elements of this stream are not Comparable, a java.lang.ClassCastException may be thrown when the terminal operation is executed.</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88296925"/>
                  </a:ext>
                </a:extLst>
              </a:tr>
              <a:tr h="99797">
                <a:tc>
                  <a:txBody>
                    <a:bodyPr/>
                    <a:lstStyle/>
                    <a:p>
                      <a:pPr algn="just" fontAlgn="t"/>
                      <a:r>
                        <a:rPr lang="en-US" sz="1800" dirty="0">
                          <a:solidFill>
                            <a:srgbClr val="333333"/>
                          </a:solidFill>
                          <a:effectLst/>
                          <a:latin typeface="inter-regular"/>
                        </a:rPr>
                        <a:t>Stream&lt;T&gt; sorted(Comparator&lt;? super T&gt; comparator)</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returns a stream consisting of the elements of this stream, sorted according to the provided Comparator.</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70952166"/>
                  </a:ext>
                </a:extLst>
              </a:tr>
              <a:tr h="68465">
                <a:tc>
                  <a:txBody>
                    <a:bodyPr/>
                    <a:lstStyle/>
                    <a:p>
                      <a:pPr algn="just" fontAlgn="t"/>
                      <a:r>
                        <a:rPr lang="en-IN" sz="1800" dirty="0">
                          <a:solidFill>
                            <a:srgbClr val="333333"/>
                          </a:solidFill>
                          <a:effectLst/>
                          <a:latin typeface="inter-regular"/>
                        </a:rPr>
                        <a:t>Object[] </a:t>
                      </a:r>
                      <a:r>
                        <a:rPr lang="en-IN" sz="1800" dirty="0" err="1">
                          <a:solidFill>
                            <a:srgbClr val="333333"/>
                          </a:solidFill>
                          <a:effectLst/>
                          <a:latin typeface="inter-regular"/>
                        </a:rPr>
                        <a:t>toArray</a:t>
                      </a:r>
                      <a:r>
                        <a:rPr lang="en-IN" sz="1800" dirty="0">
                          <a:solidFill>
                            <a:srgbClr val="333333"/>
                          </a:solidFill>
                          <a:effectLst/>
                          <a:latin typeface="inter-regular"/>
                        </a:rPr>
                        <a:t>()</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returns an array containing the elements of this stream.</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84683566"/>
                  </a:ext>
                </a:extLst>
              </a:tr>
              <a:tr h="193791">
                <a:tc>
                  <a:txBody>
                    <a:bodyPr/>
                    <a:lstStyle/>
                    <a:p>
                      <a:pPr algn="just" fontAlgn="t"/>
                      <a:r>
                        <a:rPr lang="en-US" sz="1800" dirty="0">
                          <a:solidFill>
                            <a:srgbClr val="333333"/>
                          </a:solidFill>
                          <a:effectLst/>
                          <a:latin typeface="inter-regular"/>
                        </a:rPr>
                        <a:t>&lt;A&gt; A[] </a:t>
                      </a:r>
                      <a:r>
                        <a:rPr lang="en-US" sz="1800" dirty="0" err="1">
                          <a:solidFill>
                            <a:srgbClr val="333333"/>
                          </a:solidFill>
                          <a:effectLst/>
                          <a:latin typeface="inter-regular"/>
                        </a:rPr>
                        <a:t>toArray</a:t>
                      </a:r>
                      <a:r>
                        <a:rPr lang="en-US" sz="1800" dirty="0">
                          <a:solidFill>
                            <a:srgbClr val="333333"/>
                          </a:solidFill>
                          <a:effectLst/>
                          <a:latin typeface="inter-regular"/>
                        </a:rPr>
                        <a:t>(</a:t>
                      </a:r>
                      <a:r>
                        <a:rPr lang="en-US" sz="1800" dirty="0" err="1">
                          <a:solidFill>
                            <a:srgbClr val="333333"/>
                          </a:solidFill>
                          <a:effectLst/>
                          <a:latin typeface="inter-regular"/>
                        </a:rPr>
                        <a:t>IntFunction</a:t>
                      </a:r>
                      <a:r>
                        <a:rPr lang="en-US" sz="1800" dirty="0">
                          <a:solidFill>
                            <a:srgbClr val="333333"/>
                          </a:solidFill>
                          <a:effectLst/>
                          <a:latin typeface="inter-regular"/>
                        </a:rPr>
                        <a:t>&lt;A[]&gt; generator)</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It returns an array containing the elements of this stream, using the provided generator function to allocate the returned array, as well as any additional arrays that might be required for a partitioned execution or for resizing.</a:t>
                      </a:r>
                    </a:p>
                  </a:txBody>
                  <a:tcPr marL="1953" marR="1953" marT="1953" marB="19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24778727"/>
                  </a:ext>
                </a:extLst>
              </a:tr>
            </a:tbl>
          </a:graphicData>
        </a:graphic>
      </p:graphicFrame>
    </p:spTree>
    <p:extLst>
      <p:ext uri="{BB962C8B-B14F-4D97-AF65-F5344CB8AC3E}">
        <p14:creationId xmlns:p14="http://schemas.microsoft.com/office/powerpoint/2010/main" val="1099320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37D6A-1534-4C7D-8FF2-7B5F33019B1B}"/>
              </a:ext>
            </a:extLst>
          </p:cNvPr>
          <p:cNvSpPr>
            <a:spLocks noGrp="1"/>
          </p:cNvSpPr>
          <p:nvPr>
            <p:ph type="title"/>
          </p:nvPr>
        </p:nvSpPr>
        <p:spPr>
          <a:xfrm>
            <a:off x="73981" y="71021"/>
            <a:ext cx="9200021" cy="745617"/>
          </a:xfrm>
        </p:spPr>
        <p:txBody>
          <a:bodyPr>
            <a:normAutofit fontScale="90000"/>
          </a:bodyPr>
          <a:lstStyle/>
          <a:p>
            <a:r>
              <a:rPr lang="en-GB" dirty="0">
                <a:solidFill>
                  <a:srgbClr val="212529"/>
                </a:solidFill>
                <a:latin typeface="system-ui"/>
              </a:rPr>
              <a:t>Important Methods</a:t>
            </a:r>
            <a:r>
              <a:rPr lang="en-GB" b="0" i="0" dirty="0">
                <a:solidFill>
                  <a:srgbClr val="212529"/>
                </a:solidFill>
                <a:effectLst/>
                <a:latin typeface="system-ui"/>
              </a:rPr>
              <a:t> :</a:t>
            </a:r>
            <a:br>
              <a:rPr lang="en-GB" b="0" i="0" dirty="0">
                <a:solidFill>
                  <a:srgbClr val="212529"/>
                </a:solidFill>
                <a:effectLst/>
                <a:latin typeface="system-ui"/>
              </a:rPr>
            </a:br>
            <a:br>
              <a:rPr lang="en-GB" b="0" i="0" dirty="0">
                <a:solidFill>
                  <a:srgbClr val="212529"/>
                </a:solidFill>
                <a:effectLst/>
                <a:latin typeface="system-ui"/>
              </a:rPr>
            </a:b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B72424DC-1688-4959-A46F-11915F02A3D4}"/>
              </a:ext>
            </a:extLst>
          </p:cNvPr>
          <p:cNvSpPr>
            <a:spLocks noGrp="1"/>
          </p:cNvSpPr>
          <p:nvPr>
            <p:ph idx="1"/>
          </p:nvPr>
        </p:nvSpPr>
        <p:spPr>
          <a:xfrm>
            <a:off x="88777" y="541538"/>
            <a:ext cx="12029242" cy="9577822"/>
          </a:xfrm>
        </p:spPr>
        <p:txBody>
          <a:bodyPr>
            <a:noAutofit/>
          </a:bodyPr>
          <a:lstStyle/>
          <a:p>
            <a:pPr marL="0" indent="0">
              <a:buNone/>
            </a:pPr>
            <a:r>
              <a:rPr lang="en-US" sz="1600" b="0" i="0" dirty="0" err="1">
                <a:solidFill>
                  <a:srgbClr val="212529"/>
                </a:solidFill>
                <a:effectLst/>
                <a:latin typeface="system-ui"/>
              </a:rPr>
              <a:t>forEach</a:t>
            </a:r>
            <a:r>
              <a:rPr lang="en-US" sz="1600" b="0" i="0" dirty="0">
                <a:solidFill>
                  <a:srgbClr val="212529"/>
                </a:solidFill>
                <a:effectLst/>
                <a:latin typeface="system-ui"/>
              </a:rPr>
              <a:t>:</a:t>
            </a:r>
          </a:p>
          <a:p>
            <a:r>
              <a:rPr lang="en-US" sz="1600" b="0" i="0" dirty="0">
                <a:solidFill>
                  <a:srgbClr val="212529"/>
                </a:solidFill>
                <a:effectLst/>
                <a:latin typeface="system-ui"/>
              </a:rPr>
              <a:t>Stream has provided a new method ‘</a:t>
            </a:r>
            <a:r>
              <a:rPr lang="en-US" sz="1600" b="0" i="0" dirty="0" err="1">
                <a:solidFill>
                  <a:srgbClr val="212529"/>
                </a:solidFill>
                <a:effectLst/>
                <a:latin typeface="system-ui"/>
              </a:rPr>
              <a:t>forEach</a:t>
            </a:r>
            <a:r>
              <a:rPr lang="en-US" sz="1600" b="0" i="0" dirty="0">
                <a:solidFill>
                  <a:srgbClr val="212529"/>
                </a:solidFill>
                <a:effectLst/>
                <a:latin typeface="system-ui"/>
              </a:rPr>
              <a:t>’ to iterate each element of the stream. The following code segment shows how to print 10 random numbers using </a:t>
            </a:r>
            <a:r>
              <a:rPr lang="en-US" sz="1600" b="0" i="0" dirty="0" err="1">
                <a:solidFill>
                  <a:srgbClr val="212529"/>
                </a:solidFill>
                <a:effectLst/>
                <a:latin typeface="system-ui"/>
              </a:rPr>
              <a:t>forEach</a:t>
            </a:r>
            <a:r>
              <a:rPr lang="en-US" sz="1600" b="0" i="0" dirty="0">
                <a:solidFill>
                  <a:srgbClr val="212529"/>
                </a:solidFill>
                <a:effectLst/>
                <a:latin typeface="system-ui"/>
              </a:rPr>
              <a:t>.</a:t>
            </a:r>
          </a:p>
          <a:p>
            <a:pPr marL="0" indent="0">
              <a:buNone/>
            </a:pPr>
            <a:r>
              <a:rPr lang="en-US" sz="1600" b="0" i="0" dirty="0">
                <a:solidFill>
                  <a:srgbClr val="212529"/>
                </a:solidFill>
                <a:effectLst/>
                <a:latin typeface="system-ui"/>
              </a:rPr>
              <a:t>        Ex:  Random random = new Random();</a:t>
            </a:r>
          </a:p>
          <a:p>
            <a:r>
              <a:rPr lang="en-US" sz="1600" b="0" i="0" dirty="0">
                <a:solidFill>
                  <a:srgbClr val="212529"/>
                </a:solidFill>
                <a:effectLst/>
                <a:latin typeface="system-ui"/>
              </a:rPr>
              <a:t>         </a:t>
            </a:r>
            <a:r>
              <a:rPr lang="en-US" sz="1600" b="0" i="0" dirty="0" err="1">
                <a:solidFill>
                  <a:srgbClr val="212529"/>
                </a:solidFill>
                <a:effectLst/>
                <a:latin typeface="system-ui"/>
              </a:rPr>
              <a:t>random.ints</a:t>
            </a:r>
            <a:r>
              <a:rPr lang="en-US" sz="1600" b="0" i="0" dirty="0">
                <a:solidFill>
                  <a:srgbClr val="212529"/>
                </a:solidFill>
                <a:effectLst/>
                <a:latin typeface="system-ui"/>
              </a:rPr>
              <a:t>().limit(10).</a:t>
            </a:r>
            <a:r>
              <a:rPr lang="en-US" sz="1600" b="0" i="0" dirty="0" err="1">
                <a:solidFill>
                  <a:srgbClr val="212529"/>
                </a:solidFill>
                <a:effectLst/>
                <a:latin typeface="system-ui"/>
              </a:rPr>
              <a:t>forEach</a:t>
            </a:r>
            <a:r>
              <a:rPr lang="en-US" sz="1600" b="0" i="0" dirty="0">
                <a:solidFill>
                  <a:srgbClr val="212529"/>
                </a:solidFill>
                <a:effectLst/>
                <a:latin typeface="system-ui"/>
              </a:rPr>
              <a:t>(</a:t>
            </a:r>
            <a:r>
              <a:rPr lang="en-US" sz="1600" b="0" i="0" dirty="0" err="1">
                <a:solidFill>
                  <a:srgbClr val="212529"/>
                </a:solidFill>
                <a:effectLst/>
                <a:latin typeface="system-ui"/>
              </a:rPr>
              <a:t>System.out</a:t>
            </a:r>
            <a:r>
              <a:rPr lang="en-US" sz="1600" b="0" i="0" dirty="0">
                <a:solidFill>
                  <a:srgbClr val="212529"/>
                </a:solidFill>
                <a:effectLst/>
                <a:latin typeface="system-ui"/>
              </a:rPr>
              <a:t>::</a:t>
            </a:r>
            <a:r>
              <a:rPr lang="en-US" sz="1600" b="0" i="0" dirty="0" err="1">
                <a:solidFill>
                  <a:srgbClr val="212529"/>
                </a:solidFill>
                <a:effectLst/>
                <a:latin typeface="system-ui"/>
              </a:rPr>
              <a:t>println</a:t>
            </a:r>
            <a:r>
              <a:rPr lang="en-US" sz="1600" b="0" i="0" dirty="0">
                <a:solidFill>
                  <a:srgbClr val="212529"/>
                </a:solidFill>
                <a:effectLst/>
                <a:latin typeface="system-ui"/>
              </a:rPr>
              <a:t>);</a:t>
            </a:r>
          </a:p>
          <a:p>
            <a:pPr marL="0" indent="0">
              <a:buNone/>
            </a:pPr>
            <a:r>
              <a:rPr lang="en-US" sz="1600" b="0" i="0" dirty="0">
                <a:solidFill>
                  <a:srgbClr val="212529"/>
                </a:solidFill>
                <a:effectLst/>
                <a:latin typeface="system-ui"/>
              </a:rPr>
              <a:t>MAP:</a:t>
            </a:r>
          </a:p>
          <a:p>
            <a:r>
              <a:rPr lang="en-US" sz="1600" b="0" i="0" dirty="0">
                <a:solidFill>
                  <a:srgbClr val="212529"/>
                </a:solidFill>
                <a:effectLst/>
                <a:latin typeface="system-ui"/>
              </a:rPr>
              <a:t>The ‘map’ method is used to map each element to its corresponding result. The following code segment prints unique squares of numbers using map.</a:t>
            </a:r>
          </a:p>
          <a:p>
            <a:pPr marL="0" indent="0">
              <a:buNone/>
            </a:pPr>
            <a:r>
              <a:rPr lang="en-US" sz="1600" b="0" i="0" dirty="0">
                <a:solidFill>
                  <a:srgbClr val="212529"/>
                </a:solidFill>
                <a:effectLst/>
                <a:latin typeface="system-ui"/>
              </a:rPr>
              <a:t>                    List&lt;Integer&gt; numbers = </a:t>
            </a:r>
            <a:r>
              <a:rPr lang="en-US" sz="1600" b="0" i="0" dirty="0" err="1">
                <a:solidFill>
                  <a:srgbClr val="212529"/>
                </a:solidFill>
                <a:effectLst/>
                <a:latin typeface="system-ui"/>
              </a:rPr>
              <a:t>Arrays.asList</a:t>
            </a:r>
            <a:r>
              <a:rPr lang="en-US" sz="1600" b="0" i="0" dirty="0">
                <a:solidFill>
                  <a:srgbClr val="212529"/>
                </a:solidFill>
                <a:effectLst/>
                <a:latin typeface="system-ui"/>
              </a:rPr>
              <a:t>(3, 2, 2, 3, 7, 3, 5);</a:t>
            </a:r>
          </a:p>
          <a:p>
            <a:pPr marL="0" indent="0">
              <a:buNone/>
            </a:pPr>
            <a:r>
              <a:rPr lang="en-US" sz="1600" b="0" i="0" dirty="0">
                <a:solidFill>
                  <a:srgbClr val="212529"/>
                </a:solidFill>
                <a:effectLst/>
                <a:latin typeface="system-ui"/>
              </a:rPr>
              <a:t>                    //get list of unique squares</a:t>
            </a:r>
          </a:p>
          <a:p>
            <a:pPr marL="0" indent="0">
              <a:buNone/>
            </a:pPr>
            <a:r>
              <a:rPr lang="en-US" sz="1600" b="0" i="0" dirty="0">
                <a:solidFill>
                  <a:srgbClr val="212529"/>
                </a:solidFill>
                <a:effectLst/>
                <a:latin typeface="system-ui"/>
              </a:rPr>
              <a:t>                    List&lt;Integer&gt; </a:t>
            </a:r>
            <a:r>
              <a:rPr lang="en-US" sz="1600" b="0" i="0" dirty="0" err="1">
                <a:solidFill>
                  <a:srgbClr val="212529"/>
                </a:solidFill>
                <a:effectLst/>
                <a:latin typeface="system-ui"/>
              </a:rPr>
              <a:t>squaresList</a:t>
            </a:r>
            <a:r>
              <a:rPr lang="en-US" sz="1600" b="0" i="0" dirty="0">
                <a:solidFill>
                  <a:srgbClr val="212529"/>
                </a:solidFill>
                <a:effectLst/>
                <a:latin typeface="system-ui"/>
              </a:rPr>
              <a:t> = </a:t>
            </a:r>
            <a:r>
              <a:rPr lang="en-US" sz="1600" b="0" i="0" dirty="0" err="1">
                <a:solidFill>
                  <a:srgbClr val="212529"/>
                </a:solidFill>
                <a:effectLst/>
                <a:latin typeface="system-ui"/>
              </a:rPr>
              <a:t>numbers.stream</a:t>
            </a:r>
            <a:r>
              <a:rPr lang="en-US" sz="1600" b="0" i="0" dirty="0">
                <a:solidFill>
                  <a:srgbClr val="212529"/>
                </a:solidFill>
                <a:effectLst/>
                <a:latin typeface="system-ui"/>
              </a:rPr>
              <a:t>().map( </a:t>
            </a:r>
            <a:r>
              <a:rPr lang="en-US" sz="1600" b="0" i="0" dirty="0" err="1">
                <a:solidFill>
                  <a:srgbClr val="212529"/>
                </a:solidFill>
                <a:effectLst/>
                <a:latin typeface="system-ui"/>
              </a:rPr>
              <a:t>i</a:t>
            </a:r>
            <a:r>
              <a:rPr lang="en-US" sz="1600" b="0" i="0" dirty="0">
                <a:solidFill>
                  <a:srgbClr val="212529"/>
                </a:solidFill>
                <a:effectLst/>
                <a:latin typeface="system-ui"/>
              </a:rPr>
              <a:t> -&gt; </a:t>
            </a:r>
            <a:r>
              <a:rPr lang="en-US" sz="1600" b="0" i="0" dirty="0" err="1">
                <a:solidFill>
                  <a:srgbClr val="212529"/>
                </a:solidFill>
                <a:effectLst/>
                <a:latin typeface="system-ui"/>
              </a:rPr>
              <a:t>i</a:t>
            </a:r>
            <a:r>
              <a:rPr lang="en-US" sz="1600" b="0" i="0" dirty="0">
                <a:solidFill>
                  <a:srgbClr val="212529"/>
                </a:solidFill>
                <a:effectLst/>
                <a:latin typeface="system-ui"/>
              </a:rPr>
              <a:t>*</a:t>
            </a:r>
            <a:r>
              <a:rPr lang="en-US" sz="1600" b="0" i="0" dirty="0" err="1">
                <a:solidFill>
                  <a:srgbClr val="212529"/>
                </a:solidFill>
                <a:effectLst/>
                <a:latin typeface="system-ui"/>
              </a:rPr>
              <a:t>i</a:t>
            </a:r>
            <a:r>
              <a:rPr lang="en-US" sz="1600" b="0" i="0" dirty="0">
                <a:solidFill>
                  <a:srgbClr val="212529"/>
                </a:solidFill>
                <a:effectLst/>
                <a:latin typeface="system-ui"/>
              </a:rPr>
              <a:t>).distinct().collect(</a:t>
            </a:r>
            <a:r>
              <a:rPr lang="en-US" sz="1600" b="0" i="0" dirty="0" err="1">
                <a:solidFill>
                  <a:srgbClr val="212529"/>
                </a:solidFill>
                <a:effectLst/>
                <a:latin typeface="system-ui"/>
              </a:rPr>
              <a:t>Collectors.toList</a:t>
            </a:r>
            <a:r>
              <a:rPr lang="en-US" sz="1600" b="0" i="0" dirty="0">
                <a:solidFill>
                  <a:srgbClr val="212529"/>
                </a:solidFill>
                <a:effectLst/>
                <a:latin typeface="system-ui"/>
              </a:rPr>
              <a:t>());</a:t>
            </a:r>
          </a:p>
          <a:p>
            <a:pPr marL="0" indent="0">
              <a:buNone/>
            </a:pPr>
            <a:r>
              <a:rPr lang="en-US" sz="1600" b="0" i="0" dirty="0">
                <a:solidFill>
                  <a:srgbClr val="212529"/>
                </a:solidFill>
                <a:effectLst/>
                <a:latin typeface="system-ui"/>
              </a:rPr>
              <a:t>Filter:</a:t>
            </a:r>
          </a:p>
          <a:p>
            <a:r>
              <a:rPr lang="en-US" sz="1600" b="0" i="0" dirty="0">
                <a:solidFill>
                  <a:srgbClr val="212529"/>
                </a:solidFill>
                <a:effectLst/>
                <a:latin typeface="system-ui"/>
              </a:rPr>
              <a:t>The ‘filter’ method is used to eliminate elements based on a criteria. The following code segment prints a count of empty strings using filter.</a:t>
            </a:r>
          </a:p>
          <a:p>
            <a:pPr marL="0" indent="0">
              <a:buNone/>
            </a:pPr>
            <a:r>
              <a:rPr lang="en-US" sz="1600" b="0" i="0" dirty="0">
                <a:solidFill>
                  <a:srgbClr val="212529"/>
                </a:solidFill>
                <a:effectLst/>
                <a:latin typeface="system-ui"/>
              </a:rPr>
              <a:t>                 List&lt;String&gt;strings = </a:t>
            </a:r>
            <a:r>
              <a:rPr lang="en-US" sz="1600" b="0" i="0" dirty="0" err="1">
                <a:solidFill>
                  <a:srgbClr val="212529"/>
                </a:solidFill>
                <a:effectLst/>
                <a:latin typeface="system-ui"/>
              </a:rPr>
              <a:t>Arrays.asList</a:t>
            </a:r>
            <a:r>
              <a:rPr lang="en-US" sz="1600" b="0" i="0" dirty="0">
                <a:solidFill>
                  <a:srgbClr val="212529"/>
                </a:solidFill>
                <a:effectLst/>
                <a:latin typeface="system-ui"/>
              </a:rPr>
              <a:t>("</a:t>
            </a:r>
            <a:r>
              <a:rPr lang="en-US" sz="1600" b="0" i="0" dirty="0" err="1">
                <a:solidFill>
                  <a:srgbClr val="212529"/>
                </a:solidFill>
                <a:effectLst/>
                <a:latin typeface="system-ui"/>
              </a:rPr>
              <a:t>abc</a:t>
            </a:r>
            <a:r>
              <a:rPr lang="en-US" sz="1600" b="0" i="0" dirty="0">
                <a:solidFill>
                  <a:srgbClr val="212529"/>
                </a:solidFill>
                <a:effectLst/>
                <a:latin typeface="system-ui"/>
              </a:rPr>
              <a:t>", "", "</a:t>
            </a:r>
            <a:r>
              <a:rPr lang="en-US" sz="1600" b="0" i="0" dirty="0" err="1">
                <a:solidFill>
                  <a:srgbClr val="212529"/>
                </a:solidFill>
                <a:effectLst/>
                <a:latin typeface="system-ui"/>
              </a:rPr>
              <a:t>bc</a:t>
            </a:r>
            <a:r>
              <a:rPr lang="en-US" sz="1600" b="0" i="0" dirty="0">
                <a:solidFill>
                  <a:srgbClr val="212529"/>
                </a:solidFill>
                <a:effectLst/>
                <a:latin typeface="system-ui"/>
              </a:rPr>
              <a:t>", "</a:t>
            </a:r>
            <a:r>
              <a:rPr lang="en-US" sz="1600" b="0" i="0" dirty="0" err="1">
                <a:solidFill>
                  <a:srgbClr val="212529"/>
                </a:solidFill>
                <a:effectLst/>
                <a:latin typeface="system-ui"/>
              </a:rPr>
              <a:t>efg</a:t>
            </a:r>
            <a:r>
              <a:rPr lang="en-US" sz="1600" b="0" i="0" dirty="0">
                <a:solidFill>
                  <a:srgbClr val="212529"/>
                </a:solidFill>
                <a:effectLst/>
                <a:latin typeface="system-ui"/>
              </a:rPr>
              <a:t>", "</a:t>
            </a:r>
            <a:r>
              <a:rPr lang="en-US" sz="1600" b="0" i="0" dirty="0" err="1">
                <a:solidFill>
                  <a:srgbClr val="212529"/>
                </a:solidFill>
                <a:effectLst/>
                <a:latin typeface="system-ui"/>
              </a:rPr>
              <a:t>abcd</a:t>
            </a:r>
            <a:r>
              <a:rPr lang="en-US" sz="1600" b="0" i="0" dirty="0">
                <a:solidFill>
                  <a:srgbClr val="212529"/>
                </a:solidFill>
                <a:effectLst/>
                <a:latin typeface="system-ui"/>
              </a:rPr>
              <a:t>","", "</a:t>
            </a:r>
            <a:r>
              <a:rPr lang="en-US" sz="1600" b="0" i="0" dirty="0" err="1">
                <a:solidFill>
                  <a:srgbClr val="212529"/>
                </a:solidFill>
                <a:effectLst/>
                <a:latin typeface="system-ui"/>
              </a:rPr>
              <a:t>jkl</a:t>
            </a:r>
            <a:r>
              <a:rPr lang="en-US" sz="1600" b="0" i="0" dirty="0">
                <a:solidFill>
                  <a:srgbClr val="212529"/>
                </a:solidFill>
                <a:effectLst/>
                <a:latin typeface="system-ui"/>
              </a:rPr>
              <a:t>");</a:t>
            </a:r>
          </a:p>
          <a:p>
            <a:r>
              <a:rPr lang="en-US" sz="1600" b="0" i="0" dirty="0">
                <a:solidFill>
                  <a:srgbClr val="212529"/>
                </a:solidFill>
                <a:effectLst/>
                <a:latin typeface="system-ui"/>
              </a:rPr>
              <a:t>           //get count of empty string</a:t>
            </a:r>
          </a:p>
          <a:p>
            <a:r>
              <a:rPr lang="en-US" sz="1600" b="0" i="0" dirty="0">
                <a:solidFill>
                  <a:srgbClr val="212529"/>
                </a:solidFill>
                <a:effectLst/>
                <a:latin typeface="system-ui"/>
              </a:rPr>
              <a:t>            int count = </a:t>
            </a:r>
            <a:r>
              <a:rPr lang="en-US" sz="1600" b="0" i="0" dirty="0" err="1">
                <a:solidFill>
                  <a:srgbClr val="212529"/>
                </a:solidFill>
                <a:effectLst/>
                <a:latin typeface="system-ui"/>
              </a:rPr>
              <a:t>strings.stream</a:t>
            </a:r>
            <a:r>
              <a:rPr lang="en-US" sz="1600" b="0" i="0" dirty="0">
                <a:solidFill>
                  <a:srgbClr val="212529"/>
                </a:solidFill>
                <a:effectLst/>
                <a:latin typeface="system-ui"/>
              </a:rPr>
              <a:t>().filter(string -&gt; </a:t>
            </a:r>
            <a:r>
              <a:rPr lang="en-US" sz="1600" b="0" i="0" dirty="0" err="1">
                <a:solidFill>
                  <a:srgbClr val="212529"/>
                </a:solidFill>
                <a:effectLst/>
                <a:latin typeface="system-ui"/>
              </a:rPr>
              <a:t>string.isEmpty</a:t>
            </a:r>
            <a:r>
              <a:rPr lang="en-US" sz="1600" b="0" i="0" dirty="0">
                <a:solidFill>
                  <a:srgbClr val="212529"/>
                </a:solidFill>
                <a:effectLst/>
                <a:latin typeface="system-ui"/>
              </a:rPr>
              <a:t>()).count();</a:t>
            </a:r>
          </a:p>
          <a:p>
            <a:pPr marL="0" indent="0">
              <a:buNone/>
            </a:pPr>
            <a:r>
              <a:rPr lang="en-US" sz="1600" dirty="0">
                <a:solidFill>
                  <a:srgbClr val="212529"/>
                </a:solidFill>
                <a:latin typeface="system-ui"/>
              </a:rPr>
              <a:t>L</a:t>
            </a:r>
            <a:r>
              <a:rPr lang="en-US" sz="1600" b="0" i="0" dirty="0">
                <a:solidFill>
                  <a:srgbClr val="212529"/>
                </a:solidFill>
                <a:effectLst/>
                <a:latin typeface="system-ui"/>
              </a:rPr>
              <a:t>imit:</a:t>
            </a:r>
          </a:p>
          <a:p>
            <a:r>
              <a:rPr lang="en-US" sz="1600" b="0" i="0" dirty="0">
                <a:solidFill>
                  <a:srgbClr val="212529"/>
                </a:solidFill>
                <a:effectLst/>
                <a:latin typeface="system-ui"/>
              </a:rPr>
              <a:t>The ‘limit’ method is used to reduce the size of the stream. The following code segment shows how to print 10 random numbers using limit.</a:t>
            </a:r>
          </a:p>
          <a:p>
            <a:pPr marL="0" indent="0">
              <a:buNone/>
            </a:pPr>
            <a:r>
              <a:rPr lang="en-US" sz="1600" b="0" i="0" dirty="0">
                <a:solidFill>
                  <a:srgbClr val="212529"/>
                </a:solidFill>
                <a:effectLst/>
                <a:latin typeface="system-ui"/>
              </a:rPr>
              <a:t>                             Random </a:t>
            </a:r>
            <a:r>
              <a:rPr lang="en-US" sz="1600" b="0" i="0" dirty="0" err="1">
                <a:solidFill>
                  <a:srgbClr val="212529"/>
                </a:solidFill>
                <a:effectLst/>
                <a:latin typeface="system-ui"/>
              </a:rPr>
              <a:t>random</a:t>
            </a:r>
            <a:r>
              <a:rPr lang="en-US" sz="1600" b="0" i="0" dirty="0">
                <a:solidFill>
                  <a:srgbClr val="212529"/>
                </a:solidFill>
                <a:effectLst/>
                <a:latin typeface="system-ui"/>
              </a:rPr>
              <a:t> = new Random();</a:t>
            </a:r>
          </a:p>
          <a:p>
            <a:pPr marL="0" indent="0">
              <a:buNone/>
            </a:pPr>
            <a:r>
              <a:rPr lang="en-US" sz="1600" b="0" i="0" dirty="0">
                <a:solidFill>
                  <a:srgbClr val="212529"/>
                </a:solidFill>
                <a:effectLst/>
                <a:latin typeface="system-ui"/>
              </a:rPr>
              <a:t>                             </a:t>
            </a:r>
            <a:r>
              <a:rPr lang="en-US" sz="1600" b="0" i="0" dirty="0" err="1">
                <a:solidFill>
                  <a:srgbClr val="212529"/>
                </a:solidFill>
                <a:effectLst/>
                <a:latin typeface="system-ui"/>
              </a:rPr>
              <a:t>random.ints</a:t>
            </a:r>
            <a:r>
              <a:rPr lang="en-US" sz="1600" b="0" i="0" dirty="0">
                <a:solidFill>
                  <a:srgbClr val="212529"/>
                </a:solidFill>
                <a:effectLst/>
                <a:latin typeface="system-ui"/>
              </a:rPr>
              <a:t>().limit(10).</a:t>
            </a:r>
            <a:r>
              <a:rPr lang="en-US" sz="1600" b="0" i="0" dirty="0" err="1">
                <a:solidFill>
                  <a:srgbClr val="212529"/>
                </a:solidFill>
                <a:effectLst/>
                <a:latin typeface="system-ui"/>
              </a:rPr>
              <a:t>forEach</a:t>
            </a:r>
            <a:r>
              <a:rPr lang="en-US" sz="1600" b="0" i="0" dirty="0">
                <a:solidFill>
                  <a:srgbClr val="212529"/>
                </a:solidFill>
                <a:effectLst/>
                <a:latin typeface="system-ui"/>
              </a:rPr>
              <a:t>(</a:t>
            </a:r>
            <a:r>
              <a:rPr lang="en-US" sz="1600" b="0" i="0" dirty="0" err="1">
                <a:solidFill>
                  <a:srgbClr val="212529"/>
                </a:solidFill>
                <a:effectLst/>
                <a:latin typeface="system-ui"/>
              </a:rPr>
              <a:t>System.out</a:t>
            </a:r>
            <a:r>
              <a:rPr lang="en-US" sz="1600" b="0" i="0" dirty="0">
                <a:solidFill>
                  <a:srgbClr val="212529"/>
                </a:solidFill>
                <a:effectLst/>
                <a:latin typeface="system-ui"/>
              </a:rPr>
              <a:t>::</a:t>
            </a:r>
            <a:r>
              <a:rPr lang="en-US" sz="1600" b="0" i="0" dirty="0" err="1">
                <a:solidFill>
                  <a:srgbClr val="212529"/>
                </a:solidFill>
                <a:effectLst/>
                <a:latin typeface="system-ui"/>
              </a:rPr>
              <a:t>println</a:t>
            </a:r>
            <a:r>
              <a:rPr lang="en-US" sz="1600" b="0" i="0" dirty="0">
                <a:solidFill>
                  <a:srgbClr val="212529"/>
                </a:solidFill>
                <a:effectLst/>
                <a:latin typeface="system-ui"/>
              </a:rPr>
              <a:t>);</a:t>
            </a:r>
          </a:p>
          <a:p>
            <a:endParaRPr lang="en-US" sz="1600" b="0" i="0" dirty="0">
              <a:solidFill>
                <a:srgbClr val="212529"/>
              </a:solidFill>
              <a:effectLst/>
              <a:latin typeface="system-ui"/>
            </a:endParaRPr>
          </a:p>
          <a:p>
            <a:r>
              <a:rPr lang="en-US" sz="1600" dirty="0">
                <a:solidFill>
                  <a:srgbClr val="212529"/>
                </a:solidFill>
                <a:latin typeface="system-ui"/>
              </a:rPr>
              <a:t>S</a:t>
            </a:r>
            <a:r>
              <a:rPr lang="en-US" sz="1600" b="0" i="0" dirty="0">
                <a:solidFill>
                  <a:srgbClr val="212529"/>
                </a:solidFill>
                <a:effectLst/>
                <a:latin typeface="system-ui"/>
              </a:rPr>
              <a:t>orted:</a:t>
            </a:r>
          </a:p>
          <a:p>
            <a:r>
              <a:rPr lang="en-US" sz="1600" b="0" i="0" dirty="0">
                <a:solidFill>
                  <a:srgbClr val="212529"/>
                </a:solidFill>
                <a:effectLst/>
                <a:latin typeface="system-ui"/>
              </a:rPr>
              <a:t>The ‘sorted’ method is used to sort the stream. The following code segment shows how to print 10 random numbers in a sorted order.</a:t>
            </a:r>
          </a:p>
          <a:p>
            <a:pPr marL="0" indent="0">
              <a:buNone/>
            </a:pPr>
            <a:r>
              <a:rPr lang="en-US" sz="1600" b="0" i="0" dirty="0">
                <a:solidFill>
                  <a:srgbClr val="212529"/>
                </a:solidFill>
                <a:effectLst/>
                <a:latin typeface="system-ui"/>
              </a:rPr>
              <a:t>                           Random </a:t>
            </a:r>
            <a:r>
              <a:rPr lang="en-US" sz="1600" b="0" i="0" dirty="0" err="1">
                <a:solidFill>
                  <a:srgbClr val="212529"/>
                </a:solidFill>
                <a:effectLst/>
                <a:latin typeface="system-ui"/>
              </a:rPr>
              <a:t>random</a:t>
            </a:r>
            <a:r>
              <a:rPr lang="en-US" sz="1600" b="0" i="0" dirty="0">
                <a:solidFill>
                  <a:srgbClr val="212529"/>
                </a:solidFill>
                <a:effectLst/>
                <a:latin typeface="system-ui"/>
              </a:rPr>
              <a:t> = new Random();</a:t>
            </a:r>
          </a:p>
          <a:p>
            <a:pPr marL="0" indent="0">
              <a:buNone/>
            </a:pPr>
            <a:r>
              <a:rPr lang="en-US" sz="1600" b="0" i="0" dirty="0">
                <a:solidFill>
                  <a:srgbClr val="212529"/>
                </a:solidFill>
                <a:effectLst/>
                <a:latin typeface="system-ui"/>
              </a:rPr>
              <a:t>                            </a:t>
            </a:r>
            <a:r>
              <a:rPr lang="en-US" sz="1600" b="0" i="0" dirty="0" err="1">
                <a:solidFill>
                  <a:srgbClr val="212529"/>
                </a:solidFill>
                <a:effectLst/>
                <a:latin typeface="system-ui"/>
              </a:rPr>
              <a:t>random.ints</a:t>
            </a:r>
            <a:r>
              <a:rPr lang="en-US" sz="1600" b="0" i="0" dirty="0">
                <a:solidFill>
                  <a:srgbClr val="212529"/>
                </a:solidFill>
                <a:effectLst/>
                <a:latin typeface="system-ui"/>
              </a:rPr>
              <a:t>().limit(10).sorted().</a:t>
            </a:r>
            <a:r>
              <a:rPr lang="en-US" sz="1600" b="0" i="0" dirty="0" err="1">
                <a:solidFill>
                  <a:srgbClr val="212529"/>
                </a:solidFill>
                <a:effectLst/>
                <a:latin typeface="system-ui"/>
              </a:rPr>
              <a:t>forEach</a:t>
            </a:r>
            <a:r>
              <a:rPr lang="en-US" sz="1600" b="0" i="0" dirty="0">
                <a:solidFill>
                  <a:srgbClr val="212529"/>
                </a:solidFill>
                <a:effectLst/>
                <a:latin typeface="system-ui"/>
              </a:rPr>
              <a:t>(</a:t>
            </a:r>
            <a:r>
              <a:rPr lang="en-US" sz="1600" b="0" i="0" dirty="0" err="1">
                <a:solidFill>
                  <a:srgbClr val="212529"/>
                </a:solidFill>
                <a:effectLst/>
                <a:latin typeface="system-ui"/>
              </a:rPr>
              <a:t>System.out</a:t>
            </a:r>
            <a:r>
              <a:rPr lang="en-US" sz="1600" b="0" i="0" dirty="0">
                <a:solidFill>
                  <a:srgbClr val="212529"/>
                </a:solidFill>
                <a:effectLst/>
                <a:latin typeface="system-ui"/>
              </a:rPr>
              <a:t>::</a:t>
            </a:r>
            <a:r>
              <a:rPr lang="en-US" sz="1600" b="0" i="0" dirty="0" err="1">
                <a:solidFill>
                  <a:srgbClr val="212529"/>
                </a:solidFill>
                <a:effectLst/>
                <a:latin typeface="system-ui"/>
              </a:rPr>
              <a:t>println</a:t>
            </a:r>
            <a:r>
              <a:rPr lang="en-US" sz="1600" b="0" i="0" dirty="0">
                <a:solidFill>
                  <a:srgbClr val="212529"/>
                </a:solidFill>
                <a:effectLst/>
                <a:latin typeface="system-ui"/>
              </a:rPr>
              <a:t>);</a:t>
            </a:r>
            <a:endParaRPr lang="en-GB" sz="1600" b="0" i="0" dirty="0">
              <a:solidFill>
                <a:srgbClr val="212529"/>
              </a:solidFill>
              <a:effectLst/>
              <a:latin typeface="system-ui"/>
            </a:endParaRPr>
          </a:p>
          <a:p>
            <a:endParaRPr lang="en-GB" sz="1600" b="0" i="0" dirty="0">
              <a:solidFill>
                <a:srgbClr val="212529"/>
              </a:solidFill>
              <a:effectLst/>
              <a:latin typeface="system-ui"/>
            </a:endParaRPr>
          </a:p>
          <a:p>
            <a:endParaRPr lang="en-GB" sz="1600" dirty="0"/>
          </a:p>
        </p:txBody>
      </p:sp>
    </p:spTree>
    <p:extLst>
      <p:ext uri="{BB962C8B-B14F-4D97-AF65-F5344CB8AC3E}">
        <p14:creationId xmlns:p14="http://schemas.microsoft.com/office/powerpoint/2010/main" val="1099734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082B-1D1E-D331-3207-DBDBE5C36416}"/>
              </a:ext>
            </a:extLst>
          </p:cNvPr>
          <p:cNvSpPr>
            <a:spLocks noGrp="1"/>
          </p:cNvSpPr>
          <p:nvPr>
            <p:ph type="title"/>
          </p:nvPr>
        </p:nvSpPr>
        <p:spPr>
          <a:xfrm>
            <a:off x="0" y="152400"/>
            <a:ext cx="9274002" cy="751840"/>
          </a:xfrm>
        </p:spPr>
        <p:txBody>
          <a:bodyPr>
            <a:normAutofit fontScale="90000"/>
          </a:bodyPr>
          <a:lstStyle/>
          <a:p>
            <a:r>
              <a:rPr lang="en-IN" b="0" i="0" dirty="0">
                <a:solidFill>
                  <a:srgbClr val="303030"/>
                </a:solidFill>
                <a:effectLst/>
                <a:latin typeface="Heebo" pitchFamily="2" charset="-79"/>
                <a:cs typeface="Heebo" pitchFamily="2" charset="-79"/>
              </a:rPr>
              <a:t>Optional Class:</a:t>
            </a:r>
            <a:br>
              <a:rPr lang="en-IN" b="0" i="0" dirty="0">
                <a:solidFill>
                  <a:srgbClr val="303030"/>
                </a:solidFill>
                <a:effectLst/>
                <a:latin typeface="Heebo" pitchFamily="2" charset="-79"/>
                <a:cs typeface="Heebo" pitchFamily="2" charset="-79"/>
              </a:rPr>
            </a:br>
            <a:br>
              <a:rPr lang="en-US" b="0" i="0" dirty="0">
                <a:solidFill>
                  <a:srgbClr val="610B4B"/>
                </a:solidFill>
                <a:effectLst/>
                <a:latin typeface="erdana"/>
              </a:rPr>
            </a:b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1FEC086-3945-2245-EC71-1CE8A7FA9855}"/>
              </a:ext>
            </a:extLst>
          </p:cNvPr>
          <p:cNvSpPr>
            <a:spLocks noGrp="1"/>
          </p:cNvSpPr>
          <p:nvPr>
            <p:ph idx="1"/>
          </p:nvPr>
        </p:nvSpPr>
        <p:spPr>
          <a:xfrm>
            <a:off x="0" y="843280"/>
            <a:ext cx="12009120" cy="6014719"/>
          </a:xfrm>
        </p:spPr>
        <p:txBody>
          <a:bodyPr/>
          <a:lstStyle/>
          <a:p>
            <a:r>
              <a:rPr lang="en-US" b="0" i="0" dirty="0">
                <a:solidFill>
                  <a:srgbClr val="000000"/>
                </a:solidFill>
                <a:effectLst/>
                <a:latin typeface="Nunito" pitchFamily="2" charset="0"/>
              </a:rPr>
              <a:t>Optional is a container object used to contain not-null objects. Optional object is used to represent null with absent value.</a:t>
            </a:r>
          </a:p>
          <a:p>
            <a:r>
              <a:rPr lang="en-IN" dirty="0"/>
              <a:t>public final class Optional&lt;T&gt; extends Object</a:t>
            </a:r>
          </a:p>
          <a:p>
            <a:pPr marL="0" indent="0">
              <a:buNone/>
            </a:pPr>
            <a:r>
              <a:rPr lang="en-IN" b="0" i="0" dirty="0">
                <a:solidFill>
                  <a:srgbClr val="000000"/>
                </a:solidFill>
                <a:effectLst/>
                <a:latin typeface="Heebo" pitchFamily="2" charset="-79"/>
                <a:cs typeface="Heebo" pitchFamily="2" charset="-79"/>
              </a:rPr>
              <a:t>Class Method:</a:t>
            </a:r>
          </a:p>
          <a:p>
            <a:pPr marL="0" indent="0">
              <a:buNone/>
            </a:pPr>
            <a:endParaRPr lang="en-IN" b="0" i="0" dirty="0">
              <a:solidFill>
                <a:srgbClr val="000000"/>
              </a:solidFill>
              <a:effectLst/>
              <a:latin typeface="Heebo" pitchFamily="2" charset="-79"/>
              <a:cs typeface="Heebo" pitchFamily="2" charset="-79"/>
            </a:endParaRPr>
          </a:p>
          <a:p>
            <a:endParaRPr lang="en-IN" dirty="0"/>
          </a:p>
        </p:txBody>
      </p:sp>
      <p:graphicFrame>
        <p:nvGraphicFramePr>
          <p:cNvPr id="6" name="Table 5">
            <a:extLst>
              <a:ext uri="{FF2B5EF4-FFF2-40B4-BE49-F238E27FC236}">
                <a16:creationId xmlns:a16="http://schemas.microsoft.com/office/drawing/2014/main" id="{B08A07A9-5265-EDEC-064A-68E37E42C233}"/>
              </a:ext>
            </a:extLst>
          </p:cNvPr>
          <p:cNvGraphicFramePr>
            <a:graphicFrameLocks noGrp="1"/>
          </p:cNvGraphicFramePr>
          <p:nvPr>
            <p:extLst>
              <p:ext uri="{D42A27DB-BD31-4B8C-83A1-F6EECF244321}">
                <p14:modId xmlns:p14="http://schemas.microsoft.com/office/powerpoint/2010/main" val="496969995"/>
              </p:ext>
            </p:extLst>
          </p:nvPr>
        </p:nvGraphicFramePr>
        <p:xfrm>
          <a:off x="243840" y="2306320"/>
          <a:ext cx="10881360" cy="7510016"/>
        </p:xfrm>
        <a:graphic>
          <a:graphicData uri="http://schemas.openxmlformats.org/drawingml/2006/table">
            <a:tbl>
              <a:tblPr/>
              <a:tblGrid>
                <a:gridCol w="1092747">
                  <a:extLst>
                    <a:ext uri="{9D8B030D-6E8A-4147-A177-3AD203B41FA5}">
                      <a16:colId xmlns:a16="http://schemas.microsoft.com/office/drawing/2014/main" val="2224819076"/>
                    </a:ext>
                  </a:extLst>
                </a:gridCol>
                <a:gridCol w="9788613">
                  <a:extLst>
                    <a:ext uri="{9D8B030D-6E8A-4147-A177-3AD203B41FA5}">
                      <a16:colId xmlns:a16="http://schemas.microsoft.com/office/drawing/2014/main" val="3153986869"/>
                    </a:ext>
                  </a:extLst>
                </a:gridCol>
              </a:tblGrid>
              <a:tr h="161074">
                <a:tc>
                  <a:txBody>
                    <a:bodyPr/>
                    <a:lstStyle/>
                    <a:p>
                      <a:pPr algn="l" fontAlgn="t"/>
                      <a:r>
                        <a:rPr lang="en-IN" sz="1400">
                          <a:effectLst/>
                        </a:rPr>
                        <a:t>Sr.No.</a:t>
                      </a:r>
                    </a:p>
                  </a:txBody>
                  <a:tcPr marL="7993" marR="7993" marT="7993" marB="79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400">
                          <a:effectLst/>
                        </a:rPr>
                        <a:t>Method &amp; Description</a:t>
                      </a:r>
                    </a:p>
                  </a:txBody>
                  <a:tcPr marL="7993" marR="7993" marT="7993" marB="79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530301770"/>
                  </a:ext>
                </a:extLst>
              </a:tr>
              <a:tr h="208866">
                <a:tc>
                  <a:txBody>
                    <a:bodyPr/>
                    <a:lstStyle/>
                    <a:p>
                      <a:pPr fontAlgn="t"/>
                      <a:r>
                        <a:rPr lang="en-IN" sz="1400">
                          <a:effectLst/>
                        </a:rPr>
                        <a:t>1</a:t>
                      </a:r>
                    </a:p>
                  </a:txBody>
                  <a:tcPr marL="7993" marR="7993" marT="7993" marB="79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static &lt;T&gt; Optional&lt;T&gt; empty()</a:t>
                      </a:r>
                      <a:endParaRPr lang="en-US" sz="1400">
                        <a:solidFill>
                          <a:srgbClr val="000000"/>
                        </a:solidFill>
                        <a:effectLst/>
                      </a:endParaRPr>
                    </a:p>
                    <a:p>
                      <a:pPr algn="just" fontAlgn="t"/>
                      <a:r>
                        <a:rPr lang="en-US" sz="1400">
                          <a:solidFill>
                            <a:srgbClr val="000000"/>
                          </a:solidFill>
                          <a:effectLst/>
                        </a:rPr>
                        <a:t>Returns an empty Optional instance.</a:t>
                      </a:r>
                    </a:p>
                  </a:txBody>
                  <a:tcPr marL="7993" marR="7993" marT="7993" marB="79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88491405"/>
                  </a:ext>
                </a:extLst>
              </a:tr>
              <a:tr h="208866">
                <a:tc>
                  <a:txBody>
                    <a:bodyPr/>
                    <a:lstStyle/>
                    <a:p>
                      <a:pPr fontAlgn="t"/>
                      <a:r>
                        <a:rPr lang="en-IN" sz="1400">
                          <a:effectLst/>
                        </a:rPr>
                        <a:t>2</a:t>
                      </a:r>
                    </a:p>
                  </a:txBody>
                  <a:tcPr marL="7993" marR="7993" marT="7993" marB="79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boolean equals(Object obj)</a:t>
                      </a:r>
                      <a:endParaRPr lang="en-US" sz="1400">
                        <a:solidFill>
                          <a:srgbClr val="000000"/>
                        </a:solidFill>
                        <a:effectLst/>
                      </a:endParaRPr>
                    </a:p>
                    <a:p>
                      <a:pPr algn="just" fontAlgn="t"/>
                      <a:r>
                        <a:rPr lang="en-US" sz="1400">
                          <a:solidFill>
                            <a:srgbClr val="000000"/>
                          </a:solidFill>
                          <a:effectLst/>
                        </a:rPr>
                        <a:t>Indicates whether some other object is "equal to" this Optional.</a:t>
                      </a:r>
                    </a:p>
                  </a:txBody>
                  <a:tcPr marL="7993" marR="7993" marT="7993" marB="79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34671312"/>
                  </a:ext>
                </a:extLst>
              </a:tr>
              <a:tr h="400031">
                <a:tc>
                  <a:txBody>
                    <a:bodyPr/>
                    <a:lstStyle/>
                    <a:p>
                      <a:pPr fontAlgn="t"/>
                      <a:r>
                        <a:rPr lang="en-IN" sz="1400">
                          <a:effectLst/>
                        </a:rPr>
                        <a:t>3</a:t>
                      </a:r>
                    </a:p>
                  </a:txBody>
                  <a:tcPr marL="7993" marR="7993" marT="7993" marB="79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Optional&lt;T&gt; filter(Predicate&lt;? super &lt;T&gt; predicate)</a:t>
                      </a:r>
                      <a:endParaRPr lang="en-US" sz="1400">
                        <a:solidFill>
                          <a:srgbClr val="000000"/>
                        </a:solidFill>
                        <a:effectLst/>
                      </a:endParaRPr>
                    </a:p>
                    <a:p>
                      <a:pPr algn="just" fontAlgn="t"/>
                      <a:r>
                        <a:rPr lang="en-US" sz="1400">
                          <a:solidFill>
                            <a:srgbClr val="000000"/>
                          </a:solidFill>
                          <a:effectLst/>
                        </a:rPr>
                        <a:t>If a value is present and the value matches a given predicate, it returns an Optional describing the value, otherwise returns an empty Optional.</a:t>
                      </a:r>
                    </a:p>
                  </a:txBody>
                  <a:tcPr marL="7993" marR="7993" marT="7993" marB="79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71643608"/>
                  </a:ext>
                </a:extLst>
              </a:tr>
              <a:tr h="400031">
                <a:tc>
                  <a:txBody>
                    <a:bodyPr/>
                    <a:lstStyle/>
                    <a:p>
                      <a:pPr fontAlgn="t"/>
                      <a:r>
                        <a:rPr lang="en-IN" sz="1400">
                          <a:effectLst/>
                        </a:rPr>
                        <a:t>4</a:t>
                      </a:r>
                    </a:p>
                  </a:txBody>
                  <a:tcPr marL="7993" marR="7993" marT="7993" marB="79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&lt;U&gt; Optional&lt;U&gt; flatMap(Function&lt;? super T,Optional&lt;U&gt;&gt; mapper)</a:t>
                      </a:r>
                      <a:endParaRPr lang="en-US" sz="1400">
                        <a:solidFill>
                          <a:srgbClr val="000000"/>
                        </a:solidFill>
                        <a:effectLst/>
                      </a:endParaRPr>
                    </a:p>
                    <a:p>
                      <a:pPr algn="just" fontAlgn="t"/>
                      <a:r>
                        <a:rPr lang="en-US" sz="1400">
                          <a:solidFill>
                            <a:srgbClr val="000000"/>
                          </a:solidFill>
                          <a:effectLst/>
                        </a:rPr>
                        <a:t>If a value is present, it applies the provided Optional-bearing mapping function to it, returns that result, otherwise returns an empty Optional.</a:t>
                      </a:r>
                    </a:p>
                  </a:txBody>
                  <a:tcPr marL="7993" marR="7993" marT="7993" marB="79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88763832"/>
                  </a:ext>
                </a:extLst>
              </a:tr>
              <a:tr h="256657">
                <a:tc>
                  <a:txBody>
                    <a:bodyPr/>
                    <a:lstStyle/>
                    <a:p>
                      <a:pPr fontAlgn="t"/>
                      <a:r>
                        <a:rPr lang="en-IN" sz="1400">
                          <a:effectLst/>
                        </a:rPr>
                        <a:t>5</a:t>
                      </a:r>
                    </a:p>
                  </a:txBody>
                  <a:tcPr marL="7993" marR="7993" marT="7993" marB="79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T get()</a:t>
                      </a:r>
                      <a:endParaRPr lang="en-US" sz="1400" dirty="0">
                        <a:solidFill>
                          <a:srgbClr val="000000"/>
                        </a:solidFill>
                        <a:effectLst/>
                      </a:endParaRPr>
                    </a:p>
                    <a:p>
                      <a:pPr algn="just" fontAlgn="t"/>
                      <a:r>
                        <a:rPr lang="en-US" sz="1400" dirty="0">
                          <a:solidFill>
                            <a:srgbClr val="000000"/>
                          </a:solidFill>
                          <a:effectLst/>
                        </a:rPr>
                        <a:t>If a value is present in this Optional, returns the value, otherwise throws </a:t>
                      </a:r>
                      <a:r>
                        <a:rPr lang="en-US" sz="1400" dirty="0" err="1">
                          <a:solidFill>
                            <a:srgbClr val="000000"/>
                          </a:solidFill>
                          <a:effectLst/>
                        </a:rPr>
                        <a:t>NoSuchElementException</a:t>
                      </a:r>
                      <a:r>
                        <a:rPr lang="en-US" sz="1400" dirty="0">
                          <a:solidFill>
                            <a:srgbClr val="000000"/>
                          </a:solidFill>
                          <a:effectLst/>
                        </a:rPr>
                        <a:t>.</a:t>
                      </a:r>
                    </a:p>
                  </a:txBody>
                  <a:tcPr marL="7993" marR="7993" marT="7993" marB="79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91097486"/>
                  </a:ext>
                </a:extLst>
              </a:tr>
              <a:tr h="208866">
                <a:tc>
                  <a:txBody>
                    <a:bodyPr/>
                    <a:lstStyle/>
                    <a:p>
                      <a:pPr fontAlgn="t"/>
                      <a:r>
                        <a:rPr lang="en-IN" sz="1400">
                          <a:effectLst/>
                        </a:rPr>
                        <a:t>6</a:t>
                      </a:r>
                    </a:p>
                  </a:txBody>
                  <a:tcPr marL="7993" marR="7993" marT="7993" marB="79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int hashCode()</a:t>
                      </a:r>
                      <a:endParaRPr lang="en-US" sz="1400">
                        <a:solidFill>
                          <a:srgbClr val="000000"/>
                        </a:solidFill>
                        <a:effectLst/>
                      </a:endParaRPr>
                    </a:p>
                    <a:p>
                      <a:pPr algn="just" fontAlgn="t"/>
                      <a:r>
                        <a:rPr lang="en-US" sz="1400">
                          <a:solidFill>
                            <a:srgbClr val="000000"/>
                          </a:solidFill>
                          <a:effectLst/>
                        </a:rPr>
                        <a:t>Returns the hash code value of the present value, if any, or 0 (zero) if no value is present.</a:t>
                      </a:r>
                    </a:p>
                  </a:txBody>
                  <a:tcPr marL="7993" marR="7993" marT="7993" marB="79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36393161"/>
                  </a:ext>
                </a:extLst>
              </a:tr>
              <a:tr h="304449">
                <a:tc>
                  <a:txBody>
                    <a:bodyPr/>
                    <a:lstStyle/>
                    <a:p>
                      <a:pPr fontAlgn="t"/>
                      <a:r>
                        <a:rPr lang="en-IN" sz="1400">
                          <a:effectLst/>
                        </a:rPr>
                        <a:t>7</a:t>
                      </a:r>
                    </a:p>
                  </a:txBody>
                  <a:tcPr marL="7993" marR="7993" marT="7993" marB="79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void ifPresent(Consumer&lt;? super T&gt; consumer)</a:t>
                      </a:r>
                      <a:endParaRPr lang="en-US" sz="1400">
                        <a:solidFill>
                          <a:srgbClr val="000000"/>
                        </a:solidFill>
                        <a:effectLst/>
                      </a:endParaRPr>
                    </a:p>
                    <a:p>
                      <a:pPr algn="just" fontAlgn="t"/>
                      <a:r>
                        <a:rPr lang="en-US" sz="1400">
                          <a:solidFill>
                            <a:srgbClr val="000000"/>
                          </a:solidFill>
                          <a:effectLst/>
                        </a:rPr>
                        <a:t>If a value is present, it invokes the specified consumer with the value, otherwise does nothing.</a:t>
                      </a:r>
                    </a:p>
                  </a:txBody>
                  <a:tcPr marL="7993" marR="7993" marT="7993" marB="79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1368177"/>
                  </a:ext>
                </a:extLst>
              </a:tr>
              <a:tr h="161074">
                <a:tc>
                  <a:txBody>
                    <a:bodyPr/>
                    <a:lstStyle/>
                    <a:p>
                      <a:pPr fontAlgn="t"/>
                      <a:r>
                        <a:rPr lang="en-IN" sz="1400">
                          <a:effectLst/>
                        </a:rPr>
                        <a:t>8</a:t>
                      </a:r>
                    </a:p>
                  </a:txBody>
                  <a:tcPr marL="7993" marR="7993" marT="7993" marB="79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boolean isPresent()</a:t>
                      </a:r>
                      <a:endParaRPr lang="en-US" sz="1400">
                        <a:solidFill>
                          <a:srgbClr val="000000"/>
                        </a:solidFill>
                        <a:effectLst/>
                      </a:endParaRPr>
                    </a:p>
                    <a:p>
                      <a:pPr algn="just" fontAlgn="t"/>
                      <a:r>
                        <a:rPr lang="en-US" sz="1400">
                          <a:solidFill>
                            <a:srgbClr val="000000"/>
                          </a:solidFill>
                          <a:effectLst/>
                        </a:rPr>
                        <a:t>Returns true if there is a value present, otherwise false.</a:t>
                      </a:r>
                    </a:p>
                  </a:txBody>
                  <a:tcPr marL="7993" marR="7993" marT="7993" marB="79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16417109"/>
                  </a:ext>
                </a:extLst>
              </a:tr>
              <a:tr h="400031">
                <a:tc>
                  <a:txBody>
                    <a:bodyPr/>
                    <a:lstStyle/>
                    <a:p>
                      <a:pPr fontAlgn="t"/>
                      <a:r>
                        <a:rPr lang="en-IN" sz="1400">
                          <a:effectLst/>
                        </a:rPr>
                        <a:t>9</a:t>
                      </a:r>
                    </a:p>
                  </a:txBody>
                  <a:tcPr marL="7993" marR="7993" marT="7993" marB="79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&lt;U&gt;Optional&lt;U&gt; map(Function&lt;? super T,? extends U&gt; mapper)</a:t>
                      </a:r>
                      <a:endParaRPr lang="en-US" sz="1400">
                        <a:solidFill>
                          <a:srgbClr val="000000"/>
                        </a:solidFill>
                        <a:effectLst/>
                      </a:endParaRPr>
                    </a:p>
                    <a:p>
                      <a:pPr algn="just" fontAlgn="t"/>
                      <a:r>
                        <a:rPr lang="en-US" sz="1400">
                          <a:solidFill>
                            <a:srgbClr val="000000"/>
                          </a:solidFill>
                          <a:effectLst/>
                        </a:rPr>
                        <a:t>If a value is present, applies the provided mapping function to it, and if the result is non-null, returns an Optional describing the result.</a:t>
                      </a:r>
                    </a:p>
                  </a:txBody>
                  <a:tcPr marL="7993" marR="7993" marT="7993" marB="79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23669114"/>
                  </a:ext>
                </a:extLst>
              </a:tr>
              <a:tr h="256657">
                <a:tc>
                  <a:txBody>
                    <a:bodyPr/>
                    <a:lstStyle/>
                    <a:p>
                      <a:pPr fontAlgn="t"/>
                      <a:r>
                        <a:rPr lang="en-IN" sz="1400">
                          <a:effectLst/>
                        </a:rPr>
                        <a:t>10</a:t>
                      </a:r>
                    </a:p>
                  </a:txBody>
                  <a:tcPr marL="7993" marR="7993" marT="7993" marB="79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static &lt;T&gt; Optional&lt;T&gt; of(T value)</a:t>
                      </a:r>
                      <a:endParaRPr lang="en-US" sz="1400">
                        <a:solidFill>
                          <a:srgbClr val="000000"/>
                        </a:solidFill>
                        <a:effectLst/>
                      </a:endParaRPr>
                    </a:p>
                    <a:p>
                      <a:pPr algn="just" fontAlgn="t"/>
                      <a:r>
                        <a:rPr lang="en-US" sz="1400">
                          <a:solidFill>
                            <a:srgbClr val="000000"/>
                          </a:solidFill>
                          <a:effectLst/>
                        </a:rPr>
                        <a:t>Returns an Optional with the specified present non-null value.</a:t>
                      </a:r>
                    </a:p>
                  </a:txBody>
                  <a:tcPr marL="7993" marR="7993" marT="7993" marB="79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46773357"/>
                  </a:ext>
                </a:extLst>
              </a:tr>
              <a:tr h="304449">
                <a:tc>
                  <a:txBody>
                    <a:bodyPr/>
                    <a:lstStyle/>
                    <a:p>
                      <a:pPr fontAlgn="t"/>
                      <a:r>
                        <a:rPr lang="en-IN" sz="1400">
                          <a:effectLst/>
                        </a:rPr>
                        <a:t>11</a:t>
                      </a:r>
                    </a:p>
                  </a:txBody>
                  <a:tcPr marL="7993" marR="7993" marT="7993" marB="79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static &lt;T&gt; Optional&lt;T&gt; ofNullable(T value)</a:t>
                      </a:r>
                      <a:endParaRPr lang="en-US" sz="1400">
                        <a:solidFill>
                          <a:srgbClr val="000000"/>
                        </a:solidFill>
                        <a:effectLst/>
                      </a:endParaRPr>
                    </a:p>
                    <a:p>
                      <a:pPr algn="just" fontAlgn="t"/>
                      <a:r>
                        <a:rPr lang="en-US" sz="1400">
                          <a:solidFill>
                            <a:srgbClr val="000000"/>
                          </a:solidFill>
                          <a:effectLst/>
                        </a:rPr>
                        <a:t>Returns an Optional describing the specified value, if non-null, otherwise returns an empty Optional.</a:t>
                      </a:r>
                    </a:p>
                  </a:txBody>
                  <a:tcPr marL="7993" marR="7993" marT="7993" marB="79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87378005"/>
                  </a:ext>
                </a:extLst>
              </a:tr>
              <a:tr h="161074">
                <a:tc>
                  <a:txBody>
                    <a:bodyPr/>
                    <a:lstStyle/>
                    <a:p>
                      <a:pPr fontAlgn="t"/>
                      <a:r>
                        <a:rPr lang="en-IN" sz="1400">
                          <a:effectLst/>
                        </a:rPr>
                        <a:t>12</a:t>
                      </a:r>
                    </a:p>
                  </a:txBody>
                  <a:tcPr marL="7993" marR="7993" marT="7993" marB="79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T orElse(T other)</a:t>
                      </a:r>
                      <a:endParaRPr lang="en-US" sz="1400">
                        <a:solidFill>
                          <a:srgbClr val="000000"/>
                        </a:solidFill>
                        <a:effectLst/>
                      </a:endParaRPr>
                    </a:p>
                    <a:p>
                      <a:pPr algn="just" fontAlgn="t"/>
                      <a:r>
                        <a:rPr lang="en-US" sz="1400">
                          <a:solidFill>
                            <a:srgbClr val="000000"/>
                          </a:solidFill>
                          <a:effectLst/>
                        </a:rPr>
                        <a:t>Returns the value if present, otherwise returns other.</a:t>
                      </a:r>
                    </a:p>
                  </a:txBody>
                  <a:tcPr marL="7993" marR="7993" marT="7993" marB="79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20450208"/>
                  </a:ext>
                </a:extLst>
              </a:tr>
              <a:tr h="304449">
                <a:tc>
                  <a:txBody>
                    <a:bodyPr/>
                    <a:lstStyle/>
                    <a:p>
                      <a:pPr fontAlgn="t"/>
                      <a:r>
                        <a:rPr lang="en-IN" sz="1400">
                          <a:effectLst/>
                        </a:rPr>
                        <a:t>13</a:t>
                      </a:r>
                    </a:p>
                  </a:txBody>
                  <a:tcPr marL="7993" marR="7993" marT="7993" marB="79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T orElseGet(Supplier&lt;? extends T&gt; other)</a:t>
                      </a:r>
                      <a:endParaRPr lang="en-US" sz="1400">
                        <a:solidFill>
                          <a:srgbClr val="000000"/>
                        </a:solidFill>
                        <a:effectLst/>
                      </a:endParaRPr>
                    </a:p>
                    <a:p>
                      <a:pPr algn="just" fontAlgn="t"/>
                      <a:r>
                        <a:rPr lang="en-US" sz="1400">
                          <a:solidFill>
                            <a:srgbClr val="000000"/>
                          </a:solidFill>
                          <a:effectLst/>
                        </a:rPr>
                        <a:t>Returns the value if present, otherwise invokes other and returns the result of that invocation.</a:t>
                      </a:r>
                    </a:p>
                  </a:txBody>
                  <a:tcPr marL="7993" marR="7993" marT="7993" marB="79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2911164"/>
                  </a:ext>
                </a:extLst>
              </a:tr>
              <a:tr h="352239">
                <a:tc>
                  <a:txBody>
                    <a:bodyPr/>
                    <a:lstStyle/>
                    <a:p>
                      <a:pPr fontAlgn="t"/>
                      <a:r>
                        <a:rPr lang="en-IN" sz="1400">
                          <a:effectLst/>
                        </a:rPr>
                        <a:t>14</a:t>
                      </a:r>
                    </a:p>
                  </a:txBody>
                  <a:tcPr marL="7993" marR="7993" marT="7993" marB="79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&lt;X extends Throwable&gt; T orElseThrow(Supplier&lt;? extends X&gt; exceptionSupplier)</a:t>
                      </a:r>
                      <a:endParaRPr lang="en-US" sz="1400">
                        <a:solidFill>
                          <a:srgbClr val="000000"/>
                        </a:solidFill>
                        <a:effectLst/>
                      </a:endParaRPr>
                    </a:p>
                    <a:p>
                      <a:pPr algn="just" fontAlgn="t"/>
                      <a:r>
                        <a:rPr lang="en-US" sz="1400">
                          <a:solidFill>
                            <a:srgbClr val="000000"/>
                          </a:solidFill>
                          <a:effectLst/>
                        </a:rPr>
                        <a:t>Returns the contained value, if present, otherwise throws an exception to be created by the provided supplier.</a:t>
                      </a:r>
                    </a:p>
                  </a:txBody>
                  <a:tcPr marL="7993" marR="7993" marT="7993" marB="79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47369427"/>
                  </a:ext>
                </a:extLst>
              </a:tr>
              <a:tr h="208866">
                <a:tc>
                  <a:txBody>
                    <a:bodyPr/>
                    <a:lstStyle/>
                    <a:p>
                      <a:pPr fontAlgn="t"/>
                      <a:r>
                        <a:rPr lang="en-IN" sz="1400">
                          <a:effectLst/>
                        </a:rPr>
                        <a:t>15</a:t>
                      </a:r>
                    </a:p>
                  </a:txBody>
                  <a:tcPr marL="7993" marR="7993" marT="7993" marB="79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String </a:t>
                      </a:r>
                      <a:r>
                        <a:rPr lang="en-US" sz="1400" b="1" dirty="0" err="1">
                          <a:solidFill>
                            <a:srgbClr val="000000"/>
                          </a:solidFill>
                          <a:effectLst/>
                        </a:rPr>
                        <a:t>toString</a:t>
                      </a:r>
                      <a:r>
                        <a:rPr lang="en-US" sz="1400" b="1" dirty="0">
                          <a:solidFill>
                            <a:srgbClr val="000000"/>
                          </a:solidFill>
                          <a:effectLst/>
                        </a:rPr>
                        <a:t>()</a:t>
                      </a:r>
                      <a:endParaRPr lang="en-US" sz="1400" dirty="0">
                        <a:solidFill>
                          <a:srgbClr val="000000"/>
                        </a:solidFill>
                        <a:effectLst/>
                      </a:endParaRPr>
                    </a:p>
                    <a:p>
                      <a:pPr algn="just" fontAlgn="t"/>
                      <a:r>
                        <a:rPr lang="en-US" sz="1400" dirty="0">
                          <a:solidFill>
                            <a:srgbClr val="000000"/>
                          </a:solidFill>
                          <a:effectLst/>
                        </a:rPr>
                        <a:t>Returns a non-empty string representation of this Optional suitable for debugging.</a:t>
                      </a:r>
                    </a:p>
                  </a:txBody>
                  <a:tcPr marL="7993" marR="7993" marT="7993" marB="799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3279957"/>
                  </a:ext>
                </a:extLst>
              </a:tr>
            </a:tbl>
          </a:graphicData>
        </a:graphic>
      </p:graphicFrame>
    </p:spTree>
    <p:extLst>
      <p:ext uri="{BB962C8B-B14F-4D97-AF65-F5344CB8AC3E}">
        <p14:creationId xmlns:p14="http://schemas.microsoft.com/office/powerpoint/2010/main" val="2793280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5040-F9E5-47F0-A7B9-7D9BA9C38F9F}"/>
              </a:ext>
            </a:extLst>
          </p:cNvPr>
          <p:cNvSpPr>
            <a:spLocks noGrp="1"/>
          </p:cNvSpPr>
          <p:nvPr>
            <p:ph type="title"/>
          </p:nvPr>
        </p:nvSpPr>
        <p:spPr>
          <a:xfrm>
            <a:off x="677334" y="71022"/>
            <a:ext cx="8596668" cy="1083076"/>
          </a:xfrm>
        </p:spPr>
        <p:txBody>
          <a:bodyPr>
            <a:normAutofit/>
          </a:bodyPr>
          <a:lstStyle/>
          <a:p>
            <a:r>
              <a:rPr lang="en-GB" dirty="0"/>
              <a:t>Interview Preparation</a:t>
            </a:r>
          </a:p>
        </p:txBody>
      </p:sp>
      <p:sp>
        <p:nvSpPr>
          <p:cNvPr id="3" name="Content Placeholder 2">
            <a:extLst>
              <a:ext uri="{FF2B5EF4-FFF2-40B4-BE49-F238E27FC236}">
                <a16:creationId xmlns:a16="http://schemas.microsoft.com/office/drawing/2014/main" id="{F030A597-4EC1-4703-BD83-F89228EFD85F}"/>
              </a:ext>
            </a:extLst>
          </p:cNvPr>
          <p:cNvSpPr>
            <a:spLocks noGrp="1"/>
          </p:cNvSpPr>
          <p:nvPr>
            <p:ph idx="1"/>
          </p:nvPr>
        </p:nvSpPr>
        <p:spPr>
          <a:xfrm>
            <a:off x="677334" y="790113"/>
            <a:ext cx="11360786" cy="5877017"/>
          </a:xfrm>
        </p:spPr>
        <p:txBody>
          <a:bodyPr>
            <a:noAutofit/>
          </a:bodyPr>
          <a:lstStyle/>
          <a:p>
            <a:pPr>
              <a:buFont typeface="+mj-lt"/>
              <a:buAutoNum type="arabicPeriod"/>
            </a:pPr>
            <a:r>
              <a:rPr lang="en-US" b="1" i="0" dirty="0">
                <a:solidFill>
                  <a:srgbClr val="4A4A4A"/>
                </a:solidFill>
                <a:effectLst/>
                <a:latin typeface="Open Sans" panose="020B0606030504020204" pitchFamily="34" charset="0"/>
              </a:rPr>
              <a:t>Differentiate between Comparable and Comparator.</a:t>
            </a:r>
            <a:endParaRPr lang="en-US" b="0" i="0" dirty="0">
              <a:solidFill>
                <a:srgbClr val="4A4A4A"/>
              </a:solidFill>
              <a:effectLst/>
              <a:latin typeface="Open Sans" panose="020B0606030504020204" pitchFamily="34" charset="0"/>
            </a:endParaRPr>
          </a:p>
          <a:p>
            <a:pPr algn="just"/>
            <a:r>
              <a:rPr lang="en-US" b="1" i="0" dirty="0">
                <a:solidFill>
                  <a:srgbClr val="4A4A4A"/>
                </a:solidFill>
                <a:effectLst/>
                <a:latin typeface="Open Sans" panose="020B0606030504020204" pitchFamily="34" charset="0"/>
              </a:rPr>
              <a:t>Differentiate between Set and Map.</a:t>
            </a:r>
          </a:p>
          <a:p>
            <a:pPr algn="just"/>
            <a:r>
              <a:rPr lang="en-US" b="1" i="0" dirty="0">
                <a:solidFill>
                  <a:srgbClr val="4A4A4A"/>
                </a:solidFill>
                <a:effectLst/>
                <a:latin typeface="Open Sans" panose="020B0606030504020204" pitchFamily="34" charset="0"/>
              </a:rPr>
              <a:t>Differentiate between List and Map.</a:t>
            </a:r>
          </a:p>
          <a:p>
            <a:pPr algn="just"/>
            <a:r>
              <a:rPr lang="en-US" b="1" i="0" dirty="0">
                <a:solidFill>
                  <a:srgbClr val="4A4A4A"/>
                </a:solidFill>
                <a:effectLst/>
                <a:latin typeface="Open Sans" panose="020B0606030504020204" pitchFamily="34" charset="0"/>
              </a:rPr>
              <a:t>Differentiate between HashMap and </a:t>
            </a:r>
            <a:r>
              <a:rPr lang="en-US" b="1" i="0" dirty="0" err="1">
                <a:solidFill>
                  <a:srgbClr val="4A4A4A"/>
                </a:solidFill>
                <a:effectLst/>
                <a:latin typeface="Open Sans" panose="020B0606030504020204" pitchFamily="34" charset="0"/>
              </a:rPr>
              <a:t>HashTable</a:t>
            </a:r>
            <a:r>
              <a:rPr lang="en-US" b="1" i="0" dirty="0">
                <a:solidFill>
                  <a:srgbClr val="4A4A4A"/>
                </a:solidFill>
                <a:effectLst/>
                <a:latin typeface="Open Sans" panose="020B0606030504020204" pitchFamily="34" charset="0"/>
              </a:rPr>
              <a:t>.</a:t>
            </a:r>
            <a:endParaRPr lang="en-US" b="0" i="0" dirty="0">
              <a:solidFill>
                <a:srgbClr val="4A4A4A"/>
              </a:solidFill>
              <a:effectLst/>
              <a:latin typeface="Open Sans" panose="020B0606030504020204" pitchFamily="34" charset="0"/>
            </a:endParaRPr>
          </a:p>
          <a:p>
            <a:pPr algn="just"/>
            <a:r>
              <a:rPr lang="en-US" b="1" i="0" dirty="0">
                <a:solidFill>
                  <a:srgbClr val="4A4A4A"/>
                </a:solidFill>
                <a:effectLst/>
                <a:latin typeface="Open Sans" panose="020B0606030504020204" pitchFamily="34" charset="0"/>
              </a:rPr>
              <a:t>Differentiate between HashSet and HashMap.</a:t>
            </a:r>
            <a:endParaRPr lang="en-US" b="0" i="0" dirty="0">
              <a:solidFill>
                <a:srgbClr val="4A4A4A"/>
              </a:solidFill>
              <a:effectLst/>
              <a:latin typeface="Open Sans" panose="020B0606030504020204" pitchFamily="34" charset="0"/>
            </a:endParaRPr>
          </a:p>
          <a:p>
            <a:pPr algn="just"/>
            <a:r>
              <a:rPr lang="en-US" b="1" i="0" dirty="0">
                <a:solidFill>
                  <a:srgbClr val="4A4A4A"/>
                </a:solidFill>
                <a:effectLst/>
                <a:latin typeface="Open Sans" panose="020B0606030504020204" pitchFamily="34" charset="0"/>
              </a:rPr>
              <a:t>Differentiate between HashSet and </a:t>
            </a:r>
            <a:r>
              <a:rPr lang="en-US" b="1" i="0" dirty="0" err="1">
                <a:solidFill>
                  <a:srgbClr val="4A4A4A"/>
                </a:solidFill>
                <a:effectLst/>
                <a:latin typeface="Open Sans" panose="020B0606030504020204" pitchFamily="34" charset="0"/>
              </a:rPr>
              <a:t>TreeSet</a:t>
            </a:r>
            <a:r>
              <a:rPr lang="en-US" b="1" i="0" dirty="0">
                <a:solidFill>
                  <a:srgbClr val="4A4A4A"/>
                </a:solidFill>
                <a:effectLst/>
                <a:latin typeface="Open Sans" panose="020B0606030504020204" pitchFamily="34" charset="0"/>
              </a:rPr>
              <a:t>.</a:t>
            </a:r>
            <a:endParaRPr lang="en-US" b="0" i="0" dirty="0">
              <a:solidFill>
                <a:srgbClr val="4A4A4A"/>
              </a:solidFill>
              <a:effectLst/>
              <a:latin typeface="Open Sans" panose="020B0606030504020204" pitchFamily="34" charset="0"/>
            </a:endParaRPr>
          </a:p>
          <a:p>
            <a:pPr algn="just"/>
            <a:r>
              <a:rPr lang="en-US" b="1" i="0" dirty="0">
                <a:solidFill>
                  <a:srgbClr val="4A4A4A"/>
                </a:solidFill>
                <a:effectLst/>
                <a:latin typeface="Open Sans" panose="020B0606030504020204" pitchFamily="34" charset="0"/>
              </a:rPr>
              <a:t> Differentiate between HashMap and </a:t>
            </a:r>
            <a:r>
              <a:rPr lang="en-US" b="1" i="0" dirty="0" err="1">
                <a:solidFill>
                  <a:srgbClr val="4A4A4A"/>
                </a:solidFill>
                <a:effectLst/>
                <a:latin typeface="Open Sans" panose="020B0606030504020204" pitchFamily="34" charset="0"/>
              </a:rPr>
              <a:t>TreeMap</a:t>
            </a:r>
            <a:r>
              <a:rPr lang="en-US" b="1" i="0" dirty="0">
                <a:solidFill>
                  <a:srgbClr val="4A4A4A"/>
                </a:solidFill>
                <a:effectLst/>
                <a:latin typeface="Open Sans" panose="020B0606030504020204" pitchFamily="34" charset="0"/>
              </a:rPr>
              <a:t>.</a:t>
            </a:r>
            <a:endParaRPr lang="en-US" b="0" i="0" dirty="0">
              <a:solidFill>
                <a:srgbClr val="4A4A4A"/>
              </a:solidFill>
              <a:effectLst/>
              <a:latin typeface="Open Sans" panose="020B0606030504020204" pitchFamily="34" charset="0"/>
            </a:endParaRPr>
          </a:p>
          <a:p>
            <a:pPr algn="just"/>
            <a:endParaRPr lang="en-US" sz="1200" b="0" i="0" dirty="0">
              <a:solidFill>
                <a:srgbClr val="4A4A4A"/>
              </a:solidFill>
              <a:effectLst/>
              <a:latin typeface="Open Sans" panose="020B0606030504020204" pitchFamily="34" charset="0"/>
            </a:endParaRPr>
          </a:p>
          <a:p>
            <a:pPr algn="just"/>
            <a:endParaRPr lang="en-US" sz="1200" dirty="0">
              <a:solidFill>
                <a:srgbClr val="4A4A4A"/>
              </a:solidFill>
              <a:latin typeface="Open Sans" panose="020B0606030504020204" pitchFamily="34" charset="0"/>
            </a:endParaRPr>
          </a:p>
          <a:p>
            <a:pPr algn="just"/>
            <a:r>
              <a:rPr lang="en-US" b="0" i="0" dirty="0">
                <a:solidFill>
                  <a:srgbClr val="4A4A4A"/>
                </a:solidFill>
                <a:effectLst/>
                <a:latin typeface="Open Sans" panose="020B0606030504020204" pitchFamily="34" charset="0"/>
              </a:rPr>
              <a:t>Ref  : https://www.edureka.co/blog/interview-questions/java-collections-interview-questions/</a:t>
            </a:r>
          </a:p>
          <a:p>
            <a:pPr algn="just"/>
            <a:endParaRPr lang="en-US" sz="1200" b="0" i="0" dirty="0">
              <a:solidFill>
                <a:srgbClr val="4A4A4A"/>
              </a:solidFill>
              <a:effectLst/>
              <a:latin typeface="Open Sans" panose="020B0606030504020204" pitchFamily="34" charset="0"/>
            </a:endParaRPr>
          </a:p>
        </p:txBody>
      </p:sp>
    </p:spTree>
    <p:extLst>
      <p:ext uri="{BB962C8B-B14F-4D97-AF65-F5344CB8AC3E}">
        <p14:creationId xmlns:p14="http://schemas.microsoft.com/office/powerpoint/2010/main" val="3970642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E2D57-8B71-42A0-98FA-39DFA0D66E14}"/>
              </a:ext>
            </a:extLst>
          </p:cNvPr>
          <p:cNvSpPr>
            <a:spLocks noGrp="1"/>
          </p:cNvSpPr>
          <p:nvPr>
            <p:ph type="title"/>
          </p:nvPr>
        </p:nvSpPr>
        <p:spPr/>
        <p:txBody>
          <a:bodyPr/>
          <a:lstStyle/>
          <a:p>
            <a:r>
              <a:rPr lang="en-GB" dirty="0"/>
              <a:t>Next Topic?</a:t>
            </a:r>
          </a:p>
        </p:txBody>
      </p:sp>
      <p:sp>
        <p:nvSpPr>
          <p:cNvPr id="3" name="Content Placeholder 2">
            <a:extLst>
              <a:ext uri="{FF2B5EF4-FFF2-40B4-BE49-F238E27FC236}">
                <a16:creationId xmlns:a16="http://schemas.microsoft.com/office/drawing/2014/main" id="{17FDF1AD-5A2C-434F-9444-ECFB9DAB14F2}"/>
              </a:ext>
            </a:extLst>
          </p:cNvPr>
          <p:cNvSpPr>
            <a:spLocks noGrp="1"/>
          </p:cNvSpPr>
          <p:nvPr>
            <p:ph idx="1"/>
          </p:nvPr>
        </p:nvSpPr>
        <p:spPr/>
        <p:txBody>
          <a:bodyPr/>
          <a:lstStyle/>
          <a:p>
            <a:pPr marL="0" indent="0">
              <a:buNone/>
            </a:pPr>
            <a:r>
              <a:rPr lang="en-GB" dirty="0"/>
              <a:t> </a:t>
            </a:r>
          </a:p>
          <a:p>
            <a:endParaRPr lang="en-GB" dirty="0"/>
          </a:p>
          <a:p>
            <a:r>
              <a:rPr lang="en-GB" dirty="0"/>
              <a:t> ????????????????</a:t>
            </a:r>
          </a:p>
        </p:txBody>
      </p:sp>
    </p:spTree>
    <p:extLst>
      <p:ext uri="{BB962C8B-B14F-4D97-AF65-F5344CB8AC3E}">
        <p14:creationId xmlns:p14="http://schemas.microsoft.com/office/powerpoint/2010/main" val="2018151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7D4C-6426-4665-880D-262BFDAEE92A}"/>
              </a:ext>
            </a:extLst>
          </p:cNvPr>
          <p:cNvSpPr>
            <a:spLocks noGrp="1"/>
          </p:cNvSpPr>
          <p:nvPr>
            <p:ph type="title"/>
          </p:nvPr>
        </p:nvSpPr>
        <p:spPr>
          <a:xfrm>
            <a:off x="0" y="97654"/>
            <a:ext cx="9274002" cy="718983"/>
          </a:xfrm>
        </p:spPr>
        <p:txBody>
          <a:bodyPr>
            <a:normAutofit fontScale="90000"/>
          </a:bodyPr>
          <a:lstStyle/>
          <a:p>
            <a:r>
              <a:rPr lang="en-GB" dirty="0">
                <a:solidFill>
                  <a:srgbClr val="610B38"/>
                </a:solidFill>
                <a:latin typeface="erdana"/>
              </a:rPr>
              <a:t>Java 8 Features :</a:t>
            </a:r>
            <a:br>
              <a:rPr lang="en-GB" b="0" i="0" dirty="0">
                <a:solidFill>
                  <a:srgbClr val="610B38"/>
                </a:solidFill>
                <a:effectLst/>
                <a:latin typeface="erdana"/>
              </a:rPr>
            </a:b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0B5942A0-8932-478B-9A4B-48CDF63C5365}"/>
              </a:ext>
            </a:extLst>
          </p:cNvPr>
          <p:cNvSpPr>
            <a:spLocks noGrp="1"/>
          </p:cNvSpPr>
          <p:nvPr>
            <p:ph idx="1"/>
          </p:nvPr>
        </p:nvSpPr>
        <p:spPr>
          <a:xfrm>
            <a:off x="0" y="690880"/>
            <a:ext cx="12192000" cy="6233703"/>
          </a:xfrm>
        </p:spPr>
        <p:txBody>
          <a:bodyPr>
            <a:normAutofit/>
          </a:bodyPr>
          <a:lstStyle/>
          <a:p>
            <a:pPr algn="just"/>
            <a:endParaRPr lang="en-US" b="0" i="0" dirty="0">
              <a:solidFill>
                <a:srgbClr val="212529"/>
              </a:solidFill>
              <a:effectLst/>
              <a:latin typeface="system-ui"/>
            </a:endParaRPr>
          </a:p>
          <a:p>
            <a:pPr algn="l"/>
            <a:r>
              <a:rPr lang="en-US" b="0" i="0" dirty="0">
                <a:solidFill>
                  <a:srgbClr val="000000"/>
                </a:solidFill>
                <a:effectLst/>
                <a:latin typeface="Heebo" pitchFamily="2" charset="-79"/>
                <a:cs typeface="Heebo" pitchFamily="2" charset="-79"/>
              </a:rPr>
              <a:t>New Features</a:t>
            </a:r>
          </a:p>
          <a:p>
            <a:pPr algn="just">
              <a:buFont typeface="Arial" panose="020B0604020202020204" pitchFamily="34" charset="0"/>
              <a:buChar char="•"/>
            </a:pPr>
            <a:r>
              <a:rPr lang="en-US" b="1" i="0" dirty="0">
                <a:solidFill>
                  <a:srgbClr val="000000"/>
                </a:solidFill>
                <a:effectLst/>
                <a:latin typeface="Nunito" pitchFamily="2" charset="0"/>
              </a:rPr>
              <a:t>Lambda expression</a:t>
            </a:r>
            <a:r>
              <a:rPr lang="en-US" b="0" i="0" dirty="0">
                <a:solidFill>
                  <a:srgbClr val="000000"/>
                </a:solidFill>
                <a:effectLst/>
                <a:latin typeface="Nunito" pitchFamily="2" charset="0"/>
              </a:rPr>
              <a:t> − Adds functional processing capability to Java.</a:t>
            </a:r>
          </a:p>
          <a:p>
            <a:pPr algn="just">
              <a:buFont typeface="Arial" panose="020B0604020202020204" pitchFamily="34" charset="0"/>
              <a:buChar char="•"/>
            </a:pPr>
            <a:r>
              <a:rPr lang="en-IN" b="0" i="0" dirty="0">
                <a:solidFill>
                  <a:srgbClr val="610B4B"/>
                </a:solidFill>
                <a:effectLst/>
                <a:latin typeface="erdana"/>
              </a:rPr>
              <a:t>Functional Interface: </a:t>
            </a:r>
            <a:r>
              <a:rPr lang="en-IN" b="0" i="0" dirty="0">
                <a:solidFill>
                  <a:srgbClr val="333333"/>
                </a:solidFill>
                <a:effectLst/>
                <a:latin typeface="inter-regular"/>
              </a:rPr>
              <a:t>Lambda expression provides implementation of </a:t>
            </a:r>
            <a:r>
              <a:rPr lang="en-IN" b="0" i="1" dirty="0">
                <a:solidFill>
                  <a:srgbClr val="333333"/>
                </a:solidFill>
                <a:effectLst/>
                <a:latin typeface="inter-regular"/>
              </a:rPr>
              <a:t>functional interface</a:t>
            </a:r>
            <a:r>
              <a:rPr lang="en-IN" b="0" i="0" dirty="0">
                <a:solidFill>
                  <a:srgbClr val="333333"/>
                </a:solidFill>
                <a:effectLst/>
                <a:latin typeface="inter-regular"/>
              </a:rPr>
              <a:t>.</a:t>
            </a:r>
            <a:endParaRPr lang="en-IN" b="0" i="0" dirty="0">
              <a:solidFill>
                <a:srgbClr val="610B4B"/>
              </a:solidFill>
              <a:effectLst/>
              <a:latin typeface="erdana"/>
            </a:endParaRPr>
          </a:p>
          <a:p>
            <a:pPr algn="just">
              <a:buFont typeface="Arial" panose="020B0604020202020204" pitchFamily="34" charset="0"/>
              <a:buChar char="•"/>
            </a:pPr>
            <a:r>
              <a:rPr lang="en-US" b="1" i="0" dirty="0">
                <a:solidFill>
                  <a:srgbClr val="000000"/>
                </a:solidFill>
                <a:effectLst/>
                <a:latin typeface="Nunito" pitchFamily="2" charset="0"/>
              </a:rPr>
              <a:t>Method references</a:t>
            </a:r>
            <a:r>
              <a:rPr lang="en-US" b="0" i="0" dirty="0">
                <a:solidFill>
                  <a:srgbClr val="000000"/>
                </a:solidFill>
                <a:effectLst/>
                <a:latin typeface="Nunito" pitchFamily="2" charset="0"/>
              </a:rPr>
              <a:t> − Referencing functions by their names instead of invoking them directly. Using functions as parameter.</a:t>
            </a:r>
          </a:p>
          <a:p>
            <a:pPr algn="just">
              <a:buFont typeface="Arial" panose="020B0604020202020204" pitchFamily="34" charset="0"/>
              <a:buChar char="•"/>
            </a:pPr>
            <a:r>
              <a:rPr lang="en-US" b="1" i="0" dirty="0">
                <a:solidFill>
                  <a:srgbClr val="000000"/>
                </a:solidFill>
                <a:effectLst/>
                <a:latin typeface="Nunito" pitchFamily="2" charset="0"/>
              </a:rPr>
              <a:t>Default method</a:t>
            </a:r>
            <a:r>
              <a:rPr lang="en-US" b="0" i="0" dirty="0">
                <a:solidFill>
                  <a:srgbClr val="000000"/>
                </a:solidFill>
                <a:effectLst/>
                <a:latin typeface="Nunito" pitchFamily="2" charset="0"/>
              </a:rPr>
              <a:t> − Interface to have default method implementation.</a:t>
            </a:r>
          </a:p>
          <a:p>
            <a:pPr algn="just">
              <a:buFont typeface="Arial" panose="020B0604020202020204" pitchFamily="34" charset="0"/>
              <a:buChar char="•"/>
            </a:pPr>
            <a:r>
              <a:rPr lang="en-US" b="1" i="0" dirty="0">
                <a:solidFill>
                  <a:srgbClr val="000000"/>
                </a:solidFill>
                <a:effectLst/>
                <a:latin typeface="Nunito" pitchFamily="2" charset="0"/>
              </a:rPr>
              <a:t>Stream API</a:t>
            </a:r>
            <a:r>
              <a:rPr lang="en-US" b="0" i="0" dirty="0">
                <a:solidFill>
                  <a:srgbClr val="000000"/>
                </a:solidFill>
                <a:effectLst/>
                <a:latin typeface="Nunito" pitchFamily="2" charset="0"/>
              </a:rPr>
              <a:t> − New stream API to facilitate pipeline processing.</a:t>
            </a:r>
          </a:p>
          <a:p>
            <a:pPr algn="just">
              <a:buFont typeface="Arial" panose="020B0604020202020204" pitchFamily="34" charset="0"/>
              <a:buChar char="•"/>
            </a:pPr>
            <a:r>
              <a:rPr lang="en-US" b="1" i="0" dirty="0">
                <a:solidFill>
                  <a:srgbClr val="000000"/>
                </a:solidFill>
                <a:effectLst/>
                <a:latin typeface="Nunito" pitchFamily="2" charset="0"/>
              </a:rPr>
              <a:t>Date Time API</a:t>
            </a:r>
            <a:r>
              <a:rPr lang="en-US" b="0" i="0" dirty="0">
                <a:solidFill>
                  <a:srgbClr val="000000"/>
                </a:solidFill>
                <a:effectLst/>
                <a:latin typeface="Nunito" pitchFamily="2" charset="0"/>
              </a:rPr>
              <a:t> − Improved date time API.</a:t>
            </a:r>
          </a:p>
          <a:p>
            <a:pPr algn="just">
              <a:buFont typeface="Arial" panose="020B0604020202020204" pitchFamily="34" charset="0"/>
              <a:buChar char="•"/>
            </a:pPr>
            <a:r>
              <a:rPr lang="en-US" b="1" i="0" dirty="0">
                <a:solidFill>
                  <a:srgbClr val="000000"/>
                </a:solidFill>
                <a:effectLst/>
                <a:latin typeface="Nunito" pitchFamily="2" charset="0"/>
              </a:rPr>
              <a:t>Optional</a:t>
            </a:r>
            <a:r>
              <a:rPr lang="en-US" b="0" i="0" dirty="0">
                <a:solidFill>
                  <a:srgbClr val="000000"/>
                </a:solidFill>
                <a:effectLst/>
                <a:latin typeface="Nunito" pitchFamily="2" charset="0"/>
              </a:rPr>
              <a:t> − Emphasis on best practices to handle null values properly.</a:t>
            </a:r>
          </a:p>
          <a:p>
            <a:pPr algn="just">
              <a:buFont typeface="Arial" panose="020B0604020202020204" pitchFamily="34" charset="0"/>
              <a:buChar char="•"/>
            </a:pPr>
            <a:r>
              <a:rPr lang="en-US" b="1" i="0" dirty="0" err="1">
                <a:solidFill>
                  <a:srgbClr val="000000"/>
                </a:solidFill>
                <a:effectLst/>
                <a:latin typeface="Nunito" pitchFamily="2" charset="0"/>
              </a:rPr>
              <a:t>Nashorn</a:t>
            </a:r>
            <a:r>
              <a:rPr lang="en-US" b="1" i="0" dirty="0">
                <a:solidFill>
                  <a:srgbClr val="000000"/>
                </a:solidFill>
                <a:effectLst/>
                <a:latin typeface="Nunito" pitchFamily="2" charset="0"/>
              </a:rPr>
              <a:t>, JavaScript Engine</a:t>
            </a:r>
            <a:r>
              <a:rPr lang="en-US" b="0" i="0" dirty="0">
                <a:solidFill>
                  <a:srgbClr val="000000"/>
                </a:solidFill>
                <a:effectLst/>
                <a:latin typeface="Nunito" pitchFamily="2" charset="0"/>
              </a:rPr>
              <a:t> − A Java-based engine to execute JavaScript code.</a:t>
            </a:r>
          </a:p>
          <a:p>
            <a:pPr algn="just">
              <a:buFont typeface="+mj-lt"/>
              <a:buAutoNum type="arabicPeriod"/>
            </a:pPr>
            <a:endParaRPr lang="en-GB" b="0" i="0" dirty="0">
              <a:solidFill>
                <a:srgbClr val="000000"/>
              </a:solidFill>
              <a:effectLst/>
              <a:latin typeface="inter-regular"/>
            </a:endParaRPr>
          </a:p>
          <a:p>
            <a:pPr algn="just"/>
            <a:endParaRPr lang="en-GB" b="0" i="0" dirty="0">
              <a:solidFill>
                <a:srgbClr val="333333"/>
              </a:solidFill>
              <a:effectLst/>
              <a:latin typeface="inter-regular"/>
            </a:endParaRPr>
          </a:p>
          <a:p>
            <a:pPr marL="0" indent="0">
              <a:buNone/>
            </a:pPr>
            <a:endParaRPr lang="en-GB" dirty="0">
              <a:solidFill>
                <a:srgbClr val="212529"/>
              </a:solidFill>
              <a:latin typeface="system-ui"/>
            </a:endParaRPr>
          </a:p>
          <a:p>
            <a:pPr marL="0" indent="0">
              <a:buNone/>
            </a:pPr>
            <a:endParaRPr lang="en-GB" dirty="0"/>
          </a:p>
        </p:txBody>
      </p:sp>
    </p:spTree>
    <p:extLst>
      <p:ext uri="{BB962C8B-B14F-4D97-AF65-F5344CB8AC3E}">
        <p14:creationId xmlns:p14="http://schemas.microsoft.com/office/powerpoint/2010/main" val="1992402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1A6A-8658-8BF5-8A98-F042AE2B6C2D}"/>
              </a:ext>
            </a:extLst>
          </p:cNvPr>
          <p:cNvSpPr>
            <a:spLocks noGrp="1"/>
          </p:cNvSpPr>
          <p:nvPr>
            <p:ph type="title"/>
          </p:nvPr>
        </p:nvSpPr>
        <p:spPr>
          <a:xfrm>
            <a:off x="677334" y="345440"/>
            <a:ext cx="8596668" cy="599440"/>
          </a:xfrm>
        </p:spPr>
        <p:txBody>
          <a:bodyPr>
            <a:normAutofit fontScale="90000"/>
          </a:bodyPr>
          <a:lstStyle/>
          <a:p>
            <a:r>
              <a:rPr lang="en-IN" b="0" i="0" dirty="0">
                <a:solidFill>
                  <a:srgbClr val="303030"/>
                </a:solidFill>
                <a:effectLst/>
                <a:latin typeface="Heebo" pitchFamily="2" charset="-79"/>
                <a:cs typeface="Heebo" pitchFamily="2" charset="-79"/>
              </a:rPr>
              <a:t>Lambda Expressions:</a:t>
            </a:r>
            <a:br>
              <a:rPr lang="en-IN" b="0" i="0" dirty="0">
                <a:solidFill>
                  <a:srgbClr val="30303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786842E6-EBE1-6C2C-F486-AE292ACD075B}"/>
              </a:ext>
            </a:extLst>
          </p:cNvPr>
          <p:cNvSpPr>
            <a:spLocks noGrp="1"/>
          </p:cNvSpPr>
          <p:nvPr>
            <p:ph idx="1"/>
          </p:nvPr>
        </p:nvSpPr>
        <p:spPr>
          <a:xfrm>
            <a:off x="0" y="944881"/>
            <a:ext cx="12283440" cy="5096482"/>
          </a:xfrm>
        </p:spPr>
        <p:txBody>
          <a:bodyPr/>
          <a:lstStyle/>
          <a:p>
            <a:pPr algn="just"/>
            <a:r>
              <a:rPr lang="en-US" b="0" i="0" dirty="0">
                <a:solidFill>
                  <a:srgbClr val="333333"/>
                </a:solidFill>
                <a:effectLst/>
                <a:latin typeface="inter-regular"/>
              </a:rPr>
              <a:t>The Lambda expression is used to provide the implementation of an interface which has functional interface.</a:t>
            </a:r>
          </a:p>
          <a:p>
            <a:pPr algn="just"/>
            <a:r>
              <a:rPr lang="en-US" b="0" i="0" dirty="0">
                <a:solidFill>
                  <a:srgbClr val="333333"/>
                </a:solidFill>
                <a:effectLst/>
                <a:latin typeface="inter-regular"/>
              </a:rPr>
              <a:t> It saves a lot of code.</a:t>
            </a:r>
          </a:p>
          <a:p>
            <a:pPr algn="just"/>
            <a:r>
              <a:rPr lang="en-US" b="0" i="0" dirty="0">
                <a:solidFill>
                  <a:srgbClr val="333333"/>
                </a:solidFill>
                <a:effectLst/>
                <a:latin typeface="inter-regular"/>
              </a:rPr>
              <a:t> In case of lambda expression, we don't need to define the method again for providing the implementation. Here, we just write the implementation code.</a:t>
            </a:r>
          </a:p>
          <a:p>
            <a:pPr algn="just"/>
            <a:r>
              <a:rPr lang="en-US" b="0" i="0" dirty="0">
                <a:solidFill>
                  <a:srgbClr val="333333"/>
                </a:solidFill>
                <a:effectLst/>
                <a:latin typeface="inter-regular"/>
              </a:rPr>
              <a:t>Java lambda expression is treated as a function, so compiler does not create .class file.</a:t>
            </a:r>
          </a:p>
          <a:p>
            <a:pPr algn="just"/>
            <a:r>
              <a:rPr lang="en-IN" b="0" i="0" dirty="0">
                <a:solidFill>
                  <a:srgbClr val="610B4B"/>
                </a:solidFill>
                <a:effectLst/>
                <a:latin typeface="erdana"/>
              </a:rPr>
              <a:t>Functional Interface:</a:t>
            </a:r>
          </a:p>
          <a:p>
            <a:pPr marL="0" indent="0" algn="just">
              <a:buNone/>
            </a:pPr>
            <a:r>
              <a:rPr lang="en-US" b="0" i="0" dirty="0">
                <a:solidFill>
                  <a:srgbClr val="333333"/>
                </a:solidFill>
                <a:effectLst/>
                <a:latin typeface="inter-regular"/>
              </a:rPr>
              <a:t>Lambda expression provides implementation of </a:t>
            </a:r>
            <a:r>
              <a:rPr lang="en-US" b="0" i="1" dirty="0">
                <a:solidFill>
                  <a:srgbClr val="333333"/>
                </a:solidFill>
                <a:effectLst/>
                <a:latin typeface="inter-regular"/>
              </a:rPr>
              <a:t>functional interface</a:t>
            </a:r>
            <a:r>
              <a:rPr lang="en-US" b="0" i="0" dirty="0">
                <a:solidFill>
                  <a:srgbClr val="333333"/>
                </a:solidFill>
                <a:effectLst/>
                <a:latin typeface="inter-regular"/>
              </a:rPr>
              <a:t>. An interface which has only one abstract method is called functional interface. Java provides an </a:t>
            </a:r>
            <a:r>
              <a:rPr lang="en-US" b="0" i="0" dirty="0" err="1">
                <a:solidFill>
                  <a:srgbClr val="333333"/>
                </a:solidFill>
                <a:effectLst/>
                <a:latin typeface="inter-regular"/>
              </a:rPr>
              <a:t>anotation</a:t>
            </a:r>
            <a:r>
              <a:rPr lang="en-US" b="0" i="0" dirty="0">
                <a:solidFill>
                  <a:srgbClr val="333333"/>
                </a:solidFill>
                <a:effectLst/>
                <a:latin typeface="inter-regular"/>
              </a:rPr>
              <a:t> @</a:t>
            </a:r>
            <a:r>
              <a:rPr lang="en-US" b="0" i="1" dirty="0">
                <a:solidFill>
                  <a:srgbClr val="333333"/>
                </a:solidFill>
                <a:effectLst/>
                <a:latin typeface="inter-regular"/>
              </a:rPr>
              <a:t>FunctionalInterface</a:t>
            </a:r>
            <a:r>
              <a:rPr lang="en-US" b="0" i="0" dirty="0">
                <a:solidFill>
                  <a:srgbClr val="333333"/>
                </a:solidFill>
                <a:effectLst/>
                <a:latin typeface="inter-regular"/>
              </a:rPr>
              <a:t>, which is used to declare an interface as functional interface.</a:t>
            </a:r>
            <a:endParaRPr lang="en-IN" b="0" i="0" dirty="0">
              <a:solidFill>
                <a:srgbClr val="610B4B"/>
              </a:solidFill>
              <a:effectLst/>
              <a:latin typeface="erdana"/>
            </a:endParaRPr>
          </a:p>
          <a:p>
            <a:pPr algn="just"/>
            <a:r>
              <a:rPr lang="en-US" b="0" i="0" dirty="0">
                <a:solidFill>
                  <a:srgbClr val="610B38"/>
                </a:solidFill>
                <a:effectLst/>
                <a:latin typeface="erdana"/>
              </a:rPr>
              <a:t>Why use Lambda Expression</a:t>
            </a:r>
          </a:p>
          <a:p>
            <a:pPr algn="just">
              <a:buFont typeface="+mj-lt"/>
              <a:buAutoNum type="arabicPeriod"/>
            </a:pPr>
            <a:r>
              <a:rPr lang="en-US" b="0" i="0" dirty="0">
                <a:solidFill>
                  <a:srgbClr val="000000"/>
                </a:solidFill>
                <a:effectLst/>
                <a:latin typeface="inter-regular"/>
              </a:rPr>
              <a:t>To provide the implementation of Functional interface.</a:t>
            </a:r>
          </a:p>
          <a:p>
            <a:pPr algn="just">
              <a:buFont typeface="+mj-lt"/>
              <a:buAutoNum type="arabicPeriod"/>
            </a:pPr>
            <a:r>
              <a:rPr lang="en-US" b="0" i="0" dirty="0">
                <a:solidFill>
                  <a:srgbClr val="000000"/>
                </a:solidFill>
                <a:effectLst/>
                <a:latin typeface="inter-regular"/>
              </a:rPr>
              <a:t>Less coding.</a:t>
            </a:r>
          </a:p>
          <a:p>
            <a:pPr algn="just"/>
            <a:endParaRPr lang="en-IN" b="0" i="0" dirty="0">
              <a:solidFill>
                <a:srgbClr val="610B4B"/>
              </a:solidFill>
              <a:effectLst/>
              <a:latin typeface="erdana"/>
            </a:endParaRPr>
          </a:p>
          <a:p>
            <a:pPr algn="just"/>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1157771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99523E-B8ED-4EAF-A0CB-1296375B5EDA}"/>
              </a:ext>
            </a:extLst>
          </p:cNvPr>
          <p:cNvSpPr>
            <a:spLocks noGrp="1"/>
          </p:cNvSpPr>
          <p:nvPr>
            <p:ph idx="1"/>
          </p:nvPr>
        </p:nvSpPr>
        <p:spPr>
          <a:xfrm>
            <a:off x="0" y="0"/>
            <a:ext cx="12192000" cy="6951216"/>
          </a:xfrm>
        </p:spPr>
        <p:txBody>
          <a:bodyPr>
            <a:normAutofit lnSpcReduction="10000"/>
          </a:bodyPr>
          <a:lstStyle/>
          <a:p>
            <a:pPr algn="just"/>
            <a:r>
              <a:rPr lang="en-IN" b="0" i="0" dirty="0">
                <a:solidFill>
                  <a:srgbClr val="610B38"/>
                </a:solidFill>
                <a:effectLst/>
                <a:latin typeface="erdana"/>
              </a:rPr>
              <a:t>Java Lambda Expression Syntax:</a:t>
            </a:r>
          </a:p>
          <a:p>
            <a:pPr marL="0" indent="0" algn="just">
              <a:buNone/>
            </a:pPr>
            <a:r>
              <a:rPr lang="en-IN" dirty="0">
                <a:solidFill>
                  <a:srgbClr val="000000"/>
                </a:solidFill>
                <a:latin typeface="inter-regular"/>
              </a:rPr>
              <a:t>               </a:t>
            </a:r>
            <a:r>
              <a:rPr lang="en-IN" b="0" i="0" dirty="0">
                <a:solidFill>
                  <a:srgbClr val="000000"/>
                </a:solidFill>
                <a:effectLst/>
                <a:latin typeface="inter-regular"/>
              </a:rPr>
              <a:t>(argument-list) -&gt; {body}  </a:t>
            </a:r>
          </a:p>
          <a:p>
            <a:pPr algn="just"/>
            <a:r>
              <a:rPr lang="en-US" b="0" i="0" dirty="0">
                <a:solidFill>
                  <a:srgbClr val="333333"/>
                </a:solidFill>
                <a:effectLst/>
                <a:latin typeface="inter-regular"/>
              </a:rPr>
              <a:t>Java lambda expression is consisted of three components.</a:t>
            </a:r>
          </a:p>
          <a:p>
            <a:pPr algn="just"/>
            <a:r>
              <a:rPr lang="en-US" b="1" i="0" dirty="0">
                <a:solidFill>
                  <a:srgbClr val="333333"/>
                </a:solidFill>
                <a:effectLst/>
                <a:latin typeface="inter-bold"/>
              </a:rPr>
              <a:t>1) Argument-list:</a:t>
            </a:r>
            <a:r>
              <a:rPr lang="en-US" b="0" i="0" dirty="0">
                <a:solidFill>
                  <a:srgbClr val="333333"/>
                </a:solidFill>
                <a:effectLst/>
                <a:latin typeface="inter-regular"/>
              </a:rPr>
              <a:t> It can be empty or non-empty as well.</a:t>
            </a:r>
          </a:p>
          <a:p>
            <a:pPr algn="just"/>
            <a:r>
              <a:rPr lang="en-US" b="1" i="0" dirty="0">
                <a:solidFill>
                  <a:srgbClr val="333333"/>
                </a:solidFill>
                <a:effectLst/>
                <a:latin typeface="inter-bold"/>
              </a:rPr>
              <a:t>2) Arrow-token:</a:t>
            </a:r>
            <a:r>
              <a:rPr lang="en-US" b="0" i="0" dirty="0">
                <a:solidFill>
                  <a:srgbClr val="333333"/>
                </a:solidFill>
                <a:effectLst/>
                <a:latin typeface="inter-regular"/>
              </a:rPr>
              <a:t> It is used to link arguments-list and body of expression.</a:t>
            </a:r>
          </a:p>
          <a:p>
            <a:pPr algn="just"/>
            <a:r>
              <a:rPr lang="en-US" b="1" i="0" dirty="0">
                <a:solidFill>
                  <a:srgbClr val="333333"/>
                </a:solidFill>
                <a:effectLst/>
                <a:latin typeface="inter-bold"/>
              </a:rPr>
              <a:t>3) Body:</a:t>
            </a:r>
            <a:r>
              <a:rPr lang="en-US" b="0" i="0" dirty="0">
                <a:solidFill>
                  <a:srgbClr val="333333"/>
                </a:solidFill>
                <a:effectLst/>
                <a:latin typeface="inter-regular"/>
              </a:rPr>
              <a:t> It contains expressions and statements for lambda expression.</a:t>
            </a:r>
          </a:p>
          <a:p>
            <a:pPr marL="0" indent="0" algn="just">
              <a:buNone/>
            </a:pPr>
            <a:r>
              <a:rPr lang="en-IN" b="1" i="0" dirty="0">
                <a:solidFill>
                  <a:srgbClr val="333333"/>
                </a:solidFill>
                <a:effectLst/>
                <a:latin typeface="inter-bold"/>
              </a:rPr>
              <a:t>No Parameter Syntax:</a:t>
            </a:r>
          </a:p>
          <a:p>
            <a:pPr algn="just">
              <a:buFont typeface="+mj-lt"/>
              <a:buAutoNum type="arabicPeriod"/>
            </a:pPr>
            <a:r>
              <a:rPr lang="en-US" b="0" i="0" dirty="0">
                <a:solidFill>
                  <a:srgbClr val="000000"/>
                </a:solidFill>
                <a:effectLst/>
                <a:latin typeface="inter-regular"/>
              </a:rPr>
              <a:t>() -&gt; {  </a:t>
            </a:r>
          </a:p>
          <a:p>
            <a:pPr algn="just">
              <a:buFont typeface="+mj-lt"/>
              <a:buAutoNum type="arabicPeriod"/>
            </a:pPr>
            <a:r>
              <a:rPr lang="en-US" b="0" i="0" dirty="0">
                <a:solidFill>
                  <a:srgbClr val="008200"/>
                </a:solidFill>
                <a:effectLst/>
                <a:latin typeface="inter-regular"/>
              </a:rPr>
              <a:t>//Body of no parameter lambda</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pPr marL="0" indent="0" algn="just">
              <a:buNone/>
            </a:pPr>
            <a:r>
              <a:rPr lang="en-IN" b="1" i="0" dirty="0">
                <a:solidFill>
                  <a:srgbClr val="333333"/>
                </a:solidFill>
                <a:effectLst/>
                <a:latin typeface="inter-bold"/>
              </a:rPr>
              <a:t>One Parameter Syntax</a:t>
            </a:r>
            <a:r>
              <a:rPr lang="en-IN" b="1" dirty="0">
                <a:solidFill>
                  <a:srgbClr val="333333"/>
                </a:solidFill>
                <a:latin typeface="inter-bold"/>
              </a:rPr>
              <a:t>:</a:t>
            </a:r>
          </a:p>
          <a:p>
            <a:pPr algn="just">
              <a:buFont typeface="+mj-lt"/>
              <a:buAutoNum type="arabicPeriod"/>
            </a:pPr>
            <a:r>
              <a:rPr lang="en-US" b="0" i="0" dirty="0">
                <a:solidFill>
                  <a:srgbClr val="000000"/>
                </a:solidFill>
                <a:effectLst/>
                <a:latin typeface="inter-regular"/>
              </a:rPr>
              <a:t>(p1) -&gt; {  </a:t>
            </a:r>
          </a:p>
          <a:p>
            <a:pPr algn="just">
              <a:buFont typeface="+mj-lt"/>
              <a:buAutoNum type="arabicPeriod"/>
            </a:pPr>
            <a:r>
              <a:rPr lang="en-US" b="0" i="0" dirty="0">
                <a:solidFill>
                  <a:srgbClr val="008200"/>
                </a:solidFill>
                <a:effectLst/>
                <a:latin typeface="inter-regular"/>
              </a:rPr>
              <a:t>//Body of single parameter lambda</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pPr marL="0" indent="0" algn="just">
              <a:buNone/>
            </a:pPr>
            <a:r>
              <a:rPr lang="en-IN" b="1" i="0" dirty="0">
                <a:solidFill>
                  <a:srgbClr val="333333"/>
                </a:solidFill>
                <a:effectLst/>
                <a:latin typeface="inter-bold"/>
              </a:rPr>
              <a:t>Two Parameter Syntax:</a:t>
            </a:r>
          </a:p>
          <a:p>
            <a:pPr algn="just">
              <a:buFont typeface="+mj-lt"/>
              <a:buAutoNum type="arabicPeriod"/>
            </a:pPr>
            <a:r>
              <a:rPr lang="en-US" b="0" i="0" dirty="0">
                <a:solidFill>
                  <a:srgbClr val="000000"/>
                </a:solidFill>
                <a:effectLst/>
                <a:latin typeface="inter-regular"/>
              </a:rPr>
              <a:t>(p1,p2) -&gt; {  </a:t>
            </a:r>
          </a:p>
          <a:p>
            <a:pPr algn="just">
              <a:buFont typeface="+mj-lt"/>
              <a:buAutoNum type="arabicPeriod"/>
            </a:pPr>
            <a:r>
              <a:rPr lang="en-US" b="0" i="0" dirty="0">
                <a:solidFill>
                  <a:srgbClr val="008200"/>
                </a:solidFill>
                <a:effectLst/>
                <a:latin typeface="inter-regular"/>
              </a:rPr>
              <a:t>//Body of multiple parameter lambda</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pPr marL="0" indent="0" algn="just">
              <a:buNone/>
            </a:pPr>
            <a:endParaRPr lang="en-IN" b="0" i="0" dirty="0">
              <a:solidFill>
                <a:srgbClr val="000000"/>
              </a:solidFill>
              <a:effectLst/>
              <a:latin typeface="inter-regular"/>
            </a:endParaRPr>
          </a:p>
          <a:p>
            <a:pPr algn="just"/>
            <a:endParaRPr lang="en-US" b="0" i="0" dirty="0">
              <a:solidFill>
                <a:srgbClr val="610B4B"/>
              </a:solidFill>
              <a:effectLst/>
              <a:latin typeface="erdana"/>
            </a:endParaRPr>
          </a:p>
          <a:p>
            <a:pPr algn="just"/>
            <a:endParaRPr lang="en-GB" b="0" i="0" dirty="0">
              <a:solidFill>
                <a:srgbClr val="333333"/>
              </a:solidFill>
              <a:effectLst/>
              <a:latin typeface="inter-regular"/>
            </a:endParaRPr>
          </a:p>
        </p:txBody>
      </p:sp>
      <p:sp>
        <p:nvSpPr>
          <p:cNvPr id="6" name="Rectangle 2">
            <a:extLst>
              <a:ext uri="{FF2B5EF4-FFF2-40B4-BE49-F238E27FC236}">
                <a16:creationId xmlns:a16="http://schemas.microsoft.com/office/drawing/2014/main" id="{69904BA4-19B8-434A-B475-6F2612BFAB53}"/>
              </a:ext>
            </a:extLst>
          </p:cNvPr>
          <p:cNvSpPr>
            <a:spLocks noChangeArrowheads="1"/>
          </p:cNvSpPr>
          <p:nvPr/>
        </p:nvSpPr>
        <p:spPr bwMode="auto">
          <a:xfrm>
            <a:off x="3494088" y="21605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1000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BEE27-1F8E-4A7C-A6DC-F9E07EC020BC}"/>
              </a:ext>
            </a:extLst>
          </p:cNvPr>
          <p:cNvSpPr>
            <a:spLocks noGrp="1"/>
          </p:cNvSpPr>
          <p:nvPr>
            <p:ph type="title"/>
          </p:nvPr>
        </p:nvSpPr>
        <p:spPr>
          <a:xfrm>
            <a:off x="91736" y="1"/>
            <a:ext cx="9182266" cy="514904"/>
          </a:xfrm>
        </p:spPr>
        <p:txBody>
          <a:bodyPr>
            <a:normAutofit fontScale="90000"/>
          </a:bodyPr>
          <a:lstStyle/>
          <a:p>
            <a:r>
              <a:rPr lang="en-IN" dirty="0">
                <a:solidFill>
                  <a:srgbClr val="610B38"/>
                </a:solidFill>
                <a:latin typeface="erdana"/>
              </a:rPr>
              <a:t>Example:</a:t>
            </a:r>
            <a:br>
              <a:rPr lang="en-IN" b="0" i="0" dirty="0">
                <a:solidFill>
                  <a:srgbClr val="610B38"/>
                </a:solidFill>
                <a:effectLst/>
                <a:latin typeface="erdana"/>
              </a:rPr>
            </a:br>
            <a:br>
              <a:rPr lang="en-GB" b="0" i="0" dirty="0">
                <a:solidFill>
                  <a:srgbClr val="610B4B"/>
                </a:solidFill>
                <a:effectLst/>
                <a:latin typeface="erdana"/>
              </a:rPr>
            </a:br>
            <a:r>
              <a:rPr lang="en-GB" b="0" i="0" dirty="0">
                <a:solidFill>
                  <a:srgbClr val="610B4B"/>
                </a:solidFill>
                <a:effectLst/>
                <a:latin typeface="erdana"/>
              </a:rPr>
              <a:t>interface Sayable{  </a:t>
            </a:r>
            <a:br>
              <a:rPr lang="en-GB" b="0" i="0" dirty="0">
                <a:solidFill>
                  <a:srgbClr val="610B4B"/>
                </a:solidFill>
                <a:effectLst/>
                <a:latin typeface="erdana"/>
              </a:rPr>
            </a:br>
            <a:r>
              <a:rPr lang="en-GB" b="0" i="0" dirty="0">
                <a:solidFill>
                  <a:srgbClr val="610B4B"/>
                </a:solidFill>
                <a:effectLst/>
                <a:latin typeface="erdana"/>
              </a:rPr>
              <a:t>    public String say();  </a:t>
            </a:r>
            <a:br>
              <a:rPr lang="en-GB" b="0" i="0" dirty="0">
                <a:solidFill>
                  <a:srgbClr val="610B4B"/>
                </a:solidFill>
                <a:effectLst/>
                <a:latin typeface="erdana"/>
              </a:rPr>
            </a:br>
            <a:r>
              <a:rPr lang="en-GB" b="0" i="0" dirty="0">
                <a:solidFill>
                  <a:srgbClr val="610B4B"/>
                </a:solidFill>
                <a:effectLst/>
                <a:latin typeface="erdana"/>
              </a:rPr>
              <a:t>}  </a:t>
            </a:r>
            <a:br>
              <a:rPr lang="en-GB" b="0" i="0" dirty="0">
                <a:solidFill>
                  <a:srgbClr val="610B4B"/>
                </a:solidFill>
                <a:effectLst/>
                <a:latin typeface="erdana"/>
              </a:rPr>
            </a:br>
            <a:r>
              <a:rPr lang="en-GB" b="0" i="0" dirty="0">
                <a:solidFill>
                  <a:srgbClr val="610B4B"/>
                </a:solidFill>
                <a:effectLst/>
                <a:latin typeface="erdana"/>
              </a:rPr>
              <a:t>public class LambdaExpressionExample3{  </a:t>
            </a:r>
            <a:br>
              <a:rPr lang="en-GB" b="0" i="0" dirty="0">
                <a:solidFill>
                  <a:srgbClr val="610B4B"/>
                </a:solidFill>
                <a:effectLst/>
                <a:latin typeface="erdana"/>
              </a:rPr>
            </a:br>
            <a:r>
              <a:rPr lang="en-GB" b="0" i="0" dirty="0">
                <a:solidFill>
                  <a:srgbClr val="610B4B"/>
                </a:solidFill>
                <a:effectLst/>
                <a:latin typeface="erdana"/>
              </a:rPr>
              <a:t>public static void main(String[] </a:t>
            </a:r>
            <a:r>
              <a:rPr lang="en-GB" b="0" i="0" dirty="0" err="1">
                <a:solidFill>
                  <a:srgbClr val="610B4B"/>
                </a:solidFill>
                <a:effectLst/>
                <a:latin typeface="erdana"/>
              </a:rPr>
              <a:t>args</a:t>
            </a:r>
            <a:r>
              <a:rPr lang="en-GB" b="0" i="0" dirty="0">
                <a:solidFill>
                  <a:srgbClr val="610B4B"/>
                </a:solidFill>
                <a:effectLst/>
                <a:latin typeface="erdana"/>
              </a:rPr>
              <a:t>) {  </a:t>
            </a:r>
            <a:br>
              <a:rPr lang="en-GB" b="0" i="0" dirty="0">
                <a:solidFill>
                  <a:srgbClr val="610B4B"/>
                </a:solidFill>
                <a:effectLst/>
                <a:latin typeface="erdana"/>
              </a:rPr>
            </a:br>
            <a:r>
              <a:rPr lang="en-GB" b="0" i="0" dirty="0">
                <a:solidFill>
                  <a:srgbClr val="610B4B"/>
                </a:solidFill>
                <a:effectLst/>
                <a:latin typeface="erdana"/>
              </a:rPr>
              <a:t>    Sayable s=()-&gt;{  </a:t>
            </a:r>
            <a:br>
              <a:rPr lang="en-GB" b="0" i="0" dirty="0">
                <a:solidFill>
                  <a:srgbClr val="610B4B"/>
                </a:solidFill>
                <a:effectLst/>
                <a:latin typeface="erdana"/>
              </a:rPr>
            </a:br>
            <a:r>
              <a:rPr lang="en-GB" b="0" i="0" dirty="0">
                <a:solidFill>
                  <a:srgbClr val="610B4B"/>
                </a:solidFill>
                <a:effectLst/>
                <a:latin typeface="erdana"/>
              </a:rPr>
              <a:t>        return "I have nothing to say.";  </a:t>
            </a:r>
            <a:br>
              <a:rPr lang="en-GB" b="0" i="0" dirty="0">
                <a:solidFill>
                  <a:srgbClr val="610B4B"/>
                </a:solidFill>
                <a:effectLst/>
                <a:latin typeface="erdana"/>
              </a:rPr>
            </a:br>
            <a:r>
              <a:rPr lang="en-GB" b="0" i="0" dirty="0">
                <a:solidFill>
                  <a:srgbClr val="610B4B"/>
                </a:solidFill>
                <a:effectLst/>
                <a:latin typeface="erdana"/>
              </a:rPr>
              <a:t>    };  </a:t>
            </a:r>
            <a:br>
              <a:rPr lang="en-GB" b="0" i="0" dirty="0">
                <a:solidFill>
                  <a:srgbClr val="610B4B"/>
                </a:solidFill>
                <a:effectLst/>
                <a:latin typeface="erdana"/>
              </a:rPr>
            </a:br>
            <a:r>
              <a:rPr lang="en-GB" b="0" i="0" dirty="0">
                <a:solidFill>
                  <a:srgbClr val="610B4B"/>
                </a:solidFill>
                <a:effectLst/>
                <a:latin typeface="erdana"/>
              </a:rPr>
              <a:t>    </a:t>
            </a:r>
            <a:r>
              <a:rPr lang="en-GB" b="0" i="0" dirty="0" err="1">
                <a:solidFill>
                  <a:srgbClr val="610B4B"/>
                </a:solidFill>
                <a:effectLst/>
                <a:latin typeface="erdana"/>
              </a:rPr>
              <a:t>System.out.println</a:t>
            </a:r>
            <a:r>
              <a:rPr lang="en-GB" b="0" i="0" dirty="0">
                <a:solidFill>
                  <a:srgbClr val="610B4B"/>
                </a:solidFill>
                <a:effectLst/>
                <a:latin typeface="erdana"/>
              </a:rPr>
              <a:t>(</a:t>
            </a:r>
            <a:r>
              <a:rPr lang="en-GB" b="0" i="0" dirty="0" err="1">
                <a:solidFill>
                  <a:srgbClr val="610B4B"/>
                </a:solidFill>
                <a:effectLst/>
                <a:latin typeface="erdana"/>
              </a:rPr>
              <a:t>s.say</a:t>
            </a:r>
            <a:r>
              <a:rPr lang="en-GB" b="0" i="0" dirty="0">
                <a:solidFill>
                  <a:srgbClr val="610B4B"/>
                </a:solidFill>
                <a:effectLst/>
                <a:latin typeface="erdana"/>
              </a:rPr>
              <a:t>());  </a:t>
            </a:r>
            <a:br>
              <a:rPr lang="en-GB" b="0" i="0" dirty="0">
                <a:solidFill>
                  <a:srgbClr val="610B4B"/>
                </a:solidFill>
                <a:effectLst/>
                <a:latin typeface="erdana"/>
              </a:rPr>
            </a:br>
            <a:r>
              <a:rPr lang="en-GB" b="0" i="0" dirty="0">
                <a:solidFill>
                  <a:srgbClr val="610B4B"/>
                </a:solidFill>
                <a:effectLst/>
                <a:latin typeface="erdana"/>
              </a:rPr>
              <a:t>}  </a:t>
            </a:r>
            <a:br>
              <a:rPr lang="en-GB" b="0" i="0" dirty="0">
                <a:solidFill>
                  <a:srgbClr val="610B4B"/>
                </a:solidFill>
                <a:effectLst/>
                <a:latin typeface="erdana"/>
              </a:rPr>
            </a:br>
            <a:r>
              <a:rPr lang="en-GB" b="0" i="0" dirty="0">
                <a:solidFill>
                  <a:srgbClr val="610B4B"/>
                </a:solidFill>
                <a:effectLst/>
                <a:latin typeface="erdana"/>
              </a:rPr>
              <a:t>} </a:t>
            </a:r>
            <a:br>
              <a:rPr lang="en-GB" b="0" i="0" dirty="0">
                <a:solidFill>
                  <a:srgbClr val="212529"/>
                </a:solidFill>
                <a:effectLst/>
                <a:latin typeface="system-ui"/>
              </a:rPr>
            </a:br>
            <a:br>
              <a:rPr lang="en-GB" b="0" i="0" dirty="0">
                <a:solidFill>
                  <a:srgbClr val="610B38"/>
                </a:solidFill>
                <a:effectLst/>
                <a:latin typeface="erdana"/>
              </a:rPr>
            </a:br>
            <a:br>
              <a:rPr lang="en-GB" b="0" i="0" dirty="0">
                <a:solidFill>
                  <a:srgbClr val="212529"/>
                </a:solidFill>
                <a:effectLst/>
                <a:latin typeface="system-ui"/>
              </a:rPr>
            </a:br>
            <a:br>
              <a:rPr lang="en-GB" b="0" i="0" dirty="0">
                <a:solidFill>
                  <a:srgbClr val="610B38"/>
                </a:solidFill>
                <a:effectLst/>
                <a:latin typeface="erdana"/>
              </a:rPr>
            </a:br>
            <a:br>
              <a:rPr lang="en-GB" b="1" i="0" dirty="0">
                <a:solidFill>
                  <a:srgbClr val="273239"/>
                </a:solidFill>
                <a:effectLst/>
                <a:latin typeface="urw-din"/>
              </a:rPr>
            </a:br>
            <a:br>
              <a:rPr lang="en-GB" b="0" i="0" dirty="0">
                <a:solidFill>
                  <a:srgbClr val="212529"/>
                </a:solidFill>
                <a:effectLst/>
                <a:latin typeface="system-ui"/>
              </a:rPr>
            </a:b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B1CEB195-E4D0-45CD-8B58-A5C2407B1FB7}"/>
              </a:ext>
            </a:extLst>
          </p:cNvPr>
          <p:cNvSpPr>
            <a:spLocks noGrp="1"/>
          </p:cNvSpPr>
          <p:nvPr>
            <p:ph idx="1"/>
          </p:nvPr>
        </p:nvSpPr>
        <p:spPr>
          <a:xfrm>
            <a:off x="91736" y="514904"/>
            <a:ext cx="12100264" cy="6343096"/>
          </a:xfrm>
        </p:spPr>
        <p:txBody>
          <a:bodyPr>
            <a:normAutofit/>
          </a:bodyPr>
          <a:lstStyle/>
          <a:p>
            <a:endParaRPr lang="en-GB" dirty="0"/>
          </a:p>
          <a:p>
            <a:pPr marL="0" indent="0">
              <a:buNone/>
            </a:pPr>
            <a:endParaRPr lang="en-GB" dirty="0"/>
          </a:p>
        </p:txBody>
      </p:sp>
    </p:spTree>
    <p:extLst>
      <p:ext uri="{BB962C8B-B14F-4D97-AF65-F5344CB8AC3E}">
        <p14:creationId xmlns:p14="http://schemas.microsoft.com/office/powerpoint/2010/main" val="2515570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4E69E-2496-40DD-A027-8AFC4192CD73}"/>
              </a:ext>
            </a:extLst>
          </p:cNvPr>
          <p:cNvSpPr>
            <a:spLocks noGrp="1"/>
          </p:cNvSpPr>
          <p:nvPr>
            <p:ph type="title"/>
          </p:nvPr>
        </p:nvSpPr>
        <p:spPr>
          <a:xfrm>
            <a:off x="0" y="0"/>
            <a:ext cx="12192000" cy="816638"/>
          </a:xfrm>
        </p:spPr>
        <p:txBody>
          <a:bodyPr>
            <a:normAutofit fontScale="90000"/>
          </a:bodyPr>
          <a:lstStyle/>
          <a:p>
            <a:r>
              <a:rPr lang="en-GB" dirty="0">
                <a:solidFill>
                  <a:srgbClr val="212529"/>
                </a:solidFill>
                <a:latin typeface="system-ui"/>
              </a:rPr>
              <a:t> </a:t>
            </a:r>
            <a:r>
              <a:rPr lang="en-IN" b="0" i="0" dirty="0">
                <a:solidFill>
                  <a:srgbClr val="303030"/>
                </a:solidFill>
                <a:effectLst/>
                <a:latin typeface="Heebo" pitchFamily="2" charset="-79"/>
                <a:cs typeface="Heebo" pitchFamily="2" charset="-79"/>
              </a:rPr>
              <a:t>Method References:</a:t>
            </a:r>
            <a:br>
              <a:rPr lang="en-IN" b="0" i="0" dirty="0">
                <a:solidFill>
                  <a:srgbClr val="303030"/>
                </a:solidFill>
                <a:effectLst/>
                <a:latin typeface="Heebo" pitchFamily="2" charset="-79"/>
                <a:cs typeface="Heebo" pitchFamily="2" charset="-79"/>
              </a:rPr>
            </a:br>
            <a:br>
              <a:rPr lang="en-GB" b="0" i="0" dirty="0">
                <a:solidFill>
                  <a:srgbClr val="212529"/>
                </a:solidFill>
                <a:effectLst/>
                <a:latin typeface="system-ui"/>
              </a:rPr>
            </a:b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5F6B5AA6-E403-413A-8DBC-81D37446CD71}"/>
              </a:ext>
            </a:extLst>
          </p:cNvPr>
          <p:cNvSpPr>
            <a:spLocks noGrp="1"/>
          </p:cNvSpPr>
          <p:nvPr>
            <p:ph idx="1"/>
          </p:nvPr>
        </p:nvSpPr>
        <p:spPr>
          <a:xfrm>
            <a:off x="106532" y="585926"/>
            <a:ext cx="12002610" cy="6272074"/>
          </a:xfrm>
        </p:spPr>
        <p:txBody>
          <a:bodyPr>
            <a:normAutofit/>
          </a:bodyPr>
          <a:lstStyle/>
          <a:p>
            <a:pPr algn="just"/>
            <a:r>
              <a:rPr lang="en-US" b="0" i="0" dirty="0">
                <a:solidFill>
                  <a:srgbClr val="333333"/>
                </a:solidFill>
                <a:effectLst/>
                <a:latin typeface="inter-regular"/>
              </a:rPr>
              <a:t>Method reference is used to refer method of functional interface. It is compact and easy form of lambda expression. </a:t>
            </a:r>
          </a:p>
          <a:p>
            <a:pPr algn="just"/>
            <a:r>
              <a:rPr lang="en-US" b="0" i="0" dirty="0">
                <a:solidFill>
                  <a:srgbClr val="333333"/>
                </a:solidFill>
                <a:effectLst/>
                <a:latin typeface="inter-regular"/>
              </a:rPr>
              <a:t>Each time when you are using lambda expression to just referring a method, you can replace your lambda expression with method reference.</a:t>
            </a:r>
          </a:p>
          <a:p>
            <a:pPr marL="0" indent="0" algn="just">
              <a:buNone/>
            </a:pPr>
            <a:r>
              <a:rPr lang="en-US" b="0" i="0" dirty="0">
                <a:solidFill>
                  <a:srgbClr val="333333"/>
                </a:solidFill>
                <a:effectLst/>
                <a:latin typeface="inter-regular"/>
              </a:rPr>
              <a:t>There are following types of method references in java:</a:t>
            </a:r>
          </a:p>
          <a:p>
            <a:pPr algn="just">
              <a:buFont typeface="+mj-lt"/>
              <a:buAutoNum type="arabicPeriod"/>
            </a:pPr>
            <a:r>
              <a:rPr lang="en-US" b="0" i="0" dirty="0">
                <a:solidFill>
                  <a:srgbClr val="000000"/>
                </a:solidFill>
                <a:effectLst/>
                <a:latin typeface="inter-regular"/>
              </a:rPr>
              <a:t>Reference to a static method.</a:t>
            </a:r>
          </a:p>
          <a:p>
            <a:pPr algn="just">
              <a:buFont typeface="+mj-lt"/>
              <a:buAutoNum type="arabicPeriod"/>
            </a:pPr>
            <a:r>
              <a:rPr lang="en-US" b="0" i="0" dirty="0">
                <a:solidFill>
                  <a:srgbClr val="000000"/>
                </a:solidFill>
                <a:effectLst/>
                <a:latin typeface="inter-regular"/>
              </a:rPr>
              <a:t>Reference to an instance method.</a:t>
            </a:r>
          </a:p>
          <a:p>
            <a:pPr algn="just">
              <a:buFont typeface="+mj-lt"/>
              <a:buAutoNum type="arabicPeriod"/>
            </a:pPr>
            <a:r>
              <a:rPr lang="en-US" b="0" i="0" dirty="0">
                <a:solidFill>
                  <a:srgbClr val="000000"/>
                </a:solidFill>
                <a:effectLst/>
                <a:latin typeface="inter-regular"/>
              </a:rPr>
              <a:t>Reference to a constructor.</a:t>
            </a:r>
          </a:p>
          <a:p>
            <a:pPr marL="0" indent="0" algn="just">
              <a:buNone/>
            </a:pPr>
            <a:r>
              <a:rPr lang="en-US" b="0" i="0" dirty="0">
                <a:solidFill>
                  <a:srgbClr val="610B38"/>
                </a:solidFill>
                <a:effectLst/>
                <a:latin typeface="erdana"/>
              </a:rPr>
              <a:t>1.Reference to a Static Method:</a:t>
            </a:r>
          </a:p>
          <a:p>
            <a:pPr marL="0" indent="0" algn="just">
              <a:buNone/>
            </a:pPr>
            <a:r>
              <a:rPr lang="en-US" b="0" i="0" dirty="0">
                <a:solidFill>
                  <a:srgbClr val="333333"/>
                </a:solidFill>
                <a:effectLst/>
                <a:latin typeface="inter-regular"/>
              </a:rPr>
              <a:t>You can refer to static method defined in the class.</a:t>
            </a:r>
          </a:p>
          <a:p>
            <a:pPr marL="0" indent="0" algn="just">
              <a:buNone/>
            </a:pPr>
            <a:r>
              <a:rPr lang="en-US" dirty="0">
                <a:solidFill>
                  <a:srgbClr val="333333"/>
                </a:solidFill>
                <a:latin typeface="inter-regular"/>
              </a:rPr>
              <a:t>Syntax:</a:t>
            </a:r>
            <a:endParaRPr lang="en-US" dirty="0">
              <a:solidFill>
                <a:srgbClr val="610B38"/>
              </a:solidFill>
              <a:latin typeface="erdana"/>
            </a:endParaRPr>
          </a:p>
          <a:p>
            <a:pPr marL="0" indent="0" algn="just">
              <a:buNone/>
            </a:pPr>
            <a:r>
              <a:rPr lang="en-IN" b="0" i="0" dirty="0" err="1">
                <a:solidFill>
                  <a:srgbClr val="000000"/>
                </a:solidFill>
                <a:effectLst/>
                <a:latin typeface="inter-regular"/>
              </a:rPr>
              <a:t>ContainingClass</a:t>
            </a:r>
            <a:r>
              <a:rPr lang="en-IN" b="0" i="0" dirty="0">
                <a:solidFill>
                  <a:srgbClr val="000000"/>
                </a:solidFill>
                <a:effectLst/>
                <a:latin typeface="inter-regular"/>
              </a:rPr>
              <a:t>::</a:t>
            </a:r>
            <a:r>
              <a:rPr lang="en-IN" b="0" i="0" dirty="0" err="1">
                <a:solidFill>
                  <a:srgbClr val="000000"/>
                </a:solidFill>
                <a:effectLst/>
                <a:latin typeface="inter-regular"/>
              </a:rPr>
              <a:t>staticMethodName</a:t>
            </a:r>
            <a:r>
              <a:rPr lang="en-IN" b="0" i="0" dirty="0">
                <a:solidFill>
                  <a:srgbClr val="000000"/>
                </a:solidFill>
                <a:effectLst/>
                <a:latin typeface="inter-regular"/>
              </a:rPr>
              <a:t> </a:t>
            </a:r>
            <a:endParaRPr lang="en-US" b="0" i="0" dirty="0">
              <a:solidFill>
                <a:srgbClr val="610B38"/>
              </a:solidFill>
              <a:effectLst/>
              <a:latin typeface="erdana"/>
            </a:endParaRPr>
          </a:p>
          <a:p>
            <a:pPr marL="0" indent="0" algn="just">
              <a:buNone/>
            </a:pPr>
            <a:r>
              <a:rPr lang="en-US" b="0" i="0" dirty="0">
                <a:solidFill>
                  <a:srgbClr val="610B38"/>
                </a:solidFill>
                <a:effectLst/>
                <a:latin typeface="erdana"/>
              </a:rPr>
              <a:t>2) Reference to an Instance Method:</a:t>
            </a:r>
          </a:p>
          <a:p>
            <a:pPr marL="0" indent="0" algn="just">
              <a:buNone/>
            </a:pPr>
            <a:r>
              <a:rPr lang="en-US" b="0" i="0" dirty="0">
                <a:solidFill>
                  <a:srgbClr val="333333"/>
                </a:solidFill>
                <a:effectLst/>
                <a:latin typeface="inter-regular"/>
              </a:rPr>
              <a:t>like static methods, you can refer instance methods also. we are describing the process of referring the instance method.</a:t>
            </a:r>
          </a:p>
          <a:p>
            <a:pPr marL="0" indent="0" algn="just">
              <a:buNone/>
            </a:pPr>
            <a:r>
              <a:rPr lang="en-IN" b="0" i="0" dirty="0" err="1">
                <a:solidFill>
                  <a:srgbClr val="000000"/>
                </a:solidFill>
                <a:effectLst/>
                <a:latin typeface="inter-regular"/>
              </a:rPr>
              <a:t>containingObject</a:t>
            </a:r>
            <a:r>
              <a:rPr lang="en-IN" b="0" i="0" dirty="0">
                <a:solidFill>
                  <a:srgbClr val="000000"/>
                </a:solidFill>
                <a:effectLst/>
                <a:latin typeface="inter-regular"/>
              </a:rPr>
              <a:t>::</a:t>
            </a:r>
            <a:r>
              <a:rPr lang="en-IN" b="0" i="0" dirty="0" err="1">
                <a:solidFill>
                  <a:srgbClr val="000000"/>
                </a:solidFill>
                <a:effectLst/>
                <a:latin typeface="inter-regular"/>
              </a:rPr>
              <a:t>instanceMethodName</a:t>
            </a:r>
            <a:r>
              <a:rPr lang="en-IN" b="0" i="0" dirty="0">
                <a:solidFill>
                  <a:srgbClr val="000000"/>
                </a:solidFill>
                <a:effectLst/>
                <a:latin typeface="inter-regular"/>
              </a:rPr>
              <a:t>  </a:t>
            </a:r>
          </a:p>
          <a:p>
            <a:pPr marL="0" indent="0" algn="just">
              <a:buNone/>
            </a:pPr>
            <a:r>
              <a:rPr lang="en-IN" b="0" i="0" dirty="0">
                <a:solidFill>
                  <a:srgbClr val="610B38"/>
                </a:solidFill>
                <a:effectLst/>
                <a:latin typeface="erdana"/>
              </a:rPr>
              <a:t> 3) Reference to a Constructor</a:t>
            </a:r>
          </a:p>
          <a:p>
            <a:pPr marL="0" indent="0" algn="just">
              <a:buNone/>
            </a:pPr>
            <a:r>
              <a:rPr lang="en-US" b="0" i="0" dirty="0">
                <a:solidFill>
                  <a:srgbClr val="333333"/>
                </a:solidFill>
                <a:effectLst/>
                <a:latin typeface="inter-regular"/>
              </a:rPr>
              <a:t>You can refer a constructor by using the new keyword.  Ex:</a:t>
            </a:r>
            <a:r>
              <a:rPr lang="en-IN" b="0" i="0" dirty="0" err="1">
                <a:solidFill>
                  <a:srgbClr val="000000"/>
                </a:solidFill>
                <a:effectLst/>
                <a:latin typeface="inter-regular"/>
              </a:rPr>
              <a:t>ClassName</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a:t>
            </a:r>
          </a:p>
          <a:p>
            <a:pPr marL="0" indent="0" algn="just">
              <a:buNone/>
            </a:pPr>
            <a:endParaRPr lang="en-IN" b="0" i="0" dirty="0">
              <a:solidFill>
                <a:srgbClr val="000000"/>
              </a:solidFill>
              <a:effectLst/>
              <a:latin typeface="inter-regular"/>
            </a:endParaRPr>
          </a:p>
          <a:p>
            <a:pPr marL="0" indent="0" algn="just">
              <a:buNone/>
            </a:pPr>
            <a:endParaRPr lang="en-US" b="0" i="0" dirty="0">
              <a:solidFill>
                <a:srgbClr val="610B38"/>
              </a:solidFill>
              <a:effectLst/>
              <a:latin typeface="erdana"/>
            </a:endParaRPr>
          </a:p>
          <a:p>
            <a:pPr marL="0" indent="0" algn="just">
              <a:buNone/>
            </a:pPr>
            <a:endParaRPr lang="en-US" b="0" i="0" dirty="0">
              <a:solidFill>
                <a:srgbClr val="610B38"/>
              </a:solidFill>
              <a:effectLst/>
              <a:latin typeface="erdana"/>
            </a:endParaRPr>
          </a:p>
          <a:p>
            <a:pPr marL="0" indent="0" algn="just">
              <a:buNone/>
            </a:pPr>
            <a:endParaRPr lang="en-US" b="0" i="0" dirty="0">
              <a:solidFill>
                <a:srgbClr val="610B38"/>
              </a:solidFill>
              <a:effectLst/>
              <a:latin typeface="erdana"/>
            </a:endParaRPr>
          </a:p>
          <a:p>
            <a:pPr algn="just">
              <a:buFont typeface="+mj-lt"/>
              <a:buAutoNum type="arabicPeriod"/>
            </a:pPr>
            <a:endParaRPr lang="en-US" b="0" i="0" dirty="0">
              <a:solidFill>
                <a:srgbClr val="000000"/>
              </a:solidFill>
              <a:effectLst/>
              <a:latin typeface="inter-regular"/>
            </a:endParaRPr>
          </a:p>
          <a:p>
            <a:pPr algn="just"/>
            <a:endParaRPr lang="en-US" dirty="0">
              <a:solidFill>
                <a:srgbClr val="000000"/>
              </a:solidFill>
              <a:latin typeface="Nunito" pitchFamily="2" charset="0"/>
            </a:endParaRPr>
          </a:p>
          <a:p>
            <a:pPr marL="0" indent="0" algn="l">
              <a:buNone/>
            </a:pPr>
            <a:endParaRPr lang="en-US" sz="1600" b="0" i="0" dirty="0">
              <a:solidFill>
                <a:srgbClr val="000000"/>
              </a:solidFill>
              <a:effectLst/>
              <a:latin typeface="Nunito" pitchFamily="2" charset="0"/>
            </a:endParaRPr>
          </a:p>
          <a:p>
            <a:pPr marL="1257300" lvl="3" indent="0">
              <a:buNone/>
            </a:pPr>
            <a:endParaRPr lang="en-GB" sz="1600" dirty="0"/>
          </a:p>
          <a:p>
            <a:pPr marL="1257300" lvl="3" indent="0">
              <a:buNone/>
            </a:pPr>
            <a:endParaRPr lang="en-GB" sz="1600" dirty="0"/>
          </a:p>
          <a:p>
            <a:pPr marL="1257300" lvl="3" indent="0">
              <a:buNone/>
            </a:pPr>
            <a:endParaRPr lang="en-GB" sz="1600" dirty="0"/>
          </a:p>
        </p:txBody>
      </p:sp>
      <p:sp>
        <p:nvSpPr>
          <p:cNvPr id="5" name="Rectangle 2">
            <a:extLst>
              <a:ext uri="{FF2B5EF4-FFF2-40B4-BE49-F238E27FC236}">
                <a16:creationId xmlns:a16="http://schemas.microsoft.com/office/drawing/2014/main" id="{5BF8550D-A3DA-48DD-AD1E-E2D47D7BE4FD}"/>
              </a:ext>
            </a:extLst>
          </p:cNvPr>
          <p:cNvSpPr>
            <a:spLocks noChangeArrowheads="1"/>
          </p:cNvSpPr>
          <p:nvPr/>
        </p:nvSpPr>
        <p:spPr bwMode="auto">
          <a:xfrm>
            <a:off x="0" y="1813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755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C0872-E74F-34FF-7291-4CE218CFEA85}"/>
              </a:ext>
            </a:extLst>
          </p:cNvPr>
          <p:cNvSpPr>
            <a:spLocks noGrp="1"/>
          </p:cNvSpPr>
          <p:nvPr>
            <p:ph type="title"/>
          </p:nvPr>
        </p:nvSpPr>
        <p:spPr>
          <a:xfrm>
            <a:off x="677334" y="0"/>
            <a:ext cx="11311466" cy="816638"/>
          </a:xfrm>
        </p:spPr>
        <p:txBody>
          <a:bodyPr>
            <a:normAutofit fontScale="90000"/>
          </a:bodyPr>
          <a:lstStyle/>
          <a:p>
            <a:r>
              <a:rPr lang="en-IN" b="0" i="0" dirty="0">
                <a:solidFill>
                  <a:srgbClr val="610B38"/>
                </a:solidFill>
                <a:effectLst/>
                <a:latin typeface="erdana"/>
              </a:rPr>
              <a:t>Functional Interfaces</a:t>
            </a:r>
            <a:br>
              <a:rPr lang="en-IN" b="0" i="0" dirty="0">
                <a:solidFill>
                  <a:srgbClr val="610B38"/>
                </a:solidFill>
                <a:effectLst/>
                <a:latin typeface="erdana"/>
              </a:rPr>
            </a:br>
            <a:br>
              <a:rPr lang="en-IN" b="0" i="0" dirty="0">
                <a:solidFill>
                  <a:srgbClr val="212529"/>
                </a:solidFill>
                <a:effectLst/>
                <a:latin typeface="system-ui"/>
              </a:rPr>
            </a:br>
            <a:endParaRPr lang="en-IN" dirty="0"/>
          </a:p>
        </p:txBody>
      </p:sp>
      <p:sp>
        <p:nvSpPr>
          <p:cNvPr id="3" name="Content Placeholder 2">
            <a:extLst>
              <a:ext uri="{FF2B5EF4-FFF2-40B4-BE49-F238E27FC236}">
                <a16:creationId xmlns:a16="http://schemas.microsoft.com/office/drawing/2014/main" id="{FD7C196B-D0F3-705D-07A6-911A7A00794F}"/>
              </a:ext>
            </a:extLst>
          </p:cNvPr>
          <p:cNvSpPr>
            <a:spLocks noGrp="1"/>
          </p:cNvSpPr>
          <p:nvPr>
            <p:ph idx="1"/>
          </p:nvPr>
        </p:nvSpPr>
        <p:spPr>
          <a:xfrm>
            <a:off x="223520" y="816639"/>
            <a:ext cx="11846560" cy="5224724"/>
          </a:xfrm>
        </p:spPr>
        <p:txBody>
          <a:bodyPr>
            <a:normAutofit lnSpcReduction="10000"/>
          </a:bodyPr>
          <a:lstStyle/>
          <a:p>
            <a:r>
              <a:rPr lang="en-US" b="0" i="0" dirty="0">
                <a:solidFill>
                  <a:srgbClr val="333333"/>
                </a:solidFill>
                <a:effectLst/>
                <a:latin typeface="inter-regular"/>
              </a:rPr>
              <a:t>An Interface that contains exactly one abstract method is known as functional interface. </a:t>
            </a:r>
          </a:p>
          <a:p>
            <a:r>
              <a:rPr lang="en-US" b="0" i="0" dirty="0">
                <a:solidFill>
                  <a:srgbClr val="333333"/>
                </a:solidFill>
                <a:effectLst/>
                <a:latin typeface="inter-regular"/>
              </a:rPr>
              <a:t>It can have any number of default, static methods but can contain only one abstract method. </a:t>
            </a:r>
          </a:p>
          <a:p>
            <a:r>
              <a:rPr lang="en-US" b="0" i="0" dirty="0">
                <a:solidFill>
                  <a:srgbClr val="333333"/>
                </a:solidFill>
                <a:effectLst/>
                <a:latin typeface="inter-regular"/>
              </a:rPr>
              <a:t>It can also declare methods of object class.</a:t>
            </a:r>
          </a:p>
          <a:p>
            <a:r>
              <a:rPr lang="en-US" b="0" i="0" dirty="0">
                <a:solidFill>
                  <a:srgbClr val="333333"/>
                </a:solidFill>
                <a:effectLst/>
                <a:latin typeface="inter-regular"/>
              </a:rPr>
              <a:t>Functional Interface is also known as Single Abstract Method Interfaces or SAM Interfaces. It is a new feature in Java, which helps to achieve functional programming approach.</a:t>
            </a:r>
          </a:p>
          <a:p>
            <a:endParaRPr lang="en-US" dirty="0">
              <a:solidFill>
                <a:srgbClr val="333333"/>
              </a:solidFill>
              <a:latin typeface="inter-regular"/>
            </a:endParaRPr>
          </a:p>
          <a:p>
            <a:pPr algn="just">
              <a:buFont typeface="+mj-lt"/>
              <a:buAutoNum type="arabicPeriod"/>
            </a:pPr>
            <a:r>
              <a:rPr lang="en-IN" b="0" i="0" dirty="0">
                <a:solidFill>
                  <a:srgbClr val="646464"/>
                </a:solidFill>
                <a:effectLst/>
                <a:latin typeface="inter-regular"/>
              </a:rPr>
              <a:t>@FunctionalInterface</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interface</a:t>
            </a:r>
            <a:r>
              <a:rPr lang="en-IN" b="0" i="0" dirty="0">
                <a:solidFill>
                  <a:srgbClr val="000000"/>
                </a:solidFill>
                <a:effectLst/>
                <a:latin typeface="inter-regular"/>
              </a:rPr>
              <a:t> sayable{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say(String </a:t>
            </a:r>
            <a:r>
              <a:rPr lang="en-IN" b="0" i="0" dirty="0" err="1">
                <a:solidFill>
                  <a:srgbClr val="000000"/>
                </a:solidFill>
                <a:effectLst/>
                <a:latin typeface="inter-regular"/>
              </a:rPr>
              <a:t>msg</a:t>
            </a:r>
            <a:r>
              <a:rPr lang="en-IN" b="0" i="0" dirty="0">
                <a:solidFill>
                  <a:srgbClr val="000000"/>
                </a:solidFill>
                <a:effectLst/>
                <a:latin typeface="inter-regular"/>
              </a:rPr>
              <a:t>);   </a:t>
            </a:r>
            <a:r>
              <a:rPr lang="en-IN" b="0" i="0" dirty="0">
                <a:solidFill>
                  <a:srgbClr val="008200"/>
                </a:solidFill>
                <a:effectLst/>
                <a:latin typeface="inter-regular"/>
              </a:rPr>
              <a:t>// abstract method</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 It can contain any number of Object class methods.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hashCode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String </a:t>
            </a:r>
            <a:r>
              <a:rPr lang="en-IN" b="0" i="0" dirty="0" err="1">
                <a:solidFill>
                  <a:srgbClr val="000000"/>
                </a:solidFill>
                <a:effectLst/>
                <a:latin typeface="inter-regular"/>
              </a:rPr>
              <a:t>toString</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err="1">
                <a:solidFill>
                  <a:srgbClr val="006699"/>
                </a:solidFill>
                <a:effectLst/>
                <a:latin typeface="inter-regular"/>
              </a:rPr>
              <a:t>boolean</a:t>
            </a:r>
            <a:r>
              <a:rPr lang="en-IN" b="0" i="0" dirty="0">
                <a:solidFill>
                  <a:srgbClr val="000000"/>
                </a:solidFill>
                <a:effectLst/>
                <a:latin typeface="inter-regular"/>
              </a:rPr>
              <a:t> equals(Object </a:t>
            </a:r>
            <a:r>
              <a:rPr lang="en-IN" b="0" i="0" dirty="0" err="1">
                <a:solidFill>
                  <a:srgbClr val="000000"/>
                </a:solidFill>
                <a:effectLst/>
                <a:latin typeface="inter-regular"/>
              </a:rPr>
              <a:t>obj</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endParaRPr lang="en-IN" b="0" i="0" dirty="0">
              <a:solidFill>
                <a:srgbClr val="212529"/>
              </a:solidFill>
              <a:effectLst/>
              <a:latin typeface="system-ui"/>
            </a:endParaRPr>
          </a:p>
        </p:txBody>
      </p:sp>
    </p:spTree>
    <p:extLst>
      <p:ext uri="{BB962C8B-B14F-4D97-AF65-F5344CB8AC3E}">
        <p14:creationId xmlns:p14="http://schemas.microsoft.com/office/powerpoint/2010/main" val="270304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E36EC-904A-4953-A94C-4E7DF0342EE6}"/>
              </a:ext>
            </a:extLst>
          </p:cNvPr>
          <p:cNvSpPr>
            <a:spLocks noGrp="1"/>
          </p:cNvSpPr>
          <p:nvPr>
            <p:ph type="title"/>
          </p:nvPr>
        </p:nvSpPr>
        <p:spPr>
          <a:xfrm>
            <a:off x="0" y="38843"/>
            <a:ext cx="9274002" cy="624418"/>
          </a:xfrm>
        </p:spPr>
        <p:txBody>
          <a:bodyPr>
            <a:normAutofit fontScale="90000"/>
          </a:bodyPr>
          <a:lstStyle/>
          <a:p>
            <a:r>
              <a:rPr lang="en-IN" dirty="0">
                <a:solidFill>
                  <a:srgbClr val="610B38"/>
                </a:solidFill>
                <a:latin typeface="erdana"/>
              </a:rPr>
              <a:t>Static and Default Methods</a:t>
            </a:r>
            <a:br>
              <a:rPr lang="en-IN" b="0" i="0" dirty="0">
                <a:solidFill>
                  <a:srgbClr val="610B38"/>
                </a:solidFill>
                <a:effectLst/>
                <a:latin typeface="erdana"/>
              </a:rPr>
            </a:br>
            <a:br>
              <a:rPr lang="en-IN" b="0" i="0" dirty="0">
                <a:solidFill>
                  <a:srgbClr val="212529"/>
                </a:solidFill>
                <a:effectLst/>
                <a:latin typeface="system-ui"/>
              </a:rPr>
            </a:br>
            <a:br>
              <a:rPr lang="en-GB" b="0" i="0" dirty="0">
                <a:solidFill>
                  <a:srgbClr val="212529"/>
                </a:solidFill>
                <a:effectLst/>
                <a:latin typeface="system-ui"/>
              </a:rPr>
            </a:br>
            <a:br>
              <a:rPr lang="en-GB" b="0" i="0" dirty="0">
                <a:solidFill>
                  <a:srgbClr val="212529"/>
                </a:solidFill>
                <a:effectLst/>
                <a:latin typeface="system-ui"/>
              </a:rPr>
            </a:br>
            <a:endParaRPr lang="en-GB" dirty="0"/>
          </a:p>
        </p:txBody>
      </p:sp>
      <p:sp>
        <p:nvSpPr>
          <p:cNvPr id="5" name="Content Placeholder 4">
            <a:extLst>
              <a:ext uri="{FF2B5EF4-FFF2-40B4-BE49-F238E27FC236}">
                <a16:creationId xmlns:a16="http://schemas.microsoft.com/office/drawing/2014/main" id="{DBB280EB-4523-14B2-51BF-69139C1441DF}"/>
              </a:ext>
            </a:extLst>
          </p:cNvPr>
          <p:cNvSpPr>
            <a:spLocks noGrp="1"/>
          </p:cNvSpPr>
          <p:nvPr>
            <p:ph idx="1"/>
          </p:nvPr>
        </p:nvSpPr>
        <p:spPr>
          <a:xfrm>
            <a:off x="0" y="663261"/>
            <a:ext cx="12192000" cy="6155896"/>
          </a:xfrm>
        </p:spPr>
        <p:txBody>
          <a:bodyPr>
            <a:normAutofit fontScale="92500" lnSpcReduction="20000"/>
          </a:bodyPr>
          <a:lstStyle/>
          <a:p>
            <a:r>
              <a:rPr lang="en-US" sz="2100" b="0" i="0" dirty="0">
                <a:solidFill>
                  <a:srgbClr val="212529"/>
                </a:solidFill>
                <a:effectLst/>
                <a:latin typeface="system-ui"/>
              </a:rPr>
              <a:t>Interface in Java is a concept that is used to achieve abstraction.</a:t>
            </a:r>
          </a:p>
          <a:p>
            <a:r>
              <a:rPr lang="en-US" sz="2100" b="0" i="0" dirty="0">
                <a:solidFill>
                  <a:srgbClr val="212529"/>
                </a:solidFill>
                <a:effectLst/>
                <a:latin typeface="system-ui"/>
              </a:rPr>
              <a:t> It contains only abstract methods and does not provide any implementation but In Java 8, Interface is improved by adding default and static methods.</a:t>
            </a:r>
          </a:p>
          <a:p>
            <a:pPr marL="0" indent="0">
              <a:buNone/>
            </a:pPr>
            <a:r>
              <a:rPr lang="en-IN" sz="2100" b="0" i="0" dirty="0">
                <a:solidFill>
                  <a:srgbClr val="212529"/>
                </a:solidFill>
                <a:effectLst/>
                <a:latin typeface="system-ui"/>
              </a:rPr>
              <a:t>Default Methods:</a:t>
            </a:r>
          </a:p>
          <a:p>
            <a:pPr marL="0" indent="0">
              <a:buNone/>
            </a:pPr>
            <a:r>
              <a:rPr lang="en-US" sz="2100" b="0" i="0" dirty="0">
                <a:solidFill>
                  <a:srgbClr val="212529"/>
                </a:solidFill>
                <a:effectLst/>
                <a:latin typeface="system-ui"/>
              </a:rPr>
              <a:t>Methods that are declared using the </a:t>
            </a:r>
            <a:r>
              <a:rPr lang="en-US" sz="2100" b="1" i="0" dirty="0">
                <a:solidFill>
                  <a:srgbClr val="212529"/>
                </a:solidFill>
                <a:effectLst/>
                <a:latin typeface="system-ui"/>
              </a:rPr>
              <a:t>default</a:t>
            </a:r>
            <a:r>
              <a:rPr lang="en-US" sz="2100" b="0" i="0" dirty="0">
                <a:solidFill>
                  <a:srgbClr val="212529"/>
                </a:solidFill>
                <a:effectLst/>
                <a:latin typeface="system-ui"/>
              </a:rPr>
              <a:t> keyword inside the interface are known as default methods. </a:t>
            </a:r>
          </a:p>
          <a:p>
            <a:pPr marL="0" indent="0">
              <a:buNone/>
            </a:pPr>
            <a:r>
              <a:rPr lang="en-US" sz="2100" b="0" i="0" dirty="0">
                <a:solidFill>
                  <a:srgbClr val="212529"/>
                </a:solidFill>
                <a:effectLst/>
                <a:latin typeface="system-ui"/>
              </a:rPr>
              <a:t>These methods are non-abstract methods. The reason behind adding the default method is to allow the developers to add new methods to the interfaces without affecting the classes that implement these interfaces.</a:t>
            </a:r>
          </a:p>
          <a:p>
            <a:pPr algn="l"/>
            <a:r>
              <a:rPr lang="en-IN" sz="2100" b="0" i="0" dirty="0">
                <a:solidFill>
                  <a:srgbClr val="212529"/>
                </a:solidFill>
                <a:effectLst/>
                <a:latin typeface="system-ui"/>
              </a:rPr>
              <a:t>Static Methods:</a:t>
            </a:r>
          </a:p>
          <a:p>
            <a:pPr marL="0" indent="0" algn="l">
              <a:buNone/>
            </a:pPr>
            <a:r>
              <a:rPr lang="en-US" sz="2100" b="0" i="0" dirty="0">
                <a:solidFill>
                  <a:srgbClr val="212529"/>
                </a:solidFill>
                <a:effectLst/>
                <a:latin typeface="system-ui"/>
              </a:rPr>
              <a:t>Like default methods interface allows adding static methods to it. We can define static methods inside the interface using the static keyword and are used to define utility methods.</a:t>
            </a:r>
          </a:p>
          <a:p>
            <a:pPr marL="0" indent="0" algn="l">
              <a:buNone/>
            </a:pPr>
            <a:r>
              <a:rPr lang="en-US" b="0" i="0" dirty="0">
                <a:solidFill>
                  <a:srgbClr val="212529"/>
                </a:solidFill>
                <a:effectLst/>
                <a:latin typeface="system-ui"/>
              </a:rPr>
              <a:t>Ex:  interface Printable{</a:t>
            </a:r>
          </a:p>
          <a:p>
            <a:pPr marL="0" indent="0" algn="l">
              <a:buNone/>
            </a:pPr>
            <a:r>
              <a:rPr lang="en-US" b="0" i="0" dirty="0">
                <a:solidFill>
                  <a:srgbClr val="212529"/>
                </a:solidFill>
                <a:effectLst/>
                <a:latin typeface="system-ui"/>
              </a:rPr>
              <a:t>		 static void print() {</a:t>
            </a:r>
          </a:p>
          <a:p>
            <a:pPr marL="0" indent="0" algn="l">
              <a:buNone/>
            </a:pPr>
            <a:r>
              <a:rPr lang="en-US" b="0" i="0" dirty="0">
                <a:solidFill>
                  <a:srgbClr val="212529"/>
                </a:solidFill>
                <a:effectLst/>
                <a:latin typeface="system-ui"/>
              </a:rPr>
              <a:t>		 </a:t>
            </a:r>
            <a:r>
              <a:rPr lang="en-US" b="0" i="0" dirty="0" err="1">
                <a:solidFill>
                  <a:srgbClr val="212529"/>
                </a:solidFill>
                <a:effectLst/>
                <a:latin typeface="system-ui"/>
              </a:rPr>
              <a:t>System.out.println</a:t>
            </a:r>
            <a:r>
              <a:rPr lang="en-US" b="0" i="0" dirty="0">
                <a:solidFill>
                  <a:srgbClr val="212529"/>
                </a:solidFill>
                <a:effectLst/>
                <a:latin typeface="system-ui"/>
              </a:rPr>
              <a:t>("Printing...");</a:t>
            </a:r>
          </a:p>
          <a:p>
            <a:pPr marL="0" indent="0" algn="l">
              <a:buNone/>
            </a:pPr>
            <a:r>
              <a:rPr lang="en-US" b="0" i="0" dirty="0">
                <a:solidFill>
                  <a:srgbClr val="212529"/>
                </a:solidFill>
                <a:effectLst/>
                <a:latin typeface="system-ui"/>
              </a:rPr>
              <a:t>	 }</a:t>
            </a:r>
          </a:p>
          <a:p>
            <a:pPr marL="0" indent="0" algn="l">
              <a:buNone/>
            </a:pPr>
            <a:r>
              <a:rPr lang="en-US" b="0" i="0" dirty="0">
                <a:solidFill>
                  <a:srgbClr val="212529"/>
                </a:solidFill>
                <a:effectLst/>
                <a:latin typeface="system-ui"/>
              </a:rPr>
              <a:t>	  default void print() {</a:t>
            </a:r>
          </a:p>
          <a:p>
            <a:pPr marL="0" indent="0" algn="l">
              <a:buNone/>
            </a:pPr>
            <a:r>
              <a:rPr lang="en-US" b="0" i="0" dirty="0">
                <a:solidFill>
                  <a:srgbClr val="212529"/>
                </a:solidFill>
                <a:effectLst/>
                <a:latin typeface="system-ui"/>
              </a:rPr>
              <a:t>		 </a:t>
            </a:r>
            <a:r>
              <a:rPr lang="en-US" b="0" i="0" dirty="0" err="1">
                <a:solidFill>
                  <a:srgbClr val="212529"/>
                </a:solidFill>
                <a:effectLst/>
                <a:latin typeface="system-ui"/>
              </a:rPr>
              <a:t>System.out.println</a:t>
            </a:r>
            <a:r>
              <a:rPr lang="en-US" b="0" i="0" dirty="0">
                <a:solidFill>
                  <a:srgbClr val="212529"/>
                </a:solidFill>
                <a:effectLst/>
                <a:latin typeface="system-ui"/>
              </a:rPr>
              <a:t>("Printing...");</a:t>
            </a:r>
          </a:p>
          <a:p>
            <a:pPr marL="0" indent="0" algn="l">
              <a:buNone/>
            </a:pPr>
            <a:r>
              <a:rPr lang="en-US" b="0" i="0" dirty="0">
                <a:solidFill>
                  <a:srgbClr val="212529"/>
                </a:solidFill>
                <a:effectLst/>
                <a:latin typeface="system-ui"/>
              </a:rPr>
              <a:t>	 }</a:t>
            </a:r>
          </a:p>
          <a:p>
            <a:pPr marL="0" indent="0" algn="l">
              <a:buNone/>
            </a:pPr>
            <a:r>
              <a:rPr lang="en-US" b="0" i="0" dirty="0">
                <a:solidFill>
                  <a:srgbClr val="212529"/>
                </a:solidFill>
                <a:effectLst/>
                <a:latin typeface="system-ui"/>
              </a:rPr>
              <a:t>}</a:t>
            </a:r>
            <a:endParaRPr lang="en-IN" b="0" i="0" dirty="0">
              <a:solidFill>
                <a:srgbClr val="212529"/>
              </a:solidFill>
              <a:effectLst/>
              <a:latin typeface="system-ui"/>
            </a:endParaRPr>
          </a:p>
          <a:p>
            <a:pPr marL="0" indent="0">
              <a:buNone/>
            </a:pPr>
            <a:endParaRPr lang="en-IN" b="0" i="0" dirty="0">
              <a:solidFill>
                <a:srgbClr val="212529"/>
              </a:solidFill>
              <a:effectLst/>
              <a:latin typeface="system-ui"/>
            </a:endParaRPr>
          </a:p>
          <a:p>
            <a:endParaRPr lang="en-IN" dirty="0"/>
          </a:p>
        </p:txBody>
      </p:sp>
    </p:spTree>
    <p:extLst>
      <p:ext uri="{BB962C8B-B14F-4D97-AF65-F5344CB8AC3E}">
        <p14:creationId xmlns:p14="http://schemas.microsoft.com/office/powerpoint/2010/main" val="790577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5B6B7-00CB-4EFD-98E2-3ABFD7AD21DA}"/>
              </a:ext>
            </a:extLst>
          </p:cNvPr>
          <p:cNvSpPr>
            <a:spLocks noGrp="1"/>
          </p:cNvSpPr>
          <p:nvPr>
            <p:ph type="title"/>
          </p:nvPr>
        </p:nvSpPr>
        <p:spPr>
          <a:xfrm>
            <a:off x="0" y="62144"/>
            <a:ext cx="12192000" cy="559293"/>
          </a:xfrm>
        </p:spPr>
        <p:txBody>
          <a:bodyPr>
            <a:normAutofit fontScale="90000"/>
          </a:bodyPr>
          <a:lstStyle/>
          <a:p>
            <a:r>
              <a:rPr lang="en-IN" dirty="0">
                <a:solidFill>
                  <a:srgbClr val="212529"/>
                </a:solidFill>
                <a:latin typeface="system-ui"/>
              </a:rPr>
              <a:t>Streams</a:t>
            </a:r>
            <a:r>
              <a:rPr lang="en-IN" b="0" i="0" dirty="0">
                <a:solidFill>
                  <a:srgbClr val="212529"/>
                </a:solidFill>
                <a:effectLst/>
                <a:latin typeface="system-ui"/>
              </a:rPr>
              <a:t> :</a:t>
            </a:r>
            <a:br>
              <a:rPr lang="en-IN" b="0" i="0" dirty="0">
                <a:solidFill>
                  <a:srgbClr val="212529"/>
                </a:solidFill>
                <a:effectLst/>
                <a:latin typeface="system-ui"/>
              </a:rPr>
            </a:br>
            <a:br>
              <a:rPr lang="en-GB" b="0" i="0" dirty="0">
                <a:solidFill>
                  <a:srgbClr val="610B38"/>
                </a:solidFill>
                <a:effectLst/>
                <a:latin typeface="erdana"/>
              </a:rPr>
            </a:br>
            <a:br>
              <a:rPr lang="en-GB" b="0" i="0" dirty="0">
                <a:solidFill>
                  <a:srgbClr val="212529"/>
                </a:solidFill>
                <a:effectLst/>
                <a:latin typeface="system-ui"/>
              </a:rPr>
            </a:br>
            <a:br>
              <a:rPr lang="en-GB" b="0" i="0" dirty="0">
                <a:solidFill>
                  <a:srgbClr val="212529"/>
                </a:solidFill>
                <a:effectLst/>
                <a:latin typeface="system-ui"/>
              </a:rPr>
            </a:br>
            <a:br>
              <a:rPr lang="en-GB" b="0" i="0" dirty="0">
                <a:solidFill>
                  <a:srgbClr val="212529"/>
                </a:solidFill>
                <a:effectLst/>
                <a:latin typeface="system-ui"/>
              </a:rPr>
            </a:br>
            <a:endParaRPr lang="en-GB" dirty="0"/>
          </a:p>
        </p:txBody>
      </p:sp>
      <p:sp>
        <p:nvSpPr>
          <p:cNvPr id="6" name="Content Placeholder 5">
            <a:extLst>
              <a:ext uri="{FF2B5EF4-FFF2-40B4-BE49-F238E27FC236}">
                <a16:creationId xmlns:a16="http://schemas.microsoft.com/office/drawing/2014/main" id="{24018D69-B75F-847F-A798-73B9602B8FF4}"/>
              </a:ext>
            </a:extLst>
          </p:cNvPr>
          <p:cNvSpPr>
            <a:spLocks noGrp="1"/>
          </p:cNvSpPr>
          <p:nvPr>
            <p:ph idx="1"/>
          </p:nvPr>
        </p:nvSpPr>
        <p:spPr>
          <a:xfrm>
            <a:off x="321734" y="779495"/>
            <a:ext cx="11870266" cy="5834665"/>
          </a:xfrm>
        </p:spPr>
        <p:txBody>
          <a:bodyPr>
            <a:normAutofit/>
          </a:bodyPr>
          <a:lstStyle/>
          <a:p>
            <a:r>
              <a:rPr lang="en-US" dirty="0"/>
              <a:t>Java Stream is a new concept added into Java 8 version that allows us to perform functional-style operations on streams of elements, such as map-reduce transformations on collections.</a:t>
            </a:r>
          </a:p>
          <a:p>
            <a:r>
              <a:rPr lang="en-US" dirty="0"/>
              <a:t>Java added a new package </a:t>
            </a:r>
            <a:r>
              <a:rPr lang="en-US" dirty="0" err="1"/>
              <a:t>java.util.stream</a:t>
            </a:r>
            <a:r>
              <a:rPr lang="en-US" dirty="0"/>
              <a:t> that consists of several classes, interfaces to perform the stream-based operations.</a:t>
            </a:r>
          </a:p>
          <a:p>
            <a:r>
              <a:rPr lang="en-US" dirty="0"/>
              <a:t>A Java Stream is a component that is capable to perform internal operations of its elements. For example, it can iterate its elements itself.</a:t>
            </a:r>
          </a:p>
          <a:p>
            <a:pPr marL="0" indent="0">
              <a:buNone/>
            </a:pPr>
            <a:r>
              <a:rPr lang="en-IN" b="0" i="0" dirty="0">
                <a:solidFill>
                  <a:srgbClr val="333333"/>
                </a:solidFill>
                <a:effectLst/>
                <a:latin typeface="inter-regular"/>
              </a:rPr>
              <a:t>Stream provides following features:</a:t>
            </a:r>
            <a:endParaRPr lang="en-US" b="0" i="0" dirty="0">
              <a:solidFill>
                <a:srgbClr val="333333"/>
              </a:solidFill>
              <a:effectLst/>
              <a:latin typeface="inter-regular"/>
            </a:endParaRPr>
          </a:p>
          <a:p>
            <a:pPr marL="0" indent="0">
              <a:buNone/>
            </a:pPr>
            <a:r>
              <a:rPr lang="en-US" b="0" i="0" dirty="0">
                <a:solidFill>
                  <a:srgbClr val="000000"/>
                </a:solidFill>
                <a:effectLst/>
                <a:latin typeface="inter-regular"/>
              </a:rPr>
              <a:t>1.Stream does not store elements. It simply conveys elements from a source such as a data structure, an array, or an I/O channel, through a pipeline of computational operations.</a:t>
            </a:r>
          </a:p>
          <a:p>
            <a:pPr marL="0" indent="0">
              <a:buNone/>
            </a:pPr>
            <a:r>
              <a:rPr lang="en-US" b="0" i="0" dirty="0">
                <a:solidFill>
                  <a:srgbClr val="000000"/>
                </a:solidFill>
                <a:effectLst/>
                <a:latin typeface="inter-regular"/>
              </a:rPr>
              <a:t>2.Stream is lazy and evaluates code only when required.</a:t>
            </a:r>
          </a:p>
          <a:p>
            <a:pPr marL="0" indent="0">
              <a:buNone/>
            </a:pPr>
            <a:r>
              <a:rPr lang="en-US" dirty="0">
                <a:solidFill>
                  <a:srgbClr val="000000"/>
                </a:solidFill>
                <a:latin typeface="inter-regular"/>
              </a:rPr>
              <a:t>3.</a:t>
            </a:r>
            <a:r>
              <a:rPr lang="en-US" b="0" i="0" dirty="0">
                <a:solidFill>
                  <a:srgbClr val="000000"/>
                </a:solidFill>
                <a:effectLst/>
                <a:latin typeface="inter-regular"/>
              </a:rPr>
              <a:t> Stream is functional in nature. Operations performed on a stream does not modify it's source.</a:t>
            </a:r>
          </a:p>
          <a:p>
            <a:pPr marL="0" indent="0">
              <a:buNone/>
            </a:pPr>
            <a:r>
              <a:rPr lang="en-US" b="0" i="0" dirty="0">
                <a:solidFill>
                  <a:srgbClr val="000000"/>
                </a:solidFill>
                <a:effectLst/>
                <a:latin typeface="inter-regular"/>
              </a:rPr>
              <a:t>Ex: </a:t>
            </a:r>
          </a:p>
          <a:p>
            <a:pPr marL="0" indent="0">
              <a:buNone/>
            </a:pPr>
            <a:r>
              <a:rPr lang="en-US" b="0" i="0" dirty="0">
                <a:solidFill>
                  <a:srgbClr val="000000"/>
                </a:solidFill>
                <a:effectLst/>
                <a:latin typeface="inter-regular"/>
              </a:rPr>
              <a:t>List&lt;Integer&gt; numbers = </a:t>
            </a:r>
            <a:r>
              <a:rPr lang="en-US" b="0" i="0" dirty="0" err="1">
                <a:solidFill>
                  <a:srgbClr val="000000"/>
                </a:solidFill>
                <a:effectLst/>
                <a:latin typeface="inter-regular"/>
              </a:rPr>
              <a:t>Arrays.asList</a:t>
            </a:r>
            <a:r>
              <a:rPr lang="en-US" b="0" i="0" dirty="0">
                <a:solidFill>
                  <a:srgbClr val="000000"/>
                </a:solidFill>
                <a:effectLst/>
                <a:latin typeface="inter-regular"/>
              </a:rPr>
              <a:t>(3, 2, 2, 3, 7, 3, 5);</a:t>
            </a:r>
          </a:p>
          <a:p>
            <a:pPr marL="0" indent="0">
              <a:buNone/>
            </a:pPr>
            <a:r>
              <a:rPr lang="en-US" b="0" i="0" dirty="0">
                <a:solidFill>
                  <a:srgbClr val="000000"/>
                </a:solidFill>
                <a:effectLst/>
                <a:latin typeface="inter-regular"/>
              </a:rPr>
              <a:t>//get list of unique squares</a:t>
            </a:r>
          </a:p>
          <a:p>
            <a:pPr marL="0" indent="0">
              <a:buNone/>
            </a:pPr>
            <a:r>
              <a:rPr lang="en-US" b="0" i="0" dirty="0">
                <a:solidFill>
                  <a:srgbClr val="000000"/>
                </a:solidFill>
                <a:effectLst/>
                <a:latin typeface="inter-regular"/>
              </a:rPr>
              <a:t>List&lt;Integer&gt; </a:t>
            </a:r>
            <a:r>
              <a:rPr lang="en-US" b="0" i="0" dirty="0" err="1">
                <a:solidFill>
                  <a:srgbClr val="000000"/>
                </a:solidFill>
                <a:effectLst/>
                <a:latin typeface="inter-regular"/>
              </a:rPr>
              <a:t>squaresList</a:t>
            </a:r>
            <a:r>
              <a:rPr lang="en-US" b="0" i="0" dirty="0">
                <a:solidFill>
                  <a:srgbClr val="000000"/>
                </a:solidFill>
                <a:effectLst/>
                <a:latin typeface="inter-regular"/>
              </a:rPr>
              <a:t> = </a:t>
            </a:r>
            <a:r>
              <a:rPr lang="en-US" b="0" i="0" dirty="0" err="1">
                <a:solidFill>
                  <a:srgbClr val="000000"/>
                </a:solidFill>
                <a:effectLst/>
                <a:latin typeface="inter-regular"/>
              </a:rPr>
              <a:t>numbers.stream</a:t>
            </a:r>
            <a:r>
              <a:rPr lang="en-US" b="0" i="0" dirty="0">
                <a:solidFill>
                  <a:srgbClr val="000000"/>
                </a:solidFill>
                <a:effectLst/>
                <a:latin typeface="inter-regular"/>
              </a:rPr>
              <a:t>().map( </a:t>
            </a:r>
            <a:r>
              <a:rPr lang="en-US" b="0" i="0" dirty="0" err="1">
                <a:solidFill>
                  <a:srgbClr val="000000"/>
                </a:solidFill>
                <a:effectLst/>
                <a:latin typeface="inter-regular"/>
              </a:rPr>
              <a:t>i</a:t>
            </a:r>
            <a:r>
              <a:rPr lang="en-US" b="0" i="0" dirty="0">
                <a:solidFill>
                  <a:srgbClr val="000000"/>
                </a:solidFill>
                <a:effectLst/>
                <a:latin typeface="inter-regular"/>
              </a:rPr>
              <a:t> -&gt; </a:t>
            </a:r>
            <a:r>
              <a:rPr lang="en-US" b="0" i="0" dirty="0" err="1">
                <a:solidFill>
                  <a:srgbClr val="000000"/>
                </a:solidFill>
                <a:effectLst/>
                <a:latin typeface="inter-regular"/>
              </a:rPr>
              <a:t>i</a:t>
            </a:r>
            <a:r>
              <a:rPr lang="en-US" b="0" i="0" dirty="0">
                <a:solidFill>
                  <a:srgbClr val="000000"/>
                </a:solidFill>
                <a:effectLst/>
                <a:latin typeface="inter-regular"/>
              </a:rPr>
              <a:t>*</a:t>
            </a:r>
            <a:r>
              <a:rPr lang="en-US" b="0" i="0" dirty="0" err="1">
                <a:solidFill>
                  <a:srgbClr val="000000"/>
                </a:solidFill>
                <a:effectLst/>
                <a:latin typeface="inter-regular"/>
              </a:rPr>
              <a:t>i</a:t>
            </a:r>
            <a:r>
              <a:rPr lang="en-US" b="0" i="0" dirty="0">
                <a:solidFill>
                  <a:srgbClr val="000000"/>
                </a:solidFill>
                <a:effectLst/>
                <a:latin typeface="inter-regular"/>
              </a:rPr>
              <a:t>).distinct().collect(</a:t>
            </a:r>
            <a:r>
              <a:rPr lang="en-US" b="0" i="0" dirty="0" err="1">
                <a:solidFill>
                  <a:srgbClr val="000000"/>
                </a:solidFill>
                <a:effectLst/>
                <a:latin typeface="inter-regular"/>
              </a:rPr>
              <a:t>Collectors.toList</a:t>
            </a:r>
            <a:r>
              <a:rPr lang="en-US" b="0" i="0" dirty="0">
                <a:solidFill>
                  <a:srgbClr val="000000"/>
                </a:solidFill>
                <a:effectLst/>
                <a:latin typeface="inter-regular"/>
              </a:rPr>
              <a:t>());</a:t>
            </a:r>
          </a:p>
          <a:p>
            <a:pPr marL="0" indent="0">
              <a:buNone/>
            </a:pPr>
            <a:endParaRPr lang="en-IN" dirty="0"/>
          </a:p>
        </p:txBody>
      </p:sp>
    </p:spTree>
    <p:extLst>
      <p:ext uri="{BB962C8B-B14F-4D97-AF65-F5344CB8AC3E}">
        <p14:creationId xmlns:p14="http://schemas.microsoft.com/office/powerpoint/2010/main" val="28427260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10751</TotalTime>
  <Words>3671</Words>
  <Application>Microsoft Office PowerPoint</Application>
  <PresentationFormat>Widescreen</PresentationFormat>
  <Paragraphs>284</Paragraphs>
  <Slides>14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14</vt:i4>
      </vt:variant>
    </vt:vector>
  </HeadingPairs>
  <TitlesOfParts>
    <vt:vector size="28" baseType="lpstr">
      <vt:lpstr>Arial</vt:lpstr>
      <vt:lpstr>erdana</vt:lpstr>
      <vt:lpstr>Heebo</vt:lpstr>
      <vt:lpstr>inter-bold</vt:lpstr>
      <vt:lpstr>inter-regular</vt:lpstr>
      <vt:lpstr>Nunito</vt:lpstr>
      <vt:lpstr>Open Sans</vt:lpstr>
      <vt:lpstr>system-ui</vt:lpstr>
      <vt:lpstr>Times New Roman</vt:lpstr>
      <vt:lpstr>Times New Roman</vt:lpstr>
      <vt:lpstr>Trebuchet MS</vt:lpstr>
      <vt:lpstr>urw-din</vt:lpstr>
      <vt:lpstr>Wingdings 3</vt:lpstr>
      <vt:lpstr>Facet</vt:lpstr>
      <vt:lpstr>JAVA 8  </vt:lpstr>
      <vt:lpstr>Java 8 Features :  </vt:lpstr>
      <vt:lpstr>Lambda Expressions: </vt:lpstr>
      <vt:lpstr>PowerPoint Presentation</vt:lpstr>
      <vt:lpstr>Example:  interface Sayable{       public String say();   }   public class LambdaExpressionExample3{   public static void main(String[] args) {       Sayable s=()-&gt;{           return "I have nothing to say.";       };       System.out.println(s.say());   }   }        </vt:lpstr>
      <vt:lpstr> Method References:   </vt:lpstr>
      <vt:lpstr>Functional Interfaces  </vt:lpstr>
      <vt:lpstr>Static and Default Methods    </vt:lpstr>
      <vt:lpstr>Streams :     </vt:lpstr>
      <vt:lpstr>Java Stream Interface Methods:    </vt:lpstr>
      <vt:lpstr>Important Methods :   </vt:lpstr>
      <vt:lpstr>Optional Class:   </vt:lpstr>
      <vt:lpstr>Interview Preparation</vt:lpstr>
      <vt:lpstr>Next Topic?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dc:title>
  <dc:creator>hp</dc:creator>
  <cp:lastModifiedBy>Rama Krishna</cp:lastModifiedBy>
  <cp:revision>282</cp:revision>
  <dcterms:created xsi:type="dcterms:W3CDTF">2023-01-26T06:05:43Z</dcterms:created>
  <dcterms:modified xsi:type="dcterms:W3CDTF">2023-02-21T11:58:31Z</dcterms:modified>
</cp:coreProperties>
</file>