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71" r:id="rId8"/>
    <p:sldId id="264" r:id="rId9"/>
    <p:sldId id="267" r:id="rId10"/>
    <p:sldId id="268" r:id="rId11"/>
    <p:sldId id="272" r:id="rId12"/>
    <p:sldId id="270"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31/01/2023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31/01/2023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31/01/2023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31/01/2023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404534"/>
            <a:ext cx="7766936" cy="1646299"/>
          </a:xfrm>
        </p:spPr>
        <p:txBody>
          <a:bodyPr/>
          <a:lstStyle/>
          <a:p>
            <a:r>
              <a:rPr lang="en-GB" dirty="0"/>
              <a:t>Basics Of Java</a:t>
            </a:r>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408-406F-4341-9F99-5C79AD2AFBBD}"/>
              </a:ext>
            </a:extLst>
          </p:cNvPr>
          <p:cNvSpPr>
            <a:spLocks noGrp="1"/>
          </p:cNvSpPr>
          <p:nvPr>
            <p:ph type="title"/>
          </p:nvPr>
        </p:nvSpPr>
        <p:spPr/>
        <p:txBody>
          <a:bodyPr>
            <a:normAutofit fontScale="90000"/>
          </a:bodyPr>
          <a:lstStyle/>
          <a:p>
            <a:r>
              <a:rPr lang="en-GB" b="0" i="0" dirty="0">
                <a:solidFill>
                  <a:srgbClr val="212529"/>
                </a:solidFill>
                <a:effectLst/>
                <a:latin typeface="system-ui"/>
              </a:rPr>
              <a:t>Initializer Block in Java</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13E97CFB-038B-4B48-9DEC-1B4C844D9ED2}"/>
              </a:ext>
            </a:extLst>
          </p:cNvPr>
          <p:cNvSpPr>
            <a:spLocks noGrp="1"/>
          </p:cNvSpPr>
          <p:nvPr>
            <p:ph idx="1"/>
          </p:nvPr>
        </p:nvSpPr>
        <p:spPr>
          <a:xfrm>
            <a:off x="677334" y="1145219"/>
            <a:ext cx="11514666" cy="5601810"/>
          </a:xfrm>
        </p:spPr>
        <p:txBody>
          <a:bodyPr>
            <a:noAutofit/>
          </a:bodyPr>
          <a:lstStyle/>
          <a:p>
            <a:r>
              <a:rPr lang="en-GB" sz="1200" b="0" i="0" dirty="0">
                <a:solidFill>
                  <a:srgbClr val="212529"/>
                </a:solidFill>
                <a:effectLst/>
                <a:latin typeface="system-ui"/>
              </a:rPr>
              <a:t>In Java, the initializer Block is used to initialize instance data members.</a:t>
            </a:r>
          </a:p>
          <a:p>
            <a:r>
              <a:rPr lang="en-GB" sz="1200" dirty="0">
                <a:solidFill>
                  <a:srgbClr val="212529"/>
                </a:solidFill>
                <a:latin typeface="system-ui"/>
              </a:rPr>
              <a:t>T</a:t>
            </a:r>
            <a:r>
              <a:rPr lang="en-GB" sz="1200" b="0" i="0" dirty="0">
                <a:solidFill>
                  <a:srgbClr val="212529"/>
                </a:solidFill>
                <a:effectLst/>
                <a:latin typeface="system-ui"/>
              </a:rPr>
              <a:t>he initializer block is executed whenever an object is created.</a:t>
            </a:r>
          </a:p>
          <a:p>
            <a:r>
              <a:rPr lang="en-GB" sz="1200" b="0" i="0" dirty="0">
                <a:solidFill>
                  <a:srgbClr val="212529"/>
                </a:solidFill>
                <a:effectLst/>
                <a:latin typeface="system-ui"/>
              </a:rPr>
              <a:t>The Initializer block is copied into Java compiler and then to every constructor.</a:t>
            </a:r>
          </a:p>
          <a:p>
            <a:r>
              <a:rPr lang="en-GB" sz="1200" dirty="0">
                <a:solidFill>
                  <a:srgbClr val="212529"/>
                </a:solidFill>
                <a:latin typeface="system-ui"/>
              </a:rPr>
              <a:t>T</a:t>
            </a:r>
            <a:r>
              <a:rPr lang="en-GB" sz="1200" b="0" i="0" dirty="0">
                <a:solidFill>
                  <a:srgbClr val="212529"/>
                </a:solidFill>
                <a:effectLst/>
                <a:latin typeface="system-ui"/>
              </a:rPr>
              <a:t>he initialization block is executed before the code in the constructor.</a:t>
            </a:r>
          </a:p>
          <a:p>
            <a:r>
              <a:rPr lang="en-GB" sz="1000" dirty="0"/>
              <a:t>class InitializerDemo1</a:t>
            </a:r>
          </a:p>
          <a:p>
            <a:r>
              <a:rPr lang="en-GB" sz="1000" dirty="0"/>
              <a:t>{</a:t>
            </a:r>
          </a:p>
          <a:p>
            <a:r>
              <a:rPr lang="en-GB" sz="1000" dirty="0"/>
              <a:t>	{</a:t>
            </a:r>
          </a:p>
          <a:p>
            <a:r>
              <a:rPr lang="en-GB" sz="1000" dirty="0"/>
              <a:t>		</a:t>
            </a:r>
            <a:r>
              <a:rPr lang="en-GB" sz="1000" dirty="0" err="1"/>
              <a:t>System.out.println</a:t>
            </a:r>
            <a:r>
              <a:rPr lang="en-GB" sz="1000" dirty="0"/>
              <a:t>("Welcome to studytonight.com");          ------------</a:t>
            </a:r>
            <a:r>
              <a:rPr lang="en-GB" sz="1000" dirty="0">
                <a:sym typeface="Wingdings" panose="05000000000000000000" pitchFamily="2" charset="2"/>
              </a:rPr>
              <a:t> This is Instance Block </a:t>
            </a:r>
            <a:endParaRPr lang="en-GB" sz="1000" dirty="0"/>
          </a:p>
          <a:p>
            <a:r>
              <a:rPr lang="en-GB" sz="1000" dirty="0"/>
              <a:t>		</a:t>
            </a:r>
            <a:r>
              <a:rPr lang="en-GB" sz="1000" dirty="0" err="1"/>
              <a:t>System.out.println</a:t>
            </a:r>
            <a:r>
              <a:rPr lang="en-GB" sz="1000" dirty="0"/>
              <a:t>("This is Initializer block");</a:t>
            </a:r>
          </a:p>
          <a:p>
            <a:r>
              <a:rPr lang="en-GB" sz="1000" dirty="0"/>
              <a:t>	}</a:t>
            </a:r>
          </a:p>
          <a:p>
            <a:r>
              <a:rPr lang="en-GB" sz="1000" dirty="0"/>
              <a:t>	public InitializerDemo1()</a:t>
            </a:r>
          </a:p>
          <a:p>
            <a:r>
              <a:rPr lang="en-GB" sz="1000" dirty="0"/>
              <a:t>	{</a:t>
            </a:r>
          </a:p>
          <a:p>
            <a:r>
              <a:rPr lang="en-GB" sz="1000" dirty="0"/>
              <a:t>		</a:t>
            </a:r>
            <a:r>
              <a:rPr lang="en-GB" sz="1000" dirty="0" err="1"/>
              <a:t>System.out.println</a:t>
            </a:r>
            <a:r>
              <a:rPr lang="en-GB" sz="1000" dirty="0"/>
              <a:t>("Default Constructor invoked"); </a:t>
            </a:r>
          </a:p>
          <a:p>
            <a:r>
              <a:rPr lang="en-GB" sz="1000" dirty="0"/>
              <a:t>	}</a:t>
            </a:r>
          </a:p>
          <a:p>
            <a:r>
              <a:rPr lang="en-GB" sz="1000" dirty="0"/>
              <a:t>	public static void main(String as[])</a:t>
            </a:r>
          </a:p>
          <a:p>
            <a:r>
              <a:rPr lang="en-GB" sz="1000" dirty="0"/>
              <a:t>	{</a:t>
            </a:r>
          </a:p>
          <a:p>
            <a:r>
              <a:rPr lang="en-GB" sz="1000" dirty="0"/>
              <a:t>		InitializerDemo1 </a:t>
            </a:r>
            <a:r>
              <a:rPr lang="en-GB" sz="1000" dirty="0" err="1"/>
              <a:t>obj</a:t>
            </a:r>
            <a:r>
              <a:rPr lang="en-GB" sz="1000" dirty="0"/>
              <a:t> = new InitializerDemo1();</a:t>
            </a:r>
          </a:p>
          <a:p>
            <a:r>
              <a:rPr lang="en-GB" sz="1000" dirty="0"/>
              <a:t>		</a:t>
            </a:r>
            <a:r>
              <a:rPr lang="en-GB" sz="1000" dirty="0" err="1"/>
              <a:t>System.out.println</a:t>
            </a:r>
            <a:r>
              <a:rPr lang="en-GB" sz="1000" dirty="0"/>
              <a:t>("This is main() method");</a:t>
            </a:r>
          </a:p>
          <a:p>
            <a:r>
              <a:rPr lang="en-GB" sz="1000" dirty="0"/>
              <a:t>	}</a:t>
            </a:r>
          </a:p>
          <a:p>
            <a:r>
              <a:rPr lang="en-GB" sz="1000" dirty="0"/>
              <a:t>}</a:t>
            </a:r>
          </a:p>
          <a:p>
            <a:r>
              <a:rPr lang="en-GB" sz="1100" dirty="0"/>
              <a:t>	</a:t>
            </a:r>
          </a:p>
        </p:txBody>
      </p:sp>
    </p:spTree>
    <p:extLst>
      <p:ext uri="{BB962C8B-B14F-4D97-AF65-F5344CB8AC3E}">
        <p14:creationId xmlns:p14="http://schemas.microsoft.com/office/powerpoint/2010/main" val="134644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9D9F-E2C2-4CCC-9380-B77B35A1251E}"/>
              </a:ext>
            </a:extLst>
          </p:cNvPr>
          <p:cNvSpPr>
            <a:spLocks noGrp="1"/>
          </p:cNvSpPr>
          <p:nvPr>
            <p:ph type="title"/>
          </p:nvPr>
        </p:nvSpPr>
        <p:spPr/>
        <p:txBody>
          <a:bodyPr/>
          <a:lstStyle/>
          <a:p>
            <a:r>
              <a:rPr lang="en-GB" dirty="0"/>
              <a:t>Conditional Statements</a:t>
            </a:r>
          </a:p>
        </p:txBody>
      </p:sp>
      <p:sp>
        <p:nvSpPr>
          <p:cNvPr id="3" name="Content Placeholder 2">
            <a:extLst>
              <a:ext uri="{FF2B5EF4-FFF2-40B4-BE49-F238E27FC236}">
                <a16:creationId xmlns:a16="http://schemas.microsoft.com/office/drawing/2014/main" id="{03C56D04-B326-4F10-9A70-8AD9F83A5C01}"/>
              </a:ext>
            </a:extLst>
          </p:cNvPr>
          <p:cNvSpPr>
            <a:spLocks noGrp="1"/>
          </p:cNvSpPr>
          <p:nvPr>
            <p:ph idx="1"/>
          </p:nvPr>
        </p:nvSpPr>
        <p:spPr>
          <a:xfrm>
            <a:off x="677334" y="1393795"/>
            <a:ext cx="8596668" cy="4647568"/>
          </a:xfrm>
        </p:spPr>
        <p:txBody>
          <a:bodyPr/>
          <a:lstStyle/>
          <a:p>
            <a:pPr marL="0" indent="0">
              <a:buNone/>
            </a:pPr>
            <a:r>
              <a:rPr lang="en-GB" dirty="0"/>
              <a:t>T</a:t>
            </a:r>
            <a:r>
              <a:rPr lang="en-GB" b="0" i="0" dirty="0">
                <a:solidFill>
                  <a:srgbClr val="212529"/>
                </a:solidFill>
                <a:effectLst/>
                <a:latin typeface="system-ui"/>
              </a:rPr>
              <a:t>he condition matches the statement it returns true else it returns false. There are four types of If statement they are:</a:t>
            </a:r>
          </a:p>
          <a:p>
            <a:pPr algn="l">
              <a:buFont typeface="+mj-lt"/>
              <a:buAutoNum type="romanLcPeriod"/>
            </a:pPr>
            <a:r>
              <a:rPr lang="en-GB" b="0" i="0" dirty="0">
                <a:solidFill>
                  <a:srgbClr val="212529"/>
                </a:solidFill>
                <a:effectLst/>
                <a:latin typeface="system-ui"/>
              </a:rPr>
              <a:t>if statement  </a:t>
            </a:r>
          </a:p>
          <a:p>
            <a:pPr algn="l">
              <a:buFont typeface="+mj-lt"/>
              <a:buAutoNum type="romanLcPeriod"/>
            </a:pPr>
            <a:r>
              <a:rPr lang="en-GB" b="0" i="0" dirty="0">
                <a:solidFill>
                  <a:srgbClr val="212529"/>
                </a:solidFill>
                <a:effectLst/>
                <a:latin typeface="system-ui"/>
              </a:rPr>
              <a:t>if-else statement</a:t>
            </a:r>
          </a:p>
          <a:p>
            <a:pPr algn="l">
              <a:buFont typeface="+mj-lt"/>
              <a:buAutoNum type="romanLcPeriod"/>
            </a:pPr>
            <a:r>
              <a:rPr lang="en-GB" b="0" i="0" dirty="0">
                <a:solidFill>
                  <a:srgbClr val="212529"/>
                </a:solidFill>
                <a:effectLst/>
                <a:latin typeface="system-ui"/>
              </a:rPr>
              <a:t>if-else-if ladder</a:t>
            </a:r>
          </a:p>
          <a:p>
            <a:pPr algn="l">
              <a:buFont typeface="+mj-lt"/>
              <a:buAutoNum type="romanLcPeriod"/>
            </a:pPr>
            <a:r>
              <a:rPr lang="en-GB" b="0" i="0" dirty="0">
                <a:solidFill>
                  <a:srgbClr val="212529"/>
                </a:solidFill>
                <a:effectLst/>
                <a:latin typeface="system-ui"/>
              </a:rPr>
              <a:t>nested if statement</a:t>
            </a:r>
            <a:br>
              <a:rPr lang="en-GB" dirty="0"/>
            </a:br>
            <a:endParaRPr lang="en-GB" dirty="0"/>
          </a:p>
          <a:p>
            <a:pPr algn="l">
              <a:buFont typeface="+mj-lt"/>
              <a:buAutoNum type="romanLcPeriod"/>
            </a:pPr>
            <a:r>
              <a:rPr lang="en-GB" dirty="0"/>
              <a:t>Ex: if(</a:t>
            </a:r>
            <a:r>
              <a:rPr lang="en-GB" dirty="0" err="1"/>
              <a:t>condtion</a:t>
            </a:r>
            <a:r>
              <a:rPr lang="en-GB" dirty="0"/>
              <a:t>){</a:t>
            </a:r>
          </a:p>
          <a:p>
            <a:pPr algn="l">
              <a:buFont typeface="+mj-lt"/>
              <a:buAutoNum type="romanLcPeriod"/>
            </a:pPr>
            <a:r>
              <a:rPr lang="en-GB" dirty="0"/>
              <a:t>        //code</a:t>
            </a:r>
          </a:p>
          <a:p>
            <a:pPr algn="l">
              <a:buFont typeface="+mj-lt"/>
              <a:buAutoNum type="romanLcPeriod"/>
            </a:pPr>
            <a:r>
              <a:rPr lang="en-GB" dirty="0"/>
              <a:t>}</a:t>
            </a:r>
          </a:p>
        </p:txBody>
      </p:sp>
    </p:spTree>
    <p:extLst>
      <p:ext uri="{BB962C8B-B14F-4D97-AF65-F5344CB8AC3E}">
        <p14:creationId xmlns:p14="http://schemas.microsoft.com/office/powerpoint/2010/main" val="261208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8086-A39C-4AD3-95E0-877E1AD61D18}"/>
              </a:ext>
            </a:extLst>
          </p:cNvPr>
          <p:cNvSpPr>
            <a:spLocks noGrp="1"/>
          </p:cNvSpPr>
          <p:nvPr>
            <p:ph type="title"/>
          </p:nvPr>
        </p:nvSpPr>
        <p:spPr/>
        <p:txBody>
          <a:bodyPr/>
          <a:lstStyle/>
          <a:p>
            <a:r>
              <a:rPr lang="en-GB" dirty="0"/>
              <a:t>Interview Preparation …..?</a:t>
            </a:r>
          </a:p>
        </p:txBody>
      </p:sp>
      <p:sp>
        <p:nvSpPr>
          <p:cNvPr id="3" name="Content Placeholder 2">
            <a:extLst>
              <a:ext uri="{FF2B5EF4-FFF2-40B4-BE49-F238E27FC236}">
                <a16:creationId xmlns:a16="http://schemas.microsoft.com/office/drawing/2014/main" id="{1412EA25-7D99-46C5-AFE5-52F5D75C38EF}"/>
              </a:ext>
            </a:extLst>
          </p:cNvPr>
          <p:cNvSpPr>
            <a:spLocks noGrp="1"/>
          </p:cNvSpPr>
          <p:nvPr>
            <p:ph idx="1"/>
          </p:nvPr>
        </p:nvSpPr>
        <p:spPr>
          <a:xfrm>
            <a:off x="677334" y="1482571"/>
            <a:ext cx="8596668" cy="5184559"/>
          </a:xfrm>
        </p:spPr>
        <p:txBody>
          <a:bodyPr/>
          <a:lstStyle/>
          <a:p>
            <a:pPr marL="0" indent="0">
              <a:buNone/>
            </a:pPr>
            <a:endParaRPr lang="en-GB" dirty="0"/>
          </a:p>
          <a:p>
            <a:r>
              <a:rPr lang="en-GB" b="0" i="0" dirty="0">
                <a:solidFill>
                  <a:srgbClr val="272C37"/>
                </a:solidFill>
                <a:effectLst/>
                <a:latin typeface="Roboto" panose="020B0604020202020204" pitchFamily="2" charset="0"/>
              </a:rPr>
              <a:t>1. what is variable..?</a:t>
            </a:r>
          </a:p>
          <a:p>
            <a:r>
              <a:rPr lang="en-GB" b="0" i="0" dirty="0">
                <a:solidFill>
                  <a:srgbClr val="272C37"/>
                </a:solidFill>
                <a:effectLst/>
                <a:latin typeface="Roboto" panose="02000000000000000000" pitchFamily="2" charset="0"/>
              </a:rPr>
              <a:t>2. </a:t>
            </a:r>
            <a:r>
              <a:rPr lang="en-GB" dirty="0">
                <a:solidFill>
                  <a:srgbClr val="272C37"/>
                </a:solidFill>
                <a:latin typeface="Roboto" panose="02000000000000000000" pitchFamily="2" charset="0"/>
              </a:rPr>
              <a:t>Types of variable</a:t>
            </a:r>
            <a:r>
              <a:rPr lang="en-GB" b="0" i="0" dirty="0">
                <a:solidFill>
                  <a:srgbClr val="272C37"/>
                </a:solidFill>
                <a:effectLst/>
                <a:latin typeface="Roboto" panose="02000000000000000000" pitchFamily="2" charset="0"/>
              </a:rPr>
              <a:t>?</a:t>
            </a:r>
          </a:p>
          <a:p>
            <a:r>
              <a:rPr lang="en-GB" b="0" i="0" dirty="0">
                <a:solidFill>
                  <a:srgbClr val="272C37"/>
                </a:solidFill>
                <a:effectLst/>
                <a:latin typeface="Roboto" panose="02000000000000000000" pitchFamily="2" charset="0"/>
              </a:rPr>
              <a:t>3. Difference B/w Instance variable and Local Variable ?</a:t>
            </a:r>
          </a:p>
          <a:p>
            <a:r>
              <a:rPr lang="en-GB" b="0" i="0" dirty="0">
                <a:solidFill>
                  <a:srgbClr val="51565E"/>
                </a:solidFill>
                <a:effectLst/>
                <a:latin typeface="Roboto" panose="02000000000000000000" pitchFamily="2" charset="0"/>
              </a:rPr>
              <a:t>4. </a:t>
            </a:r>
            <a:r>
              <a:rPr lang="en-GB" dirty="0">
                <a:solidFill>
                  <a:srgbClr val="272C37"/>
                </a:solidFill>
                <a:latin typeface="Roboto" panose="02000000000000000000" pitchFamily="2" charset="0"/>
              </a:rPr>
              <a:t>what is static block</a:t>
            </a:r>
            <a:r>
              <a:rPr lang="en-GB" b="0" i="0" dirty="0">
                <a:solidFill>
                  <a:srgbClr val="272C37"/>
                </a:solidFill>
                <a:effectLst/>
                <a:latin typeface="Roboto" panose="02000000000000000000" pitchFamily="2" charset="0"/>
              </a:rPr>
              <a:t>?</a:t>
            </a:r>
          </a:p>
          <a:p>
            <a:r>
              <a:rPr lang="en-GB" dirty="0">
                <a:solidFill>
                  <a:srgbClr val="51565E"/>
                </a:solidFill>
                <a:latin typeface="Roboto" panose="02000000000000000000" pitchFamily="2" charset="0"/>
              </a:rPr>
              <a:t>5. what is conditional statement and Types conditional statements ?</a:t>
            </a:r>
          </a:p>
          <a:p>
            <a:r>
              <a:rPr lang="en-GB" b="0" i="0" dirty="0">
                <a:solidFill>
                  <a:srgbClr val="51565E"/>
                </a:solidFill>
                <a:effectLst/>
                <a:latin typeface="Roboto" panose="02000000000000000000" pitchFamily="2" charset="0"/>
              </a:rPr>
              <a:t>6. </a:t>
            </a:r>
            <a:r>
              <a:rPr lang="en-GB" dirty="0">
                <a:solidFill>
                  <a:srgbClr val="51565E"/>
                </a:solidFill>
                <a:latin typeface="Roboto" panose="02000000000000000000" pitchFamily="2" charset="0"/>
              </a:rPr>
              <a:t>what is  order of execution of static ,IIB </a:t>
            </a:r>
            <a:r>
              <a:rPr lang="en-GB">
                <a:solidFill>
                  <a:srgbClr val="51565E"/>
                </a:solidFill>
                <a:latin typeface="Roboto" panose="02000000000000000000" pitchFamily="2" charset="0"/>
              </a:rPr>
              <a:t>and constructor ?</a:t>
            </a:r>
            <a:endParaRPr lang="en-GB" b="0" i="0" dirty="0">
              <a:solidFill>
                <a:srgbClr val="272C37"/>
              </a:solidFill>
              <a:effectLst/>
              <a:latin typeface="Roboto" panose="02000000000000000000" pitchFamily="2" charset="0"/>
            </a:endParaRPr>
          </a:p>
          <a:p>
            <a:endParaRPr lang="en-GB" b="0" i="0" dirty="0">
              <a:solidFill>
                <a:srgbClr val="272C37"/>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9940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929A-2D2E-4387-9496-2CA699776182}"/>
              </a:ext>
            </a:extLst>
          </p:cNvPr>
          <p:cNvSpPr>
            <a:spLocks noGrp="1"/>
          </p:cNvSpPr>
          <p:nvPr>
            <p:ph type="title"/>
          </p:nvPr>
        </p:nvSpPr>
        <p:spPr>
          <a:xfrm>
            <a:off x="677334" y="88778"/>
            <a:ext cx="8596668" cy="630313"/>
          </a:xfrm>
        </p:spPr>
        <p:txBody>
          <a:bodyPr>
            <a:normAutofit fontScale="90000"/>
          </a:bodyPr>
          <a:lstStyle/>
          <a:p>
            <a:r>
              <a:rPr lang="en-GB" dirty="0"/>
              <a:t>Programs:</a:t>
            </a:r>
          </a:p>
        </p:txBody>
      </p:sp>
      <p:sp>
        <p:nvSpPr>
          <p:cNvPr id="3" name="Content Placeholder 2">
            <a:extLst>
              <a:ext uri="{FF2B5EF4-FFF2-40B4-BE49-F238E27FC236}">
                <a16:creationId xmlns:a16="http://schemas.microsoft.com/office/drawing/2014/main" id="{E7DEC624-BCF5-40FD-994B-5F3BA70425DA}"/>
              </a:ext>
            </a:extLst>
          </p:cNvPr>
          <p:cNvSpPr>
            <a:spLocks noGrp="1"/>
          </p:cNvSpPr>
          <p:nvPr>
            <p:ph idx="1"/>
          </p:nvPr>
        </p:nvSpPr>
        <p:spPr>
          <a:xfrm>
            <a:off x="677334" y="1287262"/>
            <a:ext cx="10073524" cy="5166803"/>
          </a:xfrm>
        </p:spPr>
        <p:txBody>
          <a:bodyPr>
            <a:normAutofit lnSpcReduction="10000"/>
          </a:bodyPr>
          <a:lstStyle/>
          <a:p>
            <a:pPr>
              <a:buAutoNum type="arabicPeriod"/>
            </a:pPr>
            <a:r>
              <a:rPr lang="en-GB" b="0" i="0" dirty="0">
                <a:effectLst/>
                <a:latin typeface="Helvetica" panose="020B0604020202020204" pitchFamily="34" charset="0"/>
              </a:rPr>
              <a:t>Write a Java program to get a number from the user and print whether it is even or odd ?</a:t>
            </a:r>
          </a:p>
          <a:p>
            <a:pPr>
              <a:buAutoNum type="arabicPeriod"/>
            </a:pPr>
            <a:r>
              <a:rPr lang="en-GB" b="0" i="0" dirty="0">
                <a:effectLst/>
                <a:latin typeface="Helvetica" panose="020B0604020202020204" pitchFamily="34" charset="0"/>
              </a:rPr>
              <a:t>Take three numbers from the user and print the greatest number.?</a:t>
            </a:r>
          </a:p>
          <a:p>
            <a:pPr>
              <a:buAutoNum type="arabicPeriod"/>
            </a:pPr>
            <a:r>
              <a:rPr lang="en-GB" b="0" i="0" dirty="0">
                <a:effectLst/>
                <a:latin typeface="Helvetica" panose="020B0604020202020204" pitchFamily="34" charset="0"/>
              </a:rPr>
              <a:t>Write a Java program that reads a floating-point number and prints "zero" if the number is zero. Otherwise, print "positive" or "negative". Add "small" if the absolute value of the number is less than 1, or "large" if it exceeds 1,000,000.</a:t>
            </a:r>
          </a:p>
          <a:p>
            <a:pPr>
              <a:buAutoNum type="arabicPeriod"/>
            </a:pPr>
            <a:r>
              <a:rPr lang="en-GB" b="0" i="0" dirty="0">
                <a:effectLst/>
                <a:latin typeface="Lato" panose="020B0604020202020204" pitchFamily="34" charset="0"/>
              </a:rPr>
              <a:t>Java program to take age and tell whether its infant or child or adult, teen</a:t>
            </a:r>
            <a:r>
              <a:rPr lang="en-GB" dirty="0">
                <a:latin typeface="Lato" panose="020B0604020202020204" pitchFamily="34" charset="0"/>
              </a:rPr>
              <a:t> age </a:t>
            </a:r>
            <a:r>
              <a:rPr lang="en-GB" b="0" i="0" dirty="0">
                <a:effectLst/>
                <a:latin typeface="Lato" panose="020B0604020202020204" pitchFamily="34" charset="0"/>
              </a:rPr>
              <a:t>?</a:t>
            </a:r>
          </a:p>
          <a:p>
            <a:r>
              <a:rPr lang="en-GB" dirty="0">
                <a:latin typeface="Helvetica" panose="020B0604020202020204" pitchFamily="34" charset="0"/>
              </a:rPr>
              <a:t>     Ex: Input : 25   expected output: teen age</a:t>
            </a:r>
          </a:p>
          <a:p>
            <a:pPr marL="0" indent="0">
              <a:buNone/>
            </a:pPr>
            <a:r>
              <a:rPr lang="en-GB" b="0" i="0" dirty="0">
                <a:effectLst/>
                <a:latin typeface="Helvetica" panose="020B0604020202020204" pitchFamily="34" charset="0"/>
              </a:rPr>
              <a:t>5. Write a Java program to print 'Hello' on screen and then print your name on a separate line. </a:t>
            </a:r>
          </a:p>
          <a:p>
            <a:pPr marL="0" indent="0">
              <a:buNone/>
            </a:pPr>
            <a:r>
              <a:rPr lang="en-GB" dirty="0">
                <a:latin typeface="Helvetica" panose="020B0604020202020204" pitchFamily="34" charset="0"/>
              </a:rPr>
              <a:t>       Ex: Hello</a:t>
            </a:r>
          </a:p>
          <a:p>
            <a:pPr marL="0" indent="0">
              <a:buNone/>
            </a:pPr>
            <a:r>
              <a:rPr lang="en-GB" b="0" i="0" dirty="0">
                <a:effectLst/>
                <a:latin typeface="Helvetica" panose="020B0604020202020204" pitchFamily="34" charset="0"/>
              </a:rPr>
              <a:t>              Rajesh Kumar</a:t>
            </a:r>
          </a:p>
          <a:p>
            <a:pPr marL="0" indent="0">
              <a:buNone/>
            </a:pPr>
            <a:r>
              <a:rPr lang="en-GB" dirty="0">
                <a:latin typeface="Helvetica" panose="020B0604020202020204" pitchFamily="34" charset="0"/>
              </a:rPr>
              <a:t>6. </a:t>
            </a:r>
            <a:r>
              <a:rPr lang="en-GB" b="0" i="0" dirty="0">
                <a:effectLst/>
                <a:latin typeface="Helvetica" panose="020B0604020202020204" pitchFamily="34" charset="0"/>
              </a:rPr>
              <a:t>Write a Java program to print the sum of two numbers.</a:t>
            </a:r>
          </a:p>
          <a:p>
            <a:pPr marL="0" indent="0">
              <a:buNone/>
            </a:pPr>
            <a:r>
              <a:rPr lang="en-GB" b="0" i="0" dirty="0">
                <a:effectLst/>
                <a:latin typeface="Helvetica" panose="020B0604020202020204" pitchFamily="34" charset="0"/>
              </a:rPr>
              <a:t>7. Write a Java program to divide two numbers and print on the screen</a:t>
            </a:r>
          </a:p>
          <a:p>
            <a:pPr marL="0" indent="0">
              <a:buNone/>
            </a:pPr>
            <a:r>
              <a:rPr lang="en-GB" b="0" i="0" dirty="0">
                <a:effectLst/>
                <a:latin typeface="Helvetica" panose="020B0604020202020204" pitchFamily="34" charset="0"/>
              </a:rPr>
              <a:t>8. Write a Java program that takes two numbers as input and display the product of two numbers</a:t>
            </a:r>
          </a:p>
          <a:p>
            <a:pPr marL="0" indent="0">
              <a:buNone/>
            </a:pPr>
            <a:r>
              <a:rPr lang="en-GB" dirty="0">
                <a:latin typeface="Helvetica" panose="020B0604020202020204" pitchFamily="34" charset="0"/>
              </a:rPr>
              <a:t>        </a:t>
            </a:r>
            <a:endParaRPr lang="en-GB" b="0" i="0" dirty="0">
              <a:effectLst/>
              <a:latin typeface="Helvetica" panose="020B0604020202020204" pitchFamily="34" charset="0"/>
            </a:endParaRPr>
          </a:p>
          <a:p>
            <a:endParaRPr lang="en-GB" dirty="0"/>
          </a:p>
        </p:txBody>
      </p:sp>
    </p:spTree>
    <p:extLst>
      <p:ext uri="{BB962C8B-B14F-4D97-AF65-F5344CB8AC3E}">
        <p14:creationId xmlns:p14="http://schemas.microsoft.com/office/powerpoint/2010/main" val="149659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38C2-6A9A-46AC-A617-613C4E1C449E}"/>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FC328078-F01B-488D-9469-14C3A4A3C2B9}"/>
              </a:ext>
            </a:extLst>
          </p:cNvPr>
          <p:cNvSpPr>
            <a:spLocks noGrp="1"/>
          </p:cNvSpPr>
          <p:nvPr>
            <p:ph idx="1"/>
          </p:nvPr>
        </p:nvSpPr>
        <p:spPr/>
        <p:txBody>
          <a:bodyPr/>
          <a:lstStyle/>
          <a:p>
            <a:r>
              <a:rPr lang="en-GB" dirty="0"/>
              <a:t>Switch ,loops, Break statements </a:t>
            </a:r>
          </a:p>
          <a:p>
            <a:r>
              <a:rPr lang="en-GB" dirty="0"/>
              <a:t>Operators in Java</a:t>
            </a:r>
          </a:p>
          <a:p>
            <a:r>
              <a:rPr lang="en-GB" dirty="0"/>
              <a:t>Java Array</a:t>
            </a:r>
          </a:p>
          <a:p>
            <a:r>
              <a:rPr lang="en-GB" dirty="0"/>
              <a:t>Ways to creation of object </a:t>
            </a:r>
          </a:p>
          <a:p>
            <a:endParaRPr lang="en-GB" dirty="0"/>
          </a:p>
          <a:p>
            <a:endParaRPr lang="en-GB" dirty="0"/>
          </a:p>
          <a:p>
            <a:endParaRPr lang="en-GB" dirty="0"/>
          </a:p>
        </p:txBody>
      </p:sp>
    </p:spTree>
    <p:extLst>
      <p:ext uri="{BB962C8B-B14F-4D97-AF65-F5344CB8AC3E}">
        <p14:creationId xmlns:p14="http://schemas.microsoft.com/office/powerpoint/2010/main" val="94921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p:txBody>
          <a:bodyPr/>
          <a:lstStyle/>
          <a:p>
            <a:r>
              <a:rPr lang="en-GB" dirty="0"/>
              <a:t>Variable:</a:t>
            </a:r>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p:txBody>
          <a:bodyPr>
            <a:normAutofit/>
          </a:bodyPr>
          <a:lstStyle/>
          <a:p>
            <a:r>
              <a:rPr lang="en-GB" sz="2000" b="0" i="0" dirty="0">
                <a:solidFill>
                  <a:srgbClr val="212529"/>
                </a:solidFill>
                <a:effectLst/>
                <a:latin typeface="system-ui"/>
              </a:rPr>
              <a:t>variable is a name which is used to store a value of any type during program execution.</a:t>
            </a:r>
          </a:p>
          <a:p>
            <a:r>
              <a:rPr lang="en-GB" sz="2000" dirty="0">
                <a:solidFill>
                  <a:srgbClr val="212529"/>
                </a:solidFill>
                <a:highlight>
                  <a:srgbClr val="FFFF00"/>
                </a:highlight>
                <a:latin typeface="system-ui"/>
              </a:rPr>
              <a:t>Syntax:   datatype  </a:t>
            </a:r>
            <a:r>
              <a:rPr lang="en-GB" sz="2000" dirty="0" err="1">
                <a:solidFill>
                  <a:srgbClr val="212529"/>
                </a:solidFill>
                <a:highlight>
                  <a:srgbClr val="FFFF00"/>
                </a:highlight>
                <a:latin typeface="system-ui"/>
              </a:rPr>
              <a:t>variableName</a:t>
            </a:r>
            <a:r>
              <a:rPr lang="en-GB" sz="2000" dirty="0">
                <a:solidFill>
                  <a:srgbClr val="212529"/>
                </a:solidFill>
                <a:highlight>
                  <a:srgbClr val="FFFF00"/>
                </a:highlight>
                <a:latin typeface="system-ui"/>
              </a:rPr>
              <a:t>;</a:t>
            </a:r>
          </a:p>
          <a:p>
            <a:r>
              <a:rPr lang="en-GB" sz="2000" b="0" i="0" dirty="0">
                <a:solidFill>
                  <a:srgbClr val="212529"/>
                </a:solidFill>
                <a:effectLst/>
                <a:latin typeface="system-ui"/>
              </a:rPr>
              <a:t>Here, </a:t>
            </a:r>
            <a:r>
              <a:rPr lang="en-GB" sz="2000" b="1" i="0" dirty="0">
                <a:solidFill>
                  <a:srgbClr val="212529"/>
                </a:solidFill>
                <a:effectLst/>
                <a:latin typeface="system-ui"/>
              </a:rPr>
              <a:t>datatype</a:t>
            </a:r>
            <a:r>
              <a:rPr lang="en-GB" sz="2000" b="0" i="0" dirty="0">
                <a:solidFill>
                  <a:srgbClr val="212529"/>
                </a:solidFill>
                <a:effectLst/>
                <a:latin typeface="system-ui"/>
              </a:rPr>
              <a:t> refers to type of variable which can any like: </a:t>
            </a:r>
            <a:r>
              <a:rPr lang="en-GB" sz="2000" b="1" i="0" dirty="0">
                <a:solidFill>
                  <a:srgbClr val="212529"/>
                </a:solidFill>
                <a:effectLst/>
                <a:latin typeface="system-ui"/>
              </a:rPr>
              <a:t>int, float</a:t>
            </a:r>
            <a:r>
              <a:rPr lang="en-GB" sz="2000" b="0" i="0" dirty="0">
                <a:solidFill>
                  <a:srgbClr val="212529"/>
                </a:solidFill>
                <a:effectLst/>
                <a:latin typeface="system-ui"/>
              </a:rPr>
              <a:t> etc. and </a:t>
            </a:r>
            <a:r>
              <a:rPr lang="en-GB" sz="2000" b="1" i="0" dirty="0" err="1">
                <a:solidFill>
                  <a:srgbClr val="212529"/>
                </a:solidFill>
                <a:effectLst/>
                <a:latin typeface="system-ui"/>
              </a:rPr>
              <a:t>variableName</a:t>
            </a:r>
            <a:r>
              <a:rPr lang="en-GB" sz="2000" b="0" i="0" dirty="0">
                <a:solidFill>
                  <a:srgbClr val="212529"/>
                </a:solidFill>
                <a:effectLst/>
                <a:latin typeface="system-ui"/>
              </a:rPr>
              <a:t> can be any like: </a:t>
            </a:r>
            <a:r>
              <a:rPr lang="en-GB" sz="2000" b="1" i="0" dirty="0" err="1">
                <a:solidFill>
                  <a:srgbClr val="212529"/>
                </a:solidFill>
                <a:effectLst/>
                <a:latin typeface="system-ui"/>
              </a:rPr>
              <a:t>empId</a:t>
            </a:r>
            <a:r>
              <a:rPr lang="en-GB" sz="2000" b="1" i="0" dirty="0">
                <a:solidFill>
                  <a:srgbClr val="212529"/>
                </a:solidFill>
                <a:effectLst/>
                <a:latin typeface="system-ui"/>
              </a:rPr>
              <a:t>, amount, price</a:t>
            </a:r>
            <a:r>
              <a:rPr lang="en-GB" sz="2000" b="0" i="0" dirty="0">
                <a:solidFill>
                  <a:srgbClr val="212529"/>
                </a:solidFill>
                <a:effectLst/>
                <a:latin typeface="system-ui"/>
              </a:rPr>
              <a:t> etc.</a:t>
            </a:r>
            <a:r>
              <a:rPr lang="en-GB" sz="2000" dirty="0">
                <a:solidFill>
                  <a:srgbClr val="212529"/>
                </a:solidFill>
                <a:highlight>
                  <a:srgbClr val="FFFF00"/>
                </a:highlight>
                <a:latin typeface="system-ui"/>
              </a:rPr>
              <a:t> </a:t>
            </a:r>
          </a:p>
          <a:p>
            <a:r>
              <a:rPr lang="en-GB" sz="2000" dirty="0">
                <a:solidFill>
                  <a:srgbClr val="212529"/>
                </a:solidFill>
                <a:highlight>
                  <a:srgbClr val="FFFF00"/>
                </a:highlight>
                <a:latin typeface="system-ui"/>
              </a:rPr>
              <a:t>Types Of Variable :</a:t>
            </a:r>
          </a:p>
          <a:p>
            <a:pPr marL="0" indent="0">
              <a:buNone/>
            </a:pPr>
            <a:r>
              <a:rPr lang="en-GB" sz="2000" dirty="0">
                <a:solidFill>
                  <a:srgbClr val="212529"/>
                </a:solidFill>
                <a:latin typeface="system-ui"/>
              </a:rPr>
              <a:t>		</a:t>
            </a:r>
            <a:r>
              <a:rPr lang="en-GB" sz="2000" b="0" i="0" dirty="0">
                <a:solidFill>
                  <a:srgbClr val="212529"/>
                </a:solidFill>
                <a:effectLst/>
                <a:latin typeface="system-ui"/>
              </a:rPr>
              <a:t>Instance Variables ------------</a:t>
            </a:r>
            <a:r>
              <a:rPr lang="en-GB" sz="2000" b="0" i="0" dirty="0">
                <a:solidFill>
                  <a:srgbClr val="212529"/>
                </a:solidFill>
                <a:effectLst/>
                <a:latin typeface="system-ui"/>
                <a:sym typeface="Wingdings" panose="05000000000000000000" pitchFamily="2" charset="2"/>
              </a:rPr>
              <a:t> </a:t>
            </a:r>
            <a:endParaRPr lang="en-GB" sz="2000" b="0" i="0" dirty="0">
              <a:solidFill>
                <a:srgbClr val="212529"/>
              </a:solidFill>
              <a:effectLst/>
              <a:latin typeface="system-ui"/>
            </a:endParaRPr>
          </a:p>
          <a:p>
            <a:pPr marL="0" indent="0">
              <a:buNone/>
            </a:pPr>
            <a:r>
              <a:rPr lang="en-GB" sz="2000" b="0" i="0" dirty="0">
                <a:solidFill>
                  <a:srgbClr val="212529"/>
                </a:solidFill>
                <a:effectLst/>
                <a:latin typeface="system-ui"/>
              </a:rPr>
              <a:t>		Static Variables (Class Variables)</a:t>
            </a:r>
          </a:p>
          <a:p>
            <a:pPr marL="0" indent="0">
              <a:buNone/>
            </a:pPr>
            <a:r>
              <a:rPr lang="en-GB" sz="2000" b="0" i="0" dirty="0">
                <a:solidFill>
                  <a:srgbClr val="212529"/>
                </a:solidFill>
                <a:effectLst/>
                <a:latin typeface="system-ui"/>
              </a:rPr>
              <a:t>		Local Variables</a:t>
            </a:r>
          </a:p>
          <a:p>
            <a:endParaRPr lang="en-GB" sz="2000" dirty="0">
              <a:solidFill>
                <a:srgbClr val="212529"/>
              </a:solidFill>
              <a:highlight>
                <a:srgbClr val="FFFF00"/>
              </a:highlight>
              <a:latin typeface="system-ui"/>
            </a:endParaRPr>
          </a:p>
          <a:p>
            <a:endParaRPr lang="en-GB" sz="1600" b="0" i="0" dirty="0">
              <a:solidFill>
                <a:srgbClr val="212529"/>
              </a:solidFill>
              <a:effectLst/>
              <a:latin typeface="system-ui"/>
            </a:endParaRPr>
          </a:p>
          <a:p>
            <a:endParaRPr lang="en-GB" sz="1600" dirty="0"/>
          </a:p>
          <a:p>
            <a:endParaRPr lang="en-GB" dirty="0"/>
          </a:p>
          <a:p>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FAC-4C51-493F-98F4-CD048CF04C5F}"/>
              </a:ext>
            </a:extLst>
          </p:cNvPr>
          <p:cNvSpPr>
            <a:spLocks noGrp="1"/>
          </p:cNvSpPr>
          <p:nvPr>
            <p:ph type="title"/>
          </p:nvPr>
        </p:nvSpPr>
        <p:spPr/>
        <p:txBody>
          <a:bodyPr/>
          <a:lstStyle/>
          <a:p>
            <a:pPr algn="l"/>
            <a:r>
              <a:rPr lang="en-GB" dirty="0">
                <a:solidFill>
                  <a:srgbClr val="212529"/>
                </a:solidFill>
                <a:latin typeface="system-ui"/>
              </a:rPr>
              <a:t>Instance Variable </a:t>
            </a:r>
            <a:endParaRPr lang="en-GB" b="0" i="0" dirty="0">
              <a:solidFill>
                <a:srgbClr val="212529"/>
              </a:solidFill>
              <a:effectLst/>
              <a:latin typeface="system-ui"/>
            </a:endParaRPr>
          </a:p>
        </p:txBody>
      </p:sp>
      <p:sp>
        <p:nvSpPr>
          <p:cNvPr id="3" name="Content Placeholder 2">
            <a:extLst>
              <a:ext uri="{FF2B5EF4-FFF2-40B4-BE49-F238E27FC236}">
                <a16:creationId xmlns:a16="http://schemas.microsoft.com/office/drawing/2014/main" id="{B0B3F22F-F62B-40C2-8276-3BDB82E6A654}"/>
              </a:ext>
            </a:extLst>
          </p:cNvPr>
          <p:cNvSpPr>
            <a:spLocks noGrp="1"/>
          </p:cNvSpPr>
          <p:nvPr>
            <p:ph idx="1"/>
          </p:nvPr>
        </p:nvSpPr>
        <p:spPr>
          <a:xfrm>
            <a:off x="677334" y="1198485"/>
            <a:ext cx="8596668" cy="5734975"/>
          </a:xfrm>
        </p:spPr>
        <p:txBody>
          <a:bodyPr/>
          <a:lstStyle/>
          <a:p>
            <a:pPr marL="0" indent="0">
              <a:buNone/>
            </a:pPr>
            <a:r>
              <a:rPr lang="en-GB" b="0" i="0" dirty="0">
                <a:solidFill>
                  <a:srgbClr val="212529"/>
                </a:solidFill>
                <a:effectLst/>
                <a:latin typeface="system-ui"/>
              </a:rPr>
              <a:t>1.Instance variables are variables that are declare inside a class but outside any method, constructor or block.</a:t>
            </a:r>
          </a:p>
          <a:p>
            <a:pPr marL="0" indent="0">
              <a:buNone/>
            </a:pPr>
            <a:r>
              <a:rPr lang="en-GB" dirty="0">
                <a:solidFill>
                  <a:srgbClr val="212529"/>
                </a:solidFill>
                <a:latin typeface="system-ui"/>
              </a:rPr>
              <a:t>2.Instance Variable </a:t>
            </a:r>
            <a:r>
              <a:rPr lang="en-GB" b="0" i="0" dirty="0">
                <a:solidFill>
                  <a:srgbClr val="212529"/>
                </a:solidFill>
                <a:effectLst/>
                <a:latin typeface="system-ui"/>
              </a:rPr>
              <a:t>referred as object variable.</a:t>
            </a:r>
          </a:p>
          <a:p>
            <a:pPr marL="0" indent="0">
              <a:buNone/>
            </a:pPr>
            <a:r>
              <a:rPr lang="en-GB" dirty="0">
                <a:solidFill>
                  <a:srgbClr val="212529"/>
                </a:solidFill>
                <a:latin typeface="system-ui"/>
              </a:rPr>
              <a:t>3.</a:t>
            </a:r>
            <a:r>
              <a:rPr lang="en-GB" b="0" i="0" dirty="0">
                <a:solidFill>
                  <a:srgbClr val="212529"/>
                </a:solidFill>
                <a:effectLst/>
                <a:latin typeface="system-ui"/>
              </a:rPr>
              <a:t> Each object has its own copy of each variable and thus, it doesn't effect the instance variable if one object changes the value of the variable.</a:t>
            </a:r>
          </a:p>
          <a:p>
            <a:pPr marL="0" indent="0">
              <a:buNone/>
            </a:pPr>
            <a:r>
              <a:rPr lang="en-GB" dirty="0">
                <a:solidFill>
                  <a:srgbClr val="212529"/>
                </a:solidFill>
                <a:latin typeface="system-ui"/>
              </a:rPr>
              <a:t>  Ex: Class  Student {</a:t>
            </a:r>
          </a:p>
          <a:p>
            <a:pPr marL="0" indent="0">
              <a:buNone/>
            </a:pPr>
            <a:r>
              <a:rPr lang="en-GB" b="0" i="0" dirty="0">
                <a:solidFill>
                  <a:srgbClr val="212529"/>
                </a:solidFill>
                <a:effectLst/>
                <a:latin typeface="system-ui"/>
              </a:rPr>
              <a:t>            String name;          ------</a:t>
            </a:r>
            <a:r>
              <a:rPr lang="en-GB" b="0" i="0" dirty="0">
                <a:solidFill>
                  <a:srgbClr val="212529"/>
                </a:solidFill>
                <a:effectLst/>
                <a:latin typeface="system-ui"/>
                <a:sym typeface="Wingdings" panose="05000000000000000000" pitchFamily="2" charset="2"/>
              </a:rPr>
              <a:t></a:t>
            </a:r>
            <a:r>
              <a:rPr lang="en-GB" b="0" i="0" dirty="0">
                <a:solidFill>
                  <a:srgbClr val="212529"/>
                </a:solidFill>
                <a:effectLst/>
                <a:latin typeface="system-ui"/>
              </a:rPr>
              <a:t>Here </a:t>
            </a:r>
            <a:r>
              <a:rPr lang="en-GB" b="1" i="0" dirty="0">
                <a:solidFill>
                  <a:srgbClr val="212529"/>
                </a:solidFill>
                <a:effectLst/>
                <a:latin typeface="system-ui"/>
              </a:rPr>
              <a:t>name</a:t>
            </a:r>
            <a:r>
              <a:rPr lang="en-GB" b="0" i="0" dirty="0">
                <a:solidFill>
                  <a:srgbClr val="212529"/>
                </a:solidFill>
                <a:effectLst/>
                <a:latin typeface="system-ui"/>
              </a:rPr>
              <a:t> and </a:t>
            </a:r>
            <a:r>
              <a:rPr lang="en-GB" b="1" i="0" dirty="0">
                <a:solidFill>
                  <a:srgbClr val="212529"/>
                </a:solidFill>
                <a:effectLst/>
                <a:latin typeface="system-ui"/>
              </a:rPr>
              <a:t>age</a:t>
            </a:r>
            <a:r>
              <a:rPr lang="en-GB" b="0" i="0" dirty="0">
                <a:solidFill>
                  <a:srgbClr val="212529"/>
                </a:solidFill>
                <a:effectLst/>
                <a:latin typeface="system-ui"/>
              </a:rPr>
              <a:t> are instance variable of Student class.</a:t>
            </a:r>
          </a:p>
          <a:p>
            <a:pPr marL="0" indent="0">
              <a:buNone/>
            </a:pPr>
            <a:r>
              <a:rPr lang="en-GB" dirty="0">
                <a:solidFill>
                  <a:srgbClr val="212529"/>
                </a:solidFill>
                <a:latin typeface="system-ui"/>
              </a:rPr>
              <a:t>            int age;</a:t>
            </a:r>
          </a:p>
          <a:p>
            <a:pPr marL="0" indent="0">
              <a:buNone/>
            </a:pPr>
            <a:r>
              <a:rPr lang="en-GB" b="0" i="0" dirty="0">
                <a:solidFill>
                  <a:srgbClr val="212529"/>
                </a:solidFill>
                <a:effectLst/>
                <a:latin typeface="system-ui"/>
              </a:rPr>
              <a:t>        }</a:t>
            </a:r>
          </a:p>
          <a:p>
            <a:pPr marL="0" indent="0">
              <a:buNone/>
            </a:pPr>
            <a:endParaRPr lang="en-GB" b="0" i="0" dirty="0">
              <a:solidFill>
                <a:srgbClr val="212529"/>
              </a:solidFill>
              <a:effectLst/>
              <a:latin typeface="system-ui"/>
            </a:endParaRP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4167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p:txBody>
          <a:bodyPr/>
          <a:lstStyle/>
          <a:p>
            <a:r>
              <a:rPr lang="en-GB" b="0" i="0" dirty="0">
                <a:solidFill>
                  <a:srgbClr val="212529"/>
                </a:solidFill>
                <a:effectLst/>
                <a:latin typeface="system-ui"/>
              </a:rPr>
              <a:t>Static Variable:</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828254" y="1251751"/>
            <a:ext cx="8596668" cy="5379867"/>
          </a:xfrm>
        </p:spPr>
        <p:txBody>
          <a:bodyPr>
            <a:normAutofit/>
          </a:bodyPr>
          <a:lstStyle/>
          <a:p>
            <a:pPr algn="l">
              <a:buAutoNum type="arabicPeriod"/>
            </a:pPr>
            <a:r>
              <a:rPr lang="en-GB" b="0" i="0" dirty="0">
                <a:solidFill>
                  <a:srgbClr val="212529"/>
                </a:solidFill>
                <a:effectLst/>
                <a:latin typeface="system-ui"/>
              </a:rPr>
              <a:t>Static are class variables declared with static keyword</a:t>
            </a:r>
          </a:p>
          <a:p>
            <a:pPr algn="l">
              <a:buAutoNum type="arabicPeriod"/>
            </a:pPr>
            <a:r>
              <a:rPr lang="en-GB" b="0" i="0" dirty="0">
                <a:solidFill>
                  <a:srgbClr val="212529"/>
                </a:solidFill>
                <a:effectLst/>
                <a:latin typeface="system-ui"/>
              </a:rPr>
              <a:t>Static variables are initialized only once. </a:t>
            </a:r>
          </a:p>
          <a:p>
            <a:pPr algn="l">
              <a:buAutoNum type="arabicPeriod"/>
            </a:pPr>
            <a:r>
              <a:rPr lang="en-GB" b="0" i="0" dirty="0">
                <a:solidFill>
                  <a:srgbClr val="212529"/>
                </a:solidFill>
                <a:effectLst/>
                <a:latin typeface="system-ui"/>
              </a:rPr>
              <a:t>Static variables are also used in declaring constant along with final keyword.</a:t>
            </a:r>
          </a:p>
          <a:p>
            <a:pPr algn="l">
              <a:buAutoNum type="arabicPeriod"/>
            </a:pPr>
            <a:r>
              <a:rPr lang="en-GB" dirty="0">
                <a:solidFill>
                  <a:srgbClr val="212529"/>
                </a:solidFill>
                <a:latin typeface="system-ui"/>
              </a:rPr>
              <a:t>Ex: </a:t>
            </a:r>
          </a:p>
          <a:p>
            <a:pPr algn="l">
              <a:buAutoNum type="arabicPeriod"/>
            </a:pPr>
            <a:r>
              <a:rPr lang="en-GB" b="0" i="0" dirty="0">
                <a:solidFill>
                  <a:srgbClr val="212529"/>
                </a:solidFill>
                <a:effectLst/>
                <a:latin typeface="system-ui"/>
              </a:rPr>
              <a:t>      class Student</a:t>
            </a:r>
          </a:p>
          <a:p>
            <a:pPr marL="457200" lvl="1" indent="0">
              <a:buNone/>
            </a:pPr>
            <a:r>
              <a:rPr lang="en-GB" b="0" i="0" dirty="0">
                <a:solidFill>
                  <a:srgbClr val="212529"/>
                </a:solidFill>
                <a:effectLst/>
                <a:latin typeface="system-ui"/>
              </a:rPr>
              <a:t>      {</a:t>
            </a:r>
          </a:p>
          <a:p>
            <a:pPr algn="l">
              <a:buAutoNum type="arabicPeriod"/>
            </a:pPr>
            <a:r>
              <a:rPr lang="en-GB" b="0" i="0" dirty="0">
                <a:solidFill>
                  <a:srgbClr val="212529"/>
                </a:solidFill>
                <a:effectLst/>
                <a:latin typeface="system-ui"/>
              </a:rPr>
              <a:t>           String name;</a:t>
            </a:r>
          </a:p>
          <a:p>
            <a:pPr algn="l">
              <a:buAutoNum type="arabicPeriod"/>
            </a:pPr>
            <a:r>
              <a:rPr lang="en-GB" b="0" i="0" dirty="0">
                <a:solidFill>
                  <a:srgbClr val="212529"/>
                </a:solidFill>
                <a:effectLst/>
                <a:latin typeface="system-ui"/>
              </a:rPr>
              <a:t>            int age;</a:t>
            </a:r>
          </a:p>
          <a:p>
            <a:pPr algn="l">
              <a:buAutoNum type="arabicPeriod"/>
            </a:pPr>
            <a:r>
              <a:rPr lang="en-GB" b="0" i="0" dirty="0">
                <a:solidFill>
                  <a:srgbClr val="212529"/>
                </a:solidFill>
                <a:effectLst/>
                <a:latin typeface="system-ui"/>
              </a:rPr>
              <a:t>            static int </a:t>
            </a:r>
            <a:r>
              <a:rPr lang="en-GB" b="0" i="0" dirty="0" err="1">
                <a:solidFill>
                  <a:srgbClr val="212529"/>
                </a:solidFill>
                <a:effectLst/>
                <a:latin typeface="system-ui"/>
              </a:rPr>
              <a:t>instituteCode</a:t>
            </a:r>
            <a:r>
              <a:rPr lang="en-GB" b="0" i="0" dirty="0">
                <a:solidFill>
                  <a:srgbClr val="212529"/>
                </a:solidFill>
                <a:effectLst/>
                <a:latin typeface="system-ui"/>
              </a:rPr>
              <a:t>=1101;  </a:t>
            </a:r>
          </a:p>
          <a:p>
            <a:pPr algn="l">
              <a:buAutoNum type="arabicPeriod"/>
            </a:pPr>
            <a:r>
              <a:rPr lang="en-GB" b="0" i="0" dirty="0">
                <a:solidFill>
                  <a:srgbClr val="212529"/>
                </a:solidFill>
                <a:effectLst/>
                <a:latin typeface="system-ui"/>
              </a:rPr>
              <a:t>        }</a:t>
            </a:r>
          </a:p>
          <a:p>
            <a:pPr marL="0" indent="0">
              <a:buNone/>
            </a:pPr>
            <a:r>
              <a:rPr lang="en-GB" dirty="0">
                <a:solidFill>
                  <a:srgbClr val="212529"/>
                </a:solidFill>
                <a:latin typeface="system-ui"/>
              </a:rPr>
              <a:t>10.  </a:t>
            </a:r>
            <a:r>
              <a:rPr lang="en-GB" b="0" i="0" dirty="0">
                <a:solidFill>
                  <a:srgbClr val="212529"/>
                </a:solidFill>
                <a:effectLst/>
                <a:latin typeface="system-ui"/>
              </a:rPr>
              <a:t>static variable need not be called from object.</a:t>
            </a:r>
          </a:p>
          <a:p>
            <a:pPr marL="0" indent="0">
              <a:buNone/>
            </a:pPr>
            <a:r>
              <a:rPr lang="en-GB" dirty="0">
                <a:solidFill>
                  <a:srgbClr val="212529"/>
                </a:solidFill>
                <a:latin typeface="system-ui"/>
              </a:rPr>
              <a:t>11. </a:t>
            </a:r>
            <a:r>
              <a:rPr lang="en-GB" b="0" i="0" dirty="0">
                <a:solidFill>
                  <a:srgbClr val="212529"/>
                </a:solidFill>
                <a:effectLst/>
                <a:latin typeface="system-ui"/>
              </a:rPr>
              <a:t>It is called by </a:t>
            </a:r>
            <a:r>
              <a:rPr lang="en-GB" b="0" i="1" dirty="0" err="1">
                <a:solidFill>
                  <a:srgbClr val="212529"/>
                </a:solidFill>
                <a:effectLst/>
                <a:latin typeface="system-ui"/>
              </a:rPr>
              <a:t>classname.static_variable_name</a:t>
            </a: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lgn="l">
              <a:buNone/>
            </a:pPr>
            <a:endParaRPr lang="en-GB" b="0" i="0" dirty="0">
              <a:solidFill>
                <a:srgbClr val="212529"/>
              </a:solidFill>
              <a:effectLst/>
              <a:latin typeface="system-ui"/>
            </a:endParaRPr>
          </a:p>
          <a:p>
            <a:pPr algn="l">
              <a:buAutoNum type="arabicPeriod"/>
            </a:pPr>
            <a:endParaRPr lang="en-GB" b="0" i="0" dirty="0">
              <a:solidFill>
                <a:srgbClr val="212529"/>
              </a:solidFill>
              <a:effectLst/>
              <a:latin typeface="system-ui"/>
            </a:endParaRPr>
          </a:p>
        </p:txBody>
      </p:sp>
    </p:spTree>
    <p:extLst>
      <p:ext uri="{BB962C8B-B14F-4D97-AF65-F5344CB8AC3E}">
        <p14:creationId xmlns:p14="http://schemas.microsoft.com/office/powerpoint/2010/main" val="15057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p:txBody>
          <a:bodyPr/>
          <a:lstStyle/>
          <a:p>
            <a:r>
              <a:rPr lang="en-GB" dirty="0">
                <a:solidFill>
                  <a:srgbClr val="212529"/>
                </a:solidFill>
                <a:latin typeface="system-ui"/>
              </a:rPr>
              <a:t>Local Variable: </a:t>
            </a:r>
            <a:br>
              <a:rPr lang="en-GB" b="0" i="0" dirty="0">
                <a:solidFill>
                  <a:srgbClr val="212529"/>
                </a:solidFill>
                <a:effectLst/>
                <a:latin typeface="system-ui"/>
              </a:rPr>
            </a:br>
            <a:endParaRPr lang="en-GB" dirty="0"/>
          </a:p>
        </p:txBody>
      </p:sp>
      <p:sp>
        <p:nvSpPr>
          <p:cNvPr id="6" name="Content Placeholder 5">
            <a:extLst>
              <a:ext uri="{FF2B5EF4-FFF2-40B4-BE49-F238E27FC236}">
                <a16:creationId xmlns:a16="http://schemas.microsoft.com/office/drawing/2014/main" id="{83EDE920-8487-4546-A26C-6AE62C1AB7F6}"/>
              </a:ext>
            </a:extLst>
          </p:cNvPr>
          <p:cNvSpPr>
            <a:spLocks noGrp="1"/>
          </p:cNvSpPr>
          <p:nvPr>
            <p:ph idx="1"/>
          </p:nvPr>
        </p:nvSpPr>
        <p:spPr>
          <a:xfrm>
            <a:off x="677334" y="1455938"/>
            <a:ext cx="8596668" cy="5166803"/>
          </a:xfrm>
        </p:spPr>
        <p:txBody>
          <a:bodyPr>
            <a:normAutofit fontScale="92500" lnSpcReduction="10000"/>
          </a:bodyPr>
          <a:lstStyle/>
          <a:p>
            <a:pPr marL="0" indent="0">
              <a:buNone/>
            </a:pPr>
            <a:r>
              <a:rPr lang="en-GB" b="0" i="0" dirty="0">
                <a:solidFill>
                  <a:srgbClr val="212529"/>
                </a:solidFill>
                <a:effectLst/>
                <a:latin typeface="system-ui"/>
              </a:rPr>
              <a:t>1.Local variables are declared in method, constructor or block. </a:t>
            </a:r>
          </a:p>
          <a:p>
            <a:pPr marL="0" indent="0">
              <a:buNone/>
            </a:pPr>
            <a:r>
              <a:rPr lang="en-GB" dirty="0">
                <a:solidFill>
                  <a:srgbClr val="212529"/>
                </a:solidFill>
                <a:latin typeface="system-ui"/>
              </a:rPr>
              <a:t>2.</a:t>
            </a:r>
            <a:r>
              <a:rPr lang="en-GB" b="0" i="0" dirty="0">
                <a:solidFill>
                  <a:srgbClr val="212529"/>
                </a:solidFill>
                <a:effectLst/>
                <a:latin typeface="system-ui"/>
              </a:rPr>
              <a:t>Local variables are initialized when method, constructor or block start and will be destroyed once its end.</a:t>
            </a:r>
          </a:p>
          <a:p>
            <a:pPr marL="0" indent="0">
              <a:buNone/>
            </a:pPr>
            <a:r>
              <a:rPr lang="en-GB" dirty="0">
                <a:solidFill>
                  <a:srgbClr val="212529"/>
                </a:solidFill>
                <a:latin typeface="system-ui"/>
              </a:rPr>
              <a:t>   </a:t>
            </a:r>
          </a:p>
          <a:p>
            <a:pPr marL="1257300" lvl="3" indent="0">
              <a:buNone/>
            </a:pPr>
            <a:r>
              <a:rPr lang="en-GB" sz="1600" dirty="0">
                <a:solidFill>
                  <a:srgbClr val="212529"/>
                </a:solidFill>
                <a:latin typeface="system-ui"/>
              </a:rPr>
              <a:t>public class HelloWorld {</a:t>
            </a:r>
          </a:p>
          <a:p>
            <a:pPr marL="1257300" lvl="3" indent="0">
              <a:buNone/>
            </a:pPr>
            <a:r>
              <a:rPr lang="en-GB" sz="1600" dirty="0">
                <a:solidFill>
                  <a:srgbClr val="212529"/>
                </a:solidFill>
                <a:latin typeface="system-ui"/>
              </a:rPr>
              <a:t>    public static void main(String[] </a:t>
            </a:r>
            <a:r>
              <a:rPr lang="en-GB" sz="1600" dirty="0" err="1">
                <a:solidFill>
                  <a:srgbClr val="212529"/>
                </a:solidFill>
                <a:latin typeface="system-ui"/>
              </a:rPr>
              <a:t>args</a:t>
            </a:r>
            <a:r>
              <a:rPr lang="en-GB" sz="1600" dirty="0">
                <a:solidFill>
                  <a:srgbClr val="212529"/>
                </a:solidFill>
                <a:latin typeface="system-ui"/>
              </a:rPr>
              <a:t>) {</a:t>
            </a:r>
          </a:p>
          <a:p>
            <a:pPr marL="1257300" lvl="3" indent="0">
              <a:buNone/>
            </a:pPr>
            <a:r>
              <a:rPr lang="en-GB" sz="1600" dirty="0">
                <a:solidFill>
                  <a:srgbClr val="212529"/>
                </a:solidFill>
                <a:latin typeface="system-ui"/>
              </a:rPr>
              <a:t>        int a = 10; --------------------------------------</a:t>
            </a:r>
            <a:r>
              <a:rPr lang="en-GB" sz="1600" dirty="0">
                <a:solidFill>
                  <a:srgbClr val="212529"/>
                </a:solidFill>
                <a:latin typeface="system-ui"/>
                <a:sym typeface="Wingdings" panose="05000000000000000000" pitchFamily="2" charset="2"/>
              </a:rPr>
              <a:t>a is local variable </a:t>
            </a:r>
            <a:endParaRPr lang="en-GB" sz="1600" dirty="0">
              <a:solidFill>
                <a:srgbClr val="212529"/>
              </a:solidFill>
              <a:latin typeface="system-ui"/>
            </a:endParaRPr>
          </a:p>
          <a:p>
            <a:pPr marL="1257300" lvl="3" indent="0">
              <a:buNone/>
            </a:pPr>
            <a:r>
              <a:rPr lang="en-GB" sz="1600" dirty="0">
                <a:solidFill>
                  <a:srgbClr val="212529"/>
                </a:solidFill>
                <a:latin typeface="system-ui"/>
              </a:rPr>
              <a:t>                for(int </a:t>
            </a:r>
            <a:r>
              <a:rPr lang="en-GB" sz="1600" dirty="0" err="1">
                <a:solidFill>
                  <a:srgbClr val="212529"/>
                </a:solidFill>
                <a:latin typeface="system-ui"/>
              </a:rPr>
              <a:t>i</a:t>
            </a:r>
            <a:r>
              <a:rPr lang="en-GB" sz="1600" dirty="0">
                <a:solidFill>
                  <a:srgbClr val="212529"/>
                </a:solidFill>
                <a:latin typeface="system-ui"/>
              </a:rPr>
              <a:t> = 0; </a:t>
            </a:r>
            <a:r>
              <a:rPr lang="en-GB" sz="1600" dirty="0" err="1">
                <a:solidFill>
                  <a:srgbClr val="212529"/>
                </a:solidFill>
                <a:latin typeface="system-ui"/>
              </a:rPr>
              <a:t>i</a:t>
            </a:r>
            <a:r>
              <a:rPr lang="en-GB" sz="1600" dirty="0">
                <a:solidFill>
                  <a:srgbClr val="212529"/>
                </a:solidFill>
                <a:latin typeface="system-ui"/>
              </a:rPr>
              <a:t>&lt;5; </a:t>
            </a:r>
            <a:r>
              <a:rPr lang="en-GB" sz="1600" dirty="0" err="1">
                <a:solidFill>
                  <a:srgbClr val="212529"/>
                </a:solidFill>
                <a:latin typeface="system-ui"/>
              </a:rPr>
              <a:t>i</a:t>
            </a:r>
            <a:r>
              <a:rPr lang="en-GB" sz="1600" dirty="0">
                <a:solidFill>
                  <a:srgbClr val="212529"/>
                </a:solidFill>
                <a:latin typeface="system-ui"/>
              </a:rPr>
              <a:t>++) {                    --------</a:t>
            </a:r>
            <a:r>
              <a:rPr lang="en-GB" sz="1600" dirty="0">
                <a:solidFill>
                  <a:srgbClr val="212529"/>
                </a:solidFill>
                <a:latin typeface="system-ui"/>
                <a:sym typeface="Wingdings" panose="05000000000000000000" pitchFamily="2" charset="2"/>
              </a:rPr>
              <a:t> I is local variable </a:t>
            </a:r>
            <a:endParaRPr lang="en-GB" sz="1600" dirty="0">
              <a:solidFill>
                <a:srgbClr val="212529"/>
              </a:solidFill>
              <a:latin typeface="system-ui"/>
            </a:endParaRPr>
          </a:p>
          <a:p>
            <a:pPr marL="1257300" lvl="3" indent="0">
              <a:buNone/>
            </a:pPr>
            <a:r>
              <a:rPr lang="en-GB" sz="1600" dirty="0">
                <a:solidFill>
                  <a:srgbClr val="212529"/>
                </a:solidFill>
                <a:latin typeface="system-ui"/>
              </a:rPr>
              <a:t>                    </a:t>
            </a:r>
            <a:r>
              <a:rPr lang="en-GB" sz="1600" dirty="0" err="1">
                <a:solidFill>
                  <a:srgbClr val="212529"/>
                </a:solidFill>
                <a:latin typeface="system-ui"/>
              </a:rPr>
              <a:t>System.out.println</a:t>
            </a:r>
            <a:r>
              <a:rPr lang="en-GB" sz="1600" dirty="0">
                <a:solidFill>
                  <a:srgbClr val="212529"/>
                </a:solidFill>
                <a:latin typeface="system-ui"/>
              </a:rPr>
              <a:t>(</a:t>
            </a:r>
            <a:r>
              <a:rPr lang="en-GB" sz="1600" dirty="0" err="1">
                <a:solidFill>
                  <a:srgbClr val="212529"/>
                </a:solidFill>
                <a:latin typeface="system-ui"/>
              </a:rPr>
              <a:t>i</a:t>
            </a:r>
            <a:r>
              <a:rPr lang="en-GB" sz="1600" dirty="0">
                <a:solidFill>
                  <a:srgbClr val="212529"/>
                </a:solidFill>
                <a:latin typeface="system-ui"/>
              </a:rPr>
              <a:t>);</a:t>
            </a:r>
          </a:p>
          <a:p>
            <a:pPr marL="1257300" lvl="3" indent="0">
              <a:buNone/>
            </a:pPr>
            <a:r>
              <a:rPr lang="en-GB" sz="1600" dirty="0">
                <a:solidFill>
                  <a:srgbClr val="212529"/>
                </a:solidFill>
                <a:latin typeface="system-ui"/>
              </a:rPr>
              <a:t>        }</a:t>
            </a:r>
          </a:p>
          <a:p>
            <a:pPr marL="1257300" lvl="3" indent="0">
              <a:buNone/>
            </a:pPr>
            <a:r>
              <a:rPr lang="en-GB" sz="1600" dirty="0">
                <a:solidFill>
                  <a:srgbClr val="212529"/>
                </a:solidFill>
                <a:latin typeface="system-ui"/>
              </a:rPr>
              <a:t>                </a:t>
            </a:r>
            <a:r>
              <a:rPr lang="en-GB" sz="1600" dirty="0" err="1">
                <a:solidFill>
                  <a:srgbClr val="212529"/>
                </a:solidFill>
                <a:latin typeface="system-ui"/>
              </a:rPr>
              <a:t>System.out.println</a:t>
            </a:r>
            <a:r>
              <a:rPr lang="en-GB" sz="1600" dirty="0">
                <a:solidFill>
                  <a:srgbClr val="212529"/>
                </a:solidFill>
                <a:latin typeface="system-ui"/>
              </a:rPr>
              <a:t>("a = "+a);</a:t>
            </a:r>
          </a:p>
          <a:p>
            <a:pPr marL="1257300" lvl="3" indent="0">
              <a:buNone/>
            </a:pPr>
            <a:r>
              <a:rPr lang="en-GB" sz="1600" dirty="0">
                <a:solidFill>
                  <a:srgbClr val="212529"/>
                </a:solidFill>
                <a:latin typeface="system-ui"/>
              </a:rPr>
              <a:t>                </a:t>
            </a:r>
            <a:r>
              <a:rPr lang="en-GB" sz="1600" dirty="0" err="1">
                <a:solidFill>
                  <a:srgbClr val="212529"/>
                </a:solidFill>
                <a:latin typeface="system-ui"/>
              </a:rPr>
              <a:t>System.out.println</a:t>
            </a:r>
            <a:r>
              <a:rPr lang="en-GB" sz="1600" dirty="0">
                <a:solidFill>
                  <a:srgbClr val="212529"/>
                </a:solidFill>
                <a:latin typeface="system-ui"/>
              </a:rPr>
              <a:t>("</a:t>
            </a:r>
            <a:r>
              <a:rPr lang="en-GB" sz="1600" dirty="0" err="1">
                <a:solidFill>
                  <a:srgbClr val="212529"/>
                </a:solidFill>
                <a:latin typeface="system-ui"/>
              </a:rPr>
              <a:t>i</a:t>
            </a:r>
            <a:r>
              <a:rPr lang="en-GB" sz="1600" dirty="0">
                <a:solidFill>
                  <a:srgbClr val="212529"/>
                </a:solidFill>
                <a:latin typeface="system-ui"/>
              </a:rPr>
              <a:t> = "+</a:t>
            </a:r>
            <a:r>
              <a:rPr lang="en-GB" sz="1600" dirty="0" err="1">
                <a:solidFill>
                  <a:srgbClr val="212529"/>
                </a:solidFill>
                <a:latin typeface="system-ui"/>
              </a:rPr>
              <a:t>i</a:t>
            </a:r>
            <a:r>
              <a:rPr lang="en-GB" sz="1600" dirty="0">
                <a:solidFill>
                  <a:srgbClr val="212529"/>
                </a:solidFill>
                <a:latin typeface="system-ui"/>
              </a:rPr>
              <a:t>); // error</a:t>
            </a:r>
          </a:p>
          <a:p>
            <a:pPr marL="1257300" lvl="3" indent="0">
              <a:buNone/>
            </a:pPr>
            <a:r>
              <a:rPr lang="en-GB" sz="1600" dirty="0">
                <a:solidFill>
                  <a:srgbClr val="212529"/>
                </a:solidFill>
                <a:latin typeface="system-ui"/>
              </a:rPr>
              <a:t>    }</a:t>
            </a:r>
          </a:p>
          <a:p>
            <a:pPr marL="1257300" lvl="3" indent="0">
              <a:buNone/>
            </a:pPr>
            <a:r>
              <a:rPr lang="en-GB" sz="1600" dirty="0">
                <a:solidFill>
                  <a:srgbClr val="212529"/>
                </a:solidFill>
                <a:latin typeface="system-ui"/>
              </a:rPr>
              <a:t>}</a:t>
            </a:r>
          </a:p>
          <a:p>
            <a:pPr marL="0" indent="0">
              <a:buNone/>
            </a:pPr>
            <a:r>
              <a:rPr lang="en-GB" dirty="0">
                <a:solidFill>
                  <a:srgbClr val="212529"/>
                </a:solidFill>
                <a:latin typeface="system-ui"/>
              </a:rPr>
              <a:t> </a:t>
            </a:r>
            <a:endParaRPr lang="en-GB" dirty="0"/>
          </a:p>
        </p:txBody>
      </p:sp>
    </p:spTree>
    <p:extLst>
      <p:ext uri="{BB962C8B-B14F-4D97-AF65-F5344CB8AC3E}">
        <p14:creationId xmlns:p14="http://schemas.microsoft.com/office/powerpoint/2010/main" val="42178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18D7-87CF-45E7-86A2-5957071B7821}"/>
              </a:ext>
            </a:extLst>
          </p:cNvPr>
          <p:cNvSpPr>
            <a:spLocks noGrp="1"/>
          </p:cNvSpPr>
          <p:nvPr>
            <p:ph type="title"/>
          </p:nvPr>
        </p:nvSpPr>
        <p:spPr>
          <a:xfrm>
            <a:off x="677334" y="102093"/>
            <a:ext cx="8596668" cy="643631"/>
          </a:xfrm>
        </p:spPr>
        <p:txBody>
          <a:bodyPr>
            <a:normAutofit fontScale="90000"/>
          </a:bodyPr>
          <a:lstStyle/>
          <a:p>
            <a:r>
              <a:rPr lang="en-GB" b="0" i="0" dirty="0">
                <a:solidFill>
                  <a:srgbClr val="212529"/>
                </a:solidFill>
                <a:effectLst/>
                <a:latin typeface="system-ui"/>
              </a:rPr>
              <a:t>Data Types in Java</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11B838F-A8D6-456A-AF94-9882E17F2070}"/>
              </a:ext>
            </a:extLst>
          </p:cNvPr>
          <p:cNvSpPr>
            <a:spLocks noGrp="1"/>
          </p:cNvSpPr>
          <p:nvPr>
            <p:ph idx="1"/>
          </p:nvPr>
        </p:nvSpPr>
        <p:spPr>
          <a:xfrm>
            <a:off x="677334" y="745724"/>
            <a:ext cx="10082402" cy="6010183"/>
          </a:xfrm>
        </p:spPr>
        <p:txBody>
          <a:bodyPr>
            <a:normAutofit/>
          </a:bodyPr>
          <a:lstStyle/>
          <a:p>
            <a:pPr>
              <a:buAutoNum type="arabicPeriod"/>
            </a:pPr>
            <a:r>
              <a:rPr lang="en-GB" b="0" i="0" dirty="0">
                <a:solidFill>
                  <a:srgbClr val="212529"/>
                </a:solidFill>
                <a:effectLst/>
                <a:latin typeface="system-ui"/>
              </a:rPr>
              <a:t>Data types specify size and the type of values that can be stored in an identifier.</a:t>
            </a:r>
            <a:endParaRPr lang="en-GB" dirty="0">
              <a:solidFill>
                <a:srgbClr val="212529"/>
              </a:solidFill>
              <a:latin typeface="system-ui"/>
            </a:endParaRPr>
          </a:p>
          <a:p>
            <a:pPr marL="0" indent="0" algn="l">
              <a:buNone/>
            </a:pPr>
            <a:r>
              <a:rPr lang="en-GB" b="0" i="0" dirty="0">
                <a:solidFill>
                  <a:srgbClr val="212529"/>
                </a:solidFill>
                <a:effectLst/>
                <a:latin typeface="system-ui"/>
              </a:rPr>
              <a:t>        In java, data types are classified into two </a:t>
            </a:r>
            <a:r>
              <a:rPr lang="en-GB" b="0" i="0" dirty="0" err="1">
                <a:solidFill>
                  <a:srgbClr val="212529"/>
                </a:solidFill>
                <a:effectLst/>
                <a:latin typeface="system-ui"/>
              </a:rPr>
              <a:t>catagories</a:t>
            </a:r>
            <a:r>
              <a:rPr lang="en-GB" b="0" i="0" dirty="0">
                <a:solidFill>
                  <a:srgbClr val="212529"/>
                </a:solidFill>
                <a:effectLst/>
                <a:latin typeface="system-ui"/>
              </a:rPr>
              <a:t> :</a:t>
            </a:r>
          </a:p>
          <a:p>
            <a:pPr lvl="1">
              <a:buFont typeface="+mj-lt"/>
              <a:buAutoNum type="arabicPeriod"/>
            </a:pPr>
            <a:r>
              <a:rPr lang="en-GB" b="0" i="0" dirty="0">
                <a:solidFill>
                  <a:srgbClr val="212529"/>
                </a:solidFill>
                <a:effectLst/>
                <a:latin typeface="system-ui"/>
              </a:rPr>
              <a:t>Primitive Data type</a:t>
            </a:r>
          </a:p>
          <a:p>
            <a:pPr lvl="1">
              <a:buFont typeface="+mj-lt"/>
              <a:buAutoNum type="arabicPeriod"/>
            </a:pPr>
            <a:r>
              <a:rPr lang="en-GB" b="0" i="0" dirty="0">
                <a:solidFill>
                  <a:srgbClr val="212529"/>
                </a:solidFill>
                <a:effectLst/>
                <a:latin typeface="system-ui"/>
              </a:rPr>
              <a:t>Non-Primitive Data type</a:t>
            </a:r>
          </a:p>
          <a:p>
            <a:pPr marL="457200" lvl="1" indent="0">
              <a:buNone/>
            </a:pPr>
            <a:endParaRPr lang="en-GB" b="0" i="0" dirty="0">
              <a:solidFill>
                <a:srgbClr val="212529"/>
              </a:solidFill>
              <a:effectLst/>
              <a:latin typeface="system-ui"/>
            </a:endParaRPr>
          </a:p>
          <a:p>
            <a:pPr marL="457200" lvl="1" indent="0">
              <a:buNone/>
            </a:pPr>
            <a:endParaRPr lang="en-GB" b="0" i="0" dirty="0">
              <a:solidFill>
                <a:srgbClr val="212529"/>
              </a:solidFill>
              <a:effectLst/>
              <a:latin typeface="system-ui"/>
            </a:endParaRPr>
          </a:p>
          <a:p>
            <a:pPr>
              <a:buAutoNum type="arabicPeriod"/>
            </a:pPr>
            <a:endParaRPr lang="en-GB" b="0" i="0" dirty="0">
              <a:solidFill>
                <a:srgbClr val="212529"/>
              </a:solidFill>
              <a:effectLst/>
              <a:latin typeface="system-ui"/>
            </a:endParaRPr>
          </a:p>
          <a:p>
            <a:pPr marL="0" indent="0">
              <a:buNone/>
            </a:pPr>
            <a:r>
              <a:rPr lang="en-GB" b="1" i="0" dirty="0">
                <a:solidFill>
                  <a:srgbClr val="212529"/>
                </a:solidFill>
                <a:effectLst/>
                <a:latin typeface="system-ui"/>
              </a:rPr>
              <a:t>byte :</a:t>
            </a:r>
            <a:r>
              <a:rPr lang="en-GB" b="0" i="0" dirty="0">
                <a:solidFill>
                  <a:srgbClr val="212529"/>
                </a:solidFill>
                <a:effectLst/>
                <a:latin typeface="system-ui"/>
              </a:rPr>
              <a:t> It is 1 byte(8-bits) integer data type. Value range from -128 to 127. Default value zero.</a:t>
            </a:r>
          </a:p>
          <a:p>
            <a:pPr marL="0" indent="0">
              <a:buNone/>
            </a:pPr>
            <a:r>
              <a:rPr lang="en-GB" dirty="0">
                <a:solidFill>
                  <a:srgbClr val="212529"/>
                </a:solidFill>
                <a:latin typeface="system-ui"/>
              </a:rPr>
              <a:t>            Ex: byte b=10;</a:t>
            </a:r>
          </a:p>
          <a:p>
            <a:pPr marL="0" indent="0">
              <a:buNone/>
            </a:pPr>
            <a:r>
              <a:rPr lang="en-GB" b="1" i="0" dirty="0">
                <a:solidFill>
                  <a:srgbClr val="212529"/>
                </a:solidFill>
                <a:effectLst/>
                <a:latin typeface="system-ui"/>
              </a:rPr>
              <a:t>short :</a:t>
            </a:r>
            <a:r>
              <a:rPr lang="en-GB" b="0" i="0" dirty="0">
                <a:solidFill>
                  <a:srgbClr val="212529"/>
                </a:solidFill>
                <a:effectLst/>
                <a:latin typeface="system-ui"/>
              </a:rPr>
              <a:t> It is 2 bytes(16-bits) integer data type. Value range from -32768 to 32767. Default value zero</a:t>
            </a:r>
          </a:p>
          <a:p>
            <a:pPr marL="0" indent="0">
              <a:buNone/>
            </a:pPr>
            <a:r>
              <a:rPr lang="en-GB" dirty="0">
                <a:solidFill>
                  <a:srgbClr val="212529"/>
                </a:solidFill>
                <a:latin typeface="system-ui"/>
              </a:rPr>
              <a:t>             Ex: short s=20;</a:t>
            </a:r>
          </a:p>
          <a:p>
            <a:pPr marL="0" indent="0">
              <a:buNone/>
            </a:pPr>
            <a:r>
              <a:rPr lang="en-GB" b="1" i="0" dirty="0">
                <a:solidFill>
                  <a:srgbClr val="212529"/>
                </a:solidFill>
                <a:effectLst/>
                <a:latin typeface="system-ui"/>
              </a:rPr>
              <a:t>int :</a:t>
            </a:r>
            <a:r>
              <a:rPr lang="en-GB" b="0" i="0" dirty="0">
                <a:solidFill>
                  <a:srgbClr val="212529"/>
                </a:solidFill>
                <a:effectLst/>
                <a:latin typeface="system-ui"/>
              </a:rPr>
              <a:t> It is 4 bytes(32-bits) integer data type. Value range from -2147483648 to 2147483647.</a:t>
            </a:r>
          </a:p>
          <a:p>
            <a:pPr marL="0" indent="0">
              <a:buNone/>
            </a:pPr>
            <a:r>
              <a:rPr lang="en-GB" dirty="0">
                <a:solidFill>
                  <a:srgbClr val="212529"/>
                </a:solidFill>
                <a:latin typeface="system-ui"/>
              </a:rPr>
              <a:t>              Ex: int a=10;</a:t>
            </a:r>
          </a:p>
          <a:p>
            <a:pPr marL="0" indent="0">
              <a:buNone/>
            </a:pPr>
            <a:r>
              <a:rPr lang="en-GB" b="1" i="0" dirty="0">
                <a:solidFill>
                  <a:srgbClr val="212529"/>
                </a:solidFill>
                <a:effectLst/>
                <a:latin typeface="system-ui"/>
              </a:rPr>
              <a:t>long :</a:t>
            </a:r>
            <a:r>
              <a:rPr lang="en-GB" b="0" i="0" dirty="0">
                <a:solidFill>
                  <a:srgbClr val="212529"/>
                </a:solidFill>
                <a:effectLst/>
                <a:latin typeface="system-ui"/>
              </a:rPr>
              <a:t> It is 8 bytes(64-bits) integer data type. Value range from -9,223,372,036,854,775,808 to</a:t>
            </a:r>
            <a:endParaRPr lang="en-GB" dirty="0">
              <a:solidFill>
                <a:srgbClr val="212529"/>
              </a:solidFill>
              <a:latin typeface="system-ui"/>
            </a:endParaRPr>
          </a:p>
          <a:p>
            <a:pPr marL="0" indent="0">
              <a:buNone/>
            </a:pPr>
            <a:r>
              <a:rPr lang="en-GB" dirty="0">
                <a:solidFill>
                  <a:srgbClr val="212529"/>
                </a:solidFill>
                <a:latin typeface="system-ui"/>
              </a:rPr>
              <a:t>         </a:t>
            </a:r>
            <a:r>
              <a:rPr lang="en-GB" b="0" i="0" dirty="0">
                <a:solidFill>
                  <a:srgbClr val="212529"/>
                </a:solidFill>
                <a:effectLst/>
                <a:latin typeface="system-ui"/>
              </a:rPr>
              <a:t>9,223,372,036,854,775,807   .Default value is zero . Ex: long s=1002;</a:t>
            </a:r>
            <a:endParaRPr lang="en-GB" dirty="0">
              <a:solidFill>
                <a:srgbClr val="212529"/>
              </a:solidFill>
              <a:latin typeface="system-ui"/>
            </a:endParaRPr>
          </a:p>
          <a:p>
            <a:pPr marL="0" indent="0">
              <a:buNone/>
            </a:pPr>
            <a:endParaRPr lang="en-GB" b="0" i="0" dirty="0">
              <a:solidFill>
                <a:srgbClr val="212529"/>
              </a:solidFill>
              <a:effectLst/>
              <a:latin typeface="system-ui"/>
            </a:endParaRPr>
          </a:p>
          <a:p>
            <a:pPr marL="0" indent="0">
              <a:buNone/>
            </a:pPr>
            <a:endParaRPr lang="en-GB" dirty="0">
              <a:solidFill>
                <a:srgbClr val="212529"/>
              </a:solidFill>
              <a:latin typeface="system-ui"/>
            </a:endParaRPr>
          </a:p>
          <a:p>
            <a:pPr marL="0" indent="0">
              <a:buNone/>
            </a:pPr>
            <a:endParaRPr lang="en-GB" b="0" i="0" dirty="0">
              <a:solidFill>
                <a:srgbClr val="212529"/>
              </a:solidFill>
              <a:effectLst/>
              <a:latin typeface="system-ui"/>
            </a:endParaRPr>
          </a:p>
          <a:p>
            <a:endParaRPr lang="en-GB" dirty="0"/>
          </a:p>
        </p:txBody>
      </p:sp>
      <p:graphicFrame>
        <p:nvGraphicFramePr>
          <p:cNvPr id="6" name="Table 5">
            <a:extLst>
              <a:ext uri="{FF2B5EF4-FFF2-40B4-BE49-F238E27FC236}">
                <a16:creationId xmlns:a16="http://schemas.microsoft.com/office/drawing/2014/main" id="{5D1E0DF4-4A87-403E-B1E0-891CB61AC82E}"/>
              </a:ext>
            </a:extLst>
          </p:cNvPr>
          <p:cNvGraphicFramePr>
            <a:graphicFrameLocks noGrp="1"/>
          </p:cNvGraphicFramePr>
          <p:nvPr>
            <p:extLst>
              <p:ext uri="{D42A27DB-BD31-4B8C-83A1-F6EECF244321}">
                <p14:modId xmlns:p14="http://schemas.microsoft.com/office/powerpoint/2010/main" val="2098366455"/>
              </p:ext>
            </p:extLst>
          </p:nvPr>
        </p:nvGraphicFramePr>
        <p:xfrm>
          <a:off x="677334" y="2299318"/>
          <a:ext cx="6437848" cy="1129682"/>
        </p:xfrm>
        <a:graphic>
          <a:graphicData uri="http://schemas.openxmlformats.org/drawingml/2006/table">
            <a:tbl>
              <a:tblPr/>
              <a:tblGrid>
                <a:gridCol w="804731">
                  <a:extLst>
                    <a:ext uri="{9D8B030D-6E8A-4147-A177-3AD203B41FA5}">
                      <a16:colId xmlns:a16="http://schemas.microsoft.com/office/drawing/2014/main" val="1778193966"/>
                    </a:ext>
                  </a:extLst>
                </a:gridCol>
                <a:gridCol w="804731">
                  <a:extLst>
                    <a:ext uri="{9D8B030D-6E8A-4147-A177-3AD203B41FA5}">
                      <a16:colId xmlns:a16="http://schemas.microsoft.com/office/drawing/2014/main" val="3834550588"/>
                    </a:ext>
                  </a:extLst>
                </a:gridCol>
                <a:gridCol w="804731">
                  <a:extLst>
                    <a:ext uri="{9D8B030D-6E8A-4147-A177-3AD203B41FA5}">
                      <a16:colId xmlns:a16="http://schemas.microsoft.com/office/drawing/2014/main" val="3792330455"/>
                    </a:ext>
                  </a:extLst>
                </a:gridCol>
                <a:gridCol w="804731">
                  <a:extLst>
                    <a:ext uri="{9D8B030D-6E8A-4147-A177-3AD203B41FA5}">
                      <a16:colId xmlns:a16="http://schemas.microsoft.com/office/drawing/2014/main" val="2482969499"/>
                    </a:ext>
                  </a:extLst>
                </a:gridCol>
                <a:gridCol w="804731">
                  <a:extLst>
                    <a:ext uri="{9D8B030D-6E8A-4147-A177-3AD203B41FA5}">
                      <a16:colId xmlns:a16="http://schemas.microsoft.com/office/drawing/2014/main" val="4147789483"/>
                    </a:ext>
                  </a:extLst>
                </a:gridCol>
                <a:gridCol w="804731">
                  <a:extLst>
                    <a:ext uri="{9D8B030D-6E8A-4147-A177-3AD203B41FA5}">
                      <a16:colId xmlns:a16="http://schemas.microsoft.com/office/drawing/2014/main" val="3901310603"/>
                    </a:ext>
                  </a:extLst>
                </a:gridCol>
                <a:gridCol w="804731">
                  <a:extLst>
                    <a:ext uri="{9D8B030D-6E8A-4147-A177-3AD203B41FA5}">
                      <a16:colId xmlns:a16="http://schemas.microsoft.com/office/drawing/2014/main" val="1511494527"/>
                    </a:ext>
                  </a:extLst>
                </a:gridCol>
                <a:gridCol w="804731">
                  <a:extLst>
                    <a:ext uri="{9D8B030D-6E8A-4147-A177-3AD203B41FA5}">
                      <a16:colId xmlns:a16="http://schemas.microsoft.com/office/drawing/2014/main" val="3563357779"/>
                    </a:ext>
                  </a:extLst>
                </a:gridCol>
              </a:tblGrid>
              <a:tr h="435735">
                <a:tc gridSpan="8">
                  <a:txBody>
                    <a:bodyPr/>
                    <a:lstStyle/>
                    <a:p>
                      <a:pPr algn="l"/>
                      <a:r>
                        <a:rPr lang="en-GB" dirty="0">
                          <a:effectLst/>
                        </a:rPr>
                        <a:t>Primitive Data types ---8</a:t>
                      </a:r>
                    </a:p>
                  </a:txBody>
                  <a:tcPr>
                    <a:lnL w="7620" cap="flat" cmpd="sng" algn="ctr">
                      <a:solidFill>
                        <a:srgbClr val="304CE8"/>
                      </a:solidFill>
                      <a:prstDash val="solid"/>
                      <a:round/>
                      <a:headEnd type="none" w="med" len="med"/>
                      <a:tailEnd type="none" w="med" len="med"/>
                    </a:lnL>
                    <a:lnR w="7620" cap="flat" cmpd="sng" algn="ctr">
                      <a:solidFill>
                        <a:srgbClr val="304CE8"/>
                      </a:solidFill>
                      <a:prstDash val="solid"/>
                      <a:round/>
                      <a:headEnd type="none" w="med" len="med"/>
                      <a:tailEnd type="none" w="med" len="med"/>
                    </a:lnR>
                    <a:lnT w="7620" cap="flat" cmpd="sng" algn="ctr">
                      <a:solidFill>
                        <a:srgbClr val="304CE8"/>
                      </a:solidFill>
                      <a:prstDash val="solid"/>
                      <a:round/>
                      <a:headEnd type="none" w="med" len="med"/>
                      <a:tailEnd type="none" w="med" len="med"/>
                    </a:lnT>
                    <a:lnB w="7620" cap="flat" cmpd="sng" algn="ctr">
                      <a:solidFill>
                        <a:srgbClr val="3051E8"/>
                      </a:solidFill>
                      <a:prstDash val="solid"/>
                      <a:round/>
                      <a:headEnd type="none" w="med" len="med"/>
                      <a:tailEnd type="none" w="med" len="med"/>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25342692"/>
                  </a:ext>
                </a:extLst>
              </a:tr>
              <a:tr h="693947">
                <a:tc>
                  <a:txBody>
                    <a:bodyPr/>
                    <a:lstStyle/>
                    <a:p>
                      <a:r>
                        <a:rPr lang="en-GB">
                          <a:effectLst/>
                        </a:rPr>
                        <a:t>char</a:t>
                      </a:r>
                    </a:p>
                  </a:txBody>
                  <a:tcPr>
                    <a:lnL w="7620" cap="flat" cmpd="sng" algn="ctr">
                      <a:solidFill>
                        <a:srgbClr val="3051E8"/>
                      </a:solidFill>
                      <a:prstDash val="solid"/>
                      <a:round/>
                      <a:headEnd type="none" w="med" len="med"/>
                      <a:tailEnd type="none" w="med" len="med"/>
                    </a:lnL>
                    <a:lnR w="7620" cap="flat" cmpd="sng" algn="ctr">
                      <a:solidFill>
                        <a:srgbClr val="9051E8"/>
                      </a:solidFill>
                      <a:prstDash val="solid"/>
                      <a:round/>
                      <a:headEnd type="none" w="med" len="med"/>
                      <a:tailEnd type="none" w="med" len="med"/>
                    </a:lnR>
                    <a:lnT w="7620" cap="flat" cmpd="sng" algn="ctr">
                      <a:solidFill>
                        <a:srgbClr val="3051E8"/>
                      </a:solidFill>
                      <a:prstDash val="solid"/>
                      <a:round/>
                      <a:headEnd type="none" w="med" len="med"/>
                      <a:tailEnd type="none" w="med" len="med"/>
                    </a:lnT>
                    <a:lnB w="7620" cap="flat" cmpd="sng" algn="ctr">
                      <a:solidFill>
                        <a:srgbClr val="3051E8"/>
                      </a:solidFill>
                      <a:prstDash val="solid"/>
                      <a:round/>
                      <a:headEnd type="none" w="med" len="med"/>
                      <a:tailEnd type="none" w="med" len="med"/>
                    </a:lnB>
                    <a:solidFill>
                      <a:srgbClr val="FFFFFF"/>
                    </a:solidFill>
                  </a:tcPr>
                </a:tc>
                <a:tc>
                  <a:txBody>
                    <a:bodyPr/>
                    <a:lstStyle/>
                    <a:p>
                      <a:r>
                        <a:rPr lang="en-GB">
                          <a:effectLst/>
                        </a:rPr>
                        <a:t>boolean</a:t>
                      </a:r>
                    </a:p>
                  </a:txBody>
                  <a:tcPr>
                    <a:lnL w="7620" cap="flat" cmpd="sng" algn="ctr">
                      <a:solidFill>
                        <a:srgbClr val="9051E8"/>
                      </a:solidFill>
                      <a:prstDash val="solid"/>
                      <a:round/>
                      <a:headEnd type="none" w="med" len="med"/>
                      <a:tailEnd type="none" w="med" len="med"/>
                    </a:lnL>
                    <a:lnR w="7620" cap="flat" cmpd="sng" algn="ctr">
                      <a:solidFill>
                        <a:srgbClr val="5056E8"/>
                      </a:solidFill>
                      <a:prstDash val="solid"/>
                      <a:round/>
                      <a:headEnd type="none" w="med" len="med"/>
                      <a:tailEnd type="none" w="med" len="med"/>
                    </a:lnR>
                    <a:lnT w="7620" cap="flat" cmpd="sng" algn="ctr">
                      <a:solidFill>
                        <a:srgbClr val="9051E8"/>
                      </a:solidFill>
                      <a:prstDash val="solid"/>
                      <a:round/>
                      <a:headEnd type="none" w="med" len="med"/>
                      <a:tailEnd type="none" w="med" len="med"/>
                    </a:lnT>
                    <a:lnB w="7620" cap="flat" cmpd="sng" algn="ctr">
                      <a:solidFill>
                        <a:srgbClr val="9051E8"/>
                      </a:solidFill>
                      <a:prstDash val="solid"/>
                      <a:round/>
                      <a:headEnd type="none" w="med" len="med"/>
                      <a:tailEnd type="none" w="med" len="med"/>
                    </a:lnB>
                    <a:solidFill>
                      <a:srgbClr val="FFFFFF"/>
                    </a:solidFill>
                  </a:tcPr>
                </a:tc>
                <a:tc>
                  <a:txBody>
                    <a:bodyPr/>
                    <a:lstStyle/>
                    <a:p>
                      <a:r>
                        <a:rPr lang="en-GB">
                          <a:effectLst/>
                        </a:rPr>
                        <a:t>byte</a:t>
                      </a:r>
                    </a:p>
                  </a:txBody>
                  <a:tcPr>
                    <a:lnL w="7620" cap="flat" cmpd="sng" algn="ctr">
                      <a:solidFill>
                        <a:srgbClr val="5056E8"/>
                      </a:solidFill>
                      <a:prstDash val="solid"/>
                      <a:round/>
                      <a:headEnd type="none" w="med" len="med"/>
                      <a:tailEnd type="none" w="med" len="med"/>
                    </a:lnL>
                    <a:lnR w="7620" cap="flat" cmpd="sng" algn="ctr">
                      <a:solidFill>
                        <a:srgbClr val="505AE8"/>
                      </a:solidFill>
                      <a:prstDash val="solid"/>
                      <a:round/>
                      <a:headEnd type="none" w="med" len="med"/>
                      <a:tailEnd type="none" w="med" len="med"/>
                    </a:lnR>
                    <a:lnT w="7620" cap="flat" cmpd="sng" algn="ctr">
                      <a:solidFill>
                        <a:srgbClr val="5056E8"/>
                      </a:solidFill>
                      <a:prstDash val="solid"/>
                      <a:round/>
                      <a:headEnd type="none" w="med" len="med"/>
                      <a:tailEnd type="none" w="med" len="med"/>
                    </a:lnT>
                    <a:lnB w="7620" cap="flat" cmpd="sng" algn="ctr">
                      <a:solidFill>
                        <a:srgbClr val="5056E8"/>
                      </a:solidFill>
                      <a:prstDash val="solid"/>
                      <a:round/>
                      <a:headEnd type="none" w="med" len="med"/>
                      <a:tailEnd type="none" w="med" len="med"/>
                    </a:lnB>
                    <a:solidFill>
                      <a:srgbClr val="FFFFFF"/>
                    </a:solidFill>
                  </a:tcPr>
                </a:tc>
                <a:tc>
                  <a:txBody>
                    <a:bodyPr/>
                    <a:lstStyle/>
                    <a:p>
                      <a:r>
                        <a:rPr lang="en-GB" dirty="0">
                          <a:effectLst/>
                        </a:rPr>
                        <a:t>short</a:t>
                      </a:r>
                    </a:p>
                  </a:txBody>
                  <a:tcPr>
                    <a:lnL w="7620" cap="flat" cmpd="sng" algn="ctr">
                      <a:solidFill>
                        <a:srgbClr val="505AE8"/>
                      </a:solidFill>
                      <a:prstDash val="solid"/>
                      <a:round/>
                      <a:headEnd type="none" w="med" len="med"/>
                      <a:tailEnd type="none" w="med" len="med"/>
                    </a:lnL>
                    <a:lnR w="7620" cap="flat" cmpd="sng" algn="ctr">
                      <a:solidFill>
                        <a:srgbClr val="3057E8"/>
                      </a:solidFill>
                      <a:prstDash val="solid"/>
                      <a:round/>
                      <a:headEnd type="none" w="med" len="med"/>
                      <a:tailEnd type="none" w="med" len="med"/>
                    </a:lnR>
                    <a:lnT w="7620" cap="flat" cmpd="sng" algn="ctr">
                      <a:solidFill>
                        <a:srgbClr val="505AE8"/>
                      </a:solidFill>
                      <a:prstDash val="solid"/>
                      <a:round/>
                      <a:headEnd type="none" w="med" len="med"/>
                      <a:tailEnd type="none" w="med" len="med"/>
                    </a:lnT>
                    <a:lnB w="7620" cap="flat" cmpd="sng" algn="ctr">
                      <a:solidFill>
                        <a:srgbClr val="505AE8"/>
                      </a:solidFill>
                      <a:prstDash val="solid"/>
                      <a:round/>
                      <a:headEnd type="none" w="med" len="med"/>
                      <a:tailEnd type="none" w="med" len="med"/>
                    </a:lnB>
                    <a:solidFill>
                      <a:srgbClr val="FFFFFF"/>
                    </a:solidFill>
                  </a:tcPr>
                </a:tc>
                <a:tc>
                  <a:txBody>
                    <a:bodyPr/>
                    <a:lstStyle/>
                    <a:p>
                      <a:r>
                        <a:rPr lang="en-GB">
                          <a:effectLst/>
                        </a:rPr>
                        <a:t>int</a:t>
                      </a:r>
                    </a:p>
                  </a:txBody>
                  <a:tcPr>
                    <a:lnL w="7620" cap="flat" cmpd="sng" algn="ctr">
                      <a:solidFill>
                        <a:srgbClr val="3057E8"/>
                      </a:solidFill>
                      <a:prstDash val="solid"/>
                      <a:round/>
                      <a:headEnd type="none" w="med" len="med"/>
                      <a:tailEnd type="none" w="med" len="med"/>
                    </a:lnL>
                    <a:lnR w="7620" cap="flat" cmpd="sng" algn="ctr">
                      <a:solidFill>
                        <a:srgbClr val="1058E8"/>
                      </a:solidFill>
                      <a:prstDash val="solid"/>
                      <a:round/>
                      <a:headEnd type="none" w="med" len="med"/>
                      <a:tailEnd type="none" w="med" len="med"/>
                    </a:lnR>
                    <a:lnT w="7620" cap="flat" cmpd="sng" algn="ctr">
                      <a:solidFill>
                        <a:srgbClr val="3057E8"/>
                      </a:solidFill>
                      <a:prstDash val="solid"/>
                      <a:round/>
                      <a:headEnd type="none" w="med" len="med"/>
                      <a:tailEnd type="none" w="med" len="med"/>
                    </a:lnT>
                    <a:lnB w="7620" cap="flat" cmpd="sng" algn="ctr">
                      <a:solidFill>
                        <a:srgbClr val="3057E8"/>
                      </a:solidFill>
                      <a:prstDash val="solid"/>
                      <a:round/>
                      <a:headEnd type="none" w="med" len="med"/>
                      <a:tailEnd type="none" w="med" len="med"/>
                    </a:lnB>
                    <a:solidFill>
                      <a:srgbClr val="FFFFFF"/>
                    </a:solidFill>
                  </a:tcPr>
                </a:tc>
                <a:tc>
                  <a:txBody>
                    <a:bodyPr/>
                    <a:lstStyle/>
                    <a:p>
                      <a:r>
                        <a:rPr lang="en-GB">
                          <a:effectLst/>
                        </a:rPr>
                        <a:t>long</a:t>
                      </a:r>
                    </a:p>
                  </a:txBody>
                  <a:tcPr>
                    <a:lnL w="7620" cap="flat" cmpd="sng" algn="ctr">
                      <a:solidFill>
                        <a:srgbClr val="1058E8"/>
                      </a:solidFill>
                      <a:prstDash val="solid"/>
                      <a:round/>
                      <a:headEnd type="none" w="med" len="med"/>
                      <a:tailEnd type="none" w="med" len="med"/>
                    </a:lnL>
                    <a:lnR w="7620" cap="flat" cmpd="sng" algn="ctr">
                      <a:solidFill>
                        <a:srgbClr val="5055E8"/>
                      </a:solidFill>
                      <a:prstDash val="solid"/>
                      <a:round/>
                      <a:headEnd type="none" w="med" len="med"/>
                      <a:tailEnd type="none" w="med" len="med"/>
                    </a:lnR>
                    <a:lnT w="7620" cap="flat" cmpd="sng" algn="ctr">
                      <a:solidFill>
                        <a:srgbClr val="1058E8"/>
                      </a:solidFill>
                      <a:prstDash val="solid"/>
                      <a:round/>
                      <a:headEnd type="none" w="med" len="med"/>
                      <a:tailEnd type="none" w="med" len="med"/>
                    </a:lnT>
                    <a:lnB w="7620" cap="flat" cmpd="sng" algn="ctr">
                      <a:solidFill>
                        <a:srgbClr val="1058E8"/>
                      </a:solidFill>
                      <a:prstDash val="solid"/>
                      <a:round/>
                      <a:headEnd type="none" w="med" len="med"/>
                      <a:tailEnd type="none" w="med" len="med"/>
                    </a:lnB>
                    <a:solidFill>
                      <a:srgbClr val="FFFFFF"/>
                    </a:solidFill>
                  </a:tcPr>
                </a:tc>
                <a:tc>
                  <a:txBody>
                    <a:bodyPr/>
                    <a:lstStyle/>
                    <a:p>
                      <a:r>
                        <a:rPr lang="en-GB">
                          <a:effectLst/>
                        </a:rPr>
                        <a:t>float</a:t>
                      </a:r>
                    </a:p>
                  </a:txBody>
                  <a:tcPr>
                    <a:lnL w="7620" cap="flat" cmpd="sng" algn="ctr">
                      <a:solidFill>
                        <a:srgbClr val="5055E8"/>
                      </a:solidFill>
                      <a:prstDash val="solid"/>
                      <a:round/>
                      <a:headEnd type="none" w="med" len="med"/>
                      <a:tailEnd type="none" w="med" len="med"/>
                    </a:lnL>
                    <a:lnR w="7620" cap="flat" cmpd="sng" algn="ctr">
                      <a:solidFill>
                        <a:srgbClr val="D057E8"/>
                      </a:solidFill>
                      <a:prstDash val="solid"/>
                      <a:round/>
                      <a:headEnd type="none" w="med" len="med"/>
                      <a:tailEnd type="none" w="med" len="med"/>
                    </a:lnR>
                    <a:lnT w="7620" cap="flat" cmpd="sng" algn="ctr">
                      <a:solidFill>
                        <a:srgbClr val="5055E8"/>
                      </a:solidFill>
                      <a:prstDash val="solid"/>
                      <a:round/>
                      <a:headEnd type="none" w="med" len="med"/>
                      <a:tailEnd type="none" w="med" len="med"/>
                    </a:lnT>
                    <a:lnB w="7620" cap="flat" cmpd="sng" algn="ctr">
                      <a:solidFill>
                        <a:srgbClr val="5055E8"/>
                      </a:solidFill>
                      <a:prstDash val="solid"/>
                      <a:round/>
                      <a:headEnd type="none" w="med" len="med"/>
                      <a:tailEnd type="none" w="med" len="med"/>
                    </a:lnB>
                    <a:solidFill>
                      <a:srgbClr val="FFFFFF"/>
                    </a:solidFill>
                  </a:tcPr>
                </a:tc>
                <a:tc>
                  <a:txBody>
                    <a:bodyPr/>
                    <a:lstStyle/>
                    <a:p>
                      <a:r>
                        <a:rPr lang="en-GB" dirty="0">
                          <a:effectLst/>
                        </a:rPr>
                        <a:t>double</a:t>
                      </a:r>
                    </a:p>
                  </a:txBody>
                  <a:tcPr>
                    <a:lnL w="7620" cap="flat" cmpd="sng" algn="ctr">
                      <a:solidFill>
                        <a:srgbClr val="D057E8"/>
                      </a:solidFill>
                      <a:prstDash val="solid"/>
                      <a:round/>
                      <a:headEnd type="none" w="med" len="med"/>
                      <a:tailEnd type="none" w="med" len="med"/>
                    </a:lnL>
                    <a:lnR w="7620" cap="flat" cmpd="sng" algn="ctr">
                      <a:solidFill>
                        <a:srgbClr val="D057E8"/>
                      </a:solidFill>
                      <a:prstDash val="solid"/>
                      <a:round/>
                      <a:headEnd type="none" w="med" len="med"/>
                      <a:tailEnd type="none" w="med" len="med"/>
                    </a:lnR>
                    <a:lnT w="7620" cap="flat" cmpd="sng" algn="ctr">
                      <a:solidFill>
                        <a:srgbClr val="D057E8"/>
                      </a:solidFill>
                      <a:prstDash val="solid"/>
                      <a:round/>
                      <a:headEnd type="none" w="med" len="med"/>
                      <a:tailEnd type="none" w="med" len="med"/>
                    </a:lnT>
                    <a:lnB w="7620" cap="flat" cmpd="sng" algn="ctr">
                      <a:solidFill>
                        <a:srgbClr val="D057E8"/>
                      </a:solidFill>
                      <a:prstDash val="solid"/>
                      <a:round/>
                      <a:headEnd type="none" w="med" len="med"/>
                      <a:tailEnd type="none" w="med" len="med"/>
                    </a:lnB>
                    <a:solidFill>
                      <a:srgbClr val="FFFFFF"/>
                    </a:solidFill>
                  </a:tcPr>
                </a:tc>
                <a:extLst>
                  <a:ext uri="{0D108BD9-81ED-4DB2-BD59-A6C34878D82A}">
                    <a16:rowId xmlns:a16="http://schemas.microsoft.com/office/drawing/2014/main" val="2266677246"/>
                  </a:ext>
                </a:extLst>
              </a:tr>
            </a:tbl>
          </a:graphicData>
        </a:graphic>
      </p:graphicFrame>
    </p:spTree>
    <p:extLst>
      <p:ext uri="{BB962C8B-B14F-4D97-AF65-F5344CB8AC3E}">
        <p14:creationId xmlns:p14="http://schemas.microsoft.com/office/powerpoint/2010/main" val="32660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7D34F-EAB8-407B-8E40-D2B91BD4FEDA}"/>
              </a:ext>
            </a:extLst>
          </p:cNvPr>
          <p:cNvSpPr>
            <a:spLocks noGrp="1"/>
          </p:cNvSpPr>
          <p:nvPr>
            <p:ph idx="1"/>
          </p:nvPr>
        </p:nvSpPr>
        <p:spPr>
          <a:xfrm>
            <a:off x="677334" y="266331"/>
            <a:ext cx="8596668" cy="5775032"/>
          </a:xfrm>
        </p:spPr>
        <p:txBody>
          <a:bodyPr/>
          <a:lstStyle/>
          <a:p>
            <a:pPr marL="0" indent="0">
              <a:buNone/>
            </a:pPr>
            <a:r>
              <a:rPr lang="en-GB" dirty="0"/>
              <a:t>float : its  4 bytes(32-bits) float data type. Default value is 0.0f.</a:t>
            </a:r>
          </a:p>
          <a:p>
            <a:pPr marL="0" indent="0">
              <a:buNone/>
            </a:pPr>
            <a:r>
              <a:rPr lang="en-GB" dirty="0"/>
              <a:t>              Ex: float f=10.3f;</a:t>
            </a:r>
          </a:p>
          <a:p>
            <a:pPr marL="0" indent="0">
              <a:buNone/>
            </a:pPr>
            <a:r>
              <a:rPr lang="en-GB" dirty="0"/>
              <a:t>double : it is 8 bytes(64-bits) double data type . Default value is 0.0d</a:t>
            </a:r>
          </a:p>
          <a:p>
            <a:pPr marL="0" indent="0">
              <a:buNone/>
            </a:pPr>
            <a:r>
              <a:rPr lang="en-GB" dirty="0"/>
              <a:t>              Ex: double d=20.25f</a:t>
            </a:r>
          </a:p>
          <a:p>
            <a:pPr marL="0" indent="0">
              <a:buNone/>
            </a:pPr>
            <a:r>
              <a:rPr lang="en-GB" dirty="0"/>
              <a:t>Char :   </a:t>
            </a:r>
            <a:r>
              <a:rPr lang="en-GB" b="0" i="0" dirty="0">
                <a:solidFill>
                  <a:srgbClr val="212529"/>
                </a:solidFill>
                <a:effectLst/>
                <a:latin typeface="system-ui"/>
              </a:rPr>
              <a:t>It is 2 bytes(16-bits) unsigned </a:t>
            </a:r>
            <a:r>
              <a:rPr lang="en-GB" b="0" i="0" dirty="0" err="1">
                <a:solidFill>
                  <a:srgbClr val="212529"/>
                </a:solidFill>
                <a:effectLst/>
                <a:latin typeface="system-ui"/>
              </a:rPr>
              <a:t>unicode</a:t>
            </a:r>
            <a:r>
              <a:rPr lang="en-GB" b="0" i="0" dirty="0">
                <a:solidFill>
                  <a:srgbClr val="212529"/>
                </a:solidFill>
                <a:effectLst/>
                <a:latin typeface="system-ui"/>
              </a:rPr>
              <a:t> character. Range 0 to 65,535. </a:t>
            </a:r>
          </a:p>
          <a:p>
            <a:pPr marL="0" indent="0">
              <a:buNone/>
            </a:pPr>
            <a:r>
              <a:rPr lang="en-GB" dirty="0">
                <a:solidFill>
                  <a:srgbClr val="212529"/>
                </a:solidFill>
                <a:latin typeface="system-ui"/>
              </a:rPr>
              <a:t>                    Ex: char c=‘A’;</a:t>
            </a:r>
          </a:p>
          <a:p>
            <a:pPr marL="0" indent="0">
              <a:buNone/>
            </a:pPr>
            <a:r>
              <a:rPr lang="en-GB" dirty="0" err="1">
                <a:solidFill>
                  <a:srgbClr val="212529"/>
                </a:solidFill>
                <a:latin typeface="system-ui"/>
              </a:rPr>
              <a:t>Boolen</a:t>
            </a:r>
            <a:r>
              <a:rPr lang="en-GB" dirty="0">
                <a:solidFill>
                  <a:srgbClr val="212529"/>
                </a:solidFill>
                <a:latin typeface="system-ui"/>
              </a:rPr>
              <a:t> :  </a:t>
            </a:r>
            <a:r>
              <a:rPr lang="en-GB" b="0" i="0" dirty="0">
                <a:solidFill>
                  <a:srgbClr val="212529"/>
                </a:solidFill>
                <a:effectLst/>
                <a:latin typeface="system-ui"/>
              </a:rPr>
              <a:t>Boolean type in Java works with two values only either true or false</a:t>
            </a:r>
          </a:p>
          <a:p>
            <a:pPr marL="0" indent="0">
              <a:buNone/>
            </a:pPr>
            <a:r>
              <a:rPr lang="en-GB" dirty="0">
                <a:solidFill>
                  <a:srgbClr val="212529"/>
                </a:solidFill>
                <a:latin typeface="system-ui"/>
              </a:rPr>
              <a:t>                   Ex: </a:t>
            </a:r>
            <a:r>
              <a:rPr lang="en-GB" dirty="0" err="1">
                <a:solidFill>
                  <a:srgbClr val="212529"/>
                </a:solidFill>
                <a:latin typeface="system-ui"/>
              </a:rPr>
              <a:t>boolen</a:t>
            </a:r>
            <a:r>
              <a:rPr lang="en-GB" dirty="0">
                <a:solidFill>
                  <a:srgbClr val="212529"/>
                </a:solidFill>
                <a:latin typeface="system-ui"/>
              </a:rPr>
              <a:t> b=true;</a:t>
            </a:r>
          </a:p>
          <a:p>
            <a:pPr marL="0" indent="0">
              <a:buNone/>
            </a:pPr>
            <a:endParaRPr lang="en-GB" dirty="0">
              <a:solidFill>
                <a:srgbClr val="212529"/>
              </a:solidFill>
              <a:latin typeface="system-ui"/>
            </a:endParaRPr>
          </a:p>
          <a:p>
            <a:pPr marL="0" indent="0">
              <a:buNone/>
            </a:pPr>
            <a:r>
              <a:rPr lang="en-GB" b="0" i="0" dirty="0">
                <a:solidFill>
                  <a:srgbClr val="212529"/>
                </a:solidFill>
                <a:effectLst/>
                <a:latin typeface="system-ui"/>
              </a:rPr>
              <a:t>Non-Primitive(Reference) Data type:</a:t>
            </a:r>
          </a:p>
          <a:p>
            <a:pPr marL="0" indent="0">
              <a:buNone/>
            </a:pPr>
            <a:r>
              <a:rPr lang="en-GB" b="0" i="0" dirty="0">
                <a:solidFill>
                  <a:srgbClr val="212529"/>
                </a:solidFill>
                <a:effectLst/>
                <a:latin typeface="system-ui"/>
              </a:rPr>
              <a:t>A reference data type is used to refer to an object. A reference variable is declare to be of</a:t>
            </a:r>
            <a:endParaRPr lang="en-GB" dirty="0">
              <a:solidFill>
                <a:srgbClr val="212529"/>
              </a:solidFill>
              <a:latin typeface="system-ui"/>
            </a:endParaRPr>
          </a:p>
          <a:p>
            <a:pPr marL="0" indent="0">
              <a:buNone/>
            </a:pPr>
            <a:r>
              <a:rPr lang="en-GB" b="0" i="0" dirty="0">
                <a:solidFill>
                  <a:srgbClr val="212529"/>
                </a:solidFill>
                <a:effectLst/>
                <a:latin typeface="system-ui"/>
              </a:rPr>
              <a:t>specific and that type can never be change.</a:t>
            </a:r>
          </a:p>
          <a:p>
            <a:pPr marL="0" indent="0">
              <a:buNone/>
            </a:pPr>
            <a:r>
              <a:rPr lang="en-GB" dirty="0">
                <a:solidFill>
                  <a:srgbClr val="212529"/>
                </a:solidFill>
                <a:latin typeface="system-ui"/>
              </a:rPr>
              <a:t>      Ex: String str; -----------</a:t>
            </a:r>
            <a:r>
              <a:rPr lang="en-GB" dirty="0">
                <a:solidFill>
                  <a:srgbClr val="212529"/>
                </a:solidFill>
                <a:latin typeface="system-ui"/>
                <a:sym typeface="Wingdings" panose="05000000000000000000" pitchFamily="2" charset="2"/>
              </a:rPr>
              <a:t> reference type </a:t>
            </a:r>
            <a:endParaRPr lang="en-GB" b="0" i="0" dirty="0">
              <a:solidFill>
                <a:srgbClr val="212529"/>
              </a:solidFill>
              <a:effectLst/>
              <a:latin typeface="system-ui"/>
            </a:endParaRPr>
          </a:p>
          <a:p>
            <a:pPr marL="0" indent="0">
              <a:buNone/>
            </a:pPr>
            <a:endParaRPr lang="en-GB" dirty="0"/>
          </a:p>
        </p:txBody>
      </p:sp>
    </p:spTree>
    <p:extLst>
      <p:ext uri="{BB962C8B-B14F-4D97-AF65-F5344CB8AC3E}">
        <p14:creationId xmlns:p14="http://schemas.microsoft.com/office/powerpoint/2010/main" val="301012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8116-8559-461E-825E-1BCD8B48370D}"/>
              </a:ext>
            </a:extLst>
          </p:cNvPr>
          <p:cNvSpPr>
            <a:spLocks noGrp="1"/>
          </p:cNvSpPr>
          <p:nvPr>
            <p:ph type="title"/>
          </p:nvPr>
        </p:nvSpPr>
        <p:spPr/>
        <p:txBody>
          <a:bodyPr/>
          <a:lstStyle/>
          <a:p>
            <a:pPr algn="l"/>
            <a:r>
              <a:rPr lang="en-GB" sz="3600" b="0" i="0" dirty="0">
                <a:solidFill>
                  <a:srgbClr val="212529"/>
                </a:solidFill>
                <a:effectLst/>
                <a:latin typeface="system-ui"/>
              </a:rPr>
              <a:t>Identifiers in Java</a:t>
            </a:r>
          </a:p>
        </p:txBody>
      </p:sp>
      <p:sp>
        <p:nvSpPr>
          <p:cNvPr id="3" name="Content Placeholder 2">
            <a:extLst>
              <a:ext uri="{FF2B5EF4-FFF2-40B4-BE49-F238E27FC236}">
                <a16:creationId xmlns:a16="http://schemas.microsoft.com/office/drawing/2014/main" id="{BF9BA3DA-85C1-49FD-8880-B8565AFFA292}"/>
              </a:ext>
            </a:extLst>
          </p:cNvPr>
          <p:cNvSpPr>
            <a:spLocks noGrp="1"/>
          </p:cNvSpPr>
          <p:nvPr>
            <p:ph idx="1"/>
          </p:nvPr>
        </p:nvSpPr>
        <p:spPr>
          <a:xfrm>
            <a:off x="677334" y="1491449"/>
            <a:ext cx="8596668" cy="5104660"/>
          </a:xfrm>
        </p:spPr>
        <p:txBody>
          <a:bodyPr>
            <a:normAutofit/>
          </a:bodyPr>
          <a:lstStyle/>
          <a:p>
            <a:pPr algn="l"/>
            <a:r>
              <a:rPr lang="en-GB" sz="1700" b="0" i="0" dirty="0">
                <a:solidFill>
                  <a:srgbClr val="212529"/>
                </a:solidFill>
                <a:effectLst/>
                <a:latin typeface="system-ui"/>
              </a:rPr>
              <a:t>All Java components require names. Name used for classes, methods, interfaces and variables are called </a:t>
            </a:r>
            <a:r>
              <a:rPr lang="en-GB" sz="1700" b="1" i="0" dirty="0">
                <a:solidFill>
                  <a:srgbClr val="212529"/>
                </a:solidFill>
                <a:effectLst/>
                <a:latin typeface="system-ui"/>
              </a:rPr>
              <a:t>Identifier</a:t>
            </a:r>
            <a:r>
              <a:rPr lang="en-GB" sz="1700" b="0" i="0" dirty="0">
                <a:solidFill>
                  <a:srgbClr val="212529"/>
                </a:solidFill>
                <a:effectLst/>
                <a:latin typeface="system-ui"/>
              </a:rPr>
              <a:t>. Identifier must follow some rules. Here are the rules:</a:t>
            </a:r>
          </a:p>
          <a:p>
            <a:pPr algn="l">
              <a:buFont typeface="Arial" panose="020B0604020202020204" pitchFamily="34" charset="0"/>
              <a:buChar char="•"/>
            </a:pPr>
            <a:r>
              <a:rPr lang="en-GB" sz="1700" b="0" i="0" dirty="0">
                <a:solidFill>
                  <a:srgbClr val="212529"/>
                </a:solidFill>
                <a:effectLst/>
                <a:latin typeface="system-ui"/>
              </a:rPr>
              <a:t>All identifiers must start with either a letter( a to z or A to Z ) or currency character($) or an underscore.</a:t>
            </a:r>
          </a:p>
          <a:p>
            <a:pPr algn="l">
              <a:buFont typeface="Arial" panose="020B0604020202020204" pitchFamily="34" charset="0"/>
              <a:buChar char="•"/>
            </a:pPr>
            <a:r>
              <a:rPr lang="en-GB" sz="1700" b="0" i="0" dirty="0">
                <a:solidFill>
                  <a:srgbClr val="212529"/>
                </a:solidFill>
                <a:effectLst/>
                <a:latin typeface="system-ui"/>
              </a:rPr>
              <a:t>After the first character, an identifier can have any combination of characters.</a:t>
            </a:r>
          </a:p>
          <a:p>
            <a:pPr algn="l">
              <a:buFont typeface="Arial" panose="020B0604020202020204" pitchFamily="34" charset="0"/>
              <a:buChar char="•"/>
            </a:pPr>
            <a:r>
              <a:rPr lang="en-GB" sz="1700" b="0" i="0" dirty="0">
                <a:solidFill>
                  <a:srgbClr val="212529"/>
                </a:solidFill>
                <a:effectLst/>
                <a:latin typeface="system-ui"/>
              </a:rPr>
              <a:t>Java </a:t>
            </a:r>
            <a:r>
              <a:rPr lang="en-GB" sz="1700" b="1" i="0" dirty="0">
                <a:solidFill>
                  <a:srgbClr val="212529"/>
                </a:solidFill>
                <a:effectLst/>
                <a:latin typeface="system-ui"/>
              </a:rPr>
              <a:t>keywords</a:t>
            </a:r>
            <a:r>
              <a:rPr lang="en-GB" sz="1700" b="0" i="0" dirty="0">
                <a:solidFill>
                  <a:srgbClr val="212529"/>
                </a:solidFill>
                <a:effectLst/>
                <a:latin typeface="system-ui"/>
              </a:rPr>
              <a:t> cannot be used as an identifier.</a:t>
            </a:r>
          </a:p>
          <a:p>
            <a:pPr algn="l">
              <a:buFont typeface="Arial" panose="020B0604020202020204" pitchFamily="34" charset="0"/>
              <a:buChar char="•"/>
            </a:pPr>
            <a:r>
              <a:rPr lang="en-GB" sz="1700" b="0" i="0" dirty="0">
                <a:solidFill>
                  <a:srgbClr val="212529"/>
                </a:solidFill>
                <a:effectLst/>
                <a:latin typeface="system-ui"/>
              </a:rPr>
              <a:t>Identifiers in Java are case sensitive, foo and Foo are two different identifiers.</a:t>
            </a:r>
          </a:p>
          <a:p>
            <a:pPr algn="l"/>
            <a:r>
              <a:rPr lang="en-GB" sz="1700" b="0" i="0" dirty="0">
                <a:solidFill>
                  <a:srgbClr val="212529"/>
                </a:solidFill>
                <a:effectLst/>
                <a:latin typeface="system-ui"/>
              </a:rPr>
              <a:t>Some valid identifiers are: </a:t>
            </a:r>
            <a:r>
              <a:rPr lang="en-GB" sz="1700" b="1" i="0" dirty="0">
                <a:solidFill>
                  <a:srgbClr val="212529"/>
                </a:solidFill>
                <a:effectLst/>
                <a:latin typeface="system-ui"/>
              </a:rPr>
              <a:t>int a, class Car, float amount </a:t>
            </a:r>
            <a:r>
              <a:rPr lang="en-GB" sz="1700" b="0" i="0" dirty="0">
                <a:solidFill>
                  <a:srgbClr val="212529"/>
                </a:solidFill>
                <a:effectLst/>
                <a:latin typeface="system-ui"/>
              </a:rPr>
              <a:t>etc.</a:t>
            </a:r>
          </a:p>
          <a:p>
            <a:pPr marL="0" indent="0">
              <a:buNone/>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288705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D97-7E68-4DE8-8234-EC5093407178}"/>
              </a:ext>
            </a:extLst>
          </p:cNvPr>
          <p:cNvSpPr>
            <a:spLocks noGrp="1"/>
          </p:cNvSpPr>
          <p:nvPr>
            <p:ph type="title"/>
          </p:nvPr>
        </p:nvSpPr>
        <p:spPr/>
        <p:txBody>
          <a:bodyPr/>
          <a:lstStyle/>
          <a:p>
            <a:r>
              <a:rPr lang="en-GB" b="0" i="0" dirty="0">
                <a:solidFill>
                  <a:srgbClr val="212529"/>
                </a:solidFill>
                <a:effectLst/>
                <a:latin typeface="system-ui"/>
              </a:rPr>
              <a:t>Static Block</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BE00EED-3999-43BA-A721-7BF8020A1EFB}"/>
              </a:ext>
            </a:extLst>
          </p:cNvPr>
          <p:cNvSpPr>
            <a:spLocks noGrp="1"/>
          </p:cNvSpPr>
          <p:nvPr>
            <p:ph idx="1"/>
          </p:nvPr>
        </p:nvSpPr>
        <p:spPr>
          <a:xfrm>
            <a:off x="724221" y="1180729"/>
            <a:ext cx="10339639" cy="5184560"/>
          </a:xfrm>
        </p:spPr>
        <p:txBody>
          <a:bodyPr/>
          <a:lstStyle/>
          <a:p>
            <a:r>
              <a:rPr lang="en-GB" b="0" i="0" dirty="0">
                <a:solidFill>
                  <a:srgbClr val="212529"/>
                </a:solidFill>
                <a:effectLst/>
                <a:latin typeface="system-ui"/>
              </a:rPr>
              <a:t>the static keyword is used for the management of memory mainly</a:t>
            </a:r>
          </a:p>
          <a:p>
            <a:r>
              <a:rPr lang="en-GB" b="0" i="0" dirty="0">
                <a:solidFill>
                  <a:srgbClr val="212529"/>
                </a:solidFill>
                <a:effectLst/>
                <a:latin typeface="system-ui"/>
              </a:rPr>
              <a:t>the static keyword can be used with Variables, Methods, Block and nested class</a:t>
            </a:r>
          </a:p>
          <a:p>
            <a:endParaRPr lang="en-GB" dirty="0">
              <a:solidFill>
                <a:srgbClr val="212529"/>
              </a:solidFill>
              <a:latin typeface="system-ui"/>
            </a:endParaRPr>
          </a:p>
          <a:p>
            <a:endParaRPr lang="en-GB" dirty="0">
              <a:solidFill>
                <a:srgbClr val="212529"/>
              </a:solidFill>
              <a:latin typeface="system-ui"/>
            </a:endParaRPr>
          </a:p>
          <a:p>
            <a:endParaRPr lang="en-GB" dirty="0">
              <a:solidFill>
                <a:srgbClr val="212529"/>
              </a:solidFill>
              <a:latin typeface="system-ui"/>
            </a:endParaRPr>
          </a:p>
          <a:p>
            <a:endParaRPr lang="en-GB" dirty="0">
              <a:solidFill>
                <a:srgbClr val="212529"/>
              </a:solidFill>
              <a:latin typeface="system-ui"/>
            </a:endParaRPr>
          </a:p>
          <a:p>
            <a:r>
              <a:rPr lang="en-GB" dirty="0">
                <a:solidFill>
                  <a:srgbClr val="212529"/>
                </a:solidFill>
                <a:latin typeface="system-ui"/>
              </a:rPr>
              <a:t>Syntax:  static {</a:t>
            </a:r>
          </a:p>
          <a:p>
            <a:pPr marL="0" indent="0">
              <a:buNone/>
            </a:pPr>
            <a:r>
              <a:rPr lang="en-GB" dirty="0">
                <a:solidFill>
                  <a:srgbClr val="212529"/>
                </a:solidFill>
                <a:latin typeface="system-ui"/>
              </a:rPr>
              <a:t>                               we can write n number of statements </a:t>
            </a:r>
          </a:p>
          <a:p>
            <a:pPr marL="0" indent="0">
              <a:buNone/>
            </a:pPr>
            <a:r>
              <a:rPr lang="en-GB" dirty="0">
                <a:solidFill>
                  <a:srgbClr val="212529"/>
                </a:solidFill>
                <a:latin typeface="system-ui"/>
              </a:rPr>
              <a:t>                       }</a:t>
            </a:r>
          </a:p>
          <a:p>
            <a:endParaRPr lang="en-GB" dirty="0"/>
          </a:p>
        </p:txBody>
      </p:sp>
      <p:pic>
        <p:nvPicPr>
          <p:cNvPr id="5122" name="Picture 2" descr="static block Image">
            <a:extLst>
              <a:ext uri="{FF2B5EF4-FFF2-40B4-BE49-F238E27FC236}">
                <a16:creationId xmlns:a16="http://schemas.microsoft.com/office/drawing/2014/main" id="{51D02A45-E7D6-4CAE-A326-E129E9626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88" y="1930401"/>
            <a:ext cx="8347785" cy="166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6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770</TotalTime>
  <Words>1335</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Helvetica</vt:lpstr>
      <vt:lpstr>Lato</vt:lpstr>
      <vt:lpstr>Roboto</vt:lpstr>
      <vt:lpstr>system-ui</vt:lpstr>
      <vt:lpstr>Trebuchet MS</vt:lpstr>
      <vt:lpstr>Wingdings 3</vt:lpstr>
      <vt:lpstr>Facet</vt:lpstr>
      <vt:lpstr>Basics Of Java</vt:lpstr>
      <vt:lpstr>Variable:</vt:lpstr>
      <vt:lpstr>Instance Variable </vt:lpstr>
      <vt:lpstr>Static Variable: </vt:lpstr>
      <vt:lpstr>Local Variable:  </vt:lpstr>
      <vt:lpstr>Data Types in Java  </vt:lpstr>
      <vt:lpstr>PowerPoint Presentation</vt:lpstr>
      <vt:lpstr>Identifiers in Java</vt:lpstr>
      <vt:lpstr>Static Block </vt:lpstr>
      <vt:lpstr>Initializer Block in Java  </vt:lpstr>
      <vt:lpstr>Conditional Statements</vt:lpstr>
      <vt:lpstr>Interview Preparation …..?</vt:lpstr>
      <vt:lpstr>Programs:</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45</cp:revision>
  <dcterms:created xsi:type="dcterms:W3CDTF">2023-01-26T06:05:43Z</dcterms:created>
  <dcterms:modified xsi:type="dcterms:W3CDTF">2023-01-31T16:27:21Z</dcterms:modified>
</cp:coreProperties>
</file>