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71" r:id="rId8"/>
    <p:sldId id="267" r:id="rId9"/>
    <p:sldId id="268" r:id="rId10"/>
    <p:sldId id="272" r:id="rId11"/>
    <p:sldId id="270" r:id="rId12"/>
    <p:sldId id="274"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01/02/2023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06876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74781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5423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74526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667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460534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01/02/2023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410884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01/02/2023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52166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01/02/2023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8807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18012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D076C-6F62-45A2-A7AF-4D4585360E2A}" type="datetimeFigureOut">
              <a:rPr lang="en-GB" smtClean="0"/>
              <a:t>01/02/2023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3550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D076C-6F62-45A2-A7AF-4D4585360E2A}" type="datetimeFigureOut">
              <a:rPr lang="en-GB" smtClean="0"/>
              <a:t>01/02/2023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11626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D076C-6F62-45A2-A7AF-4D4585360E2A}" type="datetimeFigureOut">
              <a:rPr lang="en-GB" smtClean="0"/>
              <a:t>01/02/2023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72635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D076C-6F62-45A2-A7AF-4D4585360E2A}" type="datetimeFigureOut">
              <a:rPr lang="en-GB" smtClean="0"/>
              <a:t>01/02/2023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37071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01/02/2023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417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01/02/2023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69270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BD076C-6F62-45A2-A7AF-4D4585360E2A}" type="datetimeFigureOut">
              <a:rPr lang="en-GB" smtClean="0"/>
              <a:t>01/02/2023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D52B6A-7232-4A64-B9F3-53E02BC51663}" type="slidenum">
              <a:rPr lang="en-GB" smtClean="0"/>
              <a:t>‹#›</a:t>
            </a:fld>
            <a:endParaRPr lang="en-GB"/>
          </a:p>
        </p:txBody>
      </p:sp>
    </p:spTree>
    <p:extLst>
      <p:ext uri="{BB962C8B-B14F-4D97-AF65-F5344CB8AC3E}">
        <p14:creationId xmlns:p14="http://schemas.microsoft.com/office/powerpoint/2010/main" val="121177601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215C-1C5A-475D-8424-B9D6C6041651}"/>
              </a:ext>
            </a:extLst>
          </p:cNvPr>
          <p:cNvSpPr>
            <a:spLocks noGrp="1"/>
          </p:cNvSpPr>
          <p:nvPr>
            <p:ph type="ctrTitle"/>
          </p:nvPr>
        </p:nvSpPr>
        <p:spPr>
          <a:xfrm>
            <a:off x="1507067" y="2404534"/>
            <a:ext cx="7766936" cy="1646299"/>
          </a:xfrm>
        </p:spPr>
        <p:txBody>
          <a:bodyPr/>
          <a:lstStyle/>
          <a:p>
            <a:r>
              <a:rPr lang="en-GB" dirty="0"/>
              <a:t>Basics Of Java</a:t>
            </a:r>
          </a:p>
        </p:txBody>
      </p:sp>
    </p:spTree>
    <p:extLst>
      <p:ext uri="{BB962C8B-B14F-4D97-AF65-F5344CB8AC3E}">
        <p14:creationId xmlns:p14="http://schemas.microsoft.com/office/powerpoint/2010/main" val="366572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19D9F-E2C2-4CCC-9380-B77B35A1251E}"/>
              </a:ext>
            </a:extLst>
          </p:cNvPr>
          <p:cNvSpPr>
            <a:spLocks noGrp="1"/>
          </p:cNvSpPr>
          <p:nvPr>
            <p:ph type="title"/>
          </p:nvPr>
        </p:nvSpPr>
        <p:spPr>
          <a:xfrm>
            <a:off x="0" y="106532"/>
            <a:ext cx="9274002" cy="559293"/>
          </a:xfrm>
        </p:spPr>
        <p:txBody>
          <a:bodyPr>
            <a:normAutofit fontScale="90000"/>
          </a:bodyPr>
          <a:lstStyle/>
          <a:p>
            <a:r>
              <a:rPr lang="en-GB" dirty="0"/>
              <a:t>Continue Statement:</a:t>
            </a:r>
          </a:p>
        </p:txBody>
      </p:sp>
      <p:sp>
        <p:nvSpPr>
          <p:cNvPr id="3" name="Content Placeholder 2">
            <a:extLst>
              <a:ext uri="{FF2B5EF4-FFF2-40B4-BE49-F238E27FC236}">
                <a16:creationId xmlns:a16="http://schemas.microsoft.com/office/drawing/2014/main" id="{03C56D04-B326-4F10-9A70-8AD9F83A5C01}"/>
              </a:ext>
            </a:extLst>
          </p:cNvPr>
          <p:cNvSpPr>
            <a:spLocks noGrp="1"/>
          </p:cNvSpPr>
          <p:nvPr>
            <p:ph idx="1"/>
          </p:nvPr>
        </p:nvSpPr>
        <p:spPr>
          <a:xfrm>
            <a:off x="71021" y="727968"/>
            <a:ext cx="12120979" cy="6023499"/>
          </a:xfrm>
        </p:spPr>
        <p:txBody>
          <a:bodyPr/>
          <a:lstStyle/>
          <a:p>
            <a:pPr marL="0" indent="0">
              <a:buNone/>
            </a:pPr>
            <a:r>
              <a:rPr lang="en-GB" b="0" i="0" dirty="0">
                <a:solidFill>
                  <a:srgbClr val="212529"/>
                </a:solidFill>
                <a:effectLst/>
                <a:latin typeface="system-ui"/>
              </a:rPr>
              <a:t>1.In Java, the continue statement is used to </a:t>
            </a:r>
            <a:r>
              <a:rPr lang="en-GB" b="1" i="0" dirty="0">
                <a:solidFill>
                  <a:srgbClr val="212529"/>
                </a:solidFill>
                <a:effectLst/>
                <a:latin typeface="system-ui"/>
              </a:rPr>
              <a:t>skip the current iteration of the loop</a:t>
            </a:r>
            <a:r>
              <a:rPr lang="en-GB" b="0" i="0" dirty="0">
                <a:solidFill>
                  <a:srgbClr val="212529"/>
                </a:solidFill>
                <a:effectLst/>
                <a:latin typeface="system-ui"/>
              </a:rPr>
              <a:t>. </a:t>
            </a:r>
          </a:p>
          <a:p>
            <a:pPr marL="0" indent="0">
              <a:buNone/>
            </a:pPr>
            <a:r>
              <a:rPr lang="en-GB" b="0" i="0" dirty="0">
                <a:solidFill>
                  <a:srgbClr val="212529"/>
                </a:solidFill>
                <a:effectLst/>
                <a:latin typeface="system-ui"/>
              </a:rPr>
              <a:t>2.It </a:t>
            </a:r>
            <a:r>
              <a:rPr lang="en-GB" b="1" i="0" dirty="0">
                <a:solidFill>
                  <a:srgbClr val="212529"/>
                </a:solidFill>
                <a:effectLst/>
                <a:latin typeface="system-ui"/>
              </a:rPr>
              <a:t>jumps to the next iteration</a:t>
            </a:r>
            <a:r>
              <a:rPr lang="en-GB" b="0" i="0" dirty="0">
                <a:solidFill>
                  <a:srgbClr val="212529"/>
                </a:solidFill>
                <a:effectLst/>
                <a:latin typeface="system-ui"/>
              </a:rPr>
              <a:t> of the loop immediately. </a:t>
            </a:r>
          </a:p>
          <a:p>
            <a:pPr marL="0" indent="0">
              <a:buNone/>
            </a:pPr>
            <a:r>
              <a:rPr lang="en-GB" b="0" i="0" dirty="0">
                <a:solidFill>
                  <a:srgbClr val="212529"/>
                </a:solidFill>
                <a:effectLst/>
                <a:latin typeface="system-ui"/>
              </a:rPr>
              <a:t>3.We can use continue statement with </a:t>
            </a:r>
            <a:r>
              <a:rPr lang="en-GB" b="1" i="0" dirty="0">
                <a:solidFill>
                  <a:srgbClr val="212529"/>
                </a:solidFill>
                <a:effectLst/>
                <a:latin typeface="system-ui"/>
              </a:rPr>
              <a:t>for loop</a:t>
            </a:r>
            <a:r>
              <a:rPr lang="en-GB" b="0" i="0" dirty="0">
                <a:solidFill>
                  <a:srgbClr val="212529"/>
                </a:solidFill>
                <a:effectLst/>
                <a:latin typeface="system-ui"/>
              </a:rPr>
              <a:t>, </a:t>
            </a:r>
            <a:r>
              <a:rPr lang="en-GB" b="1" i="0" dirty="0">
                <a:solidFill>
                  <a:srgbClr val="212529"/>
                </a:solidFill>
                <a:effectLst/>
                <a:latin typeface="system-ui"/>
              </a:rPr>
              <a:t>while loop</a:t>
            </a:r>
            <a:r>
              <a:rPr lang="en-GB" b="0" i="0" dirty="0">
                <a:solidFill>
                  <a:srgbClr val="212529"/>
                </a:solidFill>
                <a:effectLst/>
                <a:latin typeface="system-ui"/>
              </a:rPr>
              <a:t> and </a:t>
            </a:r>
            <a:r>
              <a:rPr lang="en-GB" b="1" i="0" dirty="0">
                <a:solidFill>
                  <a:srgbClr val="212529"/>
                </a:solidFill>
                <a:effectLst/>
                <a:latin typeface="system-ui"/>
              </a:rPr>
              <a:t>do-while loop</a:t>
            </a:r>
            <a:r>
              <a:rPr lang="en-GB" b="0" i="0" dirty="0">
                <a:solidFill>
                  <a:srgbClr val="212529"/>
                </a:solidFill>
                <a:effectLst/>
                <a:latin typeface="system-ui"/>
              </a:rPr>
              <a:t> as well.</a:t>
            </a:r>
          </a:p>
          <a:p>
            <a:pPr marL="0" indent="0">
              <a:buNone/>
            </a:pPr>
            <a:r>
              <a:rPr lang="en-GB" dirty="0">
                <a:solidFill>
                  <a:srgbClr val="212529"/>
                </a:solidFill>
                <a:latin typeface="system-ui"/>
              </a:rPr>
              <a:t>Syntax:  </a:t>
            </a:r>
          </a:p>
          <a:p>
            <a:pPr marL="0" indent="0">
              <a:buNone/>
            </a:pPr>
            <a:r>
              <a:rPr lang="en-GB" dirty="0">
                <a:solidFill>
                  <a:srgbClr val="212529"/>
                </a:solidFill>
                <a:latin typeface="system-ui"/>
              </a:rPr>
              <a:t>              jump-statement;    </a:t>
            </a:r>
          </a:p>
          <a:p>
            <a:pPr marL="0" indent="0">
              <a:buNone/>
            </a:pPr>
            <a:r>
              <a:rPr lang="en-GB" dirty="0">
                <a:solidFill>
                  <a:srgbClr val="212529"/>
                </a:solidFill>
                <a:latin typeface="system-ui"/>
              </a:rPr>
              <a:t>               continue;   </a:t>
            </a:r>
          </a:p>
          <a:p>
            <a:pPr marL="0" indent="0">
              <a:buNone/>
            </a:pPr>
            <a:r>
              <a:rPr lang="en-GB" dirty="0">
                <a:solidFill>
                  <a:srgbClr val="212529"/>
                </a:solidFill>
                <a:latin typeface="system-ui"/>
              </a:rPr>
              <a:t>                                  For(inti=1;i&lt;=10;i++)</a:t>
            </a:r>
          </a:p>
          <a:p>
            <a:pPr marL="0" indent="0">
              <a:buNone/>
            </a:pPr>
            <a:r>
              <a:rPr lang="en-GB" dirty="0">
                <a:solidFill>
                  <a:srgbClr val="212529"/>
                </a:solidFill>
                <a:latin typeface="system-ui"/>
              </a:rPr>
              <a:t>		                  {</a:t>
            </a:r>
          </a:p>
          <a:p>
            <a:pPr marL="0" indent="0">
              <a:buNone/>
            </a:pPr>
            <a:r>
              <a:rPr lang="en-GB" dirty="0">
                <a:solidFill>
                  <a:srgbClr val="212529"/>
                </a:solidFill>
                <a:latin typeface="system-ui"/>
              </a:rPr>
              <a:t>			               if(</a:t>
            </a:r>
            <a:r>
              <a:rPr lang="en-GB" dirty="0" err="1">
                <a:solidFill>
                  <a:srgbClr val="212529"/>
                </a:solidFill>
                <a:latin typeface="system-ui"/>
              </a:rPr>
              <a:t>i</a:t>
            </a:r>
            <a:r>
              <a:rPr lang="en-GB" dirty="0">
                <a:solidFill>
                  <a:srgbClr val="212529"/>
                </a:solidFill>
                <a:latin typeface="system-ui"/>
              </a:rPr>
              <a:t>==5)</a:t>
            </a:r>
          </a:p>
          <a:p>
            <a:pPr marL="0" indent="0">
              <a:buNone/>
            </a:pPr>
            <a:r>
              <a:rPr lang="en-GB" dirty="0">
                <a:solidFill>
                  <a:srgbClr val="212529"/>
                </a:solidFill>
                <a:latin typeface="system-ui"/>
              </a:rPr>
              <a:t>                                     {</a:t>
            </a:r>
          </a:p>
          <a:p>
            <a:pPr marL="0" indent="0">
              <a:buNone/>
            </a:pPr>
            <a:r>
              <a:rPr lang="en-GB" dirty="0">
                <a:solidFill>
                  <a:srgbClr val="212529"/>
                </a:solidFill>
                <a:latin typeface="system-ui"/>
              </a:rPr>
              <a:t>			                continue;</a:t>
            </a:r>
          </a:p>
          <a:p>
            <a:pPr marL="0" indent="0">
              <a:buNone/>
            </a:pPr>
            <a:r>
              <a:rPr lang="en-GB" dirty="0">
                <a:solidFill>
                  <a:srgbClr val="212529"/>
                </a:solidFill>
                <a:latin typeface="system-ui"/>
              </a:rPr>
              <a:t>			            }  </a:t>
            </a:r>
          </a:p>
          <a:p>
            <a:pPr marL="0" indent="0">
              <a:buNone/>
            </a:pPr>
            <a:r>
              <a:rPr lang="en-GB" dirty="0">
                <a:solidFill>
                  <a:srgbClr val="212529"/>
                </a:solidFill>
                <a:latin typeface="system-ui"/>
              </a:rPr>
              <a:t>			         </a:t>
            </a:r>
            <a:r>
              <a:rPr lang="en-GB" dirty="0" err="1">
                <a:solidFill>
                  <a:srgbClr val="212529"/>
                </a:solidFill>
                <a:latin typeface="system-ui"/>
              </a:rPr>
              <a:t>System.out.println</a:t>
            </a:r>
            <a:r>
              <a:rPr lang="en-GB" dirty="0">
                <a:solidFill>
                  <a:srgbClr val="212529"/>
                </a:solidFill>
                <a:latin typeface="system-ui"/>
              </a:rPr>
              <a:t>(</a:t>
            </a:r>
            <a:r>
              <a:rPr lang="en-GB" dirty="0" err="1">
                <a:solidFill>
                  <a:srgbClr val="212529"/>
                </a:solidFill>
                <a:latin typeface="system-ui"/>
              </a:rPr>
              <a:t>i</a:t>
            </a:r>
            <a:r>
              <a:rPr lang="en-GB" dirty="0">
                <a:solidFill>
                  <a:srgbClr val="212529"/>
                </a:solidFill>
                <a:latin typeface="system-ui"/>
              </a:rPr>
              <a:t>);  </a:t>
            </a:r>
          </a:p>
          <a:p>
            <a:pPr marL="0" indent="0">
              <a:buNone/>
            </a:pPr>
            <a:r>
              <a:rPr lang="en-GB" dirty="0">
                <a:solidFill>
                  <a:srgbClr val="212529"/>
                </a:solidFill>
                <a:latin typeface="system-ui"/>
              </a:rPr>
              <a:t>		            } </a:t>
            </a:r>
          </a:p>
          <a:p>
            <a:pPr marL="0" indent="0">
              <a:buNone/>
            </a:pPr>
            <a:r>
              <a:rPr lang="en-GB" dirty="0">
                <a:solidFill>
                  <a:srgbClr val="212529"/>
                </a:solidFill>
                <a:latin typeface="system-ui"/>
              </a:rPr>
              <a:t>	</a:t>
            </a:r>
            <a:endParaRPr lang="en-GB" dirty="0"/>
          </a:p>
        </p:txBody>
      </p:sp>
    </p:spTree>
    <p:extLst>
      <p:ext uri="{BB962C8B-B14F-4D97-AF65-F5344CB8AC3E}">
        <p14:creationId xmlns:p14="http://schemas.microsoft.com/office/powerpoint/2010/main" val="2612087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8086-A39C-4AD3-95E0-877E1AD61D18}"/>
              </a:ext>
            </a:extLst>
          </p:cNvPr>
          <p:cNvSpPr>
            <a:spLocks noGrp="1"/>
          </p:cNvSpPr>
          <p:nvPr>
            <p:ph type="title"/>
          </p:nvPr>
        </p:nvSpPr>
        <p:spPr/>
        <p:txBody>
          <a:bodyPr/>
          <a:lstStyle/>
          <a:p>
            <a:r>
              <a:rPr lang="en-GB" dirty="0"/>
              <a:t>Interview Preparation …..?</a:t>
            </a:r>
          </a:p>
        </p:txBody>
      </p:sp>
      <p:sp>
        <p:nvSpPr>
          <p:cNvPr id="3" name="Content Placeholder 2">
            <a:extLst>
              <a:ext uri="{FF2B5EF4-FFF2-40B4-BE49-F238E27FC236}">
                <a16:creationId xmlns:a16="http://schemas.microsoft.com/office/drawing/2014/main" id="{1412EA25-7D99-46C5-AFE5-52F5D75C38EF}"/>
              </a:ext>
            </a:extLst>
          </p:cNvPr>
          <p:cNvSpPr>
            <a:spLocks noGrp="1"/>
          </p:cNvSpPr>
          <p:nvPr>
            <p:ph idx="1"/>
          </p:nvPr>
        </p:nvSpPr>
        <p:spPr>
          <a:xfrm>
            <a:off x="677334" y="1482571"/>
            <a:ext cx="8596668" cy="5184559"/>
          </a:xfrm>
        </p:spPr>
        <p:txBody>
          <a:bodyPr/>
          <a:lstStyle/>
          <a:p>
            <a:pPr marL="0" indent="0">
              <a:buNone/>
            </a:pPr>
            <a:endParaRPr lang="en-GB" dirty="0"/>
          </a:p>
          <a:p>
            <a:r>
              <a:rPr lang="en-GB" b="0" i="0" dirty="0">
                <a:solidFill>
                  <a:srgbClr val="272C37"/>
                </a:solidFill>
                <a:effectLst/>
                <a:latin typeface="Roboto" panose="020B0604020202020204" pitchFamily="2" charset="0"/>
              </a:rPr>
              <a:t>1. what is loop..?</a:t>
            </a:r>
          </a:p>
          <a:p>
            <a:r>
              <a:rPr lang="en-GB" b="0" i="0" dirty="0">
                <a:solidFill>
                  <a:srgbClr val="272C37"/>
                </a:solidFill>
                <a:effectLst/>
                <a:latin typeface="Roboto" panose="02000000000000000000" pitchFamily="2" charset="0"/>
              </a:rPr>
              <a:t>2. </a:t>
            </a:r>
            <a:r>
              <a:rPr lang="en-GB" dirty="0">
                <a:solidFill>
                  <a:srgbClr val="272C37"/>
                </a:solidFill>
                <a:latin typeface="Roboto" panose="02000000000000000000" pitchFamily="2" charset="0"/>
              </a:rPr>
              <a:t>Types of loops</a:t>
            </a:r>
            <a:r>
              <a:rPr lang="en-GB" b="0" i="0" dirty="0">
                <a:solidFill>
                  <a:srgbClr val="272C37"/>
                </a:solidFill>
                <a:effectLst/>
                <a:latin typeface="Roboto" panose="02000000000000000000" pitchFamily="2" charset="0"/>
              </a:rPr>
              <a:t>?</a:t>
            </a:r>
          </a:p>
          <a:p>
            <a:r>
              <a:rPr lang="en-GB" b="0" i="0" dirty="0">
                <a:solidFill>
                  <a:srgbClr val="272C37"/>
                </a:solidFill>
                <a:effectLst/>
                <a:latin typeface="Roboto" panose="02000000000000000000" pitchFamily="2" charset="0"/>
              </a:rPr>
              <a:t>3. Difference B/w while and do-while ?</a:t>
            </a:r>
          </a:p>
          <a:p>
            <a:r>
              <a:rPr lang="en-GB" b="0" i="0" dirty="0">
                <a:solidFill>
                  <a:srgbClr val="51565E"/>
                </a:solidFill>
                <a:effectLst/>
                <a:latin typeface="Roboto" panose="02000000000000000000" pitchFamily="2" charset="0"/>
              </a:rPr>
              <a:t>4. </a:t>
            </a:r>
            <a:r>
              <a:rPr lang="en-GB" dirty="0">
                <a:solidFill>
                  <a:srgbClr val="272C37"/>
                </a:solidFill>
                <a:latin typeface="Roboto" panose="02000000000000000000" pitchFamily="2" charset="0"/>
              </a:rPr>
              <a:t>what is break statement and Continue statement</a:t>
            </a:r>
            <a:r>
              <a:rPr lang="en-GB" b="0" i="0" dirty="0">
                <a:solidFill>
                  <a:srgbClr val="272C37"/>
                </a:solidFill>
                <a:effectLst/>
                <a:latin typeface="Roboto" panose="02000000000000000000" pitchFamily="2" charset="0"/>
              </a:rPr>
              <a:t>?</a:t>
            </a:r>
          </a:p>
          <a:p>
            <a:endParaRPr lang="en-GB" b="0" i="0" dirty="0">
              <a:solidFill>
                <a:srgbClr val="272C37"/>
              </a:solidFill>
              <a:effectLst/>
              <a:latin typeface="Roboto" panose="02000000000000000000" pitchFamily="2" charset="0"/>
            </a:endParaRPr>
          </a:p>
          <a:p>
            <a:endParaRPr lang="en-GB" b="0" i="0" dirty="0">
              <a:solidFill>
                <a:srgbClr val="51565E"/>
              </a:solidFill>
              <a:effectLst/>
              <a:latin typeface="Roboto" panose="02000000000000000000" pitchFamily="2" charset="0"/>
            </a:endParaRPr>
          </a:p>
          <a:p>
            <a:endParaRPr lang="en-GB" b="0" i="0" dirty="0">
              <a:solidFill>
                <a:srgbClr val="51565E"/>
              </a:solidFill>
              <a:effectLst/>
              <a:latin typeface="Roboto" panose="02000000000000000000" pitchFamily="2" charset="0"/>
            </a:endParaRPr>
          </a:p>
          <a:p>
            <a:endParaRPr lang="en-GB" dirty="0"/>
          </a:p>
          <a:p>
            <a:endParaRPr lang="en-GB" dirty="0"/>
          </a:p>
        </p:txBody>
      </p:sp>
    </p:spTree>
    <p:extLst>
      <p:ext uri="{BB962C8B-B14F-4D97-AF65-F5344CB8AC3E}">
        <p14:creationId xmlns:p14="http://schemas.microsoft.com/office/powerpoint/2010/main" val="199405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929A-2D2E-4387-9496-2CA699776182}"/>
              </a:ext>
            </a:extLst>
          </p:cNvPr>
          <p:cNvSpPr>
            <a:spLocks noGrp="1"/>
          </p:cNvSpPr>
          <p:nvPr>
            <p:ph type="title"/>
          </p:nvPr>
        </p:nvSpPr>
        <p:spPr>
          <a:xfrm>
            <a:off x="677334" y="88778"/>
            <a:ext cx="8596668" cy="630313"/>
          </a:xfrm>
        </p:spPr>
        <p:txBody>
          <a:bodyPr>
            <a:normAutofit fontScale="90000"/>
          </a:bodyPr>
          <a:lstStyle/>
          <a:p>
            <a:r>
              <a:rPr lang="en-GB" dirty="0"/>
              <a:t>Programs:</a:t>
            </a:r>
          </a:p>
        </p:txBody>
      </p:sp>
      <p:sp>
        <p:nvSpPr>
          <p:cNvPr id="3" name="Content Placeholder 2">
            <a:extLst>
              <a:ext uri="{FF2B5EF4-FFF2-40B4-BE49-F238E27FC236}">
                <a16:creationId xmlns:a16="http://schemas.microsoft.com/office/drawing/2014/main" id="{E7DEC624-BCF5-40FD-994B-5F3BA70425DA}"/>
              </a:ext>
            </a:extLst>
          </p:cNvPr>
          <p:cNvSpPr>
            <a:spLocks noGrp="1"/>
          </p:cNvSpPr>
          <p:nvPr>
            <p:ph idx="1"/>
          </p:nvPr>
        </p:nvSpPr>
        <p:spPr>
          <a:xfrm>
            <a:off x="213063" y="594804"/>
            <a:ext cx="11869445" cy="5859261"/>
          </a:xfrm>
        </p:spPr>
        <p:txBody>
          <a:bodyPr>
            <a:normAutofit/>
          </a:bodyPr>
          <a:lstStyle/>
          <a:p>
            <a:pPr marL="0" indent="0">
              <a:buNone/>
            </a:pPr>
            <a:r>
              <a:rPr lang="en-GB" dirty="0">
                <a:latin typeface="Helvetica" panose="020B0604020202020204" pitchFamily="34" charset="0"/>
              </a:rPr>
              <a:t>    I prepared 32 programs  based on conditional statements </a:t>
            </a:r>
            <a:endParaRPr lang="en-GB" b="0" i="0" dirty="0">
              <a:effectLst/>
              <a:latin typeface="Helvetica" panose="020B0604020202020204" pitchFamily="34" charset="0"/>
            </a:endParaRPr>
          </a:p>
        </p:txBody>
      </p:sp>
    </p:spTree>
    <p:extLst>
      <p:ext uri="{BB962C8B-B14F-4D97-AF65-F5344CB8AC3E}">
        <p14:creationId xmlns:p14="http://schemas.microsoft.com/office/powerpoint/2010/main" val="1496598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38C2-6A9A-46AC-A617-613C4E1C449E}"/>
              </a:ext>
            </a:extLst>
          </p:cNvPr>
          <p:cNvSpPr>
            <a:spLocks noGrp="1"/>
          </p:cNvSpPr>
          <p:nvPr>
            <p:ph type="title"/>
          </p:nvPr>
        </p:nvSpPr>
        <p:spPr/>
        <p:txBody>
          <a:bodyPr/>
          <a:lstStyle/>
          <a:p>
            <a:r>
              <a:rPr lang="en-GB" dirty="0"/>
              <a:t>Next topic…?</a:t>
            </a:r>
          </a:p>
        </p:txBody>
      </p:sp>
      <p:sp>
        <p:nvSpPr>
          <p:cNvPr id="3" name="Content Placeholder 2">
            <a:extLst>
              <a:ext uri="{FF2B5EF4-FFF2-40B4-BE49-F238E27FC236}">
                <a16:creationId xmlns:a16="http://schemas.microsoft.com/office/drawing/2014/main" id="{FC328078-F01B-488D-9469-14C3A4A3C2B9}"/>
              </a:ext>
            </a:extLst>
          </p:cNvPr>
          <p:cNvSpPr>
            <a:spLocks noGrp="1"/>
          </p:cNvSpPr>
          <p:nvPr>
            <p:ph idx="1"/>
          </p:nvPr>
        </p:nvSpPr>
        <p:spPr/>
        <p:txBody>
          <a:bodyPr/>
          <a:lstStyle/>
          <a:p>
            <a:r>
              <a:rPr lang="en-GB" dirty="0"/>
              <a:t>Operators in Java</a:t>
            </a:r>
          </a:p>
          <a:p>
            <a:r>
              <a:rPr lang="en-GB" dirty="0"/>
              <a:t>Java Array</a:t>
            </a:r>
          </a:p>
          <a:p>
            <a:r>
              <a:rPr lang="en-GB" dirty="0"/>
              <a:t>Ways to creation of object </a:t>
            </a:r>
          </a:p>
          <a:p>
            <a:endParaRPr lang="en-GB" dirty="0"/>
          </a:p>
          <a:p>
            <a:endParaRPr lang="en-GB" dirty="0"/>
          </a:p>
          <a:p>
            <a:endParaRPr lang="en-GB" dirty="0"/>
          </a:p>
        </p:txBody>
      </p:sp>
    </p:spTree>
    <p:extLst>
      <p:ext uri="{BB962C8B-B14F-4D97-AF65-F5344CB8AC3E}">
        <p14:creationId xmlns:p14="http://schemas.microsoft.com/office/powerpoint/2010/main" val="94921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7D4C-6426-4665-880D-262BFDAEE92A}"/>
              </a:ext>
            </a:extLst>
          </p:cNvPr>
          <p:cNvSpPr>
            <a:spLocks noGrp="1"/>
          </p:cNvSpPr>
          <p:nvPr>
            <p:ph type="title"/>
          </p:nvPr>
        </p:nvSpPr>
        <p:spPr>
          <a:xfrm>
            <a:off x="677334" y="97654"/>
            <a:ext cx="8596668" cy="718983"/>
          </a:xfrm>
        </p:spPr>
        <p:txBody>
          <a:bodyPr>
            <a:normAutofit/>
          </a:bodyPr>
          <a:lstStyle/>
          <a:p>
            <a:r>
              <a:rPr lang="en-GB" dirty="0"/>
              <a:t>Switch Statement:</a:t>
            </a:r>
          </a:p>
        </p:txBody>
      </p:sp>
      <p:sp>
        <p:nvSpPr>
          <p:cNvPr id="3" name="Content Placeholder 2">
            <a:extLst>
              <a:ext uri="{FF2B5EF4-FFF2-40B4-BE49-F238E27FC236}">
                <a16:creationId xmlns:a16="http://schemas.microsoft.com/office/drawing/2014/main" id="{0B5942A0-8932-478B-9A4B-48CDF63C5365}"/>
              </a:ext>
            </a:extLst>
          </p:cNvPr>
          <p:cNvSpPr>
            <a:spLocks noGrp="1"/>
          </p:cNvSpPr>
          <p:nvPr>
            <p:ph idx="1"/>
          </p:nvPr>
        </p:nvSpPr>
        <p:spPr>
          <a:xfrm>
            <a:off x="677334" y="674703"/>
            <a:ext cx="8596668" cy="5868140"/>
          </a:xfrm>
        </p:spPr>
        <p:txBody>
          <a:bodyPr>
            <a:normAutofit/>
          </a:bodyPr>
          <a:lstStyle/>
          <a:p>
            <a:pPr marL="0" indent="0">
              <a:buNone/>
            </a:pPr>
            <a:r>
              <a:rPr lang="en-GB" dirty="0">
                <a:solidFill>
                  <a:srgbClr val="212529"/>
                </a:solidFill>
                <a:latin typeface="system-ui"/>
              </a:rPr>
              <a:t>1.I</a:t>
            </a:r>
            <a:r>
              <a:rPr lang="en-GB" b="0" i="0" dirty="0">
                <a:solidFill>
                  <a:srgbClr val="212529"/>
                </a:solidFill>
                <a:effectLst/>
                <a:latin typeface="system-ui"/>
              </a:rPr>
              <a:t>n Java, the switch statement is used for executing one statement from multiple conditions. it is similar to an if-else-if ladder.</a:t>
            </a:r>
          </a:p>
          <a:p>
            <a:pPr marL="0" indent="0">
              <a:buNone/>
            </a:pPr>
            <a:r>
              <a:rPr lang="en-GB" dirty="0">
                <a:solidFill>
                  <a:srgbClr val="212529"/>
                </a:solidFill>
                <a:latin typeface="system-ui"/>
              </a:rPr>
              <a:t>2. </a:t>
            </a:r>
            <a:r>
              <a:rPr lang="en-GB" b="0" i="0" dirty="0">
                <a:solidFill>
                  <a:srgbClr val="212529"/>
                </a:solidFill>
                <a:effectLst/>
                <a:latin typeface="system-ui"/>
              </a:rPr>
              <a:t>Switch statement consists of conditional based cases and a default case.</a:t>
            </a:r>
            <a:endParaRPr lang="en-GB" dirty="0">
              <a:solidFill>
                <a:srgbClr val="212529"/>
              </a:solidFill>
              <a:latin typeface="system-ui"/>
            </a:endParaRPr>
          </a:p>
          <a:p>
            <a:pPr marL="0" indent="0">
              <a:buNone/>
            </a:pPr>
            <a:r>
              <a:rPr lang="en-GB" b="0" i="0" dirty="0">
                <a:solidFill>
                  <a:srgbClr val="212529"/>
                </a:solidFill>
                <a:effectLst/>
                <a:latin typeface="system-ui"/>
              </a:rPr>
              <a:t>Rules :</a:t>
            </a:r>
          </a:p>
          <a:p>
            <a:pPr marL="0" indent="0">
              <a:buNone/>
            </a:pPr>
            <a:r>
              <a:rPr lang="en-GB" dirty="0">
                <a:solidFill>
                  <a:srgbClr val="212529"/>
                </a:solidFill>
                <a:latin typeface="system-ui"/>
              </a:rPr>
              <a:t>          1. </a:t>
            </a:r>
            <a:r>
              <a:rPr lang="en-GB" b="0" i="0" dirty="0">
                <a:solidFill>
                  <a:srgbClr val="212529"/>
                </a:solidFill>
                <a:effectLst/>
                <a:latin typeface="system-ui"/>
              </a:rPr>
              <a:t>There can be one or N numbers of cases.</a:t>
            </a:r>
          </a:p>
          <a:p>
            <a:pPr marL="0" indent="0">
              <a:buNone/>
            </a:pPr>
            <a:r>
              <a:rPr lang="en-GB" dirty="0">
                <a:solidFill>
                  <a:srgbClr val="212529"/>
                </a:solidFill>
                <a:latin typeface="system-ui"/>
              </a:rPr>
              <a:t>	  2. </a:t>
            </a:r>
            <a:r>
              <a:rPr lang="en-GB" b="0" i="0" dirty="0">
                <a:solidFill>
                  <a:srgbClr val="212529"/>
                </a:solidFill>
                <a:effectLst/>
                <a:latin typeface="system-ui"/>
              </a:rPr>
              <a:t>The values in the case must be unique.</a:t>
            </a:r>
          </a:p>
          <a:p>
            <a:pPr marL="0" indent="0">
              <a:buNone/>
            </a:pPr>
            <a:r>
              <a:rPr lang="en-GB" dirty="0">
                <a:solidFill>
                  <a:srgbClr val="212529"/>
                </a:solidFill>
                <a:latin typeface="system-ui"/>
              </a:rPr>
              <a:t>           3.</a:t>
            </a:r>
            <a:r>
              <a:rPr lang="en-GB" b="0" i="0" dirty="0">
                <a:solidFill>
                  <a:srgbClr val="212529"/>
                </a:solidFill>
                <a:effectLst/>
                <a:latin typeface="system-ui"/>
              </a:rPr>
              <a:t> Each statement of the case can have a break statement. It is optional.</a:t>
            </a:r>
          </a:p>
          <a:p>
            <a:pPr marL="0" indent="0">
              <a:buNone/>
            </a:pPr>
            <a:r>
              <a:rPr lang="en-GB" dirty="0">
                <a:solidFill>
                  <a:srgbClr val="212529"/>
                </a:solidFill>
                <a:latin typeface="system-ui"/>
              </a:rPr>
              <a:t> Syntax:</a:t>
            </a:r>
          </a:p>
          <a:p>
            <a:pPr marL="0" indent="0">
              <a:buNone/>
            </a:pPr>
            <a:r>
              <a:rPr lang="en-GB" b="0" i="0" dirty="0">
                <a:solidFill>
                  <a:srgbClr val="212529"/>
                </a:solidFill>
                <a:effectLst/>
                <a:latin typeface="system-ui"/>
              </a:rPr>
              <a:t>    </a:t>
            </a:r>
            <a:r>
              <a:rPr lang="en-GB" sz="1400" b="0" i="0" dirty="0">
                <a:solidFill>
                  <a:srgbClr val="212529"/>
                </a:solidFill>
                <a:effectLst/>
                <a:latin typeface="system-ui"/>
              </a:rPr>
              <a:t>switch(expression){</a:t>
            </a:r>
          </a:p>
          <a:p>
            <a:pPr marL="0" indent="0">
              <a:buNone/>
            </a:pPr>
            <a:r>
              <a:rPr lang="en-GB" sz="1400" dirty="0">
                <a:solidFill>
                  <a:srgbClr val="212529"/>
                </a:solidFill>
                <a:latin typeface="system-ui"/>
              </a:rPr>
              <a:t>     case 1 :</a:t>
            </a:r>
          </a:p>
          <a:p>
            <a:pPr marL="0" indent="0">
              <a:buNone/>
            </a:pPr>
            <a:r>
              <a:rPr lang="en-GB" sz="1400" b="0" i="0" dirty="0">
                <a:solidFill>
                  <a:srgbClr val="212529"/>
                </a:solidFill>
                <a:effectLst/>
                <a:latin typeface="system-ui"/>
              </a:rPr>
              <a:t>                   //write some code </a:t>
            </a:r>
          </a:p>
          <a:p>
            <a:pPr marL="0" indent="0">
              <a:buNone/>
            </a:pPr>
            <a:r>
              <a:rPr lang="en-GB" sz="1400" dirty="0">
                <a:solidFill>
                  <a:srgbClr val="212529"/>
                </a:solidFill>
                <a:latin typeface="system-ui"/>
              </a:rPr>
              <a:t>                    break ;  ………..&gt;optional </a:t>
            </a:r>
          </a:p>
          <a:p>
            <a:pPr marL="0" indent="0">
              <a:buNone/>
            </a:pPr>
            <a:r>
              <a:rPr lang="en-GB" sz="1400" b="0" i="0" dirty="0">
                <a:solidFill>
                  <a:srgbClr val="212529"/>
                </a:solidFill>
                <a:effectLst/>
                <a:latin typeface="system-ui"/>
              </a:rPr>
              <a:t>     case </a:t>
            </a:r>
            <a:r>
              <a:rPr lang="en-GB" sz="1400" dirty="0">
                <a:solidFill>
                  <a:srgbClr val="212529"/>
                </a:solidFill>
                <a:latin typeface="system-ui"/>
              </a:rPr>
              <a:t>2</a:t>
            </a:r>
            <a:r>
              <a:rPr lang="en-GB" sz="1400" b="0" i="0" dirty="0">
                <a:solidFill>
                  <a:srgbClr val="212529"/>
                </a:solidFill>
                <a:effectLst/>
                <a:latin typeface="system-ui"/>
              </a:rPr>
              <a:t>: </a:t>
            </a:r>
          </a:p>
          <a:p>
            <a:pPr marL="0" indent="0">
              <a:buNone/>
            </a:pPr>
            <a:r>
              <a:rPr lang="en-GB" sz="1400" dirty="0">
                <a:solidFill>
                  <a:srgbClr val="212529"/>
                </a:solidFill>
                <a:latin typeface="system-ui"/>
              </a:rPr>
              <a:t>                      //write code </a:t>
            </a:r>
          </a:p>
          <a:p>
            <a:pPr marL="0" indent="0">
              <a:buNone/>
            </a:pPr>
            <a:r>
              <a:rPr lang="en-GB" sz="1400" b="0" i="0" dirty="0">
                <a:solidFill>
                  <a:srgbClr val="212529"/>
                </a:solidFill>
                <a:effectLst/>
                <a:latin typeface="system-ui"/>
              </a:rPr>
              <a:t>  default:</a:t>
            </a:r>
          </a:p>
          <a:p>
            <a:pPr marL="0" indent="0">
              <a:buNone/>
            </a:pPr>
            <a:r>
              <a:rPr lang="en-GB" sz="1400" dirty="0">
                <a:solidFill>
                  <a:srgbClr val="212529"/>
                </a:solidFill>
                <a:latin typeface="system-ui"/>
              </a:rPr>
              <a:t>              code is execution when none of the case is true;</a:t>
            </a:r>
            <a:endParaRPr lang="en-GB" sz="1400" b="0" i="0" dirty="0">
              <a:solidFill>
                <a:srgbClr val="212529"/>
              </a:solidFill>
              <a:effectLst/>
              <a:latin typeface="system-ui"/>
            </a:endParaRPr>
          </a:p>
          <a:p>
            <a:pPr marL="0" indent="0">
              <a:buNone/>
            </a:pPr>
            <a:endParaRPr lang="en-GB" b="0" i="0" dirty="0">
              <a:solidFill>
                <a:srgbClr val="212529"/>
              </a:solidFill>
              <a:effectLst/>
              <a:latin typeface="system-ui"/>
            </a:endParaRPr>
          </a:p>
          <a:p>
            <a:pPr marL="0" indent="0">
              <a:buNone/>
            </a:pPr>
            <a:endParaRPr lang="en-GB" b="0" i="0" dirty="0">
              <a:solidFill>
                <a:srgbClr val="212529"/>
              </a:solidFill>
              <a:effectLst/>
              <a:latin typeface="system-ui"/>
            </a:endParaRPr>
          </a:p>
          <a:p>
            <a:pPr marL="0" indent="0">
              <a:buNone/>
            </a:pPr>
            <a:endParaRPr lang="en-GB" b="0" i="0" dirty="0">
              <a:solidFill>
                <a:srgbClr val="212529"/>
              </a:solidFill>
              <a:effectLst/>
              <a:latin typeface="system-ui"/>
            </a:endParaRPr>
          </a:p>
          <a:p>
            <a:pPr marL="0" indent="0">
              <a:buNone/>
            </a:pPr>
            <a:endParaRPr lang="en-GB" dirty="0">
              <a:solidFill>
                <a:srgbClr val="212529"/>
              </a:solidFill>
              <a:latin typeface="system-ui"/>
            </a:endParaRPr>
          </a:p>
          <a:p>
            <a:pPr marL="0" indent="0">
              <a:buNone/>
            </a:pPr>
            <a:endParaRPr lang="en-GB" b="0" i="0" dirty="0">
              <a:solidFill>
                <a:srgbClr val="212529"/>
              </a:solidFill>
              <a:effectLst/>
              <a:latin typeface="system-ui"/>
            </a:endParaRPr>
          </a:p>
          <a:p>
            <a:pPr marL="0" indent="0">
              <a:buNone/>
            </a:pPr>
            <a:endParaRPr lang="en-GB" dirty="0"/>
          </a:p>
        </p:txBody>
      </p:sp>
    </p:spTree>
    <p:extLst>
      <p:ext uri="{BB962C8B-B14F-4D97-AF65-F5344CB8AC3E}">
        <p14:creationId xmlns:p14="http://schemas.microsoft.com/office/powerpoint/2010/main" val="199240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DFAC-4C51-493F-98F4-CD048CF04C5F}"/>
              </a:ext>
            </a:extLst>
          </p:cNvPr>
          <p:cNvSpPr>
            <a:spLocks noGrp="1"/>
          </p:cNvSpPr>
          <p:nvPr>
            <p:ph type="title"/>
          </p:nvPr>
        </p:nvSpPr>
        <p:spPr>
          <a:xfrm>
            <a:off x="677334" y="0"/>
            <a:ext cx="8596668" cy="816746"/>
          </a:xfrm>
        </p:spPr>
        <p:txBody>
          <a:bodyPr/>
          <a:lstStyle/>
          <a:p>
            <a:pPr algn="l"/>
            <a:r>
              <a:rPr lang="en-GB" dirty="0">
                <a:solidFill>
                  <a:srgbClr val="212529"/>
                </a:solidFill>
                <a:latin typeface="system-ui"/>
              </a:rPr>
              <a:t>Java Loops </a:t>
            </a:r>
            <a:endParaRPr lang="en-GB" b="0" i="0" dirty="0">
              <a:solidFill>
                <a:srgbClr val="212529"/>
              </a:solidFill>
              <a:effectLst/>
              <a:latin typeface="system-ui"/>
            </a:endParaRPr>
          </a:p>
        </p:txBody>
      </p:sp>
      <p:sp>
        <p:nvSpPr>
          <p:cNvPr id="3" name="Content Placeholder 2">
            <a:extLst>
              <a:ext uri="{FF2B5EF4-FFF2-40B4-BE49-F238E27FC236}">
                <a16:creationId xmlns:a16="http://schemas.microsoft.com/office/drawing/2014/main" id="{B0B3F22F-F62B-40C2-8276-3BDB82E6A654}"/>
              </a:ext>
            </a:extLst>
          </p:cNvPr>
          <p:cNvSpPr>
            <a:spLocks noGrp="1"/>
          </p:cNvSpPr>
          <p:nvPr>
            <p:ph idx="1"/>
          </p:nvPr>
        </p:nvSpPr>
        <p:spPr>
          <a:xfrm>
            <a:off x="0" y="594805"/>
            <a:ext cx="11141476" cy="6338656"/>
          </a:xfrm>
        </p:spPr>
        <p:txBody>
          <a:bodyPr>
            <a:normAutofit fontScale="92500" lnSpcReduction="20000"/>
          </a:bodyPr>
          <a:lstStyle/>
          <a:p>
            <a:pPr>
              <a:buAutoNum type="arabicPeriod"/>
            </a:pPr>
            <a:r>
              <a:rPr lang="en-GB" b="0" i="0" dirty="0">
                <a:solidFill>
                  <a:srgbClr val="212529"/>
                </a:solidFill>
                <a:effectLst/>
                <a:latin typeface="system-ui"/>
              </a:rPr>
              <a:t>Loop is an important concept of a programming that allows to iterate over the sequence of statements.</a:t>
            </a:r>
          </a:p>
          <a:p>
            <a:pPr>
              <a:buAutoNum type="arabicPeriod"/>
            </a:pPr>
            <a:r>
              <a:rPr lang="en-GB" b="0" i="0" dirty="0">
                <a:solidFill>
                  <a:srgbClr val="212529"/>
                </a:solidFill>
                <a:effectLst/>
                <a:latin typeface="system-ui"/>
              </a:rPr>
              <a:t>Loop is designed to execute particular code block till the specified condition is true or all the elements of a collection(array, list etc) are completely traversed.</a:t>
            </a:r>
          </a:p>
          <a:p>
            <a:pPr marL="0" indent="0">
              <a:buNone/>
            </a:pPr>
            <a:r>
              <a:rPr lang="en-GB" dirty="0">
                <a:solidFill>
                  <a:srgbClr val="212529"/>
                </a:solidFill>
                <a:latin typeface="system-ui"/>
              </a:rPr>
              <a:t>3. </a:t>
            </a:r>
            <a:r>
              <a:rPr lang="en-GB" b="0" i="0" dirty="0">
                <a:solidFill>
                  <a:srgbClr val="212529"/>
                </a:solidFill>
                <a:effectLst/>
                <a:latin typeface="system-ui"/>
              </a:rPr>
              <a:t>The most common use of loop is to perform repetitive tasks.</a:t>
            </a:r>
          </a:p>
          <a:p>
            <a:pPr algn="l"/>
            <a:r>
              <a:rPr lang="en-GB" b="0" i="0" dirty="0">
                <a:solidFill>
                  <a:srgbClr val="212529"/>
                </a:solidFill>
                <a:effectLst/>
                <a:latin typeface="system-ui"/>
              </a:rPr>
              <a:t>Java provides mainly three loop based on the loop structure.</a:t>
            </a:r>
          </a:p>
          <a:p>
            <a:pPr marL="0" indent="0" algn="l">
              <a:buNone/>
            </a:pPr>
            <a:r>
              <a:rPr lang="en-GB" b="0" i="0" dirty="0">
                <a:solidFill>
                  <a:srgbClr val="212529"/>
                </a:solidFill>
                <a:effectLst/>
                <a:latin typeface="system-ui"/>
              </a:rPr>
              <a:t>               1.for loop</a:t>
            </a:r>
          </a:p>
          <a:p>
            <a:pPr marL="0" indent="0" algn="l">
              <a:buNone/>
            </a:pPr>
            <a:r>
              <a:rPr lang="en-GB" b="0" i="0" dirty="0">
                <a:solidFill>
                  <a:srgbClr val="212529"/>
                </a:solidFill>
                <a:effectLst/>
                <a:latin typeface="system-ui"/>
              </a:rPr>
              <a:t>               2.while loop</a:t>
            </a:r>
          </a:p>
          <a:p>
            <a:pPr marL="0" indent="0" algn="l">
              <a:buNone/>
            </a:pPr>
            <a:r>
              <a:rPr lang="en-GB" b="0" i="0" dirty="0">
                <a:solidFill>
                  <a:srgbClr val="212529"/>
                </a:solidFill>
                <a:effectLst/>
                <a:latin typeface="system-ui"/>
              </a:rPr>
              <a:t>               3.do while loop</a:t>
            </a:r>
          </a:p>
          <a:p>
            <a:pPr marL="0" indent="0" algn="l">
              <a:buNone/>
            </a:pPr>
            <a:r>
              <a:rPr lang="en-GB" dirty="0">
                <a:solidFill>
                  <a:srgbClr val="212529"/>
                </a:solidFill>
                <a:latin typeface="system-ui"/>
              </a:rPr>
              <a:t>For Loop:</a:t>
            </a:r>
          </a:p>
          <a:p>
            <a:pPr marL="0" indent="0" algn="l">
              <a:buNone/>
            </a:pPr>
            <a:r>
              <a:rPr lang="en-GB" b="0" i="0" dirty="0">
                <a:solidFill>
                  <a:srgbClr val="212529"/>
                </a:solidFill>
                <a:effectLst/>
                <a:latin typeface="system-ui"/>
              </a:rPr>
              <a:t>The for loop is used for executing a part of the program </a:t>
            </a:r>
            <a:r>
              <a:rPr lang="en-GB" b="1" i="0" dirty="0">
                <a:solidFill>
                  <a:srgbClr val="212529"/>
                </a:solidFill>
                <a:effectLst/>
                <a:latin typeface="system-ui"/>
              </a:rPr>
              <a:t>repeatedly</a:t>
            </a:r>
            <a:r>
              <a:rPr lang="en-GB" b="0" i="0" dirty="0">
                <a:solidFill>
                  <a:srgbClr val="212529"/>
                </a:solidFill>
                <a:effectLst/>
                <a:latin typeface="system-ui"/>
              </a:rPr>
              <a:t>. When the number of execution is fixed then it is suggested to use for loop. For loop can be categories into two type.      </a:t>
            </a:r>
          </a:p>
          <a:p>
            <a:pPr algn="l">
              <a:buFont typeface="+mj-lt"/>
              <a:buAutoNum type="arabicPeriod"/>
            </a:pPr>
            <a:r>
              <a:rPr lang="en-GB" dirty="0">
                <a:solidFill>
                  <a:srgbClr val="212529"/>
                </a:solidFill>
                <a:latin typeface="system-ui"/>
              </a:rPr>
              <a:t>               1.</a:t>
            </a:r>
            <a:r>
              <a:rPr lang="en-GB" b="0" i="0" dirty="0">
                <a:solidFill>
                  <a:srgbClr val="212529"/>
                </a:solidFill>
                <a:effectLst/>
                <a:latin typeface="system-ui"/>
              </a:rPr>
              <a:t>for loop</a:t>
            </a:r>
          </a:p>
          <a:p>
            <a:pPr algn="l">
              <a:buFont typeface="+mj-lt"/>
              <a:buAutoNum type="arabicPeriod"/>
            </a:pPr>
            <a:r>
              <a:rPr lang="en-GB" b="0" i="0" dirty="0">
                <a:solidFill>
                  <a:srgbClr val="212529"/>
                </a:solidFill>
                <a:effectLst/>
                <a:latin typeface="system-ui"/>
              </a:rPr>
              <a:t>               2. for-each loop</a:t>
            </a:r>
          </a:p>
          <a:p>
            <a:pPr algn="l">
              <a:buFont typeface="+mj-lt"/>
              <a:buAutoNum type="arabicPeriod"/>
            </a:pPr>
            <a:r>
              <a:rPr lang="en-GB" dirty="0">
                <a:solidFill>
                  <a:srgbClr val="212529"/>
                </a:solidFill>
                <a:latin typeface="system-ui"/>
              </a:rPr>
              <a:t>Syntax:  for(</a:t>
            </a:r>
            <a:r>
              <a:rPr lang="en-GB" dirty="0" err="1">
                <a:solidFill>
                  <a:srgbClr val="212529"/>
                </a:solidFill>
                <a:latin typeface="system-ui"/>
              </a:rPr>
              <a:t>initialization;condition;increment</a:t>
            </a:r>
            <a:r>
              <a:rPr lang="en-GB" dirty="0">
                <a:solidFill>
                  <a:srgbClr val="212529"/>
                </a:solidFill>
                <a:latin typeface="system-ui"/>
              </a:rPr>
              <a:t>/decrement)</a:t>
            </a:r>
          </a:p>
          <a:p>
            <a:pPr algn="l">
              <a:buFont typeface="+mj-lt"/>
              <a:buAutoNum type="arabicPeriod"/>
            </a:pPr>
            <a:r>
              <a:rPr lang="en-GB" b="0" i="0" dirty="0">
                <a:solidFill>
                  <a:srgbClr val="212529"/>
                </a:solidFill>
                <a:effectLst/>
                <a:latin typeface="system-ui"/>
              </a:rPr>
              <a:t>                 {  </a:t>
            </a:r>
          </a:p>
          <a:p>
            <a:pPr algn="l">
              <a:buFont typeface="+mj-lt"/>
              <a:buAutoNum type="arabicPeriod"/>
            </a:pPr>
            <a:r>
              <a:rPr lang="en-GB" b="0" i="0" dirty="0">
                <a:solidFill>
                  <a:srgbClr val="212529"/>
                </a:solidFill>
                <a:effectLst/>
                <a:latin typeface="system-ui"/>
              </a:rPr>
              <a:t>                      //statement </a:t>
            </a:r>
          </a:p>
          <a:p>
            <a:pPr algn="l">
              <a:buFont typeface="+mj-lt"/>
              <a:buAutoNum type="arabicPeriod"/>
            </a:pPr>
            <a:r>
              <a:rPr lang="en-GB" b="0" i="0" dirty="0">
                <a:solidFill>
                  <a:srgbClr val="212529"/>
                </a:solidFill>
                <a:effectLst/>
                <a:latin typeface="system-ui"/>
              </a:rPr>
              <a:t>                 }</a:t>
            </a:r>
          </a:p>
          <a:p>
            <a:pPr algn="l">
              <a:buFont typeface="+mj-lt"/>
              <a:buAutoNum type="arabicPeriod"/>
            </a:pPr>
            <a:endParaRPr lang="en-GB" b="0" i="0" dirty="0">
              <a:solidFill>
                <a:srgbClr val="212529"/>
              </a:solidFill>
              <a:effectLst/>
              <a:latin typeface="system-ui"/>
            </a:endParaRPr>
          </a:p>
          <a:p>
            <a:pPr marL="0" indent="0" algn="l">
              <a:buNone/>
            </a:pPr>
            <a:r>
              <a:rPr lang="en-GB" b="0" i="0" dirty="0">
                <a:solidFill>
                  <a:srgbClr val="212529"/>
                </a:solidFill>
                <a:effectLst/>
                <a:latin typeface="system-ui"/>
              </a:rPr>
              <a:t>     </a:t>
            </a:r>
          </a:p>
          <a:p>
            <a:pPr marL="0" indent="0">
              <a:buNone/>
            </a:pPr>
            <a:endParaRPr lang="en-GB" b="0" i="0" dirty="0">
              <a:solidFill>
                <a:srgbClr val="212529"/>
              </a:solidFill>
              <a:effectLst/>
              <a:latin typeface="system-ui"/>
            </a:endParaRPr>
          </a:p>
          <a:p>
            <a:pPr marL="0" indent="0">
              <a:buNone/>
            </a:pPr>
            <a:endParaRPr lang="en-GB" b="0" i="0" dirty="0">
              <a:solidFill>
                <a:srgbClr val="212529"/>
              </a:solidFill>
              <a:effectLst/>
              <a:latin typeface="system-ui"/>
            </a:endParaRPr>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41672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6213-2907-4B2A-B643-604E9BEC7E3B}"/>
              </a:ext>
            </a:extLst>
          </p:cNvPr>
          <p:cNvSpPr>
            <a:spLocks noGrp="1"/>
          </p:cNvSpPr>
          <p:nvPr>
            <p:ph type="title"/>
          </p:nvPr>
        </p:nvSpPr>
        <p:spPr>
          <a:xfrm>
            <a:off x="677334" y="79900"/>
            <a:ext cx="8596668" cy="550415"/>
          </a:xfrm>
        </p:spPr>
        <p:txBody>
          <a:bodyPr>
            <a:normAutofit fontScale="90000"/>
          </a:bodyPr>
          <a:lstStyle/>
          <a:p>
            <a:r>
              <a:rPr lang="en-GB" b="0" i="0" dirty="0">
                <a:solidFill>
                  <a:srgbClr val="212529"/>
                </a:solidFill>
                <a:effectLst/>
                <a:latin typeface="system-ui"/>
              </a:rPr>
              <a:t>For loop Parameters:</a:t>
            </a: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7D0F9376-9C6C-4614-A335-7D5A318AC6DF}"/>
              </a:ext>
            </a:extLst>
          </p:cNvPr>
          <p:cNvSpPr>
            <a:spLocks noGrp="1"/>
          </p:cNvSpPr>
          <p:nvPr>
            <p:ph idx="1"/>
          </p:nvPr>
        </p:nvSpPr>
        <p:spPr>
          <a:xfrm>
            <a:off x="146020" y="535891"/>
            <a:ext cx="12045980" cy="6095728"/>
          </a:xfrm>
        </p:spPr>
        <p:txBody>
          <a:bodyPr>
            <a:normAutofit/>
          </a:bodyPr>
          <a:lstStyle/>
          <a:p>
            <a:pPr algn="l"/>
            <a:r>
              <a:rPr lang="en-GB" b="1" i="0" dirty="0">
                <a:solidFill>
                  <a:srgbClr val="212529"/>
                </a:solidFill>
                <a:effectLst/>
                <a:latin typeface="system-ui"/>
              </a:rPr>
              <a:t>1) Initialization</a:t>
            </a:r>
            <a:endParaRPr lang="en-GB" b="0" i="0" dirty="0">
              <a:solidFill>
                <a:srgbClr val="212529"/>
              </a:solidFill>
              <a:effectLst/>
              <a:latin typeface="system-ui"/>
            </a:endParaRPr>
          </a:p>
          <a:p>
            <a:pPr algn="l"/>
            <a:r>
              <a:rPr lang="en-GB" b="0" i="0" dirty="0">
                <a:solidFill>
                  <a:srgbClr val="212529"/>
                </a:solidFill>
                <a:effectLst/>
                <a:latin typeface="system-ui"/>
              </a:rPr>
              <a:t>It is the initial part, where we set initial value for the loop. It is executed only once at the starting of loop. It is optional, if we don’t want to set initial value.</a:t>
            </a:r>
          </a:p>
          <a:p>
            <a:pPr algn="l"/>
            <a:r>
              <a:rPr lang="en-GB" b="1" i="0" dirty="0">
                <a:solidFill>
                  <a:srgbClr val="212529"/>
                </a:solidFill>
                <a:effectLst/>
                <a:latin typeface="system-ui"/>
              </a:rPr>
              <a:t>2) Condition</a:t>
            </a:r>
            <a:endParaRPr lang="en-GB" b="0" i="0" dirty="0">
              <a:solidFill>
                <a:srgbClr val="212529"/>
              </a:solidFill>
              <a:effectLst/>
              <a:latin typeface="system-ui"/>
            </a:endParaRPr>
          </a:p>
          <a:p>
            <a:pPr algn="l"/>
            <a:r>
              <a:rPr lang="en-GB" b="0" i="0" dirty="0">
                <a:solidFill>
                  <a:srgbClr val="212529"/>
                </a:solidFill>
                <a:effectLst/>
                <a:latin typeface="system-ui"/>
              </a:rPr>
              <a:t>It is used to test a condition each time while executing. The execution continues until the condition is false. It is optional and if we don’t specify, loop will be </a:t>
            </a:r>
            <a:r>
              <a:rPr lang="en-GB" b="0" i="0" dirty="0" err="1">
                <a:solidFill>
                  <a:srgbClr val="212529"/>
                </a:solidFill>
                <a:effectLst/>
                <a:latin typeface="system-ui"/>
              </a:rPr>
              <a:t>inifinite</a:t>
            </a:r>
            <a:r>
              <a:rPr lang="en-GB" b="0" i="0" dirty="0">
                <a:solidFill>
                  <a:srgbClr val="212529"/>
                </a:solidFill>
                <a:effectLst/>
                <a:latin typeface="system-ui"/>
              </a:rPr>
              <a:t>.</a:t>
            </a:r>
          </a:p>
          <a:p>
            <a:pPr algn="l"/>
            <a:r>
              <a:rPr lang="en-GB" b="1" i="0" dirty="0">
                <a:solidFill>
                  <a:srgbClr val="212529"/>
                </a:solidFill>
                <a:effectLst/>
                <a:latin typeface="system-ui"/>
              </a:rPr>
              <a:t>3) Statement</a:t>
            </a:r>
            <a:endParaRPr lang="en-GB" b="0" i="0" dirty="0">
              <a:solidFill>
                <a:srgbClr val="212529"/>
              </a:solidFill>
              <a:effectLst/>
              <a:latin typeface="system-ui"/>
            </a:endParaRPr>
          </a:p>
          <a:p>
            <a:pPr algn="l"/>
            <a:r>
              <a:rPr lang="en-GB" b="0" i="0" dirty="0">
                <a:solidFill>
                  <a:srgbClr val="212529"/>
                </a:solidFill>
                <a:effectLst/>
                <a:latin typeface="system-ui"/>
              </a:rPr>
              <a:t>It is loop body and executed every time until the condition is false.</a:t>
            </a:r>
          </a:p>
          <a:p>
            <a:pPr algn="l"/>
            <a:r>
              <a:rPr lang="en-GB" b="1" i="0" dirty="0">
                <a:solidFill>
                  <a:srgbClr val="212529"/>
                </a:solidFill>
                <a:effectLst/>
                <a:latin typeface="system-ui"/>
              </a:rPr>
              <a:t>4) Increment/Decrement</a:t>
            </a:r>
            <a:endParaRPr lang="en-GB" b="0" i="0" dirty="0">
              <a:solidFill>
                <a:srgbClr val="212529"/>
              </a:solidFill>
              <a:effectLst/>
              <a:latin typeface="system-ui"/>
            </a:endParaRPr>
          </a:p>
          <a:p>
            <a:pPr algn="l"/>
            <a:r>
              <a:rPr lang="en-GB" b="0" i="0" dirty="0">
                <a:solidFill>
                  <a:srgbClr val="212529"/>
                </a:solidFill>
                <a:effectLst/>
                <a:latin typeface="system-ui"/>
              </a:rPr>
              <a:t>It is used for set increment or decrement value for the loop.</a:t>
            </a:r>
          </a:p>
          <a:p>
            <a:pPr algn="l"/>
            <a:endParaRPr lang="en-GB" b="0" i="0" dirty="0">
              <a:solidFill>
                <a:srgbClr val="212529"/>
              </a:solidFill>
              <a:effectLst/>
              <a:latin typeface="system-ui"/>
            </a:endParaRPr>
          </a:p>
          <a:p>
            <a:pPr marL="0" indent="0" algn="l">
              <a:buNone/>
            </a:pPr>
            <a:endParaRPr lang="en-GB" b="0" i="0" dirty="0">
              <a:solidFill>
                <a:srgbClr val="212529"/>
              </a:solidFill>
              <a:effectLst/>
              <a:latin typeface="system-ui"/>
            </a:endParaRPr>
          </a:p>
          <a:p>
            <a:pPr algn="l">
              <a:buAutoNum type="arabicPeriod"/>
            </a:pPr>
            <a:endParaRPr lang="en-GB" b="0" i="0" dirty="0">
              <a:solidFill>
                <a:srgbClr val="212529"/>
              </a:solidFill>
              <a:effectLst/>
              <a:latin typeface="system-ui"/>
            </a:endParaRPr>
          </a:p>
        </p:txBody>
      </p:sp>
      <p:pic>
        <p:nvPicPr>
          <p:cNvPr id="2050" name="Picture 2" descr="for loop DFD">
            <a:extLst>
              <a:ext uri="{FF2B5EF4-FFF2-40B4-BE49-F238E27FC236}">
                <a16:creationId xmlns:a16="http://schemas.microsoft.com/office/drawing/2014/main" id="{E94B75EC-449B-4934-988E-5A4DB74EF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2249" y="2506733"/>
            <a:ext cx="4544004" cy="3521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77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6213-2907-4B2A-B643-604E9BEC7E3B}"/>
              </a:ext>
            </a:extLst>
          </p:cNvPr>
          <p:cNvSpPr>
            <a:spLocks noGrp="1"/>
          </p:cNvSpPr>
          <p:nvPr>
            <p:ph type="title"/>
          </p:nvPr>
        </p:nvSpPr>
        <p:spPr>
          <a:xfrm>
            <a:off x="1" y="106533"/>
            <a:ext cx="9274002" cy="443884"/>
          </a:xfrm>
        </p:spPr>
        <p:txBody>
          <a:bodyPr>
            <a:normAutofit fontScale="90000"/>
          </a:bodyPr>
          <a:lstStyle/>
          <a:p>
            <a:r>
              <a:rPr lang="en-GB" dirty="0" err="1">
                <a:solidFill>
                  <a:srgbClr val="212529"/>
                </a:solidFill>
                <a:latin typeface="system-ui"/>
              </a:rPr>
              <a:t>forEach</a:t>
            </a:r>
            <a:r>
              <a:rPr lang="en-GB" dirty="0">
                <a:solidFill>
                  <a:srgbClr val="212529"/>
                </a:solidFill>
                <a:latin typeface="system-ui"/>
              </a:rPr>
              <a:t> Loop: </a:t>
            </a:r>
            <a:br>
              <a:rPr lang="en-GB" b="0" i="0" dirty="0">
                <a:solidFill>
                  <a:srgbClr val="212529"/>
                </a:solidFill>
                <a:effectLst/>
                <a:latin typeface="system-ui"/>
              </a:rPr>
            </a:br>
            <a:endParaRPr lang="en-GB" dirty="0"/>
          </a:p>
        </p:txBody>
      </p:sp>
      <p:sp>
        <p:nvSpPr>
          <p:cNvPr id="6" name="Content Placeholder 5">
            <a:extLst>
              <a:ext uri="{FF2B5EF4-FFF2-40B4-BE49-F238E27FC236}">
                <a16:creationId xmlns:a16="http://schemas.microsoft.com/office/drawing/2014/main" id="{83EDE920-8487-4546-A26C-6AE62C1AB7F6}"/>
              </a:ext>
            </a:extLst>
          </p:cNvPr>
          <p:cNvSpPr>
            <a:spLocks noGrp="1"/>
          </p:cNvSpPr>
          <p:nvPr>
            <p:ph idx="1"/>
          </p:nvPr>
        </p:nvSpPr>
        <p:spPr>
          <a:xfrm>
            <a:off x="62144" y="674704"/>
            <a:ext cx="12129856" cy="5948038"/>
          </a:xfrm>
        </p:spPr>
        <p:txBody>
          <a:bodyPr>
            <a:normAutofit/>
          </a:bodyPr>
          <a:lstStyle/>
          <a:p>
            <a:pPr marL="0" indent="0">
              <a:buNone/>
            </a:pPr>
            <a:r>
              <a:rPr lang="en-GB" b="0" i="0" dirty="0">
                <a:solidFill>
                  <a:srgbClr val="212529"/>
                </a:solidFill>
                <a:effectLst/>
                <a:latin typeface="system-ui"/>
              </a:rPr>
              <a:t>In Java, for each loop is used for traversing array or collection elements. In this loop, there is no need for increment or decrement operator.</a:t>
            </a:r>
          </a:p>
          <a:p>
            <a:pPr marL="0" indent="0">
              <a:buNone/>
            </a:pPr>
            <a:r>
              <a:rPr lang="en-GB" dirty="0">
                <a:solidFill>
                  <a:srgbClr val="212529"/>
                </a:solidFill>
                <a:latin typeface="system-ui"/>
              </a:rPr>
              <a:t>Syntax:</a:t>
            </a:r>
          </a:p>
          <a:p>
            <a:pPr marL="0" indent="0">
              <a:buNone/>
            </a:pPr>
            <a:r>
              <a:rPr lang="en-GB" dirty="0">
                <a:solidFill>
                  <a:srgbClr val="212529"/>
                </a:solidFill>
                <a:latin typeface="system-ui"/>
              </a:rPr>
              <a:t>              for(Type </a:t>
            </a:r>
            <a:r>
              <a:rPr lang="en-GB" dirty="0" err="1">
                <a:solidFill>
                  <a:srgbClr val="212529"/>
                </a:solidFill>
                <a:latin typeface="system-ui"/>
              </a:rPr>
              <a:t>var:array</a:t>
            </a:r>
            <a:r>
              <a:rPr lang="en-GB" dirty="0">
                <a:solidFill>
                  <a:srgbClr val="212529"/>
                </a:solidFill>
                <a:latin typeface="system-ui"/>
              </a:rPr>
              <a:t>)</a:t>
            </a:r>
          </a:p>
          <a:p>
            <a:pPr marL="0" indent="0">
              <a:buNone/>
            </a:pPr>
            <a:r>
              <a:rPr lang="en-GB" dirty="0">
                <a:solidFill>
                  <a:srgbClr val="212529"/>
                </a:solidFill>
                <a:latin typeface="system-ui"/>
              </a:rPr>
              <a:t>                {  </a:t>
            </a:r>
          </a:p>
          <a:p>
            <a:pPr marL="0" indent="0">
              <a:buNone/>
            </a:pPr>
            <a:r>
              <a:rPr lang="en-GB" dirty="0">
                <a:solidFill>
                  <a:srgbClr val="212529"/>
                </a:solidFill>
                <a:latin typeface="system-ui"/>
              </a:rPr>
              <a:t>                       //code for execution</a:t>
            </a:r>
          </a:p>
          <a:p>
            <a:pPr marL="0" indent="0">
              <a:buNone/>
            </a:pPr>
            <a:r>
              <a:rPr lang="en-GB" dirty="0">
                <a:solidFill>
                  <a:srgbClr val="212529"/>
                </a:solidFill>
                <a:latin typeface="system-ui"/>
              </a:rPr>
              <a:t>                 } </a:t>
            </a:r>
          </a:p>
          <a:p>
            <a:pPr marL="0" indent="0">
              <a:buNone/>
            </a:pPr>
            <a:endParaRPr lang="en-GB" dirty="0">
              <a:solidFill>
                <a:srgbClr val="212529"/>
              </a:solidFill>
              <a:latin typeface="system-ui"/>
            </a:endParaRPr>
          </a:p>
          <a:p>
            <a:pPr marL="0" indent="0">
              <a:buNone/>
            </a:pPr>
            <a:r>
              <a:rPr lang="en-GB" dirty="0">
                <a:solidFill>
                  <a:srgbClr val="212529"/>
                </a:solidFill>
                <a:latin typeface="system-ui"/>
              </a:rPr>
              <a:t>Ex:              </a:t>
            </a:r>
            <a:r>
              <a:rPr lang="nn-NO" dirty="0">
                <a:solidFill>
                  <a:srgbClr val="212529"/>
                </a:solidFill>
                <a:latin typeface="system-ui"/>
              </a:rPr>
              <a:t>int arr[]= {1,2,3,4};</a:t>
            </a:r>
          </a:p>
          <a:p>
            <a:pPr marL="0" indent="0">
              <a:buNone/>
            </a:pPr>
            <a:r>
              <a:rPr lang="nn-NO" dirty="0">
                <a:solidFill>
                  <a:srgbClr val="212529"/>
                </a:solidFill>
                <a:latin typeface="system-ui"/>
              </a:rPr>
              <a:t>		for (int i : arr) {</a:t>
            </a:r>
          </a:p>
          <a:p>
            <a:pPr marL="0" indent="0">
              <a:buNone/>
            </a:pPr>
            <a:r>
              <a:rPr lang="nn-NO" dirty="0">
                <a:solidFill>
                  <a:srgbClr val="212529"/>
                </a:solidFill>
                <a:latin typeface="system-ui"/>
              </a:rPr>
              <a:t>			System.out.println(i);</a:t>
            </a:r>
          </a:p>
          <a:p>
            <a:pPr marL="0" indent="0">
              <a:buNone/>
            </a:pPr>
            <a:r>
              <a:rPr lang="nn-NO" dirty="0">
                <a:solidFill>
                  <a:srgbClr val="212529"/>
                </a:solidFill>
                <a:latin typeface="system-ui"/>
              </a:rPr>
              <a:t>		}</a:t>
            </a:r>
            <a:endParaRPr lang="en-GB" dirty="0"/>
          </a:p>
        </p:txBody>
      </p:sp>
    </p:spTree>
    <p:extLst>
      <p:ext uri="{BB962C8B-B14F-4D97-AF65-F5344CB8AC3E}">
        <p14:creationId xmlns:p14="http://schemas.microsoft.com/office/powerpoint/2010/main" val="421783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F18D7-87CF-45E7-86A2-5957071B7821}"/>
              </a:ext>
            </a:extLst>
          </p:cNvPr>
          <p:cNvSpPr>
            <a:spLocks noGrp="1"/>
          </p:cNvSpPr>
          <p:nvPr>
            <p:ph type="title"/>
          </p:nvPr>
        </p:nvSpPr>
        <p:spPr>
          <a:xfrm>
            <a:off x="677334" y="102093"/>
            <a:ext cx="8596668" cy="643631"/>
          </a:xfrm>
        </p:spPr>
        <p:txBody>
          <a:bodyPr>
            <a:normAutofit fontScale="90000"/>
          </a:bodyPr>
          <a:lstStyle/>
          <a:p>
            <a:r>
              <a:rPr lang="en-GB" b="0" i="0" dirty="0">
                <a:solidFill>
                  <a:srgbClr val="212529"/>
                </a:solidFill>
                <a:effectLst/>
                <a:latin typeface="system-ui"/>
              </a:rPr>
              <a:t>While Loop</a:t>
            </a:r>
            <a:br>
              <a:rPr lang="en-GB" b="0" i="0" dirty="0">
                <a:solidFill>
                  <a:srgbClr val="212529"/>
                </a:solidFill>
                <a:effectLst/>
                <a:latin typeface="system-ui"/>
              </a:rPr>
            </a:b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D11B838F-A8D6-456A-AF94-9882E17F2070}"/>
              </a:ext>
            </a:extLst>
          </p:cNvPr>
          <p:cNvSpPr>
            <a:spLocks noGrp="1"/>
          </p:cNvSpPr>
          <p:nvPr>
            <p:ph idx="1"/>
          </p:nvPr>
        </p:nvSpPr>
        <p:spPr>
          <a:xfrm>
            <a:off x="88777" y="745724"/>
            <a:ext cx="12103223" cy="6010183"/>
          </a:xfrm>
        </p:spPr>
        <p:txBody>
          <a:bodyPr>
            <a:normAutofit/>
          </a:bodyPr>
          <a:lstStyle/>
          <a:p>
            <a:pPr marL="0" indent="0">
              <a:buNone/>
            </a:pPr>
            <a:r>
              <a:rPr lang="en-GB" b="0" i="0" dirty="0">
                <a:solidFill>
                  <a:srgbClr val="212529"/>
                </a:solidFill>
                <a:effectLst/>
                <a:latin typeface="system-ui"/>
              </a:rPr>
              <a:t>1.while loop is also used to execute code repeated.</a:t>
            </a:r>
          </a:p>
          <a:p>
            <a:pPr marL="0" indent="0">
              <a:buNone/>
            </a:pPr>
            <a:r>
              <a:rPr lang="en-GB" dirty="0">
                <a:solidFill>
                  <a:srgbClr val="212529"/>
                </a:solidFill>
                <a:latin typeface="system-ui"/>
              </a:rPr>
              <a:t>2.</a:t>
            </a:r>
            <a:r>
              <a:rPr lang="en-GB" b="0" i="0" dirty="0">
                <a:solidFill>
                  <a:srgbClr val="212529"/>
                </a:solidFill>
                <a:effectLst/>
                <a:latin typeface="system-ui"/>
              </a:rPr>
              <a:t>It is used for iterating a part of the program several times. </a:t>
            </a:r>
          </a:p>
          <a:p>
            <a:pPr marL="0" indent="0">
              <a:buNone/>
            </a:pPr>
            <a:r>
              <a:rPr lang="en-GB" dirty="0">
                <a:solidFill>
                  <a:srgbClr val="212529"/>
                </a:solidFill>
                <a:latin typeface="system-ui"/>
              </a:rPr>
              <a:t>3.</a:t>
            </a:r>
            <a:r>
              <a:rPr lang="en-GB" b="0" i="0" dirty="0">
                <a:solidFill>
                  <a:srgbClr val="212529"/>
                </a:solidFill>
                <a:effectLst/>
                <a:latin typeface="system-ui"/>
              </a:rPr>
              <a:t>When the number of iteration is not fixed then while loop is used.</a:t>
            </a:r>
          </a:p>
          <a:p>
            <a:pPr marL="0" indent="0">
              <a:buNone/>
            </a:pPr>
            <a:r>
              <a:rPr lang="en-GB" dirty="0">
                <a:solidFill>
                  <a:srgbClr val="212529"/>
                </a:solidFill>
                <a:latin typeface="system-ui"/>
              </a:rPr>
              <a:t>Syntax:</a:t>
            </a:r>
          </a:p>
          <a:p>
            <a:pPr marL="0" indent="0">
              <a:buNone/>
            </a:pPr>
            <a:r>
              <a:rPr lang="en-GB" dirty="0">
                <a:solidFill>
                  <a:srgbClr val="212529"/>
                </a:solidFill>
                <a:latin typeface="system-ui"/>
              </a:rPr>
              <a:t>          while(condition)</a:t>
            </a:r>
          </a:p>
          <a:p>
            <a:pPr marL="0" indent="0">
              <a:buNone/>
            </a:pPr>
            <a:r>
              <a:rPr lang="en-GB" dirty="0">
                <a:solidFill>
                  <a:srgbClr val="212529"/>
                </a:solidFill>
                <a:latin typeface="system-ui"/>
              </a:rPr>
              <a:t>             {  </a:t>
            </a:r>
          </a:p>
          <a:p>
            <a:pPr marL="0" indent="0">
              <a:buNone/>
            </a:pPr>
            <a:r>
              <a:rPr lang="en-GB" dirty="0">
                <a:solidFill>
                  <a:srgbClr val="212529"/>
                </a:solidFill>
                <a:latin typeface="system-ui"/>
              </a:rPr>
              <a:t>                  //code for execution</a:t>
            </a:r>
          </a:p>
          <a:p>
            <a:pPr marL="0" indent="0">
              <a:buNone/>
            </a:pPr>
            <a:r>
              <a:rPr lang="en-GB" dirty="0">
                <a:solidFill>
                  <a:srgbClr val="212529"/>
                </a:solidFill>
                <a:latin typeface="system-ui"/>
              </a:rPr>
              <a:t>             }  </a:t>
            </a:r>
          </a:p>
          <a:p>
            <a:pPr marL="0" indent="0">
              <a:buNone/>
            </a:pPr>
            <a:endParaRPr lang="en-GB" dirty="0">
              <a:solidFill>
                <a:srgbClr val="212529"/>
              </a:solidFill>
              <a:latin typeface="system-ui"/>
            </a:endParaRPr>
          </a:p>
          <a:p>
            <a:pPr marL="0" indent="0">
              <a:buNone/>
            </a:pPr>
            <a:endParaRPr lang="en-GB" dirty="0">
              <a:solidFill>
                <a:srgbClr val="212529"/>
              </a:solidFill>
              <a:latin typeface="system-ui"/>
            </a:endParaRPr>
          </a:p>
          <a:p>
            <a:pPr marL="0" indent="0">
              <a:buNone/>
            </a:pPr>
            <a:r>
              <a:rPr lang="en-GB" dirty="0">
                <a:solidFill>
                  <a:srgbClr val="212529"/>
                </a:solidFill>
                <a:latin typeface="system-ui"/>
              </a:rPr>
              <a:t>	</a:t>
            </a:r>
          </a:p>
          <a:p>
            <a:pPr marL="0" indent="0">
              <a:buNone/>
            </a:pPr>
            <a:endParaRPr lang="en-GB" b="0" i="0" dirty="0">
              <a:solidFill>
                <a:srgbClr val="212529"/>
              </a:solidFill>
              <a:effectLst/>
              <a:latin typeface="system-ui"/>
            </a:endParaRPr>
          </a:p>
          <a:p>
            <a:endParaRPr lang="en-GB" dirty="0"/>
          </a:p>
        </p:txBody>
      </p:sp>
      <p:pic>
        <p:nvPicPr>
          <p:cNvPr id="3074" name="Picture 2" descr="while loop DFD">
            <a:extLst>
              <a:ext uri="{FF2B5EF4-FFF2-40B4-BE49-F238E27FC236}">
                <a16:creationId xmlns:a16="http://schemas.microsoft.com/office/drawing/2014/main" id="{5EF749DA-A5D5-4F30-ACEA-D8749B853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919" y="2210447"/>
            <a:ext cx="4276725"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046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C7D34F-EAB8-407B-8E40-D2B91BD4FEDA}"/>
              </a:ext>
            </a:extLst>
          </p:cNvPr>
          <p:cNvSpPr>
            <a:spLocks noGrp="1"/>
          </p:cNvSpPr>
          <p:nvPr>
            <p:ph idx="1"/>
          </p:nvPr>
        </p:nvSpPr>
        <p:spPr>
          <a:xfrm>
            <a:off x="677334" y="266331"/>
            <a:ext cx="8596668" cy="5775032"/>
          </a:xfrm>
        </p:spPr>
        <p:txBody>
          <a:bodyPr>
            <a:normAutofit fontScale="92500" lnSpcReduction="20000"/>
          </a:bodyPr>
          <a:lstStyle/>
          <a:p>
            <a:pPr marL="0" indent="0">
              <a:buNone/>
            </a:pPr>
            <a:r>
              <a:rPr lang="en-GB" b="1" i="0" dirty="0">
                <a:solidFill>
                  <a:srgbClr val="212529"/>
                </a:solidFill>
                <a:effectLst/>
                <a:latin typeface="system-ui"/>
              </a:rPr>
              <a:t>infinite while loop:</a:t>
            </a:r>
          </a:p>
          <a:p>
            <a:pPr algn="l"/>
            <a:r>
              <a:rPr lang="en-GB" b="0" i="0" dirty="0">
                <a:solidFill>
                  <a:srgbClr val="212529"/>
                </a:solidFill>
                <a:effectLst/>
                <a:latin typeface="system-ui"/>
              </a:rPr>
              <a:t>A while loop which conditional expression </a:t>
            </a:r>
            <a:r>
              <a:rPr lang="en-GB" b="1" i="0" dirty="0">
                <a:solidFill>
                  <a:srgbClr val="212529"/>
                </a:solidFill>
                <a:effectLst/>
                <a:latin typeface="system-ui"/>
              </a:rPr>
              <a:t>always returns true</a:t>
            </a:r>
            <a:r>
              <a:rPr lang="en-GB" b="0" i="0" dirty="0">
                <a:solidFill>
                  <a:srgbClr val="212529"/>
                </a:solidFill>
                <a:effectLst/>
                <a:latin typeface="system-ui"/>
              </a:rPr>
              <a:t> is called infinite while loop. We can also create infinite loop by passing </a:t>
            </a:r>
            <a:r>
              <a:rPr lang="en-GB" b="1" i="0" dirty="0">
                <a:solidFill>
                  <a:srgbClr val="212529"/>
                </a:solidFill>
                <a:effectLst/>
                <a:latin typeface="system-ui"/>
              </a:rPr>
              <a:t>true</a:t>
            </a:r>
            <a:r>
              <a:rPr lang="en-GB" b="0" i="0" dirty="0">
                <a:solidFill>
                  <a:srgbClr val="212529"/>
                </a:solidFill>
                <a:effectLst/>
                <a:latin typeface="system-ui"/>
              </a:rPr>
              <a:t> literal in the loop.</a:t>
            </a:r>
          </a:p>
          <a:p>
            <a:pPr algn="l"/>
            <a:r>
              <a:rPr lang="en-GB" b="0" i="0" dirty="0">
                <a:solidFill>
                  <a:srgbClr val="212529"/>
                </a:solidFill>
                <a:effectLst/>
                <a:latin typeface="system-ui"/>
              </a:rPr>
              <a:t>Be careful, when creating infinite loop because it can issue memory overflow problem.</a:t>
            </a:r>
          </a:p>
          <a:p>
            <a:pPr marL="0" indent="0">
              <a:buNone/>
            </a:pPr>
            <a:endParaRPr lang="en-GB" dirty="0"/>
          </a:p>
          <a:p>
            <a:pPr marL="0" indent="0">
              <a:buNone/>
            </a:pPr>
            <a:r>
              <a:rPr lang="en-GB" dirty="0"/>
              <a:t> public class WhileDemo2 </a:t>
            </a:r>
          </a:p>
          <a:p>
            <a:pPr marL="0" indent="0">
              <a:buNone/>
            </a:pPr>
            <a:r>
              <a:rPr lang="en-GB" dirty="0"/>
              <a:t>{  </a:t>
            </a:r>
          </a:p>
          <a:p>
            <a:pPr marL="0" indent="0">
              <a:buNone/>
            </a:pPr>
            <a:r>
              <a:rPr lang="en-GB" dirty="0"/>
              <a:t>	public static void main(String[] </a:t>
            </a:r>
            <a:r>
              <a:rPr lang="en-GB" dirty="0" err="1"/>
              <a:t>args</a:t>
            </a:r>
            <a:r>
              <a:rPr lang="en-GB" dirty="0"/>
              <a:t>) </a:t>
            </a:r>
          </a:p>
          <a:p>
            <a:pPr marL="0" indent="0">
              <a:buNone/>
            </a:pPr>
            <a:r>
              <a:rPr lang="en-GB" dirty="0"/>
              <a:t>	{  </a:t>
            </a:r>
          </a:p>
          <a:p>
            <a:pPr marL="0" indent="0">
              <a:buNone/>
            </a:pPr>
            <a:r>
              <a:rPr lang="en-GB" dirty="0"/>
              <a:t>		while(true)</a:t>
            </a:r>
          </a:p>
          <a:p>
            <a:pPr marL="0" indent="0">
              <a:buNone/>
            </a:pPr>
            <a:r>
              <a:rPr lang="en-GB" dirty="0"/>
              <a:t>		{  </a:t>
            </a:r>
          </a:p>
          <a:p>
            <a:pPr marL="0" indent="0">
              <a:buNone/>
            </a:pPr>
            <a:r>
              <a:rPr lang="en-GB" dirty="0"/>
              <a:t>		</a:t>
            </a:r>
            <a:r>
              <a:rPr lang="en-GB" dirty="0" err="1"/>
              <a:t>System.out.println</a:t>
            </a:r>
            <a:r>
              <a:rPr lang="en-GB" dirty="0"/>
              <a:t>("infinitive while loop");  </a:t>
            </a:r>
          </a:p>
          <a:p>
            <a:pPr marL="0" indent="0">
              <a:buNone/>
            </a:pPr>
            <a:r>
              <a:rPr lang="en-GB" dirty="0"/>
              <a:t>		}  </a:t>
            </a:r>
          </a:p>
          <a:p>
            <a:pPr marL="0" indent="0">
              <a:buNone/>
            </a:pPr>
            <a:r>
              <a:rPr lang="en-GB" dirty="0"/>
              <a:t>	}  </a:t>
            </a:r>
          </a:p>
          <a:p>
            <a:pPr marL="0" indent="0">
              <a:buNone/>
            </a:pPr>
            <a:r>
              <a:rPr lang="en-GB" dirty="0"/>
              <a:t>}  </a:t>
            </a:r>
          </a:p>
          <a:p>
            <a:pPr marL="0" indent="0">
              <a:buNone/>
            </a:pPr>
            <a:r>
              <a:rPr lang="en-GB" dirty="0"/>
              <a:t>	 </a:t>
            </a:r>
          </a:p>
          <a:p>
            <a:pPr marL="0" indent="0">
              <a:buNone/>
            </a:pPr>
            <a:r>
              <a:rPr lang="en-GB" dirty="0"/>
              <a:t>	</a:t>
            </a:r>
          </a:p>
        </p:txBody>
      </p:sp>
    </p:spTree>
    <p:extLst>
      <p:ext uri="{BB962C8B-B14F-4D97-AF65-F5344CB8AC3E}">
        <p14:creationId xmlns:p14="http://schemas.microsoft.com/office/powerpoint/2010/main" val="3010122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4D97-7E68-4DE8-8234-EC5093407178}"/>
              </a:ext>
            </a:extLst>
          </p:cNvPr>
          <p:cNvSpPr>
            <a:spLocks noGrp="1"/>
          </p:cNvSpPr>
          <p:nvPr>
            <p:ph type="title"/>
          </p:nvPr>
        </p:nvSpPr>
        <p:spPr>
          <a:xfrm>
            <a:off x="71021" y="62145"/>
            <a:ext cx="9202981" cy="532660"/>
          </a:xfrm>
        </p:spPr>
        <p:txBody>
          <a:bodyPr>
            <a:normAutofit fontScale="90000"/>
          </a:bodyPr>
          <a:lstStyle/>
          <a:p>
            <a:r>
              <a:rPr lang="en-GB" dirty="0">
                <a:solidFill>
                  <a:srgbClr val="212529"/>
                </a:solidFill>
                <a:latin typeface="system-ui"/>
              </a:rPr>
              <a:t>DO-While</a:t>
            </a: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5BE00EED-3999-43BA-A721-7BF8020A1EFB}"/>
              </a:ext>
            </a:extLst>
          </p:cNvPr>
          <p:cNvSpPr>
            <a:spLocks noGrp="1"/>
          </p:cNvSpPr>
          <p:nvPr>
            <p:ph idx="1"/>
          </p:nvPr>
        </p:nvSpPr>
        <p:spPr>
          <a:xfrm>
            <a:off x="71021" y="594804"/>
            <a:ext cx="12046998" cy="5770485"/>
          </a:xfrm>
        </p:spPr>
        <p:txBody>
          <a:bodyPr/>
          <a:lstStyle/>
          <a:p>
            <a:pPr algn="l"/>
            <a:r>
              <a:rPr lang="en-GB" b="0" i="0" dirty="0">
                <a:solidFill>
                  <a:srgbClr val="212529"/>
                </a:solidFill>
                <a:effectLst/>
                <a:latin typeface="system-ui"/>
              </a:rPr>
              <a:t>In Java, the do-while loop is used to execute statements again and again. </a:t>
            </a:r>
          </a:p>
          <a:p>
            <a:pPr algn="l"/>
            <a:r>
              <a:rPr lang="en-GB" b="0" i="0" dirty="0">
                <a:solidFill>
                  <a:srgbClr val="212529"/>
                </a:solidFill>
                <a:effectLst/>
                <a:latin typeface="system-ui"/>
              </a:rPr>
              <a:t>This loop </a:t>
            </a:r>
            <a:r>
              <a:rPr lang="en-GB" b="1" i="0" dirty="0">
                <a:solidFill>
                  <a:srgbClr val="212529"/>
                </a:solidFill>
                <a:effectLst/>
                <a:latin typeface="system-ui"/>
              </a:rPr>
              <a:t>executes at least once</a:t>
            </a:r>
            <a:r>
              <a:rPr lang="en-GB" b="0" i="0" dirty="0">
                <a:solidFill>
                  <a:srgbClr val="212529"/>
                </a:solidFill>
                <a:effectLst/>
                <a:latin typeface="system-ui"/>
              </a:rPr>
              <a:t> because the loop is executed before the condition is checked. It means loop </a:t>
            </a:r>
            <a:r>
              <a:rPr lang="en-GB" b="1" i="0" dirty="0">
                <a:solidFill>
                  <a:srgbClr val="212529"/>
                </a:solidFill>
                <a:effectLst/>
                <a:latin typeface="system-ui"/>
              </a:rPr>
              <a:t>condition evaluates after executing</a:t>
            </a:r>
            <a:r>
              <a:rPr lang="en-GB" b="0" i="0" dirty="0">
                <a:solidFill>
                  <a:srgbClr val="212529"/>
                </a:solidFill>
                <a:effectLst/>
                <a:latin typeface="system-ui"/>
              </a:rPr>
              <a:t> of loop body.</a:t>
            </a:r>
          </a:p>
          <a:p>
            <a:pPr algn="l"/>
            <a:r>
              <a:rPr lang="en-GB" b="0" i="0" dirty="0">
                <a:solidFill>
                  <a:srgbClr val="212529"/>
                </a:solidFill>
                <a:effectLst/>
                <a:latin typeface="system-ui"/>
              </a:rPr>
              <a:t>The main </a:t>
            </a:r>
            <a:r>
              <a:rPr lang="en-GB" b="1" i="0" dirty="0">
                <a:solidFill>
                  <a:srgbClr val="212529"/>
                </a:solidFill>
                <a:effectLst/>
                <a:latin typeface="system-ui"/>
              </a:rPr>
              <a:t>difference between while and do-while loop</a:t>
            </a:r>
            <a:r>
              <a:rPr lang="en-GB" b="0" i="0" dirty="0">
                <a:solidFill>
                  <a:srgbClr val="212529"/>
                </a:solidFill>
                <a:effectLst/>
                <a:latin typeface="system-ui"/>
              </a:rPr>
              <a:t> is, in do while loop condition evaluates after executing the loop.</a:t>
            </a:r>
          </a:p>
          <a:p>
            <a:r>
              <a:rPr lang="en-GB" dirty="0"/>
              <a:t>Syntax: </a:t>
            </a:r>
          </a:p>
          <a:p>
            <a:pPr marL="0" indent="0">
              <a:buNone/>
            </a:pPr>
            <a:r>
              <a:rPr lang="en-GB" dirty="0"/>
              <a:t>          do</a:t>
            </a:r>
          </a:p>
          <a:p>
            <a:pPr marL="0" indent="0">
              <a:buNone/>
            </a:pPr>
            <a:r>
              <a:rPr lang="en-GB" dirty="0"/>
              <a:t>            {  </a:t>
            </a:r>
          </a:p>
          <a:p>
            <a:pPr marL="0" indent="0">
              <a:buNone/>
            </a:pPr>
            <a:r>
              <a:rPr lang="en-GB" dirty="0"/>
              <a:t>           //code for execution </a:t>
            </a:r>
          </a:p>
          <a:p>
            <a:pPr marL="0" indent="0">
              <a:buNone/>
            </a:pPr>
            <a:r>
              <a:rPr lang="en-GB" dirty="0"/>
              <a:t>          }</a:t>
            </a:r>
          </a:p>
          <a:p>
            <a:pPr marL="0" indent="0">
              <a:buNone/>
            </a:pPr>
            <a:r>
              <a:rPr lang="en-GB" dirty="0"/>
              <a:t>       while(condition);  </a:t>
            </a:r>
          </a:p>
          <a:p>
            <a:r>
              <a:rPr lang="en-GB" dirty="0"/>
              <a:t>	</a:t>
            </a:r>
          </a:p>
          <a:p>
            <a:endParaRPr lang="en-GB" dirty="0"/>
          </a:p>
        </p:txBody>
      </p:sp>
      <p:pic>
        <p:nvPicPr>
          <p:cNvPr id="4098" name="Picture 2" descr="do-while-dfd diagram">
            <a:extLst>
              <a:ext uri="{FF2B5EF4-FFF2-40B4-BE49-F238E27FC236}">
                <a16:creationId xmlns:a16="http://schemas.microsoft.com/office/drawing/2014/main" id="{08B70AB7-CA55-45A7-8782-63587DD1F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320" y="2092216"/>
            <a:ext cx="3962400" cy="4170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86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4408-406F-4341-9F99-5C79AD2AFBBD}"/>
              </a:ext>
            </a:extLst>
          </p:cNvPr>
          <p:cNvSpPr>
            <a:spLocks noGrp="1"/>
          </p:cNvSpPr>
          <p:nvPr>
            <p:ph type="title"/>
          </p:nvPr>
        </p:nvSpPr>
        <p:spPr>
          <a:xfrm>
            <a:off x="71021" y="1"/>
            <a:ext cx="9202981" cy="639192"/>
          </a:xfrm>
        </p:spPr>
        <p:txBody>
          <a:bodyPr>
            <a:normAutofit fontScale="90000"/>
          </a:bodyPr>
          <a:lstStyle/>
          <a:p>
            <a:r>
              <a:rPr lang="en-GB" b="0" i="0" dirty="0">
                <a:solidFill>
                  <a:srgbClr val="212529"/>
                </a:solidFill>
                <a:effectLst/>
                <a:latin typeface="system-ui"/>
              </a:rPr>
              <a:t>Java Break and Continue Statements </a:t>
            </a: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13E97CFB-038B-4B48-9DEC-1B4C844D9ED2}"/>
              </a:ext>
            </a:extLst>
          </p:cNvPr>
          <p:cNvSpPr>
            <a:spLocks noGrp="1"/>
          </p:cNvSpPr>
          <p:nvPr>
            <p:ph idx="1"/>
          </p:nvPr>
        </p:nvSpPr>
        <p:spPr>
          <a:xfrm>
            <a:off x="71021" y="639193"/>
            <a:ext cx="12120979" cy="6107836"/>
          </a:xfrm>
        </p:spPr>
        <p:txBody>
          <a:bodyPr>
            <a:noAutofit/>
          </a:bodyPr>
          <a:lstStyle/>
          <a:p>
            <a:pPr>
              <a:buAutoNum type="arabicPeriod"/>
            </a:pPr>
            <a:r>
              <a:rPr lang="en-GB" sz="1400" dirty="0"/>
              <a:t>Java break and continue statements are used to manage program flow. We can use them in a loop to control loop iterations.</a:t>
            </a:r>
          </a:p>
          <a:p>
            <a:pPr algn="l"/>
            <a:r>
              <a:rPr lang="en-GB" b="0" i="0" dirty="0">
                <a:solidFill>
                  <a:srgbClr val="212529"/>
                </a:solidFill>
                <a:effectLst/>
                <a:latin typeface="system-ui"/>
              </a:rPr>
              <a:t>Break Statement:</a:t>
            </a:r>
          </a:p>
          <a:p>
            <a:pPr marL="0" indent="0" algn="l">
              <a:buNone/>
            </a:pPr>
            <a:r>
              <a:rPr lang="en-GB" sz="1400" b="0" i="0" dirty="0">
                <a:solidFill>
                  <a:srgbClr val="212529"/>
                </a:solidFill>
                <a:effectLst/>
                <a:latin typeface="system-ui"/>
              </a:rPr>
              <a:t>          1.In Java, break is a statement that is used to </a:t>
            </a:r>
            <a:r>
              <a:rPr lang="en-GB" sz="1400" b="1" i="0" dirty="0">
                <a:solidFill>
                  <a:srgbClr val="212529"/>
                </a:solidFill>
                <a:effectLst/>
                <a:latin typeface="system-ui"/>
              </a:rPr>
              <a:t>break current execution</a:t>
            </a:r>
            <a:r>
              <a:rPr lang="en-GB" sz="1400" b="0" i="0" dirty="0">
                <a:solidFill>
                  <a:srgbClr val="212529"/>
                </a:solidFill>
                <a:effectLst/>
                <a:latin typeface="system-ui"/>
              </a:rPr>
              <a:t> flow of the program.</a:t>
            </a:r>
          </a:p>
          <a:p>
            <a:pPr marL="0" indent="0" algn="l">
              <a:buNone/>
            </a:pPr>
            <a:r>
              <a:rPr lang="en-GB" sz="1400" b="0" i="0" dirty="0">
                <a:solidFill>
                  <a:srgbClr val="212529"/>
                </a:solidFill>
                <a:effectLst/>
                <a:latin typeface="system-ui"/>
              </a:rPr>
              <a:t>          2. We can use break statement inside loop, switch case etc.</a:t>
            </a:r>
          </a:p>
          <a:p>
            <a:pPr marL="0" indent="0" algn="l">
              <a:buNone/>
            </a:pPr>
            <a:r>
              <a:rPr lang="en-GB" sz="1400" b="0" i="0" dirty="0">
                <a:solidFill>
                  <a:srgbClr val="212529"/>
                </a:solidFill>
                <a:effectLst/>
                <a:latin typeface="system-ui"/>
              </a:rPr>
              <a:t>          3. If break is used </a:t>
            </a:r>
            <a:r>
              <a:rPr lang="en-GB" sz="1400" b="1" i="0" dirty="0">
                <a:solidFill>
                  <a:srgbClr val="212529"/>
                </a:solidFill>
                <a:effectLst/>
                <a:latin typeface="system-ui"/>
              </a:rPr>
              <a:t>inside loop</a:t>
            </a:r>
            <a:r>
              <a:rPr lang="en-GB" sz="1400" b="0" i="0" dirty="0">
                <a:solidFill>
                  <a:srgbClr val="212529"/>
                </a:solidFill>
                <a:effectLst/>
                <a:latin typeface="system-ui"/>
              </a:rPr>
              <a:t> then it will terminate the loop.</a:t>
            </a:r>
          </a:p>
          <a:p>
            <a:pPr marL="0" indent="0" algn="l">
              <a:buNone/>
            </a:pPr>
            <a:r>
              <a:rPr lang="en-GB" sz="1400" b="0" i="0" dirty="0">
                <a:solidFill>
                  <a:srgbClr val="212529"/>
                </a:solidFill>
                <a:effectLst/>
                <a:latin typeface="system-ui"/>
              </a:rPr>
              <a:t>          4. If break is used </a:t>
            </a:r>
            <a:r>
              <a:rPr lang="en-GB" sz="1400" b="1" i="0" dirty="0">
                <a:solidFill>
                  <a:srgbClr val="212529"/>
                </a:solidFill>
                <a:effectLst/>
                <a:latin typeface="system-ui"/>
              </a:rPr>
              <a:t>inside the innermost loop</a:t>
            </a:r>
            <a:r>
              <a:rPr lang="en-GB" sz="1400" b="0" i="0" dirty="0">
                <a:solidFill>
                  <a:srgbClr val="212529"/>
                </a:solidFill>
                <a:effectLst/>
                <a:latin typeface="system-ui"/>
              </a:rPr>
              <a:t> then break will terminate the innermost loop only and execution will start from the outer loop.</a:t>
            </a:r>
          </a:p>
          <a:p>
            <a:pPr marL="0" indent="0" algn="l">
              <a:buNone/>
            </a:pPr>
            <a:r>
              <a:rPr lang="en-GB" sz="1400" b="0" i="0" dirty="0">
                <a:solidFill>
                  <a:srgbClr val="212529"/>
                </a:solidFill>
                <a:effectLst/>
                <a:latin typeface="system-ui"/>
              </a:rPr>
              <a:t>          5. If break is used in switch case then it will terminate the execution after the matched case. Use of break, we have covered in our switch case topic.</a:t>
            </a:r>
          </a:p>
          <a:p>
            <a:pPr>
              <a:buAutoNum type="arabicPeriod"/>
            </a:pPr>
            <a:r>
              <a:rPr lang="en-GB" sz="1400" dirty="0"/>
              <a:t>Syntax:</a:t>
            </a:r>
          </a:p>
          <a:p>
            <a:pPr marL="0" indent="0">
              <a:buNone/>
            </a:pPr>
            <a:r>
              <a:rPr lang="en-GB" sz="1400" dirty="0"/>
              <a:t>                  jump-statement;      </a:t>
            </a:r>
          </a:p>
          <a:p>
            <a:pPr marL="0" indent="0">
              <a:buNone/>
            </a:pPr>
            <a:r>
              <a:rPr lang="en-GB" sz="1400" dirty="0"/>
              <a:t>                 break;   </a:t>
            </a:r>
          </a:p>
          <a:p>
            <a:pPr marL="0" indent="0">
              <a:buNone/>
            </a:pPr>
            <a:r>
              <a:rPr lang="en-GB" sz="1400" dirty="0"/>
              <a:t>	</a:t>
            </a:r>
          </a:p>
          <a:p>
            <a:pPr marL="0" indent="0">
              <a:buNone/>
            </a:pPr>
            <a:endParaRPr lang="en-GB" sz="1400" dirty="0"/>
          </a:p>
          <a:p>
            <a:pPr marL="0" indent="0">
              <a:buNone/>
            </a:pPr>
            <a:endParaRPr lang="en-GB" sz="1100" dirty="0"/>
          </a:p>
        </p:txBody>
      </p:sp>
      <p:pic>
        <p:nvPicPr>
          <p:cNvPr id="5129" name="Picture 9" descr="break-statement-DFD ">
            <a:extLst>
              <a:ext uri="{FF2B5EF4-FFF2-40B4-BE49-F238E27FC236}">
                <a16:creationId xmlns:a16="http://schemas.microsoft.com/office/drawing/2014/main" id="{97D0211F-F072-4AD4-A379-63F15A079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3365" y="3142695"/>
            <a:ext cx="5591175" cy="3311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4485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1024</TotalTime>
  <Words>1087</Words>
  <Application>Microsoft Office PowerPoint</Application>
  <PresentationFormat>Widescreen</PresentationFormat>
  <Paragraphs>150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Helvetica</vt:lpstr>
      <vt:lpstr>Roboto</vt:lpstr>
      <vt:lpstr>system-ui</vt:lpstr>
      <vt:lpstr>Trebuchet MS</vt:lpstr>
      <vt:lpstr>Wingdings 3</vt:lpstr>
      <vt:lpstr>Facet</vt:lpstr>
      <vt:lpstr>Basics Of Java</vt:lpstr>
      <vt:lpstr>Switch Statement:</vt:lpstr>
      <vt:lpstr>Java Loops </vt:lpstr>
      <vt:lpstr>For loop Parameters:  </vt:lpstr>
      <vt:lpstr>forEach Loop:  </vt:lpstr>
      <vt:lpstr>While Loop   </vt:lpstr>
      <vt:lpstr>PowerPoint Presentation</vt:lpstr>
      <vt:lpstr>DO-While </vt:lpstr>
      <vt:lpstr>Java Break and Continue Statements   </vt:lpstr>
      <vt:lpstr>Continue Statement:</vt:lpstr>
      <vt:lpstr>Interview Preparation …..?</vt:lpstr>
      <vt:lpstr>Programs:</vt:lpstr>
      <vt:lpstr>Next topic…?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hp</dc:creator>
  <cp:lastModifiedBy>hp</cp:lastModifiedBy>
  <cp:revision>65</cp:revision>
  <dcterms:created xsi:type="dcterms:W3CDTF">2023-01-26T06:05:43Z</dcterms:created>
  <dcterms:modified xsi:type="dcterms:W3CDTF">2023-02-01T16:06:05Z</dcterms:modified>
</cp:coreProperties>
</file>