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75" r:id="rId5"/>
    <p:sldId id="276" r:id="rId6"/>
    <p:sldId id="277" r:id="rId7"/>
    <p:sldId id="278" r:id="rId8"/>
    <p:sldId id="272" r:id="rId9"/>
    <p:sldId id="279" r:id="rId10"/>
    <p:sldId id="280" r:id="rId11"/>
    <p:sldId id="281" r:id="rId12"/>
    <p:sldId id="270"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02/02/2023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02/02/2023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02/02/2023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02/02/2023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02/02/2023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404534"/>
            <a:ext cx="7766936" cy="1646299"/>
          </a:xfrm>
        </p:spPr>
        <p:txBody>
          <a:bodyPr/>
          <a:lstStyle/>
          <a:p>
            <a:r>
              <a:rPr lang="en-GB" dirty="0"/>
              <a:t>Basics Of Java</a:t>
            </a:r>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2EC7-5D4D-4E71-BEF8-46EDEA0E259A}"/>
              </a:ext>
            </a:extLst>
          </p:cNvPr>
          <p:cNvSpPr>
            <a:spLocks noGrp="1"/>
          </p:cNvSpPr>
          <p:nvPr>
            <p:ph type="title"/>
          </p:nvPr>
        </p:nvSpPr>
        <p:spPr>
          <a:xfrm>
            <a:off x="677334" y="195310"/>
            <a:ext cx="8596668" cy="807868"/>
          </a:xfrm>
        </p:spPr>
        <p:txBody>
          <a:bodyPr>
            <a:normAutofit fontScale="90000"/>
          </a:bodyPr>
          <a:lstStyle/>
          <a:p>
            <a:r>
              <a:rPr lang="en-GB" b="0" i="0" dirty="0">
                <a:solidFill>
                  <a:srgbClr val="212529"/>
                </a:solidFill>
                <a:effectLst/>
                <a:latin typeface="system-ui"/>
              </a:rPr>
              <a:t>Initialization of Array</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E967435A-8F41-4A4C-9C65-02F5F00C0D01}"/>
              </a:ext>
            </a:extLst>
          </p:cNvPr>
          <p:cNvSpPr>
            <a:spLocks noGrp="1"/>
          </p:cNvSpPr>
          <p:nvPr>
            <p:ph idx="1"/>
          </p:nvPr>
        </p:nvSpPr>
        <p:spPr>
          <a:xfrm>
            <a:off x="677334" y="1003179"/>
            <a:ext cx="8596668" cy="5038184"/>
          </a:xfrm>
        </p:spPr>
        <p:txBody>
          <a:bodyPr>
            <a:normAutofit lnSpcReduction="10000"/>
          </a:bodyPr>
          <a:lstStyle/>
          <a:p>
            <a:r>
              <a:rPr lang="en-GB" b="0" i="0" dirty="0">
                <a:solidFill>
                  <a:srgbClr val="212529"/>
                </a:solidFill>
                <a:effectLst/>
                <a:latin typeface="system-ui"/>
              </a:rPr>
              <a:t>Initialization is a process of allocating memory to an array. At the time of initialization, we specify the size of array to reserve memory area.</a:t>
            </a:r>
          </a:p>
          <a:p>
            <a:r>
              <a:rPr lang="en-GB" b="1" i="0" dirty="0">
                <a:solidFill>
                  <a:srgbClr val="212529"/>
                </a:solidFill>
                <a:effectLst/>
                <a:latin typeface="system-ui"/>
              </a:rPr>
              <a:t>Initialization Syntax</a:t>
            </a:r>
            <a:r>
              <a:rPr lang="en-GB" dirty="0">
                <a:solidFill>
                  <a:srgbClr val="212529"/>
                </a:solidFill>
                <a:latin typeface="system-ui"/>
              </a:rPr>
              <a:t>: </a:t>
            </a:r>
          </a:p>
          <a:p>
            <a:pPr marL="0" indent="0">
              <a:buNone/>
            </a:pPr>
            <a:r>
              <a:rPr lang="en-GB" dirty="0">
                <a:solidFill>
                  <a:srgbClr val="212529"/>
                </a:solidFill>
                <a:latin typeface="system-ui"/>
              </a:rPr>
              <a:t>                                            1.  </a:t>
            </a:r>
            <a:r>
              <a:rPr lang="en-GB" dirty="0" err="1">
                <a:solidFill>
                  <a:srgbClr val="212529"/>
                </a:solidFill>
                <a:latin typeface="system-ui"/>
              </a:rPr>
              <a:t>arrayName</a:t>
            </a:r>
            <a:r>
              <a:rPr lang="en-GB" dirty="0">
                <a:solidFill>
                  <a:srgbClr val="212529"/>
                </a:solidFill>
                <a:latin typeface="system-ui"/>
              </a:rPr>
              <a:t> = new datatype[size]</a:t>
            </a:r>
          </a:p>
          <a:p>
            <a:pPr marL="0" indent="0">
              <a:buNone/>
            </a:pPr>
            <a:r>
              <a:rPr lang="en-GB" dirty="0">
                <a:solidFill>
                  <a:srgbClr val="212529"/>
                </a:solidFill>
                <a:latin typeface="system-ui"/>
              </a:rPr>
              <a:t>                                             2. Datatype[] </a:t>
            </a:r>
            <a:r>
              <a:rPr lang="en-GB" dirty="0" err="1">
                <a:solidFill>
                  <a:srgbClr val="212529"/>
                </a:solidFill>
                <a:latin typeface="system-ui"/>
              </a:rPr>
              <a:t>arrayName</a:t>
            </a:r>
            <a:r>
              <a:rPr lang="en-GB" dirty="0">
                <a:solidFill>
                  <a:srgbClr val="212529"/>
                </a:solidFill>
                <a:latin typeface="system-ui"/>
              </a:rPr>
              <a:t> = new datatype[size]</a:t>
            </a:r>
          </a:p>
          <a:p>
            <a:pPr marL="0" indent="0">
              <a:buNone/>
            </a:pPr>
            <a:endParaRPr lang="en-GB" dirty="0">
              <a:solidFill>
                <a:srgbClr val="212529"/>
              </a:solidFill>
              <a:latin typeface="system-ui"/>
            </a:endParaRPr>
          </a:p>
          <a:p>
            <a:pPr marL="0" indent="0">
              <a:buNone/>
            </a:pPr>
            <a:r>
              <a:rPr lang="en-GB" dirty="0">
                <a:solidFill>
                  <a:srgbClr val="212529"/>
                </a:solidFill>
                <a:latin typeface="system-ui"/>
              </a:rPr>
              <a:t>                                                Ex: int[] </a:t>
            </a:r>
            <a:r>
              <a:rPr lang="en-GB" dirty="0" err="1">
                <a:solidFill>
                  <a:srgbClr val="212529"/>
                </a:solidFill>
                <a:latin typeface="system-ui"/>
              </a:rPr>
              <a:t>arr</a:t>
            </a:r>
            <a:r>
              <a:rPr lang="en-GB" dirty="0">
                <a:solidFill>
                  <a:srgbClr val="212529"/>
                </a:solidFill>
                <a:latin typeface="system-ui"/>
              </a:rPr>
              <a:t> = new int[5];</a:t>
            </a:r>
          </a:p>
          <a:p>
            <a:pPr marL="0" indent="0">
              <a:buNone/>
            </a:pPr>
            <a:r>
              <a:rPr lang="en-GB" b="1" i="0" dirty="0">
                <a:solidFill>
                  <a:srgbClr val="212529"/>
                </a:solidFill>
                <a:effectLst/>
                <a:latin typeface="system-ui"/>
              </a:rPr>
              <a:t>Set Array Elements:  </a:t>
            </a:r>
            <a:r>
              <a:rPr lang="en-GB" b="0" i="0" dirty="0">
                <a:solidFill>
                  <a:srgbClr val="212529"/>
                </a:solidFill>
                <a:effectLst/>
                <a:latin typeface="system-ui"/>
              </a:rPr>
              <a:t>We can set array elements either at the time of initialization or by assigning direct to its index.</a:t>
            </a:r>
            <a:endParaRPr lang="en-GB" b="1" i="0" dirty="0">
              <a:solidFill>
                <a:srgbClr val="212529"/>
              </a:solidFill>
              <a:effectLst/>
              <a:latin typeface="system-ui"/>
            </a:endParaRPr>
          </a:p>
          <a:p>
            <a:pPr marL="0" indent="0">
              <a:buNone/>
            </a:pPr>
            <a:r>
              <a:rPr lang="en-GB" b="1" dirty="0">
                <a:solidFill>
                  <a:srgbClr val="212529"/>
                </a:solidFill>
                <a:latin typeface="system-ui"/>
              </a:rPr>
              <a:t>                                      int[] </a:t>
            </a:r>
            <a:r>
              <a:rPr lang="en-GB" b="1" dirty="0" err="1">
                <a:solidFill>
                  <a:srgbClr val="212529"/>
                </a:solidFill>
                <a:latin typeface="system-ui"/>
              </a:rPr>
              <a:t>arr</a:t>
            </a:r>
            <a:r>
              <a:rPr lang="en-GB" b="1" dirty="0">
                <a:solidFill>
                  <a:srgbClr val="212529"/>
                </a:solidFill>
                <a:latin typeface="system-ui"/>
              </a:rPr>
              <a:t> = {10,20,30,40,50};   or</a:t>
            </a:r>
          </a:p>
          <a:p>
            <a:pPr marL="0" indent="0">
              <a:buNone/>
            </a:pPr>
            <a:r>
              <a:rPr lang="en-GB" b="0" i="0" dirty="0">
                <a:solidFill>
                  <a:srgbClr val="212529"/>
                </a:solidFill>
                <a:effectLst/>
                <a:latin typeface="system-ui"/>
              </a:rPr>
              <a:t>                                       </a:t>
            </a:r>
            <a:r>
              <a:rPr lang="en-GB" b="0" i="0" dirty="0" err="1">
                <a:solidFill>
                  <a:srgbClr val="212529"/>
                </a:solidFill>
                <a:effectLst/>
                <a:latin typeface="system-ui"/>
              </a:rPr>
              <a:t>arr</a:t>
            </a:r>
            <a:r>
              <a:rPr lang="en-GB" dirty="0">
                <a:solidFill>
                  <a:srgbClr val="212529"/>
                </a:solidFill>
                <a:latin typeface="system-ui"/>
              </a:rPr>
              <a:t>[1]=105;</a:t>
            </a:r>
            <a:endParaRPr lang="en-GB" b="0" i="0" dirty="0">
              <a:solidFill>
                <a:srgbClr val="212529"/>
              </a:solidFill>
              <a:effectLst/>
              <a:latin typeface="system-ui"/>
            </a:endParaRPr>
          </a:p>
          <a:p>
            <a:pPr marL="0" indent="0">
              <a:buNone/>
            </a:pPr>
            <a:endParaRPr lang="en-GB" dirty="0">
              <a:solidFill>
                <a:srgbClr val="212529"/>
              </a:solidFill>
              <a:latin typeface="system-ui"/>
            </a:endParaRPr>
          </a:p>
          <a:p>
            <a:pPr marL="0" indent="0">
              <a:buNone/>
            </a:pPr>
            <a:r>
              <a:rPr lang="en-GB" dirty="0">
                <a:solidFill>
                  <a:srgbClr val="212529"/>
                </a:solidFill>
                <a:latin typeface="system-ui"/>
              </a:rPr>
              <a:t>                                               </a:t>
            </a:r>
          </a:p>
          <a:p>
            <a:pPr marL="0" indent="0">
              <a:buNone/>
            </a:pPr>
            <a:r>
              <a:rPr lang="en-GB" dirty="0">
                <a:solidFill>
                  <a:srgbClr val="212529"/>
                </a:solidFill>
                <a:latin typeface="system-ui"/>
              </a:rPr>
              <a:t>                                                                                  </a:t>
            </a:r>
          </a:p>
          <a:p>
            <a:pPr marL="0" indent="0">
              <a:buNone/>
            </a:pPr>
            <a:endParaRPr lang="en-GB" dirty="0"/>
          </a:p>
        </p:txBody>
      </p:sp>
    </p:spTree>
    <p:extLst>
      <p:ext uri="{BB962C8B-B14F-4D97-AF65-F5344CB8AC3E}">
        <p14:creationId xmlns:p14="http://schemas.microsoft.com/office/powerpoint/2010/main" val="17413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4A71-3651-4653-895C-3CEA722600BF}"/>
              </a:ext>
            </a:extLst>
          </p:cNvPr>
          <p:cNvSpPr>
            <a:spLocks noGrp="1"/>
          </p:cNvSpPr>
          <p:nvPr>
            <p:ph type="title"/>
          </p:nvPr>
        </p:nvSpPr>
        <p:spPr>
          <a:xfrm>
            <a:off x="677334" y="0"/>
            <a:ext cx="8596668" cy="745724"/>
          </a:xfrm>
        </p:spPr>
        <p:txBody>
          <a:bodyPr>
            <a:normAutofit fontScale="90000"/>
          </a:bodyPr>
          <a:lstStyle/>
          <a:p>
            <a:r>
              <a:rPr lang="en-GB" b="0" i="0" dirty="0">
                <a:solidFill>
                  <a:srgbClr val="212529"/>
                </a:solidFill>
                <a:effectLst/>
                <a:latin typeface="system-ui"/>
              </a:rPr>
              <a:t>Different ways to create objects in Java</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84FDA827-B008-4987-81F0-22734791889A}"/>
              </a:ext>
            </a:extLst>
          </p:cNvPr>
          <p:cNvSpPr>
            <a:spLocks noGrp="1"/>
          </p:cNvSpPr>
          <p:nvPr>
            <p:ph idx="1"/>
          </p:nvPr>
        </p:nvSpPr>
        <p:spPr>
          <a:xfrm>
            <a:off x="71021" y="621437"/>
            <a:ext cx="12120979" cy="5885895"/>
          </a:xfrm>
        </p:spPr>
        <p:txBody>
          <a:bodyPr>
            <a:normAutofit/>
          </a:bodyPr>
          <a:lstStyle/>
          <a:p>
            <a:r>
              <a:rPr lang="en-GB" b="0" i="0" dirty="0">
                <a:solidFill>
                  <a:srgbClr val="212529"/>
                </a:solidFill>
                <a:effectLst/>
                <a:latin typeface="system-ui"/>
              </a:rPr>
              <a:t>Java is an object-oriented language, everything revolve around the object. </a:t>
            </a:r>
          </a:p>
          <a:p>
            <a:r>
              <a:rPr lang="en-GB" b="0" i="0" dirty="0">
                <a:solidFill>
                  <a:srgbClr val="212529"/>
                </a:solidFill>
                <a:effectLst/>
                <a:latin typeface="system-ui"/>
              </a:rPr>
              <a:t>An object </a:t>
            </a:r>
            <a:r>
              <a:rPr lang="en-GB" b="1" i="0" dirty="0">
                <a:solidFill>
                  <a:srgbClr val="212529"/>
                </a:solidFill>
                <a:effectLst/>
                <a:latin typeface="system-ui"/>
              </a:rPr>
              <a:t>represents runtime entity</a:t>
            </a:r>
            <a:r>
              <a:rPr lang="en-GB" b="0" i="0" dirty="0">
                <a:solidFill>
                  <a:srgbClr val="212529"/>
                </a:solidFill>
                <a:effectLst/>
                <a:latin typeface="system-ui"/>
              </a:rPr>
              <a:t> of a class and is </a:t>
            </a:r>
            <a:r>
              <a:rPr lang="en-GB" b="1" i="0" dirty="0">
                <a:solidFill>
                  <a:srgbClr val="212529"/>
                </a:solidFill>
                <a:effectLst/>
                <a:latin typeface="system-ui"/>
              </a:rPr>
              <a:t>essential to call variables and methods of the class</a:t>
            </a:r>
            <a:r>
              <a:rPr lang="en-GB" b="0" i="0" dirty="0">
                <a:solidFill>
                  <a:srgbClr val="212529"/>
                </a:solidFill>
                <a:effectLst/>
                <a:latin typeface="system-ui"/>
              </a:rPr>
              <a:t>.</a:t>
            </a:r>
          </a:p>
          <a:p>
            <a:r>
              <a:rPr lang="en-GB" dirty="0"/>
              <a:t>1. Using new keyword.</a:t>
            </a:r>
          </a:p>
          <a:p>
            <a:pPr marL="0" indent="0">
              <a:buNone/>
            </a:pPr>
            <a:r>
              <a:rPr lang="en-GB" dirty="0"/>
              <a:t>                       Tester tester1 = new Tester();</a:t>
            </a:r>
          </a:p>
          <a:p>
            <a:r>
              <a:rPr lang="en-GB" dirty="0"/>
              <a:t>2. Using </a:t>
            </a:r>
            <a:r>
              <a:rPr lang="en-GB" dirty="0" err="1"/>
              <a:t>Class.forName</a:t>
            </a:r>
            <a:r>
              <a:rPr lang="en-GB" dirty="0"/>
              <a:t>() method</a:t>
            </a:r>
          </a:p>
          <a:p>
            <a:r>
              <a:rPr lang="en-GB" dirty="0"/>
              <a:t>                  Tester tester2 = (Tester)</a:t>
            </a:r>
            <a:r>
              <a:rPr lang="en-GB" dirty="0" err="1"/>
              <a:t>Class.forName</a:t>
            </a:r>
            <a:r>
              <a:rPr lang="en-GB" dirty="0"/>
              <a:t>("Tester").</a:t>
            </a:r>
            <a:r>
              <a:rPr lang="en-GB" dirty="0" err="1"/>
              <a:t>newInstance</a:t>
            </a:r>
            <a:r>
              <a:rPr lang="en-GB" dirty="0"/>
              <a:t>();</a:t>
            </a:r>
          </a:p>
          <a:p>
            <a:r>
              <a:rPr lang="en-GB" dirty="0"/>
              <a:t>3. Using clone method.</a:t>
            </a:r>
          </a:p>
          <a:p>
            <a:pPr marL="0" indent="0">
              <a:buNone/>
            </a:pPr>
            <a:r>
              <a:rPr lang="en-GB" dirty="0"/>
              <a:t>                       Tester tester3 = tester1.clone();</a:t>
            </a:r>
          </a:p>
          <a:p>
            <a:r>
              <a:rPr lang="en-GB" dirty="0"/>
              <a:t>4. Using </a:t>
            </a:r>
            <a:r>
              <a:rPr lang="en-GB" dirty="0" err="1"/>
              <a:t>Constructor.</a:t>
            </a:r>
            <a:r>
              <a:rPr lang="en-GB" sz="1800" dirty="0" err="1">
                <a:solidFill>
                  <a:srgbClr val="000000"/>
                </a:solidFill>
                <a:effectLst/>
                <a:latin typeface="Consolas" panose="020B0609020204030204" pitchFamily="49" charset="0"/>
              </a:rPr>
              <a:t>newInstance</a:t>
            </a:r>
            <a:r>
              <a:rPr lang="en-GB" sz="1800" dirty="0">
                <a:solidFill>
                  <a:srgbClr val="000000"/>
                </a:solidFill>
                <a:effectLst/>
                <a:latin typeface="Consolas" panose="020B0609020204030204" pitchFamily="49" charset="0"/>
              </a:rPr>
              <a:t>()</a:t>
            </a:r>
            <a:r>
              <a:rPr lang="en-GB" dirty="0"/>
              <a:t> method</a:t>
            </a:r>
          </a:p>
          <a:p>
            <a:pPr marL="0" indent="0">
              <a:buNone/>
            </a:pPr>
            <a:r>
              <a:rPr lang="en-GB" dirty="0"/>
              <a:t>                      Tester tester4 = </a:t>
            </a:r>
            <a:r>
              <a:rPr lang="en-GB" dirty="0" err="1"/>
              <a:t>Tester.class.getConstructor</a:t>
            </a:r>
            <a:r>
              <a:rPr lang="en-GB" dirty="0"/>
              <a:t>().</a:t>
            </a:r>
            <a:r>
              <a:rPr lang="en-GB" dirty="0" err="1"/>
              <a:t>newInstance</a:t>
            </a:r>
            <a:r>
              <a:rPr lang="en-GB" dirty="0"/>
              <a:t>();</a:t>
            </a:r>
          </a:p>
          <a:p>
            <a:r>
              <a:rPr lang="en-GB" dirty="0"/>
              <a:t>5. Using Deserialization</a:t>
            </a:r>
          </a:p>
          <a:p>
            <a:pPr marL="0" indent="0">
              <a:buNone/>
            </a:pPr>
            <a:r>
              <a:rPr lang="en-GB" dirty="0"/>
              <a:t>                    </a:t>
            </a:r>
            <a:r>
              <a:rPr lang="en-GB" dirty="0" err="1"/>
              <a:t>ObjectInputStream</a:t>
            </a:r>
            <a:r>
              <a:rPr lang="en-GB" dirty="0"/>
              <a:t> </a:t>
            </a:r>
            <a:r>
              <a:rPr lang="en-GB" dirty="0" err="1"/>
              <a:t>objectInputStream</a:t>
            </a:r>
            <a:r>
              <a:rPr lang="en-GB" dirty="0"/>
              <a:t> = new </a:t>
            </a:r>
            <a:r>
              <a:rPr lang="en-GB" dirty="0" err="1"/>
              <a:t>ObjectInputStream</a:t>
            </a:r>
            <a:r>
              <a:rPr lang="en-GB" dirty="0"/>
              <a:t>(</a:t>
            </a:r>
            <a:r>
              <a:rPr lang="en-GB" dirty="0" err="1"/>
              <a:t>inputStream</a:t>
            </a:r>
            <a:r>
              <a:rPr lang="en-GB" dirty="0"/>
              <a:t> );</a:t>
            </a:r>
          </a:p>
          <a:p>
            <a:r>
              <a:rPr lang="en-GB" dirty="0"/>
              <a:t>               Tester tester5 = (</a:t>
            </a:r>
            <a:r>
              <a:rPr lang="en-GB" dirty="0" err="1"/>
              <a:t>MyObject</a:t>
            </a:r>
            <a:r>
              <a:rPr lang="en-GB" dirty="0"/>
              <a:t>) </a:t>
            </a:r>
            <a:r>
              <a:rPr lang="en-GB" dirty="0" err="1"/>
              <a:t>objectInputStream.readObject</a:t>
            </a:r>
            <a:r>
              <a:rPr lang="en-GB" dirty="0"/>
              <a:t>();</a:t>
            </a:r>
          </a:p>
        </p:txBody>
      </p:sp>
    </p:spTree>
    <p:extLst>
      <p:ext uri="{BB962C8B-B14F-4D97-AF65-F5344CB8AC3E}">
        <p14:creationId xmlns:p14="http://schemas.microsoft.com/office/powerpoint/2010/main" val="42162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8086-A39C-4AD3-95E0-877E1AD61D18}"/>
              </a:ext>
            </a:extLst>
          </p:cNvPr>
          <p:cNvSpPr>
            <a:spLocks noGrp="1"/>
          </p:cNvSpPr>
          <p:nvPr>
            <p:ph type="title"/>
          </p:nvPr>
        </p:nvSpPr>
        <p:spPr/>
        <p:txBody>
          <a:bodyPr/>
          <a:lstStyle/>
          <a:p>
            <a:r>
              <a:rPr lang="en-GB" dirty="0"/>
              <a:t>Interview Preparation …..?</a:t>
            </a:r>
          </a:p>
        </p:txBody>
      </p:sp>
      <p:sp>
        <p:nvSpPr>
          <p:cNvPr id="3" name="Content Placeholder 2">
            <a:extLst>
              <a:ext uri="{FF2B5EF4-FFF2-40B4-BE49-F238E27FC236}">
                <a16:creationId xmlns:a16="http://schemas.microsoft.com/office/drawing/2014/main" id="{1412EA25-7D99-46C5-AFE5-52F5D75C38EF}"/>
              </a:ext>
            </a:extLst>
          </p:cNvPr>
          <p:cNvSpPr>
            <a:spLocks noGrp="1"/>
          </p:cNvSpPr>
          <p:nvPr>
            <p:ph idx="1"/>
          </p:nvPr>
        </p:nvSpPr>
        <p:spPr>
          <a:xfrm>
            <a:off x="677334" y="1482571"/>
            <a:ext cx="8596668" cy="5184559"/>
          </a:xfrm>
        </p:spPr>
        <p:txBody>
          <a:bodyPr/>
          <a:lstStyle/>
          <a:p>
            <a:pPr marL="0" indent="0">
              <a:buNone/>
            </a:pPr>
            <a:endParaRPr lang="en-GB" dirty="0"/>
          </a:p>
          <a:p>
            <a:r>
              <a:rPr lang="en-GB" b="0" i="0" dirty="0">
                <a:solidFill>
                  <a:srgbClr val="272C37"/>
                </a:solidFill>
                <a:effectLst/>
                <a:latin typeface="Roboto" panose="020B0604020202020204" pitchFamily="2" charset="0"/>
              </a:rPr>
              <a:t>1. what is Array..?</a:t>
            </a:r>
          </a:p>
          <a:p>
            <a:r>
              <a:rPr lang="en-GB" b="0" i="0" dirty="0">
                <a:solidFill>
                  <a:srgbClr val="272C37"/>
                </a:solidFill>
                <a:effectLst/>
                <a:latin typeface="Roboto" panose="02000000000000000000" pitchFamily="2" charset="0"/>
              </a:rPr>
              <a:t>2. How to create </a:t>
            </a:r>
            <a:r>
              <a:rPr lang="en-GB" dirty="0">
                <a:solidFill>
                  <a:srgbClr val="272C37"/>
                </a:solidFill>
                <a:latin typeface="Roboto" panose="02000000000000000000" pitchFamily="2" charset="0"/>
              </a:rPr>
              <a:t>object</a:t>
            </a:r>
            <a:r>
              <a:rPr lang="en-GB" b="0" i="0" dirty="0">
                <a:solidFill>
                  <a:srgbClr val="272C37"/>
                </a:solidFill>
                <a:effectLst/>
                <a:latin typeface="Roboto" panose="02000000000000000000" pitchFamily="2" charset="0"/>
              </a:rPr>
              <a:t>?</a:t>
            </a:r>
          </a:p>
          <a:p>
            <a:r>
              <a:rPr lang="en-GB" b="0" i="0" dirty="0">
                <a:solidFill>
                  <a:srgbClr val="272C37"/>
                </a:solidFill>
                <a:effectLst/>
                <a:latin typeface="Roboto" panose="02000000000000000000" pitchFamily="2" charset="0"/>
              </a:rPr>
              <a:t>3. </a:t>
            </a:r>
            <a:r>
              <a:rPr lang="en-GB" dirty="0">
                <a:solidFill>
                  <a:srgbClr val="272C37"/>
                </a:solidFill>
                <a:latin typeface="Roboto" panose="02000000000000000000" pitchFamily="2" charset="0"/>
              </a:rPr>
              <a:t>what is terminal operator </a:t>
            </a:r>
            <a:r>
              <a:rPr lang="en-GB" b="0" i="0" dirty="0">
                <a:solidFill>
                  <a:srgbClr val="272C37"/>
                </a:solidFill>
                <a:effectLst/>
                <a:latin typeface="Roboto" panose="02000000000000000000" pitchFamily="2" charset="0"/>
              </a:rPr>
              <a:t> ?</a:t>
            </a:r>
          </a:p>
          <a:p>
            <a:endParaRPr lang="en-GB" b="0" i="0" dirty="0">
              <a:solidFill>
                <a:srgbClr val="272C37"/>
              </a:solidFill>
              <a:effectLst/>
              <a:latin typeface="Roboto" panose="02000000000000000000" pitchFamily="2" charset="0"/>
            </a:endParaRPr>
          </a:p>
          <a:p>
            <a:pPr marL="0" indent="0">
              <a:buNone/>
            </a:pPr>
            <a:endParaRPr lang="en-GB" b="0" i="0" dirty="0">
              <a:solidFill>
                <a:srgbClr val="272C37"/>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dirty="0"/>
          </a:p>
          <a:p>
            <a:endParaRPr lang="en-GB" dirty="0"/>
          </a:p>
        </p:txBody>
      </p:sp>
    </p:spTree>
    <p:extLst>
      <p:ext uri="{BB962C8B-B14F-4D97-AF65-F5344CB8AC3E}">
        <p14:creationId xmlns:p14="http://schemas.microsoft.com/office/powerpoint/2010/main" val="19940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929A-2D2E-4387-9496-2CA699776182}"/>
              </a:ext>
            </a:extLst>
          </p:cNvPr>
          <p:cNvSpPr>
            <a:spLocks noGrp="1"/>
          </p:cNvSpPr>
          <p:nvPr>
            <p:ph type="title"/>
          </p:nvPr>
        </p:nvSpPr>
        <p:spPr>
          <a:xfrm>
            <a:off x="0" y="168677"/>
            <a:ext cx="8084394" cy="497148"/>
          </a:xfrm>
        </p:spPr>
        <p:txBody>
          <a:bodyPr>
            <a:normAutofit fontScale="90000"/>
          </a:bodyPr>
          <a:lstStyle/>
          <a:p>
            <a:r>
              <a:rPr lang="en-GB" dirty="0"/>
              <a:t>Programs:</a:t>
            </a:r>
          </a:p>
        </p:txBody>
      </p:sp>
      <p:sp>
        <p:nvSpPr>
          <p:cNvPr id="3" name="Content Placeholder 2">
            <a:extLst>
              <a:ext uri="{FF2B5EF4-FFF2-40B4-BE49-F238E27FC236}">
                <a16:creationId xmlns:a16="http://schemas.microsoft.com/office/drawing/2014/main" id="{E7DEC624-BCF5-40FD-994B-5F3BA70425DA}"/>
              </a:ext>
            </a:extLst>
          </p:cNvPr>
          <p:cNvSpPr>
            <a:spLocks noGrp="1"/>
          </p:cNvSpPr>
          <p:nvPr>
            <p:ph idx="1"/>
          </p:nvPr>
        </p:nvSpPr>
        <p:spPr>
          <a:xfrm>
            <a:off x="213063" y="594804"/>
            <a:ext cx="11869445" cy="5859261"/>
          </a:xfrm>
        </p:spPr>
        <p:txBody>
          <a:bodyPr>
            <a:normAutofit/>
          </a:bodyPr>
          <a:lstStyle/>
          <a:p>
            <a:pPr marL="0" indent="0">
              <a:buNone/>
            </a:pPr>
            <a:r>
              <a:rPr lang="en-GB" dirty="0">
                <a:latin typeface="Helvetica" panose="020B0604020202020204" pitchFamily="34" charset="0"/>
              </a:rPr>
              <a:t>    I prepared 32 programs  based on conditional statements </a:t>
            </a:r>
            <a:endParaRPr lang="en-GB" b="0" i="0" dirty="0">
              <a:effectLst/>
              <a:latin typeface="Helvetica" panose="020B0604020202020204" pitchFamily="34" charset="0"/>
            </a:endParaRPr>
          </a:p>
        </p:txBody>
      </p:sp>
    </p:spTree>
    <p:extLst>
      <p:ext uri="{BB962C8B-B14F-4D97-AF65-F5344CB8AC3E}">
        <p14:creationId xmlns:p14="http://schemas.microsoft.com/office/powerpoint/2010/main" val="149659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38C2-6A9A-46AC-A617-613C4E1C449E}"/>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FC328078-F01B-488D-9469-14C3A4A3C2B9}"/>
              </a:ext>
            </a:extLst>
          </p:cNvPr>
          <p:cNvSpPr>
            <a:spLocks noGrp="1"/>
          </p:cNvSpPr>
          <p:nvPr>
            <p:ph idx="1"/>
          </p:nvPr>
        </p:nvSpPr>
        <p:spPr/>
        <p:txBody>
          <a:bodyPr/>
          <a:lstStyle/>
          <a:p>
            <a:r>
              <a:rPr lang="en-GB" dirty="0"/>
              <a:t>Operators in Java</a:t>
            </a:r>
          </a:p>
          <a:p>
            <a:r>
              <a:rPr lang="en-GB" dirty="0"/>
              <a:t>Java Array</a:t>
            </a:r>
          </a:p>
          <a:p>
            <a:r>
              <a:rPr lang="en-GB" dirty="0"/>
              <a:t>Ways to creation of object </a:t>
            </a:r>
          </a:p>
          <a:p>
            <a:endParaRPr lang="en-GB" dirty="0"/>
          </a:p>
          <a:p>
            <a:endParaRPr lang="en-GB" dirty="0"/>
          </a:p>
          <a:p>
            <a:endParaRPr lang="en-GB" dirty="0"/>
          </a:p>
        </p:txBody>
      </p:sp>
    </p:spTree>
    <p:extLst>
      <p:ext uri="{BB962C8B-B14F-4D97-AF65-F5344CB8AC3E}">
        <p14:creationId xmlns:p14="http://schemas.microsoft.com/office/powerpoint/2010/main" val="94921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677334" y="97654"/>
            <a:ext cx="8596668" cy="718983"/>
          </a:xfrm>
        </p:spPr>
        <p:txBody>
          <a:bodyPr>
            <a:normAutofit/>
          </a:bodyPr>
          <a:lstStyle/>
          <a:p>
            <a:r>
              <a:rPr lang="en-GB" dirty="0"/>
              <a:t>Operators :</a:t>
            </a:r>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677334" y="674703"/>
            <a:ext cx="8596668" cy="5868140"/>
          </a:xfrm>
        </p:spPr>
        <p:txBody>
          <a:bodyPr>
            <a:normAutofit/>
          </a:bodyPr>
          <a:lstStyle/>
          <a:p>
            <a:pPr>
              <a:buAutoNum type="arabicPeriod"/>
            </a:pPr>
            <a:r>
              <a:rPr lang="en-GB" b="0" i="0" dirty="0">
                <a:solidFill>
                  <a:srgbClr val="212529"/>
                </a:solidFill>
                <a:effectLst/>
                <a:latin typeface="system-ui"/>
              </a:rPr>
              <a:t>Operator is a symbol which tells to the compiler to perform some operation. </a:t>
            </a:r>
          </a:p>
          <a:p>
            <a:pPr algn="l"/>
            <a:r>
              <a:rPr lang="en-GB" b="0" i="0" dirty="0">
                <a:solidFill>
                  <a:srgbClr val="212529"/>
                </a:solidFill>
                <a:effectLst/>
                <a:latin typeface="system-ui"/>
              </a:rPr>
              <a:t>Java operators can be divided into following categories:</a:t>
            </a:r>
          </a:p>
          <a:p>
            <a:pPr algn="l">
              <a:buFont typeface="Arial" panose="020B0604020202020204" pitchFamily="34" charset="0"/>
              <a:buChar char="•"/>
            </a:pPr>
            <a:r>
              <a:rPr lang="en-GB" b="0" i="0" dirty="0">
                <a:solidFill>
                  <a:srgbClr val="212529"/>
                </a:solidFill>
                <a:effectLst/>
                <a:latin typeface="system-ui"/>
              </a:rPr>
              <a:t>Arithmetic operators</a:t>
            </a:r>
          </a:p>
          <a:p>
            <a:pPr algn="l">
              <a:buFont typeface="Arial" panose="020B0604020202020204" pitchFamily="34" charset="0"/>
              <a:buChar char="•"/>
            </a:pPr>
            <a:r>
              <a:rPr lang="en-GB" b="0" i="0" dirty="0">
                <a:solidFill>
                  <a:srgbClr val="212529"/>
                </a:solidFill>
                <a:effectLst/>
                <a:latin typeface="system-ui"/>
              </a:rPr>
              <a:t>Relation operators</a:t>
            </a:r>
          </a:p>
          <a:p>
            <a:pPr algn="l">
              <a:buFont typeface="Arial" panose="020B0604020202020204" pitchFamily="34" charset="0"/>
              <a:buChar char="•"/>
            </a:pPr>
            <a:r>
              <a:rPr lang="en-GB" b="0" i="0" dirty="0">
                <a:solidFill>
                  <a:srgbClr val="212529"/>
                </a:solidFill>
                <a:effectLst/>
                <a:latin typeface="system-ui"/>
              </a:rPr>
              <a:t>Logical operators</a:t>
            </a:r>
          </a:p>
          <a:p>
            <a:pPr algn="l">
              <a:buFont typeface="Arial" panose="020B0604020202020204" pitchFamily="34" charset="0"/>
              <a:buChar char="•"/>
            </a:pPr>
            <a:r>
              <a:rPr lang="en-GB" b="0" i="0" dirty="0">
                <a:solidFill>
                  <a:srgbClr val="212529"/>
                </a:solidFill>
                <a:effectLst/>
                <a:latin typeface="system-ui"/>
              </a:rPr>
              <a:t>Bitwise operators</a:t>
            </a:r>
          </a:p>
          <a:p>
            <a:pPr algn="l">
              <a:buFont typeface="Arial" panose="020B0604020202020204" pitchFamily="34" charset="0"/>
              <a:buChar char="•"/>
            </a:pPr>
            <a:r>
              <a:rPr lang="en-GB" b="0" i="0" dirty="0">
                <a:solidFill>
                  <a:srgbClr val="212529"/>
                </a:solidFill>
                <a:effectLst/>
                <a:latin typeface="system-ui"/>
              </a:rPr>
              <a:t>Assignment operators</a:t>
            </a:r>
          </a:p>
          <a:p>
            <a:pPr algn="l">
              <a:buFont typeface="Arial" panose="020B0604020202020204" pitchFamily="34" charset="0"/>
              <a:buChar char="•"/>
            </a:pPr>
            <a:r>
              <a:rPr lang="en-GB" b="0" i="0" dirty="0">
                <a:solidFill>
                  <a:srgbClr val="212529"/>
                </a:solidFill>
                <a:effectLst/>
                <a:latin typeface="system-ui"/>
              </a:rPr>
              <a:t>Conditional operators</a:t>
            </a:r>
          </a:p>
          <a:p>
            <a:pPr algn="l">
              <a:buFont typeface="Arial" panose="020B0604020202020204" pitchFamily="34" charset="0"/>
              <a:buChar char="•"/>
            </a:pPr>
            <a:r>
              <a:rPr lang="en-GB" b="0" i="0" dirty="0" err="1">
                <a:solidFill>
                  <a:srgbClr val="212529"/>
                </a:solidFill>
                <a:effectLst/>
                <a:latin typeface="system-ui"/>
              </a:rPr>
              <a:t>Misc</a:t>
            </a:r>
            <a:r>
              <a:rPr lang="en-GB" b="0" i="0" dirty="0">
                <a:solidFill>
                  <a:srgbClr val="212529"/>
                </a:solidFill>
                <a:effectLst/>
                <a:latin typeface="system-ui"/>
              </a:rPr>
              <a:t> operators</a:t>
            </a:r>
          </a:p>
          <a:p>
            <a:pPr algn="l">
              <a:buFont typeface="Arial" panose="020B0604020202020204" pitchFamily="34" charset="0"/>
              <a:buChar char="•"/>
            </a:pPr>
            <a:endParaRPr lang="en-GB" b="0" i="0" dirty="0">
              <a:solidFill>
                <a:srgbClr val="212529"/>
              </a:solidFill>
              <a:effectLst/>
              <a:latin typeface="system-ui"/>
            </a:endParaRPr>
          </a:p>
          <a:p>
            <a:pPr>
              <a:buAutoNum type="arabicPeriod"/>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dirty="0">
              <a:solidFill>
                <a:srgbClr val="212529"/>
              </a:solidFill>
              <a:latin typeface="system-ui"/>
            </a:endParaRPr>
          </a:p>
          <a:p>
            <a:pPr marL="0" indent="0">
              <a:buNone/>
            </a:pPr>
            <a:endParaRPr lang="en-GB" b="0" i="0" dirty="0">
              <a:solidFill>
                <a:srgbClr val="212529"/>
              </a:solidFill>
              <a:effectLst/>
              <a:latin typeface="system-ui"/>
            </a:endParaRPr>
          </a:p>
          <a:p>
            <a:pPr marL="0" indent="0">
              <a:buNone/>
            </a:pPr>
            <a:endParaRPr lang="en-GB" dirty="0"/>
          </a:p>
        </p:txBody>
      </p:sp>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DFAC-4C51-493F-98F4-CD048CF04C5F}"/>
              </a:ext>
            </a:extLst>
          </p:cNvPr>
          <p:cNvSpPr>
            <a:spLocks noGrp="1"/>
          </p:cNvSpPr>
          <p:nvPr>
            <p:ph type="title"/>
          </p:nvPr>
        </p:nvSpPr>
        <p:spPr>
          <a:xfrm>
            <a:off x="677334" y="0"/>
            <a:ext cx="8596668" cy="816746"/>
          </a:xfrm>
        </p:spPr>
        <p:txBody>
          <a:bodyPr/>
          <a:lstStyle/>
          <a:p>
            <a:pPr algn="l"/>
            <a:r>
              <a:rPr lang="en-GB" b="0" i="0" dirty="0">
                <a:solidFill>
                  <a:srgbClr val="212529"/>
                </a:solidFill>
                <a:effectLst/>
                <a:latin typeface="system-ui"/>
              </a:rPr>
              <a:t>Arithmetic operators</a:t>
            </a:r>
          </a:p>
        </p:txBody>
      </p:sp>
      <p:sp>
        <p:nvSpPr>
          <p:cNvPr id="3" name="Content Placeholder 2">
            <a:extLst>
              <a:ext uri="{FF2B5EF4-FFF2-40B4-BE49-F238E27FC236}">
                <a16:creationId xmlns:a16="http://schemas.microsoft.com/office/drawing/2014/main" id="{B0B3F22F-F62B-40C2-8276-3BDB82E6A654}"/>
              </a:ext>
            </a:extLst>
          </p:cNvPr>
          <p:cNvSpPr>
            <a:spLocks noGrp="1"/>
          </p:cNvSpPr>
          <p:nvPr>
            <p:ph idx="1"/>
          </p:nvPr>
        </p:nvSpPr>
        <p:spPr>
          <a:xfrm>
            <a:off x="0" y="594805"/>
            <a:ext cx="11141476" cy="6338656"/>
          </a:xfrm>
        </p:spPr>
        <p:txBody>
          <a:bodyPr>
            <a:normAutofit/>
          </a:bodyPr>
          <a:lstStyle/>
          <a:p>
            <a:pPr marL="0" indent="0">
              <a:buNone/>
            </a:pPr>
            <a:r>
              <a:rPr lang="en-GB" b="0" i="0" dirty="0">
                <a:solidFill>
                  <a:srgbClr val="212529"/>
                </a:solidFill>
                <a:effectLst/>
                <a:latin typeface="system-ui"/>
              </a:rPr>
              <a:t>Arithmetic operators are used to perform arithmetic operations like: addition, subtraction etc and helpful to solve mathematical expressions. </a:t>
            </a: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aphicFrame>
        <p:nvGraphicFramePr>
          <p:cNvPr id="4" name="Table 3">
            <a:extLst>
              <a:ext uri="{FF2B5EF4-FFF2-40B4-BE49-F238E27FC236}">
                <a16:creationId xmlns:a16="http://schemas.microsoft.com/office/drawing/2014/main" id="{D2BAECB3-384E-4227-A6EE-6F19E91EEB8D}"/>
              </a:ext>
            </a:extLst>
          </p:cNvPr>
          <p:cNvGraphicFramePr>
            <a:graphicFrameLocks noGrp="1"/>
          </p:cNvGraphicFramePr>
          <p:nvPr>
            <p:extLst>
              <p:ext uri="{D42A27DB-BD31-4B8C-83A1-F6EECF244321}">
                <p14:modId xmlns:p14="http://schemas.microsoft.com/office/powerpoint/2010/main" val="3146190564"/>
              </p:ext>
            </p:extLst>
          </p:nvPr>
        </p:nvGraphicFramePr>
        <p:xfrm>
          <a:off x="2068857" y="1498251"/>
          <a:ext cx="5814324" cy="3906354"/>
        </p:xfrm>
        <a:graphic>
          <a:graphicData uri="http://schemas.openxmlformats.org/drawingml/2006/table">
            <a:tbl>
              <a:tblPr/>
              <a:tblGrid>
                <a:gridCol w="2907162">
                  <a:extLst>
                    <a:ext uri="{9D8B030D-6E8A-4147-A177-3AD203B41FA5}">
                      <a16:colId xmlns:a16="http://schemas.microsoft.com/office/drawing/2014/main" val="869472894"/>
                    </a:ext>
                  </a:extLst>
                </a:gridCol>
                <a:gridCol w="2907162">
                  <a:extLst>
                    <a:ext uri="{9D8B030D-6E8A-4147-A177-3AD203B41FA5}">
                      <a16:colId xmlns:a16="http://schemas.microsoft.com/office/drawing/2014/main" val="3109526404"/>
                    </a:ext>
                  </a:extLst>
                </a:gridCol>
              </a:tblGrid>
              <a:tr h="402186">
                <a:tc>
                  <a:txBody>
                    <a:bodyPr/>
                    <a:lstStyle/>
                    <a:p>
                      <a:pPr algn="l"/>
                      <a:r>
                        <a:rPr lang="en-GB" sz="1600" dirty="0">
                          <a:effectLst/>
                        </a:rPr>
                        <a:t>Operator</a:t>
                      </a:r>
                    </a:p>
                  </a:txBody>
                  <a:tcPr marL="82584" marR="82584" marT="41292" marB="41292">
                    <a:lnL w="7620" cap="flat" cmpd="sng" algn="ctr">
                      <a:solidFill>
                        <a:srgbClr val="60F0E2"/>
                      </a:solidFill>
                      <a:prstDash val="solid"/>
                      <a:round/>
                      <a:headEnd type="none" w="med" len="med"/>
                      <a:tailEnd type="none" w="med" len="med"/>
                    </a:lnL>
                    <a:lnR w="7620" cap="flat" cmpd="sng" algn="ctr">
                      <a:solidFill>
                        <a:srgbClr val="00F2E2"/>
                      </a:solidFill>
                      <a:prstDash val="solid"/>
                      <a:round/>
                      <a:headEnd type="none" w="med" len="med"/>
                      <a:tailEnd type="none" w="med" len="med"/>
                    </a:lnR>
                    <a:lnT w="7620" cap="flat" cmpd="sng" algn="ctr">
                      <a:solidFill>
                        <a:srgbClr val="60F0E2"/>
                      </a:solidFill>
                      <a:prstDash val="solid"/>
                      <a:round/>
                      <a:headEnd type="none" w="med" len="med"/>
                      <a:tailEnd type="none" w="med" len="med"/>
                    </a:lnT>
                    <a:lnB w="7620" cap="flat" cmpd="sng" algn="ctr">
                      <a:solidFill>
                        <a:srgbClr val="60F0E2"/>
                      </a:solidFill>
                      <a:prstDash val="solid"/>
                      <a:round/>
                      <a:headEnd type="none" w="med" len="med"/>
                      <a:tailEnd type="none" w="med" len="med"/>
                    </a:lnB>
                    <a:solidFill>
                      <a:srgbClr val="FFFFFF"/>
                    </a:solidFill>
                  </a:tcPr>
                </a:tc>
                <a:tc>
                  <a:txBody>
                    <a:bodyPr/>
                    <a:lstStyle/>
                    <a:p>
                      <a:pPr algn="l"/>
                      <a:r>
                        <a:rPr lang="en-GB" sz="1600" dirty="0">
                          <a:effectLst/>
                        </a:rPr>
                        <a:t>Description</a:t>
                      </a:r>
                    </a:p>
                  </a:txBody>
                  <a:tcPr marL="82584" marR="82584" marT="41292" marB="41292">
                    <a:lnL w="7620" cap="flat" cmpd="sng" algn="ctr">
                      <a:solidFill>
                        <a:srgbClr val="00F2E2"/>
                      </a:solidFill>
                      <a:prstDash val="solid"/>
                      <a:round/>
                      <a:headEnd type="none" w="med" len="med"/>
                      <a:tailEnd type="none" w="med" len="med"/>
                    </a:lnL>
                    <a:lnR w="7620" cap="flat" cmpd="sng" algn="ctr">
                      <a:solidFill>
                        <a:srgbClr val="00F2E2"/>
                      </a:solidFill>
                      <a:prstDash val="solid"/>
                      <a:round/>
                      <a:headEnd type="none" w="med" len="med"/>
                      <a:tailEnd type="none" w="med" len="med"/>
                    </a:lnR>
                    <a:lnT w="7620" cap="flat" cmpd="sng" algn="ctr">
                      <a:solidFill>
                        <a:srgbClr val="00F2E2"/>
                      </a:solidFill>
                      <a:prstDash val="solid"/>
                      <a:round/>
                      <a:headEnd type="none" w="med" len="med"/>
                      <a:tailEnd type="none" w="med" len="med"/>
                    </a:lnT>
                    <a:lnB w="7620" cap="flat" cmpd="sng" algn="ctr">
                      <a:solidFill>
                        <a:srgbClr val="00F2E2"/>
                      </a:solidFill>
                      <a:prstDash val="solid"/>
                      <a:round/>
                      <a:headEnd type="none" w="med" len="med"/>
                      <a:tailEnd type="none" w="med" len="med"/>
                    </a:lnB>
                    <a:solidFill>
                      <a:srgbClr val="FFFFFF"/>
                    </a:solidFill>
                  </a:tcPr>
                </a:tc>
                <a:extLst>
                  <a:ext uri="{0D108BD9-81ED-4DB2-BD59-A6C34878D82A}">
                    <a16:rowId xmlns:a16="http://schemas.microsoft.com/office/drawing/2014/main" val="53506178"/>
                  </a:ext>
                </a:extLst>
              </a:tr>
              <a:tr h="236475">
                <a:tc>
                  <a:txBody>
                    <a:bodyPr/>
                    <a:lstStyle/>
                    <a:p>
                      <a:r>
                        <a:rPr lang="en-GB" sz="1600">
                          <a:effectLst/>
                        </a:rPr>
                        <a:t>+</a:t>
                      </a:r>
                    </a:p>
                  </a:txBody>
                  <a:tcPr marL="82584" marR="82584" marT="41292" marB="41292">
                    <a:lnL w="7620" cap="flat" cmpd="sng" algn="ctr">
                      <a:solidFill>
                        <a:srgbClr val="60F0E2"/>
                      </a:solidFill>
                      <a:prstDash val="solid"/>
                      <a:round/>
                      <a:headEnd type="none" w="med" len="med"/>
                      <a:tailEnd type="none" w="med" len="med"/>
                    </a:lnL>
                    <a:lnR w="7620" cap="flat" cmpd="sng" algn="ctr">
                      <a:solidFill>
                        <a:srgbClr val="00F2E2"/>
                      </a:solidFill>
                      <a:prstDash val="solid"/>
                      <a:round/>
                      <a:headEnd type="none" w="med" len="med"/>
                      <a:tailEnd type="none" w="med" len="med"/>
                    </a:lnR>
                    <a:lnT w="7620" cap="flat" cmpd="sng" algn="ctr">
                      <a:solidFill>
                        <a:srgbClr val="60F0E2"/>
                      </a:solidFill>
                      <a:prstDash val="solid"/>
                      <a:round/>
                      <a:headEnd type="none" w="med" len="med"/>
                      <a:tailEnd type="none" w="med" len="med"/>
                    </a:lnT>
                    <a:lnB w="7620" cap="flat" cmpd="sng" algn="ctr">
                      <a:solidFill>
                        <a:srgbClr val="A0FAE2"/>
                      </a:solidFill>
                      <a:prstDash val="solid"/>
                      <a:round/>
                      <a:headEnd type="none" w="med" len="med"/>
                      <a:tailEnd type="none" w="med" len="med"/>
                    </a:lnB>
                    <a:solidFill>
                      <a:srgbClr val="FFFFFF"/>
                    </a:solidFill>
                  </a:tcPr>
                </a:tc>
                <a:tc>
                  <a:txBody>
                    <a:bodyPr/>
                    <a:lstStyle/>
                    <a:p>
                      <a:r>
                        <a:rPr lang="en-GB" sz="1600" dirty="0">
                          <a:effectLst/>
                        </a:rPr>
                        <a:t>adds two operands</a:t>
                      </a:r>
                    </a:p>
                  </a:txBody>
                  <a:tcPr marL="82584" marR="82584" marT="41292" marB="41292">
                    <a:lnL w="7620" cap="flat" cmpd="sng" algn="ctr">
                      <a:solidFill>
                        <a:srgbClr val="00F2E2"/>
                      </a:solidFill>
                      <a:prstDash val="solid"/>
                      <a:round/>
                      <a:headEnd type="none" w="med" len="med"/>
                      <a:tailEnd type="none" w="med" len="med"/>
                    </a:lnL>
                    <a:lnR w="7620" cap="flat" cmpd="sng" algn="ctr">
                      <a:solidFill>
                        <a:srgbClr val="00F2E2"/>
                      </a:solidFill>
                      <a:prstDash val="solid"/>
                      <a:round/>
                      <a:headEnd type="none" w="med" len="med"/>
                      <a:tailEnd type="none" w="med" len="med"/>
                    </a:lnR>
                    <a:lnT w="7620" cap="flat" cmpd="sng" algn="ctr">
                      <a:solidFill>
                        <a:srgbClr val="00F2E2"/>
                      </a:solidFill>
                      <a:prstDash val="solid"/>
                      <a:round/>
                      <a:headEnd type="none" w="med" len="med"/>
                      <a:tailEnd type="none" w="med" len="med"/>
                    </a:lnT>
                    <a:lnB w="7620" cap="flat" cmpd="sng" algn="ctr">
                      <a:solidFill>
                        <a:srgbClr val="20F8E2"/>
                      </a:solidFill>
                      <a:prstDash val="solid"/>
                      <a:round/>
                      <a:headEnd type="none" w="med" len="med"/>
                      <a:tailEnd type="none" w="med" len="med"/>
                    </a:lnB>
                    <a:solidFill>
                      <a:srgbClr val="FFFFFF"/>
                    </a:solidFill>
                  </a:tcPr>
                </a:tc>
                <a:extLst>
                  <a:ext uri="{0D108BD9-81ED-4DB2-BD59-A6C34878D82A}">
                    <a16:rowId xmlns:a16="http://schemas.microsoft.com/office/drawing/2014/main" val="3487799741"/>
                  </a:ext>
                </a:extLst>
              </a:tr>
              <a:tr h="413123">
                <a:tc>
                  <a:txBody>
                    <a:bodyPr/>
                    <a:lstStyle/>
                    <a:p>
                      <a:r>
                        <a:rPr lang="en-GB" sz="1600">
                          <a:effectLst/>
                        </a:rPr>
                        <a:t>-</a:t>
                      </a:r>
                    </a:p>
                  </a:txBody>
                  <a:tcPr marL="82584" marR="82584" marT="41292" marB="41292">
                    <a:lnL w="7620" cap="flat" cmpd="sng" algn="ctr">
                      <a:solidFill>
                        <a:srgbClr val="A0FAE2"/>
                      </a:solidFill>
                      <a:prstDash val="solid"/>
                      <a:round/>
                      <a:headEnd type="none" w="med" len="med"/>
                      <a:tailEnd type="none" w="med" len="med"/>
                    </a:lnL>
                    <a:lnR w="7620" cap="flat" cmpd="sng" algn="ctr">
                      <a:solidFill>
                        <a:srgbClr val="20F8E2"/>
                      </a:solidFill>
                      <a:prstDash val="solid"/>
                      <a:round/>
                      <a:headEnd type="none" w="med" len="med"/>
                      <a:tailEnd type="none" w="med" len="med"/>
                    </a:lnR>
                    <a:lnT w="7620" cap="flat" cmpd="sng" algn="ctr">
                      <a:solidFill>
                        <a:srgbClr val="A0FAE2"/>
                      </a:solidFill>
                      <a:prstDash val="solid"/>
                      <a:round/>
                      <a:headEnd type="none" w="med" len="med"/>
                      <a:tailEnd type="none" w="med" len="med"/>
                    </a:lnT>
                    <a:lnB w="7620" cap="flat" cmpd="sng" algn="ctr">
                      <a:solidFill>
                        <a:srgbClr val="00FAE2"/>
                      </a:solidFill>
                      <a:prstDash val="solid"/>
                      <a:round/>
                      <a:headEnd type="none" w="med" len="med"/>
                      <a:tailEnd type="none" w="med" len="med"/>
                    </a:lnB>
                    <a:solidFill>
                      <a:srgbClr val="FFFFFF"/>
                    </a:solidFill>
                  </a:tcPr>
                </a:tc>
                <a:tc>
                  <a:txBody>
                    <a:bodyPr/>
                    <a:lstStyle/>
                    <a:p>
                      <a:r>
                        <a:rPr lang="en-GB" sz="1600">
                          <a:effectLst/>
                        </a:rPr>
                        <a:t>subtract second operands from first</a:t>
                      </a:r>
                    </a:p>
                  </a:txBody>
                  <a:tcPr marL="82584" marR="82584" marT="41292" marB="41292">
                    <a:lnL w="7620" cap="flat" cmpd="sng" algn="ctr">
                      <a:solidFill>
                        <a:srgbClr val="20F8E2"/>
                      </a:solidFill>
                      <a:prstDash val="solid"/>
                      <a:round/>
                      <a:headEnd type="none" w="med" len="med"/>
                      <a:tailEnd type="none" w="med" len="med"/>
                    </a:lnL>
                    <a:lnR w="7620" cap="flat" cmpd="sng" algn="ctr">
                      <a:solidFill>
                        <a:srgbClr val="20F8E2"/>
                      </a:solidFill>
                      <a:prstDash val="solid"/>
                      <a:round/>
                      <a:headEnd type="none" w="med" len="med"/>
                      <a:tailEnd type="none" w="med" len="med"/>
                    </a:lnR>
                    <a:lnT w="7620" cap="flat" cmpd="sng" algn="ctr">
                      <a:solidFill>
                        <a:srgbClr val="20F8E2"/>
                      </a:solidFill>
                      <a:prstDash val="solid"/>
                      <a:round/>
                      <a:headEnd type="none" w="med" len="med"/>
                      <a:tailEnd type="none" w="med" len="med"/>
                    </a:lnT>
                    <a:lnB w="7620" cap="flat" cmpd="sng" algn="ctr">
                      <a:solidFill>
                        <a:srgbClr val="80F5E2"/>
                      </a:solidFill>
                      <a:prstDash val="solid"/>
                      <a:round/>
                      <a:headEnd type="none" w="med" len="med"/>
                      <a:tailEnd type="none" w="med" len="med"/>
                    </a:lnB>
                    <a:solidFill>
                      <a:srgbClr val="FFFFFF"/>
                    </a:solidFill>
                  </a:tcPr>
                </a:tc>
                <a:extLst>
                  <a:ext uri="{0D108BD9-81ED-4DB2-BD59-A6C34878D82A}">
                    <a16:rowId xmlns:a16="http://schemas.microsoft.com/office/drawing/2014/main" val="769656490"/>
                  </a:ext>
                </a:extLst>
              </a:tr>
              <a:tr h="236475">
                <a:tc>
                  <a:txBody>
                    <a:bodyPr/>
                    <a:lstStyle/>
                    <a:p>
                      <a:r>
                        <a:rPr lang="en-GB" sz="1600">
                          <a:effectLst/>
                        </a:rPr>
                        <a:t>*</a:t>
                      </a:r>
                    </a:p>
                  </a:txBody>
                  <a:tcPr marL="82584" marR="82584" marT="41292" marB="41292">
                    <a:lnL w="7620" cap="flat" cmpd="sng" algn="ctr">
                      <a:solidFill>
                        <a:srgbClr val="00FAE2"/>
                      </a:solidFill>
                      <a:prstDash val="solid"/>
                      <a:round/>
                      <a:headEnd type="none" w="med" len="med"/>
                      <a:tailEnd type="none" w="med" len="med"/>
                    </a:lnL>
                    <a:lnR w="7620" cap="flat" cmpd="sng" algn="ctr">
                      <a:solidFill>
                        <a:srgbClr val="80F5E2"/>
                      </a:solidFill>
                      <a:prstDash val="solid"/>
                      <a:round/>
                      <a:headEnd type="none" w="med" len="med"/>
                      <a:tailEnd type="none" w="med" len="med"/>
                    </a:lnR>
                    <a:lnT w="7620" cap="flat" cmpd="sng" algn="ctr">
                      <a:solidFill>
                        <a:srgbClr val="00FAE2"/>
                      </a:solidFill>
                      <a:prstDash val="solid"/>
                      <a:round/>
                      <a:headEnd type="none" w="med" len="med"/>
                      <a:tailEnd type="none" w="med" len="med"/>
                    </a:lnT>
                    <a:lnB w="7620" cap="flat" cmpd="sng" algn="ctr">
                      <a:solidFill>
                        <a:srgbClr val="60F8E2"/>
                      </a:solidFill>
                      <a:prstDash val="solid"/>
                      <a:round/>
                      <a:headEnd type="none" w="med" len="med"/>
                      <a:tailEnd type="none" w="med" len="med"/>
                    </a:lnB>
                    <a:solidFill>
                      <a:srgbClr val="FFFFFF"/>
                    </a:solidFill>
                  </a:tcPr>
                </a:tc>
                <a:tc>
                  <a:txBody>
                    <a:bodyPr/>
                    <a:lstStyle/>
                    <a:p>
                      <a:r>
                        <a:rPr lang="en-GB" sz="1600">
                          <a:effectLst/>
                        </a:rPr>
                        <a:t>multiply two operand</a:t>
                      </a:r>
                    </a:p>
                  </a:txBody>
                  <a:tcPr marL="82584" marR="82584" marT="41292" marB="41292">
                    <a:lnL w="7620" cap="flat" cmpd="sng" algn="ctr">
                      <a:solidFill>
                        <a:srgbClr val="80F5E2"/>
                      </a:solidFill>
                      <a:prstDash val="solid"/>
                      <a:round/>
                      <a:headEnd type="none" w="med" len="med"/>
                      <a:tailEnd type="none" w="med" len="med"/>
                    </a:lnL>
                    <a:lnR w="7620" cap="flat" cmpd="sng" algn="ctr">
                      <a:solidFill>
                        <a:srgbClr val="80F5E2"/>
                      </a:solidFill>
                      <a:prstDash val="solid"/>
                      <a:round/>
                      <a:headEnd type="none" w="med" len="med"/>
                      <a:tailEnd type="none" w="med" len="med"/>
                    </a:lnR>
                    <a:lnT w="7620" cap="flat" cmpd="sng" algn="ctr">
                      <a:solidFill>
                        <a:srgbClr val="80F5E2"/>
                      </a:solidFill>
                      <a:prstDash val="solid"/>
                      <a:round/>
                      <a:headEnd type="none" w="med" len="med"/>
                      <a:tailEnd type="none" w="med" len="med"/>
                    </a:lnT>
                    <a:lnB w="7620" cap="flat" cmpd="sng" algn="ctr">
                      <a:solidFill>
                        <a:srgbClr val="60F8E2"/>
                      </a:solidFill>
                      <a:prstDash val="solid"/>
                      <a:round/>
                      <a:headEnd type="none" w="med" len="med"/>
                      <a:tailEnd type="none" w="med" len="med"/>
                    </a:lnB>
                    <a:solidFill>
                      <a:srgbClr val="FFFFFF"/>
                    </a:solidFill>
                  </a:tcPr>
                </a:tc>
                <a:extLst>
                  <a:ext uri="{0D108BD9-81ED-4DB2-BD59-A6C34878D82A}">
                    <a16:rowId xmlns:a16="http://schemas.microsoft.com/office/drawing/2014/main" val="2544198016"/>
                  </a:ext>
                </a:extLst>
              </a:tr>
              <a:tr h="413123">
                <a:tc>
                  <a:txBody>
                    <a:bodyPr/>
                    <a:lstStyle/>
                    <a:p>
                      <a:r>
                        <a:rPr lang="en-GB" sz="1600">
                          <a:effectLst/>
                        </a:rPr>
                        <a:t>/</a:t>
                      </a:r>
                    </a:p>
                  </a:txBody>
                  <a:tcPr marL="82584" marR="82584" marT="41292" marB="41292">
                    <a:lnL w="7620" cap="flat" cmpd="sng" algn="ctr">
                      <a:solidFill>
                        <a:srgbClr val="60F8E2"/>
                      </a:solidFill>
                      <a:prstDash val="solid"/>
                      <a:round/>
                      <a:headEnd type="none" w="med" len="med"/>
                      <a:tailEnd type="none" w="med" len="med"/>
                    </a:lnL>
                    <a:lnR w="7620" cap="flat" cmpd="sng" algn="ctr">
                      <a:solidFill>
                        <a:srgbClr val="60F8E2"/>
                      </a:solidFill>
                      <a:prstDash val="solid"/>
                      <a:round/>
                      <a:headEnd type="none" w="med" len="med"/>
                      <a:tailEnd type="none" w="med" len="med"/>
                    </a:lnR>
                    <a:lnT w="7620" cap="flat" cmpd="sng" algn="ctr">
                      <a:solidFill>
                        <a:srgbClr val="60F8E2"/>
                      </a:solidFill>
                      <a:prstDash val="solid"/>
                      <a:round/>
                      <a:headEnd type="none" w="med" len="med"/>
                      <a:tailEnd type="none" w="med" len="med"/>
                    </a:lnT>
                    <a:lnB w="7620" cap="flat" cmpd="sng" algn="ctr">
                      <a:solidFill>
                        <a:srgbClr val="40F6E2"/>
                      </a:solidFill>
                      <a:prstDash val="solid"/>
                      <a:round/>
                      <a:headEnd type="none" w="med" len="med"/>
                      <a:tailEnd type="none" w="med" len="med"/>
                    </a:lnB>
                    <a:solidFill>
                      <a:srgbClr val="FFFFFF"/>
                    </a:solidFill>
                  </a:tcPr>
                </a:tc>
                <a:tc>
                  <a:txBody>
                    <a:bodyPr/>
                    <a:lstStyle/>
                    <a:p>
                      <a:r>
                        <a:rPr lang="en-GB" sz="1600">
                          <a:effectLst/>
                        </a:rPr>
                        <a:t>divide numerator by denumerator</a:t>
                      </a:r>
                    </a:p>
                  </a:txBody>
                  <a:tcPr marL="82584" marR="82584" marT="41292" marB="41292">
                    <a:lnL w="7620" cap="flat" cmpd="sng" algn="ctr">
                      <a:solidFill>
                        <a:srgbClr val="60F8E2"/>
                      </a:solidFill>
                      <a:prstDash val="solid"/>
                      <a:round/>
                      <a:headEnd type="none" w="med" len="med"/>
                      <a:tailEnd type="none" w="med" len="med"/>
                    </a:lnL>
                    <a:lnR w="7620" cap="flat" cmpd="sng" algn="ctr">
                      <a:solidFill>
                        <a:srgbClr val="60F8E2"/>
                      </a:solidFill>
                      <a:prstDash val="solid"/>
                      <a:round/>
                      <a:headEnd type="none" w="med" len="med"/>
                      <a:tailEnd type="none" w="med" len="med"/>
                    </a:lnR>
                    <a:lnT w="7620" cap="flat" cmpd="sng" algn="ctr">
                      <a:solidFill>
                        <a:srgbClr val="60F8E2"/>
                      </a:solidFill>
                      <a:prstDash val="solid"/>
                      <a:round/>
                      <a:headEnd type="none" w="med" len="med"/>
                      <a:tailEnd type="none" w="med" len="med"/>
                    </a:lnT>
                    <a:lnB w="7620" cap="flat" cmpd="sng" algn="ctr">
                      <a:solidFill>
                        <a:srgbClr val="A0F4E2"/>
                      </a:solidFill>
                      <a:prstDash val="solid"/>
                      <a:round/>
                      <a:headEnd type="none" w="med" len="med"/>
                      <a:tailEnd type="none" w="med" len="med"/>
                    </a:lnB>
                    <a:solidFill>
                      <a:srgbClr val="FFFFFF"/>
                    </a:solidFill>
                  </a:tcPr>
                </a:tc>
                <a:extLst>
                  <a:ext uri="{0D108BD9-81ED-4DB2-BD59-A6C34878D82A}">
                    <a16:rowId xmlns:a16="http://schemas.microsoft.com/office/drawing/2014/main" val="657246846"/>
                  </a:ext>
                </a:extLst>
              </a:tr>
              <a:tr h="236475">
                <a:tc>
                  <a:txBody>
                    <a:bodyPr/>
                    <a:lstStyle/>
                    <a:p>
                      <a:r>
                        <a:rPr lang="en-GB" sz="1600">
                          <a:effectLst/>
                        </a:rPr>
                        <a:t>%</a:t>
                      </a:r>
                    </a:p>
                  </a:txBody>
                  <a:tcPr marL="82584" marR="82584" marT="41292" marB="41292">
                    <a:lnL w="7620" cap="flat" cmpd="sng" algn="ctr">
                      <a:solidFill>
                        <a:srgbClr val="40F6E2"/>
                      </a:solidFill>
                      <a:prstDash val="solid"/>
                      <a:round/>
                      <a:headEnd type="none" w="med" len="med"/>
                      <a:tailEnd type="none" w="med" len="med"/>
                    </a:lnL>
                    <a:lnR w="7620" cap="flat" cmpd="sng" algn="ctr">
                      <a:solidFill>
                        <a:srgbClr val="A0F4E2"/>
                      </a:solidFill>
                      <a:prstDash val="solid"/>
                      <a:round/>
                      <a:headEnd type="none" w="med" len="med"/>
                      <a:tailEnd type="none" w="med" len="med"/>
                    </a:lnR>
                    <a:lnT w="7620" cap="flat" cmpd="sng" algn="ctr">
                      <a:solidFill>
                        <a:srgbClr val="40F6E2"/>
                      </a:solidFill>
                      <a:prstDash val="solid"/>
                      <a:round/>
                      <a:headEnd type="none" w="med" len="med"/>
                      <a:tailEnd type="none" w="med" len="med"/>
                    </a:lnT>
                    <a:lnB w="7620" cap="flat" cmpd="sng" algn="ctr">
                      <a:solidFill>
                        <a:srgbClr val="A0FFE2"/>
                      </a:solidFill>
                      <a:prstDash val="solid"/>
                      <a:round/>
                      <a:headEnd type="none" w="med" len="med"/>
                      <a:tailEnd type="none" w="med" len="med"/>
                    </a:lnB>
                    <a:solidFill>
                      <a:srgbClr val="FFFFFF"/>
                    </a:solidFill>
                  </a:tcPr>
                </a:tc>
                <a:tc>
                  <a:txBody>
                    <a:bodyPr/>
                    <a:lstStyle/>
                    <a:p>
                      <a:r>
                        <a:rPr lang="en-GB" sz="1600">
                          <a:effectLst/>
                        </a:rPr>
                        <a:t>remainder of division</a:t>
                      </a:r>
                    </a:p>
                  </a:txBody>
                  <a:tcPr marL="82584" marR="82584" marT="41292" marB="41292">
                    <a:lnL w="7620" cap="flat" cmpd="sng" algn="ctr">
                      <a:solidFill>
                        <a:srgbClr val="A0F4E2"/>
                      </a:solidFill>
                      <a:prstDash val="solid"/>
                      <a:round/>
                      <a:headEnd type="none" w="med" len="med"/>
                      <a:tailEnd type="none" w="med" len="med"/>
                    </a:lnL>
                    <a:lnR w="7620" cap="flat" cmpd="sng" algn="ctr">
                      <a:solidFill>
                        <a:srgbClr val="A0F4E2"/>
                      </a:solidFill>
                      <a:prstDash val="solid"/>
                      <a:round/>
                      <a:headEnd type="none" w="med" len="med"/>
                      <a:tailEnd type="none" w="med" len="med"/>
                    </a:lnR>
                    <a:lnT w="7620" cap="flat" cmpd="sng" algn="ctr">
                      <a:solidFill>
                        <a:srgbClr val="A0F4E2"/>
                      </a:solidFill>
                      <a:prstDash val="solid"/>
                      <a:round/>
                      <a:headEnd type="none" w="med" len="med"/>
                      <a:tailEnd type="none" w="med" len="med"/>
                    </a:lnT>
                    <a:lnB w="7620" cap="flat" cmpd="sng" algn="ctr">
                      <a:solidFill>
                        <a:srgbClr val="A000E3"/>
                      </a:solidFill>
                      <a:prstDash val="solid"/>
                      <a:round/>
                      <a:headEnd type="none" w="med" len="med"/>
                      <a:tailEnd type="none" w="med" len="med"/>
                    </a:lnB>
                    <a:solidFill>
                      <a:srgbClr val="FFFFFF"/>
                    </a:solidFill>
                  </a:tcPr>
                </a:tc>
                <a:extLst>
                  <a:ext uri="{0D108BD9-81ED-4DB2-BD59-A6C34878D82A}">
                    <a16:rowId xmlns:a16="http://schemas.microsoft.com/office/drawing/2014/main" val="2713196040"/>
                  </a:ext>
                </a:extLst>
              </a:tr>
              <a:tr h="413123">
                <a:tc>
                  <a:txBody>
                    <a:bodyPr/>
                    <a:lstStyle/>
                    <a:p>
                      <a:r>
                        <a:rPr lang="en-GB" sz="1600">
                          <a:effectLst/>
                        </a:rPr>
                        <a:t>++</a:t>
                      </a:r>
                    </a:p>
                  </a:txBody>
                  <a:tcPr marL="82584" marR="82584" marT="41292" marB="41292">
                    <a:lnL w="7620" cap="flat" cmpd="sng" algn="ctr">
                      <a:solidFill>
                        <a:srgbClr val="A0FFE2"/>
                      </a:solidFill>
                      <a:prstDash val="solid"/>
                      <a:round/>
                      <a:headEnd type="none" w="med" len="med"/>
                      <a:tailEnd type="none" w="med" len="med"/>
                    </a:lnL>
                    <a:lnR w="7620" cap="flat" cmpd="sng" algn="ctr">
                      <a:solidFill>
                        <a:srgbClr val="A000E3"/>
                      </a:solidFill>
                      <a:prstDash val="solid"/>
                      <a:round/>
                      <a:headEnd type="none" w="med" len="med"/>
                      <a:tailEnd type="none" w="med" len="med"/>
                    </a:lnR>
                    <a:lnT w="7620" cap="flat" cmpd="sng" algn="ctr">
                      <a:solidFill>
                        <a:srgbClr val="A0FFE2"/>
                      </a:solidFill>
                      <a:prstDash val="solid"/>
                      <a:round/>
                      <a:headEnd type="none" w="med" len="med"/>
                      <a:tailEnd type="none" w="med" len="med"/>
                    </a:lnT>
                    <a:lnB w="7620" cap="flat" cmpd="sng" algn="ctr">
                      <a:solidFill>
                        <a:srgbClr val="6003E3"/>
                      </a:solidFill>
                      <a:prstDash val="solid"/>
                      <a:round/>
                      <a:headEnd type="none" w="med" len="med"/>
                      <a:tailEnd type="none" w="med" len="med"/>
                    </a:lnB>
                    <a:solidFill>
                      <a:srgbClr val="FFFFFF"/>
                    </a:solidFill>
                  </a:tcPr>
                </a:tc>
                <a:tc>
                  <a:txBody>
                    <a:bodyPr/>
                    <a:lstStyle/>
                    <a:p>
                      <a:r>
                        <a:rPr lang="en-GB" sz="1600">
                          <a:effectLst/>
                        </a:rPr>
                        <a:t>Increment operator increases integer value by one</a:t>
                      </a:r>
                    </a:p>
                  </a:txBody>
                  <a:tcPr marL="82584" marR="82584" marT="41292" marB="41292">
                    <a:lnL w="7620" cap="flat" cmpd="sng" algn="ctr">
                      <a:solidFill>
                        <a:srgbClr val="A000E3"/>
                      </a:solidFill>
                      <a:prstDash val="solid"/>
                      <a:round/>
                      <a:headEnd type="none" w="med" len="med"/>
                      <a:tailEnd type="none" w="med" len="med"/>
                    </a:lnL>
                    <a:lnR w="7620" cap="flat" cmpd="sng" algn="ctr">
                      <a:solidFill>
                        <a:srgbClr val="A000E3"/>
                      </a:solidFill>
                      <a:prstDash val="solid"/>
                      <a:round/>
                      <a:headEnd type="none" w="med" len="med"/>
                      <a:tailEnd type="none" w="med" len="med"/>
                    </a:lnR>
                    <a:lnT w="7620" cap="flat" cmpd="sng" algn="ctr">
                      <a:solidFill>
                        <a:srgbClr val="A000E3"/>
                      </a:solidFill>
                      <a:prstDash val="solid"/>
                      <a:round/>
                      <a:headEnd type="none" w="med" len="med"/>
                      <a:tailEnd type="none" w="med" len="med"/>
                    </a:lnT>
                    <a:lnB w="7620" cap="flat" cmpd="sng" algn="ctr">
                      <a:solidFill>
                        <a:srgbClr val="A002E3"/>
                      </a:solidFill>
                      <a:prstDash val="solid"/>
                      <a:round/>
                      <a:headEnd type="none" w="med" len="med"/>
                      <a:tailEnd type="none" w="med" len="med"/>
                    </a:lnB>
                    <a:solidFill>
                      <a:srgbClr val="FFFFFF"/>
                    </a:solidFill>
                  </a:tcPr>
                </a:tc>
                <a:extLst>
                  <a:ext uri="{0D108BD9-81ED-4DB2-BD59-A6C34878D82A}">
                    <a16:rowId xmlns:a16="http://schemas.microsoft.com/office/drawing/2014/main" val="1340037008"/>
                  </a:ext>
                </a:extLst>
              </a:tr>
              <a:tr h="589771">
                <a:tc>
                  <a:txBody>
                    <a:bodyPr/>
                    <a:lstStyle/>
                    <a:p>
                      <a:r>
                        <a:rPr lang="en-GB" sz="1600" dirty="0">
                          <a:effectLst/>
                        </a:rPr>
                        <a:t>--</a:t>
                      </a:r>
                    </a:p>
                  </a:txBody>
                  <a:tcPr marL="82584" marR="82584" marT="41292" marB="41292">
                    <a:lnL w="7620" cap="flat" cmpd="sng" algn="ctr">
                      <a:solidFill>
                        <a:srgbClr val="6003E3"/>
                      </a:solidFill>
                      <a:prstDash val="solid"/>
                      <a:round/>
                      <a:headEnd type="none" w="med" len="med"/>
                      <a:tailEnd type="none" w="med" len="med"/>
                    </a:lnL>
                    <a:lnR w="7620" cap="flat" cmpd="sng" algn="ctr">
                      <a:solidFill>
                        <a:srgbClr val="A002E3"/>
                      </a:solidFill>
                      <a:prstDash val="solid"/>
                      <a:round/>
                      <a:headEnd type="none" w="med" len="med"/>
                      <a:tailEnd type="none" w="med" len="med"/>
                    </a:lnR>
                    <a:lnT w="7620" cap="flat" cmpd="sng" algn="ctr">
                      <a:solidFill>
                        <a:srgbClr val="6003E3"/>
                      </a:solidFill>
                      <a:prstDash val="solid"/>
                      <a:round/>
                      <a:headEnd type="none" w="med" len="med"/>
                      <a:tailEnd type="none" w="med" len="med"/>
                    </a:lnT>
                    <a:lnB w="7620" cap="flat" cmpd="sng" algn="ctr">
                      <a:solidFill>
                        <a:srgbClr val="6003E3"/>
                      </a:solidFill>
                      <a:prstDash val="solid"/>
                      <a:round/>
                      <a:headEnd type="none" w="med" len="med"/>
                      <a:tailEnd type="none" w="med" len="med"/>
                    </a:lnB>
                    <a:solidFill>
                      <a:srgbClr val="FFFFFF"/>
                    </a:solidFill>
                  </a:tcPr>
                </a:tc>
                <a:tc>
                  <a:txBody>
                    <a:bodyPr/>
                    <a:lstStyle/>
                    <a:p>
                      <a:r>
                        <a:rPr lang="en-GB" sz="1600" dirty="0">
                          <a:effectLst/>
                        </a:rPr>
                        <a:t>Decrement operator decreases integer value by one</a:t>
                      </a:r>
                    </a:p>
                  </a:txBody>
                  <a:tcPr marL="82584" marR="82584" marT="41292" marB="41292">
                    <a:lnL w="7620" cap="flat" cmpd="sng" algn="ctr">
                      <a:solidFill>
                        <a:srgbClr val="A002E3"/>
                      </a:solidFill>
                      <a:prstDash val="solid"/>
                      <a:round/>
                      <a:headEnd type="none" w="med" len="med"/>
                      <a:tailEnd type="none" w="med" len="med"/>
                    </a:lnL>
                    <a:lnR w="7620" cap="flat" cmpd="sng" algn="ctr">
                      <a:solidFill>
                        <a:srgbClr val="A002E3"/>
                      </a:solidFill>
                      <a:prstDash val="solid"/>
                      <a:round/>
                      <a:headEnd type="none" w="med" len="med"/>
                      <a:tailEnd type="none" w="med" len="med"/>
                    </a:lnR>
                    <a:lnT w="7620" cap="flat" cmpd="sng" algn="ctr">
                      <a:solidFill>
                        <a:srgbClr val="A002E3"/>
                      </a:solidFill>
                      <a:prstDash val="solid"/>
                      <a:round/>
                      <a:headEnd type="none" w="med" len="med"/>
                      <a:tailEnd type="none" w="med" len="med"/>
                    </a:lnT>
                    <a:lnB w="7620" cap="flat" cmpd="sng" algn="ctr">
                      <a:solidFill>
                        <a:srgbClr val="A002E3"/>
                      </a:solidFill>
                      <a:prstDash val="solid"/>
                      <a:round/>
                      <a:headEnd type="none" w="med" len="med"/>
                      <a:tailEnd type="none" w="med" len="med"/>
                    </a:lnB>
                    <a:solidFill>
                      <a:srgbClr val="FFFFFF"/>
                    </a:solidFill>
                  </a:tcPr>
                </a:tc>
                <a:extLst>
                  <a:ext uri="{0D108BD9-81ED-4DB2-BD59-A6C34878D82A}">
                    <a16:rowId xmlns:a16="http://schemas.microsoft.com/office/drawing/2014/main" val="3201174898"/>
                  </a:ext>
                </a:extLst>
              </a:tr>
            </a:tbl>
          </a:graphicData>
        </a:graphic>
      </p:graphicFrame>
    </p:spTree>
    <p:extLst>
      <p:ext uri="{BB962C8B-B14F-4D97-AF65-F5344CB8AC3E}">
        <p14:creationId xmlns:p14="http://schemas.microsoft.com/office/powerpoint/2010/main" val="24167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EAAB-3354-46ED-B002-C3AC3E0855C9}"/>
              </a:ext>
            </a:extLst>
          </p:cNvPr>
          <p:cNvSpPr>
            <a:spLocks noGrp="1"/>
          </p:cNvSpPr>
          <p:nvPr>
            <p:ph type="title"/>
          </p:nvPr>
        </p:nvSpPr>
        <p:spPr>
          <a:xfrm>
            <a:off x="677334" y="79899"/>
            <a:ext cx="8596668" cy="736739"/>
          </a:xfrm>
        </p:spPr>
        <p:txBody>
          <a:bodyPr>
            <a:normAutofit fontScale="90000"/>
          </a:bodyPr>
          <a:lstStyle/>
          <a:p>
            <a:r>
              <a:rPr lang="en-GB" b="0" i="0" dirty="0">
                <a:solidFill>
                  <a:srgbClr val="212529"/>
                </a:solidFill>
                <a:effectLst/>
                <a:latin typeface="system-ui"/>
              </a:rPr>
              <a:t>Relation operators:</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6DC37C0-2CFE-40D3-BBAE-A9EC0EF0D06D}"/>
              </a:ext>
            </a:extLst>
          </p:cNvPr>
          <p:cNvSpPr>
            <a:spLocks noGrp="1"/>
          </p:cNvSpPr>
          <p:nvPr>
            <p:ph idx="1"/>
          </p:nvPr>
        </p:nvSpPr>
        <p:spPr>
          <a:xfrm>
            <a:off x="0" y="568171"/>
            <a:ext cx="12192000" cy="6289829"/>
          </a:xfrm>
        </p:spPr>
        <p:txBody>
          <a:bodyPr/>
          <a:lstStyle/>
          <a:p>
            <a:r>
              <a:rPr lang="en-GB" b="0" i="0" dirty="0">
                <a:solidFill>
                  <a:srgbClr val="212529"/>
                </a:solidFill>
                <a:effectLst/>
                <a:latin typeface="system-ui"/>
              </a:rPr>
              <a:t>Relational operators are used to test comparison between operands or values. It can be use to test whether two values are equal or not equal or less than or greater than etc.</a:t>
            </a:r>
          </a:p>
          <a:p>
            <a:endParaRPr lang="en-GB" dirty="0"/>
          </a:p>
        </p:txBody>
      </p:sp>
      <p:graphicFrame>
        <p:nvGraphicFramePr>
          <p:cNvPr id="4" name="Table 3">
            <a:extLst>
              <a:ext uri="{FF2B5EF4-FFF2-40B4-BE49-F238E27FC236}">
                <a16:creationId xmlns:a16="http://schemas.microsoft.com/office/drawing/2014/main" id="{F096D360-AE19-4A5F-BC46-FC63C3FD2EE1}"/>
              </a:ext>
            </a:extLst>
          </p:cNvPr>
          <p:cNvGraphicFramePr>
            <a:graphicFrameLocks noGrp="1"/>
          </p:cNvGraphicFramePr>
          <p:nvPr>
            <p:extLst>
              <p:ext uri="{D42A27DB-BD31-4B8C-83A1-F6EECF244321}">
                <p14:modId xmlns:p14="http://schemas.microsoft.com/office/powerpoint/2010/main" val="908422936"/>
              </p:ext>
            </p:extLst>
          </p:nvPr>
        </p:nvGraphicFramePr>
        <p:xfrm>
          <a:off x="1109709" y="1677880"/>
          <a:ext cx="7528264" cy="4377309"/>
        </p:xfrm>
        <a:graphic>
          <a:graphicData uri="http://schemas.openxmlformats.org/drawingml/2006/table">
            <a:tbl>
              <a:tblPr/>
              <a:tblGrid>
                <a:gridCol w="3764132">
                  <a:extLst>
                    <a:ext uri="{9D8B030D-6E8A-4147-A177-3AD203B41FA5}">
                      <a16:colId xmlns:a16="http://schemas.microsoft.com/office/drawing/2014/main" val="52245560"/>
                    </a:ext>
                  </a:extLst>
                </a:gridCol>
                <a:gridCol w="3764132">
                  <a:extLst>
                    <a:ext uri="{9D8B030D-6E8A-4147-A177-3AD203B41FA5}">
                      <a16:colId xmlns:a16="http://schemas.microsoft.com/office/drawing/2014/main" val="1229641716"/>
                    </a:ext>
                  </a:extLst>
                </a:gridCol>
              </a:tblGrid>
              <a:tr h="318048">
                <a:tc>
                  <a:txBody>
                    <a:bodyPr/>
                    <a:lstStyle/>
                    <a:p>
                      <a:pPr algn="l"/>
                      <a:r>
                        <a:rPr lang="en-GB" sz="1400">
                          <a:effectLst/>
                        </a:rPr>
                        <a:t>Operator</a:t>
                      </a:r>
                    </a:p>
                  </a:txBody>
                  <a:tcPr marL="70572" marR="70572" marT="35286" marB="35286">
                    <a:lnL w="7620" cap="flat" cmpd="sng" algn="ctr">
                      <a:solidFill>
                        <a:srgbClr val="E0F4A7"/>
                      </a:solidFill>
                      <a:prstDash val="solid"/>
                      <a:round/>
                      <a:headEnd type="none" w="med" len="med"/>
                      <a:tailEnd type="none" w="med" len="med"/>
                    </a:lnL>
                    <a:lnR w="7620" cap="flat" cmpd="sng" algn="ctr">
                      <a:solidFill>
                        <a:srgbClr val="E0F1A7"/>
                      </a:solidFill>
                      <a:prstDash val="solid"/>
                      <a:round/>
                      <a:headEnd type="none" w="med" len="med"/>
                      <a:tailEnd type="none" w="med" len="med"/>
                    </a:lnR>
                    <a:lnT w="7620" cap="flat" cmpd="sng" algn="ctr">
                      <a:solidFill>
                        <a:srgbClr val="E0F4A7"/>
                      </a:solidFill>
                      <a:prstDash val="solid"/>
                      <a:round/>
                      <a:headEnd type="none" w="med" len="med"/>
                      <a:tailEnd type="none" w="med" len="med"/>
                    </a:lnT>
                    <a:lnB w="7620" cap="flat" cmpd="sng" algn="ctr">
                      <a:solidFill>
                        <a:srgbClr val="20EFA7"/>
                      </a:solidFill>
                      <a:prstDash val="solid"/>
                      <a:round/>
                      <a:headEnd type="none" w="med" len="med"/>
                      <a:tailEnd type="none" w="med" len="med"/>
                    </a:lnB>
                    <a:solidFill>
                      <a:srgbClr val="FFFFFF"/>
                    </a:solidFill>
                  </a:tcPr>
                </a:tc>
                <a:tc>
                  <a:txBody>
                    <a:bodyPr/>
                    <a:lstStyle/>
                    <a:p>
                      <a:pPr algn="l"/>
                      <a:r>
                        <a:rPr lang="en-GB" sz="1400">
                          <a:effectLst/>
                        </a:rPr>
                        <a:t>Description</a:t>
                      </a:r>
                    </a:p>
                  </a:txBody>
                  <a:tcPr marL="70572" marR="70572" marT="35286" marB="35286">
                    <a:lnL w="7620" cap="flat" cmpd="sng" algn="ctr">
                      <a:solidFill>
                        <a:srgbClr val="E0F1A7"/>
                      </a:solidFill>
                      <a:prstDash val="solid"/>
                      <a:round/>
                      <a:headEnd type="none" w="med" len="med"/>
                      <a:tailEnd type="none" w="med" len="med"/>
                    </a:lnL>
                    <a:lnR w="7620" cap="flat" cmpd="sng" algn="ctr">
                      <a:solidFill>
                        <a:srgbClr val="E0F1A7"/>
                      </a:solidFill>
                      <a:prstDash val="solid"/>
                      <a:round/>
                      <a:headEnd type="none" w="med" len="med"/>
                      <a:tailEnd type="none" w="med" len="med"/>
                    </a:lnR>
                    <a:lnT w="7620" cap="flat" cmpd="sng" algn="ctr">
                      <a:solidFill>
                        <a:srgbClr val="E0F1A7"/>
                      </a:solidFill>
                      <a:prstDash val="solid"/>
                      <a:round/>
                      <a:headEnd type="none" w="med" len="med"/>
                      <a:tailEnd type="none" w="med" len="med"/>
                    </a:lnT>
                    <a:lnB w="7620" cap="flat" cmpd="sng" algn="ctr">
                      <a:solidFill>
                        <a:srgbClr val="40F5A7"/>
                      </a:solidFill>
                      <a:prstDash val="solid"/>
                      <a:round/>
                      <a:headEnd type="none" w="med" len="med"/>
                      <a:tailEnd type="none" w="med" len="med"/>
                    </a:lnB>
                    <a:solidFill>
                      <a:srgbClr val="FFFFFF"/>
                    </a:solidFill>
                  </a:tcPr>
                </a:tc>
                <a:extLst>
                  <a:ext uri="{0D108BD9-81ED-4DB2-BD59-A6C34878D82A}">
                    <a16:rowId xmlns:a16="http://schemas.microsoft.com/office/drawing/2014/main" val="4065799315"/>
                  </a:ext>
                </a:extLst>
              </a:tr>
              <a:tr h="557045">
                <a:tc>
                  <a:txBody>
                    <a:bodyPr/>
                    <a:lstStyle/>
                    <a:p>
                      <a:r>
                        <a:rPr lang="en-GB" sz="1400">
                          <a:effectLst/>
                        </a:rPr>
                        <a:t>==</a:t>
                      </a:r>
                    </a:p>
                  </a:txBody>
                  <a:tcPr marL="70572" marR="70572" marT="35286" marB="35286">
                    <a:lnL w="7620" cap="flat" cmpd="sng" algn="ctr">
                      <a:solidFill>
                        <a:srgbClr val="20EFA7"/>
                      </a:solidFill>
                      <a:prstDash val="solid"/>
                      <a:round/>
                      <a:headEnd type="none" w="med" len="med"/>
                      <a:tailEnd type="none" w="med" len="med"/>
                    </a:lnL>
                    <a:lnR w="7620" cap="flat" cmpd="sng" algn="ctr">
                      <a:solidFill>
                        <a:srgbClr val="40F5A7"/>
                      </a:solidFill>
                      <a:prstDash val="solid"/>
                      <a:round/>
                      <a:headEnd type="none" w="med" len="med"/>
                      <a:tailEnd type="none" w="med" len="med"/>
                    </a:lnR>
                    <a:lnT w="7620" cap="flat" cmpd="sng" algn="ctr">
                      <a:solidFill>
                        <a:srgbClr val="20EFA7"/>
                      </a:solidFill>
                      <a:prstDash val="solid"/>
                      <a:round/>
                      <a:headEnd type="none" w="med" len="med"/>
                      <a:tailEnd type="none" w="med" len="med"/>
                    </a:lnT>
                    <a:lnB w="7620" cap="flat" cmpd="sng" algn="ctr">
                      <a:solidFill>
                        <a:srgbClr val="40FEA7"/>
                      </a:solidFill>
                      <a:prstDash val="solid"/>
                      <a:round/>
                      <a:headEnd type="none" w="med" len="med"/>
                      <a:tailEnd type="none" w="med" len="med"/>
                    </a:lnB>
                    <a:solidFill>
                      <a:srgbClr val="FFFFFF"/>
                    </a:solidFill>
                  </a:tcPr>
                </a:tc>
                <a:tc>
                  <a:txBody>
                    <a:bodyPr/>
                    <a:lstStyle/>
                    <a:p>
                      <a:r>
                        <a:rPr lang="en-GB" sz="1400">
                          <a:effectLst/>
                        </a:rPr>
                        <a:t>Check if two operand are equal</a:t>
                      </a:r>
                    </a:p>
                  </a:txBody>
                  <a:tcPr marL="70572" marR="70572" marT="35286" marB="35286">
                    <a:lnL w="7620" cap="flat" cmpd="sng" algn="ctr">
                      <a:solidFill>
                        <a:srgbClr val="40F5A7"/>
                      </a:solidFill>
                      <a:prstDash val="solid"/>
                      <a:round/>
                      <a:headEnd type="none" w="med" len="med"/>
                      <a:tailEnd type="none" w="med" len="med"/>
                    </a:lnL>
                    <a:lnR w="7620" cap="flat" cmpd="sng" algn="ctr">
                      <a:solidFill>
                        <a:srgbClr val="40F5A7"/>
                      </a:solidFill>
                      <a:prstDash val="solid"/>
                      <a:round/>
                      <a:headEnd type="none" w="med" len="med"/>
                      <a:tailEnd type="none" w="med" len="med"/>
                    </a:lnR>
                    <a:lnT w="7620" cap="flat" cmpd="sng" algn="ctr">
                      <a:solidFill>
                        <a:srgbClr val="40F5A7"/>
                      </a:solidFill>
                      <a:prstDash val="solid"/>
                      <a:round/>
                      <a:headEnd type="none" w="med" len="med"/>
                      <a:tailEnd type="none" w="med" len="med"/>
                    </a:lnT>
                    <a:lnB w="7620" cap="flat" cmpd="sng" algn="ctr">
                      <a:solidFill>
                        <a:srgbClr val="E0F9A7"/>
                      </a:solidFill>
                      <a:prstDash val="solid"/>
                      <a:round/>
                      <a:headEnd type="none" w="med" len="med"/>
                      <a:tailEnd type="none" w="med" len="med"/>
                    </a:lnB>
                    <a:solidFill>
                      <a:srgbClr val="FFFFFF"/>
                    </a:solidFill>
                  </a:tcPr>
                </a:tc>
                <a:extLst>
                  <a:ext uri="{0D108BD9-81ED-4DB2-BD59-A6C34878D82A}">
                    <a16:rowId xmlns:a16="http://schemas.microsoft.com/office/drawing/2014/main" val="3587916351"/>
                  </a:ext>
                </a:extLst>
              </a:tr>
              <a:tr h="557045">
                <a:tc>
                  <a:txBody>
                    <a:bodyPr/>
                    <a:lstStyle/>
                    <a:p>
                      <a:r>
                        <a:rPr lang="en-GB" sz="1400">
                          <a:effectLst/>
                        </a:rPr>
                        <a:t>!=</a:t>
                      </a:r>
                    </a:p>
                  </a:txBody>
                  <a:tcPr marL="70572" marR="70572" marT="35286" marB="35286">
                    <a:lnL w="7620" cap="flat" cmpd="sng" algn="ctr">
                      <a:solidFill>
                        <a:srgbClr val="40FEA7"/>
                      </a:solidFill>
                      <a:prstDash val="solid"/>
                      <a:round/>
                      <a:headEnd type="none" w="med" len="med"/>
                      <a:tailEnd type="none" w="med" len="med"/>
                    </a:lnL>
                    <a:lnR w="7620" cap="flat" cmpd="sng" algn="ctr">
                      <a:solidFill>
                        <a:srgbClr val="E0F9A7"/>
                      </a:solidFill>
                      <a:prstDash val="solid"/>
                      <a:round/>
                      <a:headEnd type="none" w="med" len="med"/>
                      <a:tailEnd type="none" w="med" len="med"/>
                    </a:lnR>
                    <a:lnT w="7620" cap="flat" cmpd="sng" algn="ctr">
                      <a:solidFill>
                        <a:srgbClr val="40FEA7"/>
                      </a:solidFill>
                      <a:prstDash val="solid"/>
                      <a:round/>
                      <a:headEnd type="none" w="med" len="med"/>
                      <a:tailEnd type="none" w="med" len="med"/>
                    </a:lnT>
                    <a:lnB w="7620" cap="flat" cmpd="sng" algn="ctr">
                      <a:solidFill>
                        <a:srgbClr val="40FDA7"/>
                      </a:solidFill>
                      <a:prstDash val="solid"/>
                      <a:round/>
                      <a:headEnd type="none" w="med" len="med"/>
                      <a:tailEnd type="none" w="med" len="med"/>
                    </a:lnB>
                    <a:solidFill>
                      <a:srgbClr val="FFFFFF"/>
                    </a:solidFill>
                  </a:tcPr>
                </a:tc>
                <a:tc>
                  <a:txBody>
                    <a:bodyPr/>
                    <a:lstStyle/>
                    <a:p>
                      <a:r>
                        <a:rPr lang="en-GB" sz="1400">
                          <a:effectLst/>
                        </a:rPr>
                        <a:t>Check if two operand are not equal.</a:t>
                      </a:r>
                    </a:p>
                  </a:txBody>
                  <a:tcPr marL="70572" marR="70572" marT="35286" marB="35286">
                    <a:lnL w="7620" cap="flat" cmpd="sng" algn="ctr">
                      <a:solidFill>
                        <a:srgbClr val="E0F9A7"/>
                      </a:solidFill>
                      <a:prstDash val="solid"/>
                      <a:round/>
                      <a:headEnd type="none" w="med" len="med"/>
                      <a:tailEnd type="none" w="med" len="med"/>
                    </a:lnL>
                    <a:lnR w="7620" cap="flat" cmpd="sng" algn="ctr">
                      <a:solidFill>
                        <a:srgbClr val="E0F9A7"/>
                      </a:solidFill>
                      <a:prstDash val="solid"/>
                      <a:round/>
                      <a:headEnd type="none" w="med" len="med"/>
                      <a:tailEnd type="none" w="med" len="med"/>
                    </a:lnR>
                    <a:lnT w="7620" cap="flat" cmpd="sng" algn="ctr">
                      <a:solidFill>
                        <a:srgbClr val="E0F9A7"/>
                      </a:solidFill>
                      <a:prstDash val="solid"/>
                      <a:round/>
                      <a:headEnd type="none" w="med" len="med"/>
                      <a:tailEnd type="none" w="med" len="med"/>
                    </a:lnT>
                    <a:lnB w="7620" cap="flat" cmpd="sng" algn="ctr">
                      <a:solidFill>
                        <a:srgbClr val="80F8A7"/>
                      </a:solidFill>
                      <a:prstDash val="solid"/>
                      <a:round/>
                      <a:headEnd type="none" w="med" len="med"/>
                      <a:tailEnd type="none" w="med" len="med"/>
                    </a:lnB>
                    <a:solidFill>
                      <a:srgbClr val="FFFFFF"/>
                    </a:solidFill>
                  </a:tcPr>
                </a:tc>
                <a:extLst>
                  <a:ext uri="{0D108BD9-81ED-4DB2-BD59-A6C34878D82A}">
                    <a16:rowId xmlns:a16="http://schemas.microsoft.com/office/drawing/2014/main" val="2279328533"/>
                  </a:ext>
                </a:extLst>
              </a:tr>
              <a:tr h="796042">
                <a:tc>
                  <a:txBody>
                    <a:bodyPr/>
                    <a:lstStyle/>
                    <a:p>
                      <a:r>
                        <a:rPr lang="en-GB" sz="1400">
                          <a:effectLst/>
                        </a:rPr>
                        <a:t>&gt;</a:t>
                      </a:r>
                    </a:p>
                  </a:txBody>
                  <a:tcPr marL="70572" marR="70572" marT="35286" marB="35286">
                    <a:lnL w="7620" cap="flat" cmpd="sng" algn="ctr">
                      <a:solidFill>
                        <a:srgbClr val="40FDA7"/>
                      </a:solidFill>
                      <a:prstDash val="solid"/>
                      <a:round/>
                      <a:headEnd type="none" w="med" len="med"/>
                      <a:tailEnd type="none" w="med" len="med"/>
                    </a:lnL>
                    <a:lnR w="7620" cap="flat" cmpd="sng" algn="ctr">
                      <a:solidFill>
                        <a:srgbClr val="80F8A7"/>
                      </a:solidFill>
                      <a:prstDash val="solid"/>
                      <a:round/>
                      <a:headEnd type="none" w="med" len="med"/>
                      <a:tailEnd type="none" w="med" len="med"/>
                    </a:lnR>
                    <a:lnT w="7620" cap="flat" cmpd="sng" algn="ctr">
                      <a:solidFill>
                        <a:srgbClr val="40FDA7"/>
                      </a:solidFill>
                      <a:prstDash val="solid"/>
                      <a:round/>
                      <a:headEnd type="none" w="med" len="med"/>
                      <a:tailEnd type="none" w="med" len="med"/>
                    </a:lnT>
                    <a:lnB w="7620" cap="flat" cmpd="sng" algn="ctr">
                      <a:solidFill>
                        <a:srgbClr val="20FEA7"/>
                      </a:solidFill>
                      <a:prstDash val="solid"/>
                      <a:round/>
                      <a:headEnd type="none" w="med" len="med"/>
                      <a:tailEnd type="none" w="med" len="med"/>
                    </a:lnB>
                    <a:solidFill>
                      <a:srgbClr val="FFFFFF"/>
                    </a:solidFill>
                  </a:tcPr>
                </a:tc>
                <a:tc>
                  <a:txBody>
                    <a:bodyPr/>
                    <a:lstStyle/>
                    <a:p>
                      <a:r>
                        <a:rPr lang="en-GB" sz="1400">
                          <a:effectLst/>
                        </a:rPr>
                        <a:t>Check if operand on the left is greater than operand on the right</a:t>
                      </a:r>
                    </a:p>
                  </a:txBody>
                  <a:tcPr marL="70572" marR="70572" marT="35286" marB="35286">
                    <a:lnL w="7620" cap="flat" cmpd="sng" algn="ctr">
                      <a:solidFill>
                        <a:srgbClr val="80F8A7"/>
                      </a:solidFill>
                      <a:prstDash val="solid"/>
                      <a:round/>
                      <a:headEnd type="none" w="med" len="med"/>
                      <a:tailEnd type="none" w="med" len="med"/>
                    </a:lnL>
                    <a:lnR w="7620" cap="flat" cmpd="sng" algn="ctr">
                      <a:solidFill>
                        <a:srgbClr val="80F8A7"/>
                      </a:solidFill>
                      <a:prstDash val="solid"/>
                      <a:round/>
                      <a:headEnd type="none" w="med" len="med"/>
                      <a:tailEnd type="none" w="med" len="med"/>
                    </a:lnR>
                    <a:lnT w="7620" cap="flat" cmpd="sng" algn="ctr">
                      <a:solidFill>
                        <a:srgbClr val="80F8A7"/>
                      </a:solidFill>
                      <a:prstDash val="solid"/>
                      <a:round/>
                      <a:headEnd type="none" w="med" len="med"/>
                      <a:tailEnd type="none" w="med" len="med"/>
                    </a:lnT>
                    <a:lnB w="7620" cap="flat" cmpd="sng" algn="ctr">
                      <a:solidFill>
                        <a:srgbClr val="80F8A7"/>
                      </a:solidFill>
                      <a:prstDash val="solid"/>
                      <a:round/>
                      <a:headEnd type="none" w="med" len="med"/>
                      <a:tailEnd type="none" w="med" len="med"/>
                    </a:lnB>
                    <a:solidFill>
                      <a:srgbClr val="FFFFFF"/>
                    </a:solidFill>
                  </a:tcPr>
                </a:tc>
                <a:extLst>
                  <a:ext uri="{0D108BD9-81ED-4DB2-BD59-A6C34878D82A}">
                    <a16:rowId xmlns:a16="http://schemas.microsoft.com/office/drawing/2014/main" val="3985390995"/>
                  </a:ext>
                </a:extLst>
              </a:tr>
              <a:tr h="557045">
                <a:tc>
                  <a:txBody>
                    <a:bodyPr/>
                    <a:lstStyle/>
                    <a:p>
                      <a:r>
                        <a:rPr lang="en-GB" sz="1400">
                          <a:effectLst/>
                        </a:rPr>
                        <a:t>&lt;</a:t>
                      </a:r>
                    </a:p>
                  </a:txBody>
                  <a:tcPr marL="70572" marR="70572" marT="35286" marB="35286">
                    <a:lnL w="7620" cap="flat" cmpd="sng" algn="ctr">
                      <a:solidFill>
                        <a:srgbClr val="20FEA7"/>
                      </a:solidFill>
                      <a:prstDash val="solid"/>
                      <a:round/>
                      <a:headEnd type="none" w="med" len="med"/>
                      <a:tailEnd type="none" w="med" len="med"/>
                    </a:lnL>
                    <a:lnR w="7620" cap="flat" cmpd="sng" algn="ctr">
                      <a:solidFill>
                        <a:srgbClr val="80F8A7"/>
                      </a:solidFill>
                      <a:prstDash val="solid"/>
                      <a:round/>
                      <a:headEnd type="none" w="med" len="med"/>
                      <a:tailEnd type="none" w="med" len="med"/>
                    </a:lnR>
                    <a:lnT w="7620" cap="flat" cmpd="sng" algn="ctr">
                      <a:solidFill>
                        <a:srgbClr val="20FEA7"/>
                      </a:solidFill>
                      <a:prstDash val="solid"/>
                      <a:round/>
                      <a:headEnd type="none" w="med" len="med"/>
                      <a:tailEnd type="none" w="med" len="med"/>
                    </a:lnT>
                    <a:lnB w="7620" cap="flat" cmpd="sng" algn="ctr">
                      <a:solidFill>
                        <a:srgbClr val="40FAA7"/>
                      </a:solidFill>
                      <a:prstDash val="solid"/>
                      <a:round/>
                      <a:headEnd type="none" w="med" len="med"/>
                      <a:tailEnd type="none" w="med" len="med"/>
                    </a:lnB>
                    <a:solidFill>
                      <a:srgbClr val="FFFFFF"/>
                    </a:solidFill>
                  </a:tcPr>
                </a:tc>
                <a:tc>
                  <a:txBody>
                    <a:bodyPr/>
                    <a:lstStyle/>
                    <a:p>
                      <a:r>
                        <a:rPr lang="en-GB" sz="1400">
                          <a:effectLst/>
                        </a:rPr>
                        <a:t>Check operand on the left is smaller than right operand</a:t>
                      </a:r>
                    </a:p>
                  </a:txBody>
                  <a:tcPr marL="70572" marR="70572" marT="35286" marB="35286">
                    <a:lnL w="7620" cap="flat" cmpd="sng" algn="ctr">
                      <a:solidFill>
                        <a:srgbClr val="80F8A7"/>
                      </a:solidFill>
                      <a:prstDash val="solid"/>
                      <a:round/>
                      <a:headEnd type="none" w="med" len="med"/>
                      <a:tailEnd type="none" w="med" len="med"/>
                    </a:lnL>
                    <a:lnR w="7620" cap="flat" cmpd="sng" algn="ctr">
                      <a:solidFill>
                        <a:srgbClr val="80F8A7"/>
                      </a:solidFill>
                      <a:prstDash val="solid"/>
                      <a:round/>
                      <a:headEnd type="none" w="med" len="med"/>
                      <a:tailEnd type="none" w="med" len="med"/>
                    </a:lnR>
                    <a:lnT w="7620" cap="flat" cmpd="sng" algn="ctr">
                      <a:solidFill>
                        <a:srgbClr val="80F8A7"/>
                      </a:solidFill>
                      <a:prstDash val="solid"/>
                      <a:round/>
                      <a:headEnd type="none" w="med" len="med"/>
                      <a:tailEnd type="none" w="med" len="med"/>
                    </a:lnT>
                    <a:lnB w="7620" cap="flat" cmpd="sng" algn="ctr">
                      <a:solidFill>
                        <a:srgbClr val="20FEA7"/>
                      </a:solidFill>
                      <a:prstDash val="solid"/>
                      <a:round/>
                      <a:headEnd type="none" w="med" len="med"/>
                      <a:tailEnd type="none" w="med" len="med"/>
                    </a:lnB>
                    <a:solidFill>
                      <a:srgbClr val="FFFFFF"/>
                    </a:solidFill>
                  </a:tcPr>
                </a:tc>
                <a:extLst>
                  <a:ext uri="{0D108BD9-81ED-4DB2-BD59-A6C34878D82A}">
                    <a16:rowId xmlns:a16="http://schemas.microsoft.com/office/drawing/2014/main" val="3283342191"/>
                  </a:ext>
                </a:extLst>
              </a:tr>
              <a:tr h="796042">
                <a:tc>
                  <a:txBody>
                    <a:bodyPr/>
                    <a:lstStyle/>
                    <a:p>
                      <a:r>
                        <a:rPr lang="en-GB" sz="1400">
                          <a:effectLst/>
                        </a:rPr>
                        <a:t>&gt;=</a:t>
                      </a:r>
                    </a:p>
                  </a:txBody>
                  <a:tcPr marL="70572" marR="70572" marT="35286" marB="35286">
                    <a:lnL w="7620" cap="flat" cmpd="sng" algn="ctr">
                      <a:solidFill>
                        <a:srgbClr val="40FAA7"/>
                      </a:solidFill>
                      <a:prstDash val="solid"/>
                      <a:round/>
                      <a:headEnd type="none" w="med" len="med"/>
                      <a:tailEnd type="none" w="med" len="med"/>
                    </a:lnL>
                    <a:lnR w="7620" cap="flat" cmpd="sng" algn="ctr">
                      <a:solidFill>
                        <a:srgbClr val="20FEA7"/>
                      </a:solidFill>
                      <a:prstDash val="solid"/>
                      <a:round/>
                      <a:headEnd type="none" w="med" len="med"/>
                      <a:tailEnd type="none" w="med" len="med"/>
                    </a:lnR>
                    <a:lnT w="7620" cap="flat" cmpd="sng" algn="ctr">
                      <a:solidFill>
                        <a:srgbClr val="40FAA7"/>
                      </a:solidFill>
                      <a:prstDash val="solid"/>
                      <a:round/>
                      <a:headEnd type="none" w="med" len="med"/>
                      <a:tailEnd type="none" w="med" len="med"/>
                    </a:lnT>
                    <a:lnB w="7620" cap="flat" cmpd="sng" algn="ctr">
                      <a:solidFill>
                        <a:srgbClr val="E0F8A7"/>
                      </a:solidFill>
                      <a:prstDash val="solid"/>
                      <a:round/>
                      <a:headEnd type="none" w="med" len="med"/>
                      <a:tailEnd type="none" w="med" len="med"/>
                    </a:lnB>
                    <a:solidFill>
                      <a:srgbClr val="FFFFFF"/>
                    </a:solidFill>
                  </a:tcPr>
                </a:tc>
                <a:tc>
                  <a:txBody>
                    <a:bodyPr/>
                    <a:lstStyle/>
                    <a:p>
                      <a:r>
                        <a:rPr lang="en-GB" sz="1400" dirty="0">
                          <a:effectLst/>
                        </a:rPr>
                        <a:t>check left operand is greater than or equal to right operand</a:t>
                      </a:r>
                    </a:p>
                  </a:txBody>
                  <a:tcPr marL="70572" marR="70572" marT="35286" marB="35286">
                    <a:lnL w="7620" cap="flat" cmpd="sng" algn="ctr">
                      <a:solidFill>
                        <a:srgbClr val="20FEA7"/>
                      </a:solidFill>
                      <a:prstDash val="solid"/>
                      <a:round/>
                      <a:headEnd type="none" w="med" len="med"/>
                      <a:tailEnd type="none" w="med" len="med"/>
                    </a:lnL>
                    <a:lnR w="7620" cap="flat" cmpd="sng" algn="ctr">
                      <a:solidFill>
                        <a:srgbClr val="20FEA7"/>
                      </a:solidFill>
                      <a:prstDash val="solid"/>
                      <a:round/>
                      <a:headEnd type="none" w="med" len="med"/>
                      <a:tailEnd type="none" w="med" len="med"/>
                    </a:lnR>
                    <a:lnT w="7620" cap="flat" cmpd="sng" algn="ctr">
                      <a:solidFill>
                        <a:srgbClr val="20FEA7"/>
                      </a:solidFill>
                      <a:prstDash val="solid"/>
                      <a:round/>
                      <a:headEnd type="none" w="med" len="med"/>
                      <a:tailEnd type="none" w="med" len="med"/>
                    </a:lnT>
                    <a:lnB w="7620" cap="flat" cmpd="sng" algn="ctr">
                      <a:solidFill>
                        <a:srgbClr val="60FAA7"/>
                      </a:solidFill>
                      <a:prstDash val="solid"/>
                      <a:round/>
                      <a:headEnd type="none" w="med" len="med"/>
                      <a:tailEnd type="none" w="med" len="med"/>
                    </a:lnB>
                    <a:solidFill>
                      <a:srgbClr val="FFFFFF"/>
                    </a:solidFill>
                  </a:tcPr>
                </a:tc>
                <a:extLst>
                  <a:ext uri="{0D108BD9-81ED-4DB2-BD59-A6C34878D82A}">
                    <a16:rowId xmlns:a16="http://schemas.microsoft.com/office/drawing/2014/main" val="4222769661"/>
                  </a:ext>
                </a:extLst>
              </a:tr>
              <a:tr h="796042">
                <a:tc>
                  <a:txBody>
                    <a:bodyPr/>
                    <a:lstStyle/>
                    <a:p>
                      <a:r>
                        <a:rPr lang="en-GB" sz="1400">
                          <a:effectLst/>
                        </a:rPr>
                        <a:t>&lt;=</a:t>
                      </a:r>
                    </a:p>
                  </a:txBody>
                  <a:tcPr marL="70572" marR="70572" marT="35286" marB="35286">
                    <a:lnL w="7620" cap="flat" cmpd="sng" algn="ctr">
                      <a:solidFill>
                        <a:srgbClr val="E0F8A7"/>
                      </a:solidFill>
                      <a:prstDash val="solid"/>
                      <a:round/>
                      <a:headEnd type="none" w="med" len="med"/>
                      <a:tailEnd type="none" w="med" len="med"/>
                    </a:lnL>
                    <a:lnR w="7620" cap="flat" cmpd="sng" algn="ctr">
                      <a:solidFill>
                        <a:srgbClr val="60FAA7"/>
                      </a:solidFill>
                      <a:prstDash val="solid"/>
                      <a:round/>
                      <a:headEnd type="none" w="med" len="med"/>
                      <a:tailEnd type="none" w="med" len="med"/>
                    </a:lnR>
                    <a:lnT w="7620" cap="flat" cmpd="sng" algn="ctr">
                      <a:solidFill>
                        <a:srgbClr val="E0F8A7"/>
                      </a:solidFill>
                      <a:prstDash val="solid"/>
                      <a:round/>
                      <a:headEnd type="none" w="med" len="med"/>
                      <a:tailEnd type="none" w="med" len="med"/>
                    </a:lnT>
                    <a:lnB w="7620" cap="flat" cmpd="sng" algn="ctr">
                      <a:solidFill>
                        <a:srgbClr val="E0F8A7"/>
                      </a:solidFill>
                      <a:prstDash val="solid"/>
                      <a:round/>
                      <a:headEnd type="none" w="med" len="med"/>
                      <a:tailEnd type="none" w="med" len="med"/>
                    </a:lnB>
                    <a:solidFill>
                      <a:srgbClr val="FFFFFF"/>
                    </a:solidFill>
                  </a:tcPr>
                </a:tc>
                <a:tc>
                  <a:txBody>
                    <a:bodyPr/>
                    <a:lstStyle/>
                    <a:p>
                      <a:r>
                        <a:rPr lang="en-GB" sz="1400" dirty="0">
                          <a:effectLst/>
                        </a:rPr>
                        <a:t>Check if operand on left is smaller than or equal to right operand</a:t>
                      </a:r>
                    </a:p>
                  </a:txBody>
                  <a:tcPr marL="70572" marR="70572" marT="35286" marB="35286">
                    <a:lnL w="7620" cap="flat" cmpd="sng" algn="ctr">
                      <a:solidFill>
                        <a:srgbClr val="60FAA7"/>
                      </a:solidFill>
                      <a:prstDash val="solid"/>
                      <a:round/>
                      <a:headEnd type="none" w="med" len="med"/>
                      <a:tailEnd type="none" w="med" len="med"/>
                    </a:lnL>
                    <a:lnR w="7620" cap="flat" cmpd="sng" algn="ctr">
                      <a:solidFill>
                        <a:srgbClr val="60FAA7"/>
                      </a:solidFill>
                      <a:prstDash val="solid"/>
                      <a:round/>
                      <a:headEnd type="none" w="med" len="med"/>
                      <a:tailEnd type="none" w="med" len="med"/>
                    </a:lnR>
                    <a:lnT w="7620" cap="flat" cmpd="sng" algn="ctr">
                      <a:solidFill>
                        <a:srgbClr val="60FAA7"/>
                      </a:solidFill>
                      <a:prstDash val="solid"/>
                      <a:round/>
                      <a:headEnd type="none" w="med" len="med"/>
                      <a:tailEnd type="none" w="med" len="med"/>
                    </a:lnT>
                    <a:lnB w="7620" cap="flat" cmpd="sng" algn="ctr">
                      <a:solidFill>
                        <a:srgbClr val="60FAA7"/>
                      </a:solidFill>
                      <a:prstDash val="solid"/>
                      <a:round/>
                      <a:headEnd type="none" w="med" len="med"/>
                      <a:tailEnd type="none" w="med" len="med"/>
                    </a:lnB>
                    <a:solidFill>
                      <a:srgbClr val="FFFFFF"/>
                    </a:solidFill>
                  </a:tcPr>
                </a:tc>
                <a:extLst>
                  <a:ext uri="{0D108BD9-81ED-4DB2-BD59-A6C34878D82A}">
                    <a16:rowId xmlns:a16="http://schemas.microsoft.com/office/drawing/2014/main" val="3588938278"/>
                  </a:ext>
                </a:extLst>
              </a:tr>
            </a:tbl>
          </a:graphicData>
        </a:graphic>
      </p:graphicFrame>
    </p:spTree>
    <p:extLst>
      <p:ext uri="{BB962C8B-B14F-4D97-AF65-F5344CB8AC3E}">
        <p14:creationId xmlns:p14="http://schemas.microsoft.com/office/powerpoint/2010/main" val="239180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AAC2-2273-46A7-965E-037D1B39DCEC}"/>
              </a:ext>
            </a:extLst>
          </p:cNvPr>
          <p:cNvSpPr>
            <a:spLocks noGrp="1"/>
          </p:cNvSpPr>
          <p:nvPr>
            <p:ph type="title"/>
          </p:nvPr>
        </p:nvSpPr>
        <p:spPr>
          <a:xfrm>
            <a:off x="677334" y="0"/>
            <a:ext cx="8596668" cy="816638"/>
          </a:xfrm>
        </p:spPr>
        <p:txBody>
          <a:bodyPr>
            <a:normAutofit fontScale="90000"/>
          </a:bodyPr>
          <a:lstStyle/>
          <a:p>
            <a:r>
              <a:rPr lang="en-GB" b="0" i="0" dirty="0">
                <a:solidFill>
                  <a:srgbClr val="212529"/>
                </a:solidFill>
                <a:effectLst/>
                <a:latin typeface="system-ui"/>
              </a:rPr>
              <a:t>Logical operators</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A730633-7303-45FA-AA9B-62236C73E402}"/>
              </a:ext>
            </a:extLst>
          </p:cNvPr>
          <p:cNvSpPr>
            <a:spLocks noGrp="1"/>
          </p:cNvSpPr>
          <p:nvPr>
            <p:ph idx="1"/>
          </p:nvPr>
        </p:nvSpPr>
        <p:spPr>
          <a:xfrm>
            <a:off x="79899" y="488273"/>
            <a:ext cx="12112101" cy="5553090"/>
          </a:xfrm>
        </p:spPr>
        <p:txBody>
          <a:bodyPr/>
          <a:lstStyle/>
          <a:p>
            <a:r>
              <a:rPr lang="en-GB" b="0" i="0" dirty="0">
                <a:solidFill>
                  <a:srgbClr val="212529"/>
                </a:solidFill>
                <a:effectLst/>
                <a:latin typeface="system-ui"/>
              </a:rPr>
              <a:t>Logical Operators are used to check conditional expression. </a:t>
            </a:r>
          </a:p>
          <a:p>
            <a:r>
              <a:rPr lang="en-GB" b="0" i="0" dirty="0">
                <a:solidFill>
                  <a:srgbClr val="212529"/>
                </a:solidFill>
                <a:effectLst/>
                <a:latin typeface="system-ui"/>
              </a:rPr>
              <a:t>For example, we can use logical operators in if statement to evaluate conditional based expression. </a:t>
            </a:r>
          </a:p>
          <a:p>
            <a:r>
              <a:rPr lang="en-GB" b="0" i="0" dirty="0">
                <a:solidFill>
                  <a:srgbClr val="212529"/>
                </a:solidFill>
                <a:effectLst/>
                <a:latin typeface="system-ui"/>
              </a:rPr>
              <a:t>We can use them into loop as well to evaluate a condition.</a:t>
            </a:r>
          </a:p>
          <a:p>
            <a:r>
              <a:rPr lang="en-GB" b="0" i="0" dirty="0">
                <a:solidFill>
                  <a:srgbClr val="212529"/>
                </a:solidFill>
                <a:effectLst/>
                <a:latin typeface="system-ui"/>
              </a:rPr>
              <a:t>Java supports following 3 logical operator. </a:t>
            </a:r>
          </a:p>
          <a:p>
            <a:r>
              <a:rPr lang="en-GB" b="0" i="0" dirty="0">
                <a:solidFill>
                  <a:srgbClr val="212529"/>
                </a:solidFill>
                <a:effectLst/>
                <a:latin typeface="system-ui"/>
              </a:rPr>
              <a:t>Suppose we have two variables whose values are: </a:t>
            </a:r>
            <a:r>
              <a:rPr lang="en-GB" b="1" i="0" dirty="0">
                <a:solidFill>
                  <a:srgbClr val="212529"/>
                </a:solidFill>
                <a:effectLst/>
                <a:latin typeface="system-ui"/>
              </a:rPr>
              <a:t>a=true</a:t>
            </a:r>
            <a:r>
              <a:rPr lang="en-GB" b="0" i="0" dirty="0">
                <a:solidFill>
                  <a:srgbClr val="212529"/>
                </a:solidFill>
                <a:effectLst/>
                <a:latin typeface="system-ui"/>
              </a:rPr>
              <a:t> and </a:t>
            </a:r>
            <a:r>
              <a:rPr lang="en-GB" b="1" i="0" dirty="0">
                <a:solidFill>
                  <a:srgbClr val="212529"/>
                </a:solidFill>
                <a:effectLst/>
                <a:latin typeface="system-ui"/>
              </a:rPr>
              <a:t>b=false</a:t>
            </a:r>
            <a:r>
              <a:rPr lang="en-GB" b="0" i="0" dirty="0">
                <a:solidFill>
                  <a:srgbClr val="212529"/>
                </a:solidFill>
                <a:effectLst/>
                <a:latin typeface="system-ui"/>
              </a:rPr>
              <a:t>.</a:t>
            </a:r>
          </a:p>
          <a:p>
            <a:endParaRPr lang="en-GB" b="0" i="0" dirty="0">
              <a:solidFill>
                <a:srgbClr val="212529"/>
              </a:solidFill>
              <a:effectLst/>
              <a:latin typeface="system-ui"/>
            </a:endParaRPr>
          </a:p>
          <a:p>
            <a:endParaRPr lang="en-GB" dirty="0"/>
          </a:p>
        </p:txBody>
      </p:sp>
      <p:graphicFrame>
        <p:nvGraphicFramePr>
          <p:cNvPr id="4" name="Table 3">
            <a:extLst>
              <a:ext uri="{FF2B5EF4-FFF2-40B4-BE49-F238E27FC236}">
                <a16:creationId xmlns:a16="http://schemas.microsoft.com/office/drawing/2014/main" id="{C7DD544B-E87F-4310-B3EA-B3D7E09765C4}"/>
              </a:ext>
            </a:extLst>
          </p:cNvPr>
          <p:cNvGraphicFramePr>
            <a:graphicFrameLocks noGrp="1"/>
          </p:cNvGraphicFramePr>
          <p:nvPr>
            <p:extLst>
              <p:ext uri="{D42A27DB-BD31-4B8C-83A1-F6EECF244321}">
                <p14:modId xmlns:p14="http://schemas.microsoft.com/office/powerpoint/2010/main" val="4114584408"/>
              </p:ext>
            </p:extLst>
          </p:nvPr>
        </p:nvGraphicFramePr>
        <p:xfrm>
          <a:off x="772357" y="2592279"/>
          <a:ext cx="7422585" cy="2494624"/>
        </p:xfrm>
        <a:graphic>
          <a:graphicData uri="http://schemas.openxmlformats.org/drawingml/2006/table">
            <a:tbl>
              <a:tblPr/>
              <a:tblGrid>
                <a:gridCol w="2474195">
                  <a:extLst>
                    <a:ext uri="{9D8B030D-6E8A-4147-A177-3AD203B41FA5}">
                      <a16:colId xmlns:a16="http://schemas.microsoft.com/office/drawing/2014/main" val="470229459"/>
                    </a:ext>
                  </a:extLst>
                </a:gridCol>
                <a:gridCol w="2474195">
                  <a:extLst>
                    <a:ext uri="{9D8B030D-6E8A-4147-A177-3AD203B41FA5}">
                      <a16:colId xmlns:a16="http://schemas.microsoft.com/office/drawing/2014/main" val="2645136504"/>
                    </a:ext>
                  </a:extLst>
                </a:gridCol>
                <a:gridCol w="2474195">
                  <a:extLst>
                    <a:ext uri="{9D8B030D-6E8A-4147-A177-3AD203B41FA5}">
                      <a16:colId xmlns:a16="http://schemas.microsoft.com/office/drawing/2014/main" val="1480818207"/>
                    </a:ext>
                  </a:extLst>
                </a:gridCol>
              </a:tblGrid>
              <a:tr h="623656">
                <a:tc>
                  <a:txBody>
                    <a:bodyPr/>
                    <a:lstStyle/>
                    <a:p>
                      <a:pPr algn="l"/>
                      <a:r>
                        <a:rPr lang="en-GB">
                          <a:effectLst/>
                        </a:rPr>
                        <a:t>Operator</a:t>
                      </a:r>
                    </a:p>
                  </a:txBody>
                  <a:tcPr>
                    <a:lnL w="7620" cap="flat" cmpd="sng" algn="ctr">
                      <a:solidFill>
                        <a:srgbClr val="B0CEA0"/>
                      </a:solidFill>
                      <a:prstDash val="solid"/>
                      <a:round/>
                      <a:headEnd type="none" w="med" len="med"/>
                      <a:tailEnd type="none" w="med" len="med"/>
                    </a:lnL>
                    <a:lnR w="7620" cap="flat" cmpd="sng" algn="ctr">
                      <a:solidFill>
                        <a:srgbClr val="30CEA0"/>
                      </a:solidFill>
                      <a:prstDash val="solid"/>
                      <a:round/>
                      <a:headEnd type="none" w="med" len="med"/>
                      <a:tailEnd type="none" w="med" len="med"/>
                    </a:lnR>
                    <a:lnT w="7620" cap="flat" cmpd="sng" algn="ctr">
                      <a:solidFill>
                        <a:srgbClr val="B0CEA0"/>
                      </a:solidFill>
                      <a:prstDash val="solid"/>
                      <a:round/>
                      <a:headEnd type="none" w="med" len="med"/>
                      <a:tailEnd type="none" w="med" len="med"/>
                    </a:lnT>
                    <a:lnB w="7620" cap="flat" cmpd="sng" algn="ctr">
                      <a:solidFill>
                        <a:srgbClr val="10CEA0"/>
                      </a:solidFill>
                      <a:prstDash val="solid"/>
                      <a:round/>
                      <a:headEnd type="none" w="med" len="med"/>
                      <a:tailEnd type="none" w="med" len="med"/>
                    </a:lnB>
                    <a:solidFill>
                      <a:srgbClr val="FFFFFF"/>
                    </a:solidFill>
                  </a:tcPr>
                </a:tc>
                <a:tc>
                  <a:txBody>
                    <a:bodyPr/>
                    <a:lstStyle/>
                    <a:p>
                      <a:pPr algn="l"/>
                      <a:r>
                        <a:rPr lang="en-GB">
                          <a:effectLst/>
                        </a:rPr>
                        <a:t>Description</a:t>
                      </a:r>
                    </a:p>
                  </a:txBody>
                  <a:tcPr>
                    <a:lnL w="7620" cap="flat" cmpd="sng" algn="ctr">
                      <a:solidFill>
                        <a:srgbClr val="30CEA0"/>
                      </a:solidFill>
                      <a:prstDash val="solid"/>
                      <a:round/>
                      <a:headEnd type="none" w="med" len="med"/>
                      <a:tailEnd type="none" w="med" len="med"/>
                    </a:lnL>
                    <a:lnR w="7620" cap="flat" cmpd="sng" algn="ctr">
                      <a:solidFill>
                        <a:srgbClr val="70CFA0"/>
                      </a:solidFill>
                      <a:prstDash val="solid"/>
                      <a:round/>
                      <a:headEnd type="none" w="med" len="med"/>
                      <a:tailEnd type="none" w="med" len="med"/>
                    </a:lnR>
                    <a:lnT w="7620" cap="flat" cmpd="sng" algn="ctr">
                      <a:solidFill>
                        <a:srgbClr val="30CEA0"/>
                      </a:solidFill>
                      <a:prstDash val="solid"/>
                      <a:round/>
                      <a:headEnd type="none" w="med" len="med"/>
                      <a:tailEnd type="none" w="med" len="med"/>
                    </a:lnT>
                    <a:lnB w="7620" cap="flat" cmpd="sng" algn="ctr">
                      <a:solidFill>
                        <a:srgbClr val="D054A0"/>
                      </a:solidFill>
                      <a:prstDash val="solid"/>
                      <a:round/>
                      <a:headEnd type="none" w="med" len="med"/>
                      <a:tailEnd type="none" w="med" len="med"/>
                    </a:lnB>
                    <a:solidFill>
                      <a:srgbClr val="FFFFFF"/>
                    </a:solidFill>
                  </a:tcPr>
                </a:tc>
                <a:tc>
                  <a:txBody>
                    <a:bodyPr/>
                    <a:lstStyle/>
                    <a:p>
                      <a:pPr algn="l"/>
                      <a:r>
                        <a:rPr lang="en-GB">
                          <a:effectLst/>
                        </a:rPr>
                        <a:t>Example</a:t>
                      </a:r>
                    </a:p>
                  </a:txBody>
                  <a:tcPr>
                    <a:lnL w="7620" cap="flat" cmpd="sng" algn="ctr">
                      <a:solidFill>
                        <a:srgbClr val="70CFA0"/>
                      </a:solidFill>
                      <a:prstDash val="solid"/>
                      <a:round/>
                      <a:headEnd type="none" w="med" len="med"/>
                      <a:tailEnd type="none" w="med" len="med"/>
                    </a:lnL>
                    <a:lnR w="7620" cap="flat" cmpd="sng" algn="ctr">
                      <a:solidFill>
                        <a:srgbClr val="70CFA0"/>
                      </a:solidFill>
                      <a:prstDash val="solid"/>
                      <a:round/>
                      <a:headEnd type="none" w="med" len="med"/>
                      <a:tailEnd type="none" w="med" len="med"/>
                    </a:lnR>
                    <a:lnT w="7620" cap="flat" cmpd="sng" algn="ctr">
                      <a:solidFill>
                        <a:srgbClr val="70CFA0"/>
                      </a:solidFill>
                      <a:prstDash val="solid"/>
                      <a:round/>
                      <a:headEnd type="none" w="med" len="med"/>
                      <a:tailEnd type="none" w="med" len="med"/>
                    </a:lnT>
                    <a:lnB w="7620" cap="flat" cmpd="sng" algn="ctr">
                      <a:solidFill>
                        <a:srgbClr val="1058A0"/>
                      </a:solidFill>
                      <a:prstDash val="solid"/>
                      <a:round/>
                      <a:headEnd type="none" w="med" len="med"/>
                      <a:tailEnd type="none" w="med" len="med"/>
                    </a:lnB>
                    <a:solidFill>
                      <a:srgbClr val="FFFFFF"/>
                    </a:solidFill>
                  </a:tcPr>
                </a:tc>
                <a:extLst>
                  <a:ext uri="{0D108BD9-81ED-4DB2-BD59-A6C34878D82A}">
                    <a16:rowId xmlns:a16="http://schemas.microsoft.com/office/drawing/2014/main" val="2266459879"/>
                  </a:ext>
                </a:extLst>
              </a:tr>
              <a:tr h="623656">
                <a:tc>
                  <a:txBody>
                    <a:bodyPr/>
                    <a:lstStyle/>
                    <a:p>
                      <a:r>
                        <a:rPr lang="en-GB">
                          <a:effectLst/>
                        </a:rPr>
                        <a:t>&amp;&amp;</a:t>
                      </a:r>
                    </a:p>
                  </a:txBody>
                  <a:tcPr>
                    <a:lnL w="7620" cap="flat" cmpd="sng" algn="ctr">
                      <a:solidFill>
                        <a:srgbClr val="10CEA0"/>
                      </a:solidFill>
                      <a:prstDash val="solid"/>
                      <a:round/>
                      <a:headEnd type="none" w="med" len="med"/>
                      <a:tailEnd type="none" w="med" len="med"/>
                    </a:lnL>
                    <a:lnR w="7620" cap="flat" cmpd="sng" algn="ctr">
                      <a:solidFill>
                        <a:srgbClr val="D054A0"/>
                      </a:solidFill>
                      <a:prstDash val="solid"/>
                      <a:round/>
                      <a:headEnd type="none" w="med" len="med"/>
                      <a:tailEnd type="none" w="med" len="med"/>
                    </a:lnR>
                    <a:lnT w="7620" cap="flat" cmpd="sng" algn="ctr">
                      <a:solidFill>
                        <a:srgbClr val="10CEA0"/>
                      </a:solidFill>
                      <a:prstDash val="solid"/>
                      <a:round/>
                      <a:headEnd type="none" w="med" len="med"/>
                      <a:tailEnd type="none" w="med" len="med"/>
                    </a:lnT>
                    <a:lnB w="7620" cap="flat" cmpd="sng" algn="ctr">
                      <a:solidFill>
                        <a:srgbClr val="F058A0"/>
                      </a:solidFill>
                      <a:prstDash val="solid"/>
                      <a:round/>
                      <a:headEnd type="none" w="med" len="med"/>
                      <a:tailEnd type="none" w="med" len="med"/>
                    </a:lnB>
                    <a:solidFill>
                      <a:srgbClr val="FFFFFF"/>
                    </a:solidFill>
                  </a:tcPr>
                </a:tc>
                <a:tc>
                  <a:txBody>
                    <a:bodyPr/>
                    <a:lstStyle/>
                    <a:p>
                      <a:r>
                        <a:rPr lang="en-GB" dirty="0">
                          <a:effectLst/>
                        </a:rPr>
                        <a:t>Logical AND</a:t>
                      </a:r>
                    </a:p>
                  </a:txBody>
                  <a:tcPr>
                    <a:lnL w="7620" cap="flat" cmpd="sng" algn="ctr">
                      <a:solidFill>
                        <a:srgbClr val="D054A0"/>
                      </a:solidFill>
                      <a:prstDash val="solid"/>
                      <a:round/>
                      <a:headEnd type="none" w="med" len="med"/>
                      <a:tailEnd type="none" w="med" len="med"/>
                    </a:lnL>
                    <a:lnR w="7620" cap="flat" cmpd="sng" algn="ctr">
                      <a:solidFill>
                        <a:srgbClr val="1058A0"/>
                      </a:solidFill>
                      <a:prstDash val="solid"/>
                      <a:round/>
                      <a:headEnd type="none" w="med" len="med"/>
                      <a:tailEnd type="none" w="med" len="med"/>
                    </a:lnR>
                    <a:lnT w="7620" cap="flat" cmpd="sng" algn="ctr">
                      <a:solidFill>
                        <a:srgbClr val="D054A0"/>
                      </a:solidFill>
                      <a:prstDash val="solid"/>
                      <a:round/>
                      <a:headEnd type="none" w="med" len="med"/>
                      <a:tailEnd type="none" w="med" len="med"/>
                    </a:lnT>
                    <a:lnB w="7620" cap="flat" cmpd="sng" algn="ctr">
                      <a:solidFill>
                        <a:srgbClr val="5055A0"/>
                      </a:solidFill>
                      <a:prstDash val="solid"/>
                      <a:round/>
                      <a:headEnd type="none" w="med" len="med"/>
                      <a:tailEnd type="none" w="med" len="med"/>
                    </a:lnB>
                    <a:solidFill>
                      <a:srgbClr val="FFFFFF"/>
                    </a:solidFill>
                  </a:tcPr>
                </a:tc>
                <a:tc>
                  <a:txBody>
                    <a:bodyPr/>
                    <a:lstStyle/>
                    <a:p>
                      <a:r>
                        <a:rPr lang="en-GB">
                          <a:effectLst/>
                        </a:rPr>
                        <a:t>(a &amp;&amp; b) is false</a:t>
                      </a:r>
                    </a:p>
                  </a:txBody>
                  <a:tcPr>
                    <a:lnL w="7620" cap="flat" cmpd="sng" algn="ctr">
                      <a:solidFill>
                        <a:srgbClr val="1058A0"/>
                      </a:solidFill>
                      <a:prstDash val="solid"/>
                      <a:round/>
                      <a:headEnd type="none" w="med" len="med"/>
                      <a:tailEnd type="none" w="med" len="med"/>
                    </a:lnL>
                    <a:lnR w="7620" cap="flat" cmpd="sng" algn="ctr">
                      <a:solidFill>
                        <a:srgbClr val="1058A0"/>
                      </a:solidFill>
                      <a:prstDash val="solid"/>
                      <a:round/>
                      <a:headEnd type="none" w="med" len="med"/>
                      <a:tailEnd type="none" w="med" len="med"/>
                    </a:lnR>
                    <a:lnT w="7620" cap="flat" cmpd="sng" algn="ctr">
                      <a:solidFill>
                        <a:srgbClr val="1058A0"/>
                      </a:solidFill>
                      <a:prstDash val="solid"/>
                      <a:round/>
                      <a:headEnd type="none" w="med" len="med"/>
                      <a:tailEnd type="none" w="med" len="med"/>
                    </a:lnT>
                    <a:lnB w="7620" cap="flat" cmpd="sng" algn="ctr">
                      <a:solidFill>
                        <a:srgbClr val="905AA0"/>
                      </a:solidFill>
                      <a:prstDash val="solid"/>
                      <a:round/>
                      <a:headEnd type="none" w="med" len="med"/>
                      <a:tailEnd type="none" w="med" len="med"/>
                    </a:lnB>
                    <a:solidFill>
                      <a:srgbClr val="FFFFFF"/>
                    </a:solidFill>
                  </a:tcPr>
                </a:tc>
                <a:extLst>
                  <a:ext uri="{0D108BD9-81ED-4DB2-BD59-A6C34878D82A}">
                    <a16:rowId xmlns:a16="http://schemas.microsoft.com/office/drawing/2014/main" val="442453647"/>
                  </a:ext>
                </a:extLst>
              </a:tr>
              <a:tr h="623656">
                <a:tc>
                  <a:txBody>
                    <a:bodyPr/>
                    <a:lstStyle/>
                    <a:p>
                      <a:r>
                        <a:rPr lang="en-GB">
                          <a:effectLst/>
                        </a:rPr>
                        <a:t>||</a:t>
                      </a:r>
                    </a:p>
                  </a:txBody>
                  <a:tcPr>
                    <a:lnL w="7620" cap="flat" cmpd="sng" algn="ctr">
                      <a:solidFill>
                        <a:srgbClr val="F058A0"/>
                      </a:solidFill>
                      <a:prstDash val="solid"/>
                      <a:round/>
                      <a:headEnd type="none" w="med" len="med"/>
                      <a:tailEnd type="none" w="med" len="med"/>
                    </a:lnL>
                    <a:lnR w="7620" cap="flat" cmpd="sng" algn="ctr">
                      <a:solidFill>
                        <a:srgbClr val="5055A0"/>
                      </a:solidFill>
                      <a:prstDash val="solid"/>
                      <a:round/>
                      <a:headEnd type="none" w="med" len="med"/>
                      <a:tailEnd type="none" w="med" len="med"/>
                    </a:lnR>
                    <a:lnT w="7620" cap="flat" cmpd="sng" algn="ctr">
                      <a:solidFill>
                        <a:srgbClr val="F058A0"/>
                      </a:solidFill>
                      <a:prstDash val="solid"/>
                      <a:round/>
                      <a:headEnd type="none" w="med" len="med"/>
                      <a:tailEnd type="none" w="med" len="med"/>
                    </a:lnT>
                    <a:lnB w="7620" cap="flat" cmpd="sng" algn="ctr">
                      <a:solidFill>
                        <a:srgbClr val="505AA0"/>
                      </a:solidFill>
                      <a:prstDash val="solid"/>
                      <a:round/>
                      <a:headEnd type="none" w="med" len="med"/>
                      <a:tailEnd type="none" w="med" len="med"/>
                    </a:lnB>
                    <a:solidFill>
                      <a:srgbClr val="FFFFFF"/>
                    </a:solidFill>
                  </a:tcPr>
                </a:tc>
                <a:tc>
                  <a:txBody>
                    <a:bodyPr/>
                    <a:lstStyle/>
                    <a:p>
                      <a:r>
                        <a:rPr lang="en-GB">
                          <a:effectLst/>
                        </a:rPr>
                        <a:t>Logical OR</a:t>
                      </a:r>
                    </a:p>
                  </a:txBody>
                  <a:tcPr>
                    <a:lnL w="7620" cap="flat" cmpd="sng" algn="ctr">
                      <a:solidFill>
                        <a:srgbClr val="5055A0"/>
                      </a:solidFill>
                      <a:prstDash val="solid"/>
                      <a:round/>
                      <a:headEnd type="none" w="med" len="med"/>
                      <a:tailEnd type="none" w="med" len="med"/>
                    </a:lnL>
                    <a:lnR w="7620" cap="flat" cmpd="sng" algn="ctr">
                      <a:solidFill>
                        <a:srgbClr val="905AA0"/>
                      </a:solidFill>
                      <a:prstDash val="solid"/>
                      <a:round/>
                      <a:headEnd type="none" w="med" len="med"/>
                      <a:tailEnd type="none" w="med" len="med"/>
                    </a:lnR>
                    <a:lnT w="7620" cap="flat" cmpd="sng" algn="ctr">
                      <a:solidFill>
                        <a:srgbClr val="5055A0"/>
                      </a:solidFill>
                      <a:prstDash val="solid"/>
                      <a:round/>
                      <a:headEnd type="none" w="med" len="med"/>
                      <a:tailEnd type="none" w="med" len="med"/>
                    </a:lnT>
                    <a:lnB w="7620" cap="flat" cmpd="sng" algn="ctr">
                      <a:solidFill>
                        <a:srgbClr val="905AA0"/>
                      </a:solidFill>
                      <a:prstDash val="solid"/>
                      <a:round/>
                      <a:headEnd type="none" w="med" len="med"/>
                      <a:tailEnd type="none" w="med" len="med"/>
                    </a:lnB>
                    <a:solidFill>
                      <a:srgbClr val="FFFFFF"/>
                    </a:solidFill>
                  </a:tcPr>
                </a:tc>
                <a:tc>
                  <a:txBody>
                    <a:bodyPr/>
                    <a:lstStyle/>
                    <a:p>
                      <a:r>
                        <a:rPr lang="en-GB">
                          <a:effectLst/>
                        </a:rPr>
                        <a:t>(a || b) is true</a:t>
                      </a:r>
                    </a:p>
                  </a:txBody>
                  <a:tcPr>
                    <a:lnL w="7620" cap="flat" cmpd="sng" algn="ctr">
                      <a:solidFill>
                        <a:srgbClr val="905AA0"/>
                      </a:solidFill>
                      <a:prstDash val="solid"/>
                      <a:round/>
                      <a:headEnd type="none" w="med" len="med"/>
                      <a:tailEnd type="none" w="med" len="med"/>
                    </a:lnL>
                    <a:lnR w="7620" cap="flat" cmpd="sng" algn="ctr">
                      <a:solidFill>
                        <a:srgbClr val="905AA0"/>
                      </a:solidFill>
                      <a:prstDash val="solid"/>
                      <a:round/>
                      <a:headEnd type="none" w="med" len="med"/>
                      <a:tailEnd type="none" w="med" len="med"/>
                    </a:lnR>
                    <a:lnT w="7620" cap="flat" cmpd="sng" algn="ctr">
                      <a:solidFill>
                        <a:srgbClr val="905AA0"/>
                      </a:solidFill>
                      <a:prstDash val="solid"/>
                      <a:round/>
                      <a:headEnd type="none" w="med" len="med"/>
                      <a:tailEnd type="none" w="med" len="med"/>
                    </a:lnT>
                    <a:lnB w="7620" cap="flat" cmpd="sng" algn="ctr">
                      <a:solidFill>
                        <a:srgbClr val="705CA0"/>
                      </a:solidFill>
                      <a:prstDash val="solid"/>
                      <a:round/>
                      <a:headEnd type="none" w="med" len="med"/>
                      <a:tailEnd type="none" w="med" len="med"/>
                    </a:lnB>
                    <a:solidFill>
                      <a:srgbClr val="FFFFFF"/>
                    </a:solidFill>
                  </a:tcPr>
                </a:tc>
                <a:extLst>
                  <a:ext uri="{0D108BD9-81ED-4DB2-BD59-A6C34878D82A}">
                    <a16:rowId xmlns:a16="http://schemas.microsoft.com/office/drawing/2014/main" val="773319669"/>
                  </a:ext>
                </a:extLst>
              </a:tr>
              <a:tr h="623656">
                <a:tc>
                  <a:txBody>
                    <a:bodyPr/>
                    <a:lstStyle/>
                    <a:p>
                      <a:r>
                        <a:rPr lang="en-GB">
                          <a:effectLst/>
                        </a:rPr>
                        <a:t>!</a:t>
                      </a:r>
                    </a:p>
                  </a:txBody>
                  <a:tcPr>
                    <a:lnL w="7620" cap="flat" cmpd="sng" algn="ctr">
                      <a:solidFill>
                        <a:srgbClr val="505AA0"/>
                      </a:solidFill>
                      <a:prstDash val="solid"/>
                      <a:round/>
                      <a:headEnd type="none" w="med" len="med"/>
                      <a:tailEnd type="none" w="med" len="med"/>
                    </a:lnL>
                    <a:lnR w="7620" cap="flat" cmpd="sng" algn="ctr">
                      <a:solidFill>
                        <a:srgbClr val="905AA0"/>
                      </a:solidFill>
                      <a:prstDash val="solid"/>
                      <a:round/>
                      <a:headEnd type="none" w="med" len="med"/>
                      <a:tailEnd type="none" w="med" len="med"/>
                    </a:lnR>
                    <a:lnT w="7620" cap="flat" cmpd="sng" algn="ctr">
                      <a:solidFill>
                        <a:srgbClr val="505AA0"/>
                      </a:solidFill>
                      <a:prstDash val="solid"/>
                      <a:round/>
                      <a:headEnd type="none" w="med" len="med"/>
                      <a:tailEnd type="none" w="med" len="med"/>
                    </a:lnT>
                    <a:lnB w="7620" cap="flat" cmpd="sng" algn="ctr">
                      <a:solidFill>
                        <a:srgbClr val="505AA0"/>
                      </a:solidFill>
                      <a:prstDash val="solid"/>
                      <a:round/>
                      <a:headEnd type="none" w="med" len="med"/>
                      <a:tailEnd type="none" w="med" len="med"/>
                    </a:lnB>
                    <a:solidFill>
                      <a:srgbClr val="FFFFFF"/>
                    </a:solidFill>
                  </a:tcPr>
                </a:tc>
                <a:tc>
                  <a:txBody>
                    <a:bodyPr/>
                    <a:lstStyle/>
                    <a:p>
                      <a:r>
                        <a:rPr lang="en-GB">
                          <a:effectLst/>
                        </a:rPr>
                        <a:t>Logical NOT</a:t>
                      </a:r>
                    </a:p>
                  </a:txBody>
                  <a:tcPr>
                    <a:lnL w="7620" cap="flat" cmpd="sng" algn="ctr">
                      <a:solidFill>
                        <a:srgbClr val="905AA0"/>
                      </a:solidFill>
                      <a:prstDash val="solid"/>
                      <a:round/>
                      <a:headEnd type="none" w="med" len="med"/>
                      <a:tailEnd type="none" w="med" len="med"/>
                    </a:lnL>
                    <a:lnR w="7620" cap="flat" cmpd="sng" algn="ctr">
                      <a:solidFill>
                        <a:srgbClr val="705CA0"/>
                      </a:solidFill>
                      <a:prstDash val="solid"/>
                      <a:round/>
                      <a:headEnd type="none" w="med" len="med"/>
                      <a:tailEnd type="none" w="med" len="med"/>
                    </a:lnR>
                    <a:lnT w="7620" cap="flat" cmpd="sng" algn="ctr">
                      <a:solidFill>
                        <a:srgbClr val="905AA0"/>
                      </a:solidFill>
                      <a:prstDash val="solid"/>
                      <a:round/>
                      <a:headEnd type="none" w="med" len="med"/>
                      <a:tailEnd type="none" w="med" len="med"/>
                    </a:lnT>
                    <a:lnB w="7620" cap="flat" cmpd="sng" algn="ctr">
                      <a:solidFill>
                        <a:srgbClr val="905AA0"/>
                      </a:solidFill>
                      <a:prstDash val="solid"/>
                      <a:round/>
                      <a:headEnd type="none" w="med" len="med"/>
                      <a:tailEnd type="none" w="med" len="med"/>
                    </a:lnB>
                    <a:solidFill>
                      <a:srgbClr val="FFFFFF"/>
                    </a:solidFill>
                  </a:tcPr>
                </a:tc>
                <a:tc>
                  <a:txBody>
                    <a:bodyPr/>
                    <a:lstStyle/>
                    <a:p>
                      <a:r>
                        <a:rPr lang="en-GB" dirty="0">
                          <a:effectLst/>
                        </a:rPr>
                        <a:t>(!a) is false</a:t>
                      </a:r>
                    </a:p>
                  </a:txBody>
                  <a:tcPr>
                    <a:lnL w="7620" cap="flat" cmpd="sng" algn="ctr">
                      <a:solidFill>
                        <a:srgbClr val="705CA0"/>
                      </a:solidFill>
                      <a:prstDash val="solid"/>
                      <a:round/>
                      <a:headEnd type="none" w="med" len="med"/>
                      <a:tailEnd type="none" w="med" len="med"/>
                    </a:lnL>
                    <a:lnR w="7620" cap="flat" cmpd="sng" algn="ctr">
                      <a:solidFill>
                        <a:srgbClr val="705CA0"/>
                      </a:solidFill>
                      <a:prstDash val="solid"/>
                      <a:round/>
                      <a:headEnd type="none" w="med" len="med"/>
                      <a:tailEnd type="none" w="med" len="med"/>
                    </a:lnR>
                    <a:lnT w="7620" cap="flat" cmpd="sng" algn="ctr">
                      <a:solidFill>
                        <a:srgbClr val="705CA0"/>
                      </a:solidFill>
                      <a:prstDash val="solid"/>
                      <a:round/>
                      <a:headEnd type="none" w="med" len="med"/>
                      <a:tailEnd type="none" w="med" len="med"/>
                    </a:lnT>
                    <a:lnB w="7620" cap="flat" cmpd="sng" algn="ctr">
                      <a:solidFill>
                        <a:srgbClr val="705CA0"/>
                      </a:solidFill>
                      <a:prstDash val="solid"/>
                      <a:round/>
                      <a:headEnd type="none" w="med" len="med"/>
                      <a:tailEnd type="none" w="med" len="med"/>
                    </a:lnB>
                    <a:solidFill>
                      <a:srgbClr val="FFFFFF"/>
                    </a:solidFill>
                  </a:tcPr>
                </a:tc>
                <a:extLst>
                  <a:ext uri="{0D108BD9-81ED-4DB2-BD59-A6C34878D82A}">
                    <a16:rowId xmlns:a16="http://schemas.microsoft.com/office/drawing/2014/main" val="2378189055"/>
                  </a:ext>
                </a:extLst>
              </a:tr>
            </a:tbl>
          </a:graphicData>
        </a:graphic>
      </p:graphicFrame>
      <p:sp>
        <p:nvSpPr>
          <p:cNvPr id="5" name="Rectangle 1">
            <a:extLst>
              <a:ext uri="{FF2B5EF4-FFF2-40B4-BE49-F238E27FC236}">
                <a16:creationId xmlns:a16="http://schemas.microsoft.com/office/drawing/2014/main" id="{E5F1AADF-9843-45E2-86A5-DCB6BB511EB4}"/>
              </a:ext>
            </a:extLst>
          </p:cNvPr>
          <p:cNvSpPr>
            <a:spLocks noChangeArrowheads="1"/>
          </p:cNvSpPr>
          <p:nvPr/>
        </p:nvSpPr>
        <p:spPr bwMode="auto">
          <a:xfrm>
            <a:off x="1757363" y="337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87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EE27-1F8E-4A7C-A6DC-F9E07EC020BC}"/>
              </a:ext>
            </a:extLst>
          </p:cNvPr>
          <p:cNvSpPr>
            <a:spLocks noGrp="1"/>
          </p:cNvSpPr>
          <p:nvPr>
            <p:ph type="title"/>
          </p:nvPr>
        </p:nvSpPr>
        <p:spPr>
          <a:xfrm>
            <a:off x="677334" y="230819"/>
            <a:ext cx="8596668" cy="905523"/>
          </a:xfrm>
        </p:spPr>
        <p:txBody>
          <a:bodyPr>
            <a:normAutofit fontScale="90000"/>
          </a:bodyPr>
          <a:lstStyle/>
          <a:p>
            <a:r>
              <a:rPr lang="en-GB" b="0" i="0" dirty="0">
                <a:solidFill>
                  <a:srgbClr val="212529"/>
                </a:solidFill>
                <a:effectLst/>
                <a:latin typeface="system-ui"/>
              </a:rPr>
              <a:t>Bitwise operators</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1CEB195-E4D0-45CD-8B58-A5C2407B1FB7}"/>
              </a:ext>
            </a:extLst>
          </p:cNvPr>
          <p:cNvSpPr>
            <a:spLocks noGrp="1"/>
          </p:cNvSpPr>
          <p:nvPr>
            <p:ph idx="1"/>
          </p:nvPr>
        </p:nvSpPr>
        <p:spPr>
          <a:xfrm>
            <a:off x="0" y="949911"/>
            <a:ext cx="12100264" cy="5677270"/>
          </a:xfrm>
        </p:spPr>
        <p:txBody>
          <a:bodyPr/>
          <a:lstStyle/>
          <a:p>
            <a:pPr algn="l"/>
            <a:r>
              <a:rPr lang="en-GB" b="0" i="0" dirty="0">
                <a:solidFill>
                  <a:srgbClr val="212529"/>
                </a:solidFill>
                <a:effectLst/>
                <a:latin typeface="system-ui"/>
              </a:rPr>
              <a:t>Bitwise operators are used to perform operations bit by bit.</a:t>
            </a:r>
          </a:p>
          <a:p>
            <a:pPr algn="l"/>
            <a:r>
              <a:rPr lang="en-GB" b="0" i="0" dirty="0">
                <a:solidFill>
                  <a:srgbClr val="212529"/>
                </a:solidFill>
                <a:effectLst/>
                <a:latin typeface="system-ui"/>
              </a:rPr>
              <a:t>Java defines several bitwise operators that can be applied to the integer types long, int, short, char and byte.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aphicFrame>
        <p:nvGraphicFramePr>
          <p:cNvPr id="4" name="Table 3">
            <a:extLst>
              <a:ext uri="{FF2B5EF4-FFF2-40B4-BE49-F238E27FC236}">
                <a16:creationId xmlns:a16="http://schemas.microsoft.com/office/drawing/2014/main" id="{0FAAFF11-68AD-45CC-B029-5B4A4C4D3980}"/>
              </a:ext>
            </a:extLst>
          </p:cNvPr>
          <p:cNvGraphicFramePr>
            <a:graphicFrameLocks noGrp="1"/>
          </p:cNvGraphicFramePr>
          <p:nvPr>
            <p:extLst>
              <p:ext uri="{D42A27DB-BD31-4B8C-83A1-F6EECF244321}">
                <p14:modId xmlns:p14="http://schemas.microsoft.com/office/powerpoint/2010/main" val="1168768531"/>
              </p:ext>
            </p:extLst>
          </p:nvPr>
        </p:nvGraphicFramePr>
        <p:xfrm>
          <a:off x="677334" y="1756530"/>
          <a:ext cx="8220722" cy="2194560"/>
        </p:xfrm>
        <a:graphic>
          <a:graphicData uri="http://schemas.openxmlformats.org/drawingml/2006/table">
            <a:tbl>
              <a:tblPr/>
              <a:tblGrid>
                <a:gridCol w="4110361">
                  <a:extLst>
                    <a:ext uri="{9D8B030D-6E8A-4147-A177-3AD203B41FA5}">
                      <a16:colId xmlns:a16="http://schemas.microsoft.com/office/drawing/2014/main" val="462300348"/>
                    </a:ext>
                  </a:extLst>
                </a:gridCol>
                <a:gridCol w="4110361">
                  <a:extLst>
                    <a:ext uri="{9D8B030D-6E8A-4147-A177-3AD203B41FA5}">
                      <a16:colId xmlns:a16="http://schemas.microsoft.com/office/drawing/2014/main" val="1686278476"/>
                    </a:ext>
                  </a:extLst>
                </a:gridCol>
              </a:tblGrid>
              <a:tr h="220670">
                <a:tc>
                  <a:txBody>
                    <a:bodyPr/>
                    <a:lstStyle/>
                    <a:p>
                      <a:pPr algn="l"/>
                      <a:r>
                        <a:rPr lang="en-GB">
                          <a:effectLst/>
                        </a:rPr>
                        <a:t>Operator</a:t>
                      </a:r>
                    </a:p>
                  </a:txBody>
                  <a:tcPr>
                    <a:lnL w="7620" cap="flat" cmpd="sng" algn="ctr">
                      <a:solidFill>
                        <a:srgbClr val="505B49"/>
                      </a:solidFill>
                      <a:prstDash val="solid"/>
                      <a:round/>
                      <a:headEnd type="none" w="med" len="med"/>
                      <a:tailEnd type="none" w="med" len="med"/>
                    </a:lnL>
                    <a:lnR w="7620" cap="flat" cmpd="sng" algn="ctr">
                      <a:solidFill>
                        <a:srgbClr val="705649"/>
                      </a:solidFill>
                      <a:prstDash val="solid"/>
                      <a:round/>
                      <a:headEnd type="none" w="med" len="med"/>
                      <a:tailEnd type="none" w="med" len="med"/>
                    </a:lnR>
                    <a:lnT w="7620" cap="flat" cmpd="sng" algn="ctr">
                      <a:solidFill>
                        <a:srgbClr val="505B49"/>
                      </a:solidFill>
                      <a:prstDash val="solid"/>
                      <a:round/>
                      <a:headEnd type="none" w="med" len="med"/>
                      <a:tailEnd type="none" w="med" len="med"/>
                    </a:lnT>
                    <a:lnB w="7620" cap="flat" cmpd="sng" algn="ctr">
                      <a:solidFill>
                        <a:srgbClr val="705B49"/>
                      </a:solidFill>
                      <a:prstDash val="solid"/>
                      <a:round/>
                      <a:headEnd type="none" w="med" len="med"/>
                      <a:tailEnd type="none" w="med" len="med"/>
                    </a:lnB>
                    <a:solidFill>
                      <a:srgbClr val="FFFFFF"/>
                    </a:solidFill>
                  </a:tcPr>
                </a:tc>
                <a:tc>
                  <a:txBody>
                    <a:bodyPr/>
                    <a:lstStyle/>
                    <a:p>
                      <a:pPr algn="l"/>
                      <a:r>
                        <a:rPr lang="en-GB">
                          <a:effectLst/>
                        </a:rPr>
                        <a:t>Description</a:t>
                      </a:r>
                    </a:p>
                  </a:txBody>
                  <a:tcPr>
                    <a:lnL w="7620" cap="flat" cmpd="sng" algn="ctr">
                      <a:solidFill>
                        <a:srgbClr val="705649"/>
                      </a:solidFill>
                      <a:prstDash val="solid"/>
                      <a:round/>
                      <a:headEnd type="none" w="med" len="med"/>
                      <a:tailEnd type="none" w="med" len="med"/>
                    </a:lnL>
                    <a:lnR w="7620" cap="flat" cmpd="sng" algn="ctr">
                      <a:solidFill>
                        <a:srgbClr val="705649"/>
                      </a:solidFill>
                      <a:prstDash val="solid"/>
                      <a:round/>
                      <a:headEnd type="none" w="med" len="med"/>
                      <a:tailEnd type="none" w="med" len="med"/>
                    </a:lnR>
                    <a:lnT w="7620" cap="flat" cmpd="sng" algn="ctr">
                      <a:solidFill>
                        <a:srgbClr val="705649"/>
                      </a:solidFill>
                      <a:prstDash val="solid"/>
                      <a:round/>
                      <a:headEnd type="none" w="med" len="med"/>
                      <a:tailEnd type="none" w="med" len="med"/>
                    </a:lnT>
                    <a:lnB w="7620" cap="flat" cmpd="sng" algn="ctr">
                      <a:solidFill>
                        <a:srgbClr val="705B49"/>
                      </a:solidFill>
                      <a:prstDash val="solid"/>
                      <a:round/>
                      <a:headEnd type="none" w="med" len="med"/>
                      <a:tailEnd type="none" w="med" len="med"/>
                    </a:lnB>
                    <a:solidFill>
                      <a:srgbClr val="FFFFFF"/>
                    </a:solidFill>
                  </a:tcPr>
                </a:tc>
                <a:extLst>
                  <a:ext uri="{0D108BD9-81ED-4DB2-BD59-A6C34878D82A}">
                    <a16:rowId xmlns:a16="http://schemas.microsoft.com/office/drawing/2014/main" val="3192145164"/>
                  </a:ext>
                </a:extLst>
              </a:tr>
              <a:tr h="220670">
                <a:tc>
                  <a:txBody>
                    <a:bodyPr/>
                    <a:lstStyle/>
                    <a:p>
                      <a:r>
                        <a:rPr lang="en-GB">
                          <a:effectLst/>
                        </a:rPr>
                        <a:t>&amp;</a:t>
                      </a:r>
                    </a:p>
                  </a:txBody>
                  <a:tcPr>
                    <a:lnL w="7620" cap="flat" cmpd="sng" algn="ctr">
                      <a:solidFill>
                        <a:srgbClr val="705B49"/>
                      </a:solidFill>
                      <a:prstDash val="solid"/>
                      <a:round/>
                      <a:headEnd type="none" w="med" len="med"/>
                      <a:tailEnd type="none" w="med" len="med"/>
                    </a:lnL>
                    <a:lnR w="7620" cap="flat" cmpd="sng" algn="ctr">
                      <a:solidFill>
                        <a:srgbClr val="705B49"/>
                      </a:solidFill>
                      <a:prstDash val="solid"/>
                      <a:round/>
                      <a:headEnd type="none" w="med" len="med"/>
                      <a:tailEnd type="none" w="med" len="med"/>
                    </a:lnR>
                    <a:lnT w="7620" cap="flat" cmpd="sng" algn="ctr">
                      <a:solidFill>
                        <a:srgbClr val="705B49"/>
                      </a:solidFill>
                      <a:prstDash val="solid"/>
                      <a:round/>
                      <a:headEnd type="none" w="med" len="med"/>
                      <a:tailEnd type="none" w="med" len="med"/>
                    </a:lnT>
                    <a:lnB w="7620" cap="flat" cmpd="sng" algn="ctr">
                      <a:solidFill>
                        <a:srgbClr val="905C49"/>
                      </a:solidFill>
                      <a:prstDash val="solid"/>
                      <a:round/>
                      <a:headEnd type="none" w="med" len="med"/>
                      <a:tailEnd type="none" w="med" len="med"/>
                    </a:lnB>
                    <a:solidFill>
                      <a:srgbClr val="FFFFFF"/>
                    </a:solidFill>
                  </a:tcPr>
                </a:tc>
                <a:tc>
                  <a:txBody>
                    <a:bodyPr/>
                    <a:lstStyle/>
                    <a:p>
                      <a:r>
                        <a:rPr lang="en-GB" dirty="0">
                          <a:effectLst/>
                        </a:rPr>
                        <a:t>Bitwise AND</a:t>
                      </a:r>
                    </a:p>
                  </a:txBody>
                  <a:tcPr>
                    <a:lnL w="7620" cap="flat" cmpd="sng" algn="ctr">
                      <a:solidFill>
                        <a:srgbClr val="705B49"/>
                      </a:solidFill>
                      <a:prstDash val="solid"/>
                      <a:round/>
                      <a:headEnd type="none" w="med" len="med"/>
                      <a:tailEnd type="none" w="med" len="med"/>
                    </a:lnL>
                    <a:lnR w="7620" cap="flat" cmpd="sng" algn="ctr">
                      <a:solidFill>
                        <a:srgbClr val="705B49"/>
                      </a:solidFill>
                      <a:prstDash val="solid"/>
                      <a:round/>
                      <a:headEnd type="none" w="med" len="med"/>
                      <a:tailEnd type="none" w="med" len="med"/>
                    </a:lnR>
                    <a:lnT w="7620" cap="flat" cmpd="sng" algn="ctr">
                      <a:solidFill>
                        <a:srgbClr val="705B49"/>
                      </a:solidFill>
                      <a:prstDash val="solid"/>
                      <a:round/>
                      <a:headEnd type="none" w="med" len="med"/>
                      <a:tailEnd type="none" w="med" len="med"/>
                    </a:lnT>
                    <a:lnB w="7620" cap="flat" cmpd="sng" algn="ctr">
                      <a:solidFill>
                        <a:srgbClr val="905B49"/>
                      </a:solidFill>
                      <a:prstDash val="solid"/>
                      <a:round/>
                      <a:headEnd type="none" w="med" len="med"/>
                      <a:tailEnd type="none" w="med" len="med"/>
                    </a:lnB>
                    <a:solidFill>
                      <a:srgbClr val="FFFFFF"/>
                    </a:solidFill>
                  </a:tcPr>
                </a:tc>
                <a:extLst>
                  <a:ext uri="{0D108BD9-81ED-4DB2-BD59-A6C34878D82A}">
                    <a16:rowId xmlns:a16="http://schemas.microsoft.com/office/drawing/2014/main" val="1409443537"/>
                  </a:ext>
                </a:extLst>
              </a:tr>
              <a:tr h="220670">
                <a:tc>
                  <a:txBody>
                    <a:bodyPr/>
                    <a:lstStyle/>
                    <a:p>
                      <a:r>
                        <a:rPr lang="en-GB">
                          <a:effectLst/>
                        </a:rPr>
                        <a:t>|</a:t>
                      </a:r>
                    </a:p>
                  </a:txBody>
                  <a:tcPr>
                    <a:lnL w="7620" cap="flat" cmpd="sng" algn="ctr">
                      <a:solidFill>
                        <a:srgbClr val="905C49"/>
                      </a:solidFill>
                      <a:prstDash val="solid"/>
                      <a:round/>
                      <a:headEnd type="none" w="med" len="med"/>
                      <a:tailEnd type="none" w="med" len="med"/>
                    </a:lnL>
                    <a:lnR w="7620" cap="flat" cmpd="sng" algn="ctr">
                      <a:solidFill>
                        <a:srgbClr val="905B49"/>
                      </a:solidFill>
                      <a:prstDash val="solid"/>
                      <a:round/>
                      <a:headEnd type="none" w="med" len="med"/>
                      <a:tailEnd type="none" w="med" len="med"/>
                    </a:lnR>
                    <a:lnT w="7620" cap="flat" cmpd="sng" algn="ctr">
                      <a:solidFill>
                        <a:srgbClr val="905C49"/>
                      </a:solidFill>
                      <a:prstDash val="solid"/>
                      <a:round/>
                      <a:headEnd type="none" w="med" len="med"/>
                      <a:tailEnd type="none" w="med" len="med"/>
                    </a:lnT>
                    <a:lnB w="7620" cap="flat" cmpd="sng" algn="ctr">
                      <a:solidFill>
                        <a:srgbClr val="705549"/>
                      </a:solidFill>
                      <a:prstDash val="solid"/>
                      <a:round/>
                      <a:headEnd type="none" w="med" len="med"/>
                      <a:tailEnd type="none" w="med" len="med"/>
                    </a:lnB>
                    <a:solidFill>
                      <a:srgbClr val="FFFFFF"/>
                    </a:solidFill>
                  </a:tcPr>
                </a:tc>
                <a:tc>
                  <a:txBody>
                    <a:bodyPr/>
                    <a:lstStyle/>
                    <a:p>
                      <a:r>
                        <a:rPr lang="en-GB">
                          <a:effectLst/>
                        </a:rPr>
                        <a:t>Bitwise OR</a:t>
                      </a:r>
                    </a:p>
                  </a:txBody>
                  <a:tcPr>
                    <a:lnL w="7620" cap="flat" cmpd="sng" algn="ctr">
                      <a:solidFill>
                        <a:srgbClr val="905B49"/>
                      </a:solidFill>
                      <a:prstDash val="solid"/>
                      <a:round/>
                      <a:headEnd type="none" w="med" len="med"/>
                      <a:tailEnd type="none" w="med" len="med"/>
                    </a:lnL>
                    <a:lnR w="7620" cap="flat" cmpd="sng" algn="ctr">
                      <a:solidFill>
                        <a:srgbClr val="905B49"/>
                      </a:solidFill>
                      <a:prstDash val="solid"/>
                      <a:round/>
                      <a:headEnd type="none" w="med" len="med"/>
                      <a:tailEnd type="none" w="med" len="med"/>
                    </a:lnR>
                    <a:lnT w="7620" cap="flat" cmpd="sng" algn="ctr">
                      <a:solidFill>
                        <a:srgbClr val="905B49"/>
                      </a:solidFill>
                      <a:prstDash val="solid"/>
                      <a:round/>
                      <a:headEnd type="none" w="med" len="med"/>
                      <a:tailEnd type="none" w="med" len="med"/>
                    </a:lnT>
                    <a:lnB w="7620" cap="flat" cmpd="sng" algn="ctr">
                      <a:solidFill>
                        <a:srgbClr val="D05749"/>
                      </a:solidFill>
                      <a:prstDash val="solid"/>
                      <a:round/>
                      <a:headEnd type="none" w="med" len="med"/>
                      <a:tailEnd type="none" w="med" len="med"/>
                    </a:lnB>
                    <a:solidFill>
                      <a:srgbClr val="FFFFFF"/>
                    </a:solidFill>
                  </a:tcPr>
                </a:tc>
                <a:extLst>
                  <a:ext uri="{0D108BD9-81ED-4DB2-BD59-A6C34878D82A}">
                    <a16:rowId xmlns:a16="http://schemas.microsoft.com/office/drawing/2014/main" val="2370774707"/>
                  </a:ext>
                </a:extLst>
              </a:tr>
              <a:tr h="220670">
                <a:tc>
                  <a:txBody>
                    <a:bodyPr/>
                    <a:lstStyle/>
                    <a:p>
                      <a:r>
                        <a:rPr lang="en-GB">
                          <a:effectLst/>
                        </a:rPr>
                        <a:t>^</a:t>
                      </a:r>
                    </a:p>
                  </a:txBody>
                  <a:tcPr>
                    <a:lnL w="7620" cap="flat" cmpd="sng" algn="ctr">
                      <a:solidFill>
                        <a:srgbClr val="705549"/>
                      </a:solidFill>
                      <a:prstDash val="solid"/>
                      <a:round/>
                      <a:headEnd type="none" w="med" len="med"/>
                      <a:tailEnd type="none" w="med" len="med"/>
                    </a:lnL>
                    <a:lnR w="7620" cap="flat" cmpd="sng" algn="ctr">
                      <a:solidFill>
                        <a:srgbClr val="D05749"/>
                      </a:solidFill>
                      <a:prstDash val="solid"/>
                      <a:round/>
                      <a:headEnd type="none" w="med" len="med"/>
                      <a:tailEnd type="none" w="med" len="med"/>
                    </a:lnR>
                    <a:lnT w="7620" cap="flat" cmpd="sng" algn="ctr">
                      <a:solidFill>
                        <a:srgbClr val="705549"/>
                      </a:solidFill>
                      <a:prstDash val="solid"/>
                      <a:round/>
                      <a:headEnd type="none" w="med" len="med"/>
                      <a:tailEnd type="none" w="med" len="med"/>
                    </a:lnT>
                    <a:lnB w="7620" cap="flat" cmpd="sng" algn="ctr">
                      <a:solidFill>
                        <a:srgbClr val="D05649"/>
                      </a:solidFill>
                      <a:prstDash val="solid"/>
                      <a:round/>
                      <a:headEnd type="none" w="med" len="med"/>
                      <a:tailEnd type="none" w="med" len="med"/>
                    </a:lnB>
                    <a:solidFill>
                      <a:srgbClr val="FFFFFF"/>
                    </a:solidFill>
                  </a:tcPr>
                </a:tc>
                <a:tc>
                  <a:txBody>
                    <a:bodyPr/>
                    <a:lstStyle/>
                    <a:p>
                      <a:r>
                        <a:rPr lang="en-GB">
                          <a:effectLst/>
                        </a:rPr>
                        <a:t>Bitwise exclusive OR</a:t>
                      </a:r>
                    </a:p>
                  </a:txBody>
                  <a:tcPr>
                    <a:lnL w="7620" cap="flat" cmpd="sng" algn="ctr">
                      <a:solidFill>
                        <a:srgbClr val="D05749"/>
                      </a:solidFill>
                      <a:prstDash val="solid"/>
                      <a:round/>
                      <a:headEnd type="none" w="med" len="med"/>
                      <a:tailEnd type="none" w="med" len="med"/>
                    </a:lnL>
                    <a:lnR w="7620" cap="flat" cmpd="sng" algn="ctr">
                      <a:solidFill>
                        <a:srgbClr val="D05749"/>
                      </a:solidFill>
                      <a:prstDash val="solid"/>
                      <a:round/>
                      <a:headEnd type="none" w="med" len="med"/>
                      <a:tailEnd type="none" w="med" len="med"/>
                    </a:lnR>
                    <a:lnT w="7620" cap="flat" cmpd="sng" algn="ctr">
                      <a:solidFill>
                        <a:srgbClr val="D05749"/>
                      </a:solidFill>
                      <a:prstDash val="solid"/>
                      <a:round/>
                      <a:headEnd type="none" w="med" len="med"/>
                      <a:tailEnd type="none" w="med" len="med"/>
                    </a:lnT>
                    <a:lnB w="7620" cap="flat" cmpd="sng" algn="ctr">
                      <a:solidFill>
                        <a:srgbClr val="706149"/>
                      </a:solidFill>
                      <a:prstDash val="solid"/>
                      <a:round/>
                      <a:headEnd type="none" w="med" len="med"/>
                      <a:tailEnd type="none" w="med" len="med"/>
                    </a:lnB>
                    <a:solidFill>
                      <a:srgbClr val="FFFFFF"/>
                    </a:solidFill>
                  </a:tcPr>
                </a:tc>
                <a:extLst>
                  <a:ext uri="{0D108BD9-81ED-4DB2-BD59-A6C34878D82A}">
                    <a16:rowId xmlns:a16="http://schemas.microsoft.com/office/drawing/2014/main" val="1839621815"/>
                  </a:ext>
                </a:extLst>
              </a:tr>
              <a:tr h="220670">
                <a:tc>
                  <a:txBody>
                    <a:bodyPr/>
                    <a:lstStyle/>
                    <a:p>
                      <a:r>
                        <a:rPr lang="en-GB">
                          <a:effectLst/>
                        </a:rPr>
                        <a:t>&lt;&lt;</a:t>
                      </a:r>
                    </a:p>
                  </a:txBody>
                  <a:tcPr>
                    <a:lnL w="7620" cap="flat" cmpd="sng" algn="ctr">
                      <a:solidFill>
                        <a:srgbClr val="D05649"/>
                      </a:solidFill>
                      <a:prstDash val="solid"/>
                      <a:round/>
                      <a:headEnd type="none" w="med" len="med"/>
                      <a:tailEnd type="none" w="med" len="med"/>
                    </a:lnL>
                    <a:lnR w="7620" cap="flat" cmpd="sng" algn="ctr">
                      <a:solidFill>
                        <a:srgbClr val="706149"/>
                      </a:solidFill>
                      <a:prstDash val="solid"/>
                      <a:round/>
                      <a:headEnd type="none" w="med" len="med"/>
                      <a:tailEnd type="none" w="med" len="med"/>
                    </a:lnR>
                    <a:lnT w="7620" cap="flat" cmpd="sng" algn="ctr">
                      <a:solidFill>
                        <a:srgbClr val="D05649"/>
                      </a:solidFill>
                      <a:prstDash val="solid"/>
                      <a:round/>
                      <a:headEnd type="none" w="med" len="med"/>
                      <a:tailEnd type="none" w="med" len="med"/>
                    </a:lnT>
                    <a:lnB w="7620" cap="flat" cmpd="sng" algn="ctr">
                      <a:solidFill>
                        <a:srgbClr val="906449"/>
                      </a:solidFill>
                      <a:prstDash val="solid"/>
                      <a:round/>
                      <a:headEnd type="none" w="med" len="med"/>
                      <a:tailEnd type="none" w="med" len="med"/>
                    </a:lnB>
                    <a:solidFill>
                      <a:srgbClr val="FFFFFF"/>
                    </a:solidFill>
                  </a:tcPr>
                </a:tc>
                <a:tc>
                  <a:txBody>
                    <a:bodyPr/>
                    <a:lstStyle/>
                    <a:p>
                      <a:r>
                        <a:rPr lang="en-GB" dirty="0">
                          <a:effectLst/>
                        </a:rPr>
                        <a:t>left shift</a:t>
                      </a:r>
                    </a:p>
                  </a:txBody>
                  <a:tcPr>
                    <a:lnL w="7620" cap="flat" cmpd="sng" algn="ctr">
                      <a:solidFill>
                        <a:srgbClr val="706149"/>
                      </a:solidFill>
                      <a:prstDash val="solid"/>
                      <a:round/>
                      <a:headEnd type="none" w="med" len="med"/>
                      <a:tailEnd type="none" w="med" len="med"/>
                    </a:lnL>
                    <a:lnR w="7620" cap="flat" cmpd="sng" algn="ctr">
                      <a:solidFill>
                        <a:srgbClr val="706149"/>
                      </a:solidFill>
                      <a:prstDash val="solid"/>
                      <a:round/>
                      <a:headEnd type="none" w="med" len="med"/>
                      <a:tailEnd type="none" w="med" len="med"/>
                    </a:lnR>
                    <a:lnT w="7620" cap="flat" cmpd="sng" algn="ctr">
                      <a:solidFill>
                        <a:srgbClr val="706149"/>
                      </a:solidFill>
                      <a:prstDash val="solid"/>
                      <a:round/>
                      <a:headEnd type="none" w="med" len="med"/>
                      <a:tailEnd type="none" w="med" len="med"/>
                    </a:lnT>
                    <a:lnB w="7620" cap="flat" cmpd="sng" algn="ctr">
                      <a:solidFill>
                        <a:srgbClr val="106449"/>
                      </a:solidFill>
                      <a:prstDash val="solid"/>
                      <a:round/>
                      <a:headEnd type="none" w="med" len="med"/>
                      <a:tailEnd type="none" w="med" len="med"/>
                    </a:lnB>
                    <a:solidFill>
                      <a:srgbClr val="FFFFFF"/>
                    </a:solidFill>
                  </a:tcPr>
                </a:tc>
                <a:extLst>
                  <a:ext uri="{0D108BD9-81ED-4DB2-BD59-A6C34878D82A}">
                    <a16:rowId xmlns:a16="http://schemas.microsoft.com/office/drawing/2014/main" val="2115224959"/>
                  </a:ext>
                </a:extLst>
              </a:tr>
              <a:tr h="220670">
                <a:tc>
                  <a:txBody>
                    <a:bodyPr/>
                    <a:lstStyle/>
                    <a:p>
                      <a:r>
                        <a:rPr lang="en-GB">
                          <a:effectLst/>
                        </a:rPr>
                        <a:t>&gt;&gt;</a:t>
                      </a:r>
                    </a:p>
                  </a:txBody>
                  <a:tcPr>
                    <a:lnL w="7620" cap="flat" cmpd="sng" algn="ctr">
                      <a:solidFill>
                        <a:srgbClr val="906449"/>
                      </a:solidFill>
                      <a:prstDash val="solid"/>
                      <a:round/>
                      <a:headEnd type="none" w="med" len="med"/>
                      <a:tailEnd type="none" w="med" len="med"/>
                    </a:lnL>
                    <a:lnR w="7620" cap="flat" cmpd="sng" algn="ctr">
                      <a:solidFill>
                        <a:srgbClr val="106449"/>
                      </a:solidFill>
                      <a:prstDash val="solid"/>
                      <a:round/>
                      <a:headEnd type="none" w="med" len="med"/>
                      <a:tailEnd type="none" w="med" len="med"/>
                    </a:lnR>
                    <a:lnT w="7620" cap="flat" cmpd="sng" algn="ctr">
                      <a:solidFill>
                        <a:srgbClr val="906449"/>
                      </a:solidFill>
                      <a:prstDash val="solid"/>
                      <a:round/>
                      <a:headEnd type="none" w="med" len="med"/>
                      <a:tailEnd type="none" w="med" len="med"/>
                    </a:lnT>
                    <a:lnB w="7620" cap="flat" cmpd="sng" algn="ctr">
                      <a:solidFill>
                        <a:srgbClr val="906449"/>
                      </a:solidFill>
                      <a:prstDash val="solid"/>
                      <a:round/>
                      <a:headEnd type="none" w="med" len="med"/>
                      <a:tailEnd type="none" w="med" len="med"/>
                    </a:lnB>
                    <a:solidFill>
                      <a:srgbClr val="FFFFFF"/>
                    </a:solidFill>
                  </a:tcPr>
                </a:tc>
                <a:tc>
                  <a:txBody>
                    <a:bodyPr/>
                    <a:lstStyle/>
                    <a:p>
                      <a:r>
                        <a:rPr lang="en-GB" dirty="0">
                          <a:effectLst/>
                        </a:rPr>
                        <a:t>right shift</a:t>
                      </a:r>
                    </a:p>
                  </a:txBody>
                  <a:tcPr>
                    <a:lnL w="7620" cap="flat" cmpd="sng" algn="ctr">
                      <a:solidFill>
                        <a:srgbClr val="106449"/>
                      </a:solidFill>
                      <a:prstDash val="solid"/>
                      <a:round/>
                      <a:headEnd type="none" w="med" len="med"/>
                      <a:tailEnd type="none" w="med" len="med"/>
                    </a:lnL>
                    <a:lnR w="7620" cap="flat" cmpd="sng" algn="ctr">
                      <a:solidFill>
                        <a:srgbClr val="106449"/>
                      </a:solidFill>
                      <a:prstDash val="solid"/>
                      <a:round/>
                      <a:headEnd type="none" w="med" len="med"/>
                      <a:tailEnd type="none" w="med" len="med"/>
                    </a:lnR>
                    <a:lnT w="7620" cap="flat" cmpd="sng" algn="ctr">
                      <a:solidFill>
                        <a:srgbClr val="106449"/>
                      </a:solidFill>
                      <a:prstDash val="solid"/>
                      <a:round/>
                      <a:headEnd type="none" w="med" len="med"/>
                      <a:tailEnd type="none" w="med" len="med"/>
                    </a:lnT>
                    <a:lnB w="7620" cap="flat" cmpd="sng" algn="ctr">
                      <a:solidFill>
                        <a:srgbClr val="106449"/>
                      </a:solidFill>
                      <a:prstDash val="solid"/>
                      <a:round/>
                      <a:headEnd type="none" w="med" len="med"/>
                      <a:tailEnd type="none" w="med" len="med"/>
                    </a:lnB>
                    <a:solidFill>
                      <a:srgbClr val="FFFFFF"/>
                    </a:solidFill>
                  </a:tcPr>
                </a:tc>
                <a:extLst>
                  <a:ext uri="{0D108BD9-81ED-4DB2-BD59-A6C34878D82A}">
                    <a16:rowId xmlns:a16="http://schemas.microsoft.com/office/drawing/2014/main" val="1377520045"/>
                  </a:ext>
                </a:extLst>
              </a:tr>
            </a:tbl>
          </a:graphicData>
        </a:graphic>
      </p:graphicFrame>
      <p:graphicFrame>
        <p:nvGraphicFramePr>
          <p:cNvPr id="5" name="Table 4">
            <a:extLst>
              <a:ext uri="{FF2B5EF4-FFF2-40B4-BE49-F238E27FC236}">
                <a16:creationId xmlns:a16="http://schemas.microsoft.com/office/drawing/2014/main" id="{E5105FAD-DC58-44AE-89AC-3771AB3A8049}"/>
              </a:ext>
            </a:extLst>
          </p:cNvPr>
          <p:cNvGraphicFramePr>
            <a:graphicFrameLocks noGrp="1"/>
          </p:cNvGraphicFramePr>
          <p:nvPr>
            <p:extLst>
              <p:ext uri="{D42A27DB-BD31-4B8C-83A1-F6EECF244321}">
                <p14:modId xmlns:p14="http://schemas.microsoft.com/office/powerpoint/2010/main" val="530105565"/>
              </p:ext>
            </p:extLst>
          </p:nvPr>
        </p:nvGraphicFramePr>
        <p:xfrm>
          <a:off x="1617682" y="4233935"/>
          <a:ext cx="6437850" cy="2393245"/>
        </p:xfrm>
        <a:graphic>
          <a:graphicData uri="http://schemas.openxmlformats.org/drawingml/2006/table">
            <a:tbl>
              <a:tblPr/>
              <a:tblGrid>
                <a:gridCol w="1287570">
                  <a:extLst>
                    <a:ext uri="{9D8B030D-6E8A-4147-A177-3AD203B41FA5}">
                      <a16:colId xmlns:a16="http://schemas.microsoft.com/office/drawing/2014/main" val="231328710"/>
                    </a:ext>
                  </a:extLst>
                </a:gridCol>
                <a:gridCol w="1287570">
                  <a:extLst>
                    <a:ext uri="{9D8B030D-6E8A-4147-A177-3AD203B41FA5}">
                      <a16:colId xmlns:a16="http://schemas.microsoft.com/office/drawing/2014/main" val="1431771901"/>
                    </a:ext>
                  </a:extLst>
                </a:gridCol>
                <a:gridCol w="1287570">
                  <a:extLst>
                    <a:ext uri="{9D8B030D-6E8A-4147-A177-3AD203B41FA5}">
                      <a16:colId xmlns:a16="http://schemas.microsoft.com/office/drawing/2014/main" val="676072724"/>
                    </a:ext>
                  </a:extLst>
                </a:gridCol>
                <a:gridCol w="1287570">
                  <a:extLst>
                    <a:ext uri="{9D8B030D-6E8A-4147-A177-3AD203B41FA5}">
                      <a16:colId xmlns:a16="http://schemas.microsoft.com/office/drawing/2014/main" val="2513027380"/>
                    </a:ext>
                  </a:extLst>
                </a:gridCol>
                <a:gridCol w="1287570">
                  <a:extLst>
                    <a:ext uri="{9D8B030D-6E8A-4147-A177-3AD203B41FA5}">
                      <a16:colId xmlns:a16="http://schemas.microsoft.com/office/drawing/2014/main" val="2058444121"/>
                    </a:ext>
                  </a:extLst>
                </a:gridCol>
              </a:tblGrid>
              <a:tr h="478649">
                <a:tc>
                  <a:txBody>
                    <a:bodyPr/>
                    <a:lstStyle/>
                    <a:p>
                      <a:pPr algn="l"/>
                      <a:r>
                        <a:rPr lang="en-GB">
                          <a:effectLst/>
                        </a:rPr>
                        <a:t>a</a:t>
                      </a:r>
                    </a:p>
                  </a:txBody>
                  <a:tcPr>
                    <a:lnL w="7620" cap="flat" cmpd="sng" algn="ctr">
                      <a:solidFill>
                        <a:srgbClr val="F0D272"/>
                      </a:solidFill>
                      <a:prstDash val="solid"/>
                      <a:round/>
                      <a:headEnd type="none" w="med" len="med"/>
                      <a:tailEnd type="none" w="med" len="med"/>
                    </a:lnL>
                    <a:lnR w="7620" cap="flat" cmpd="sng" algn="ctr">
                      <a:solidFill>
                        <a:srgbClr val="70CF72"/>
                      </a:solidFill>
                      <a:prstDash val="solid"/>
                      <a:round/>
                      <a:headEnd type="none" w="med" len="med"/>
                      <a:tailEnd type="none" w="med" len="med"/>
                    </a:lnR>
                    <a:lnT w="7620" cap="flat" cmpd="sng" algn="ctr">
                      <a:solidFill>
                        <a:srgbClr val="F0D272"/>
                      </a:solidFill>
                      <a:prstDash val="solid"/>
                      <a:round/>
                      <a:headEnd type="none" w="med" len="med"/>
                      <a:tailEnd type="none" w="med" len="med"/>
                    </a:lnT>
                    <a:lnB w="7620" cap="flat" cmpd="sng" algn="ctr">
                      <a:solidFill>
                        <a:srgbClr val="90CB72"/>
                      </a:solidFill>
                      <a:prstDash val="solid"/>
                      <a:round/>
                      <a:headEnd type="none" w="med" len="med"/>
                      <a:tailEnd type="none" w="med" len="med"/>
                    </a:lnB>
                    <a:solidFill>
                      <a:srgbClr val="FFFFFF"/>
                    </a:solidFill>
                  </a:tcPr>
                </a:tc>
                <a:tc>
                  <a:txBody>
                    <a:bodyPr/>
                    <a:lstStyle/>
                    <a:p>
                      <a:pPr algn="l"/>
                      <a:r>
                        <a:rPr lang="en-GB">
                          <a:effectLst/>
                        </a:rPr>
                        <a:t>b</a:t>
                      </a:r>
                    </a:p>
                  </a:txBody>
                  <a:tcPr>
                    <a:lnL w="7620" cap="flat" cmpd="sng" algn="ctr">
                      <a:solidFill>
                        <a:srgbClr val="70CF72"/>
                      </a:solidFill>
                      <a:prstDash val="solid"/>
                      <a:round/>
                      <a:headEnd type="none" w="med" len="med"/>
                      <a:tailEnd type="none" w="med" len="med"/>
                    </a:lnL>
                    <a:lnR w="7620" cap="flat" cmpd="sng" algn="ctr">
                      <a:solidFill>
                        <a:srgbClr val="90D272"/>
                      </a:solidFill>
                      <a:prstDash val="solid"/>
                      <a:round/>
                      <a:headEnd type="none" w="med" len="med"/>
                      <a:tailEnd type="none" w="med" len="med"/>
                    </a:lnR>
                    <a:lnT w="7620" cap="flat" cmpd="sng" algn="ctr">
                      <a:solidFill>
                        <a:srgbClr val="70CF72"/>
                      </a:solidFill>
                      <a:prstDash val="solid"/>
                      <a:round/>
                      <a:headEnd type="none" w="med" len="med"/>
                      <a:tailEnd type="none" w="med" len="med"/>
                    </a:lnT>
                    <a:lnB w="7620" cap="flat" cmpd="sng" algn="ctr">
                      <a:solidFill>
                        <a:srgbClr val="70D072"/>
                      </a:solidFill>
                      <a:prstDash val="solid"/>
                      <a:round/>
                      <a:headEnd type="none" w="med" len="med"/>
                      <a:tailEnd type="none" w="med" len="med"/>
                    </a:lnB>
                    <a:solidFill>
                      <a:srgbClr val="FFFFFF"/>
                    </a:solidFill>
                  </a:tcPr>
                </a:tc>
                <a:tc>
                  <a:txBody>
                    <a:bodyPr/>
                    <a:lstStyle/>
                    <a:p>
                      <a:pPr algn="l"/>
                      <a:r>
                        <a:rPr lang="en-GB">
                          <a:effectLst/>
                        </a:rPr>
                        <a:t>a &amp; b</a:t>
                      </a:r>
                    </a:p>
                  </a:txBody>
                  <a:tcPr>
                    <a:lnL w="7620" cap="flat" cmpd="sng" algn="ctr">
                      <a:solidFill>
                        <a:srgbClr val="90D272"/>
                      </a:solidFill>
                      <a:prstDash val="solid"/>
                      <a:round/>
                      <a:headEnd type="none" w="med" len="med"/>
                      <a:tailEnd type="none" w="med" len="med"/>
                    </a:lnL>
                    <a:lnR w="7620" cap="flat" cmpd="sng" algn="ctr">
                      <a:solidFill>
                        <a:srgbClr val="90CD72"/>
                      </a:solidFill>
                      <a:prstDash val="solid"/>
                      <a:round/>
                      <a:headEnd type="none" w="med" len="med"/>
                      <a:tailEnd type="none" w="med" len="med"/>
                    </a:lnR>
                    <a:lnT w="7620" cap="flat" cmpd="sng" algn="ctr">
                      <a:solidFill>
                        <a:srgbClr val="90D272"/>
                      </a:solidFill>
                      <a:prstDash val="solid"/>
                      <a:round/>
                      <a:headEnd type="none" w="med" len="med"/>
                      <a:tailEnd type="none" w="med" len="med"/>
                    </a:lnT>
                    <a:lnB w="7620" cap="flat" cmpd="sng" algn="ctr">
                      <a:solidFill>
                        <a:srgbClr val="90CB72"/>
                      </a:solidFill>
                      <a:prstDash val="solid"/>
                      <a:round/>
                      <a:headEnd type="none" w="med" len="med"/>
                      <a:tailEnd type="none" w="med" len="med"/>
                    </a:lnB>
                    <a:solidFill>
                      <a:srgbClr val="FFFFFF"/>
                    </a:solidFill>
                  </a:tcPr>
                </a:tc>
                <a:tc>
                  <a:txBody>
                    <a:bodyPr/>
                    <a:lstStyle/>
                    <a:p>
                      <a:pPr algn="l"/>
                      <a:r>
                        <a:rPr lang="en-GB">
                          <a:effectLst/>
                        </a:rPr>
                        <a:t>a | b</a:t>
                      </a:r>
                    </a:p>
                  </a:txBody>
                  <a:tcPr>
                    <a:lnL w="7620" cap="flat" cmpd="sng" algn="ctr">
                      <a:solidFill>
                        <a:srgbClr val="90CD72"/>
                      </a:solidFill>
                      <a:prstDash val="solid"/>
                      <a:round/>
                      <a:headEnd type="none" w="med" len="med"/>
                      <a:tailEnd type="none" w="med" len="med"/>
                    </a:lnL>
                    <a:lnR w="7620" cap="flat" cmpd="sng" algn="ctr">
                      <a:solidFill>
                        <a:srgbClr val="D0D072"/>
                      </a:solidFill>
                      <a:prstDash val="solid"/>
                      <a:round/>
                      <a:headEnd type="none" w="med" len="med"/>
                      <a:tailEnd type="none" w="med" len="med"/>
                    </a:lnR>
                    <a:lnT w="7620" cap="flat" cmpd="sng" algn="ctr">
                      <a:solidFill>
                        <a:srgbClr val="90CD72"/>
                      </a:solidFill>
                      <a:prstDash val="solid"/>
                      <a:round/>
                      <a:headEnd type="none" w="med" len="med"/>
                      <a:tailEnd type="none" w="med" len="med"/>
                    </a:lnT>
                    <a:lnB w="7620" cap="flat" cmpd="sng" algn="ctr">
                      <a:solidFill>
                        <a:srgbClr val="70D072"/>
                      </a:solidFill>
                      <a:prstDash val="solid"/>
                      <a:round/>
                      <a:headEnd type="none" w="med" len="med"/>
                      <a:tailEnd type="none" w="med" len="med"/>
                    </a:lnB>
                    <a:solidFill>
                      <a:srgbClr val="FFFFFF"/>
                    </a:solidFill>
                  </a:tcPr>
                </a:tc>
                <a:tc>
                  <a:txBody>
                    <a:bodyPr/>
                    <a:lstStyle/>
                    <a:p>
                      <a:pPr algn="l"/>
                      <a:r>
                        <a:rPr lang="en-GB">
                          <a:effectLst/>
                        </a:rPr>
                        <a:t>a ^ b</a:t>
                      </a:r>
                    </a:p>
                  </a:txBody>
                  <a:tcPr>
                    <a:lnL w="7620" cap="flat" cmpd="sng" algn="ctr">
                      <a:solidFill>
                        <a:srgbClr val="D0D072"/>
                      </a:solidFill>
                      <a:prstDash val="solid"/>
                      <a:round/>
                      <a:headEnd type="none" w="med" len="med"/>
                      <a:tailEnd type="none" w="med" len="med"/>
                    </a:lnL>
                    <a:lnR w="7620" cap="flat" cmpd="sng" algn="ctr">
                      <a:solidFill>
                        <a:srgbClr val="D0D072"/>
                      </a:solidFill>
                      <a:prstDash val="solid"/>
                      <a:round/>
                      <a:headEnd type="none" w="med" len="med"/>
                      <a:tailEnd type="none" w="med" len="med"/>
                    </a:lnR>
                    <a:lnT w="7620" cap="flat" cmpd="sng" algn="ctr">
                      <a:solidFill>
                        <a:srgbClr val="D0D072"/>
                      </a:solidFill>
                      <a:prstDash val="solid"/>
                      <a:round/>
                      <a:headEnd type="none" w="med" len="med"/>
                      <a:tailEnd type="none" w="med" len="med"/>
                    </a:lnT>
                    <a:lnB w="7620" cap="flat" cmpd="sng" algn="ctr">
                      <a:solidFill>
                        <a:srgbClr val="90CC72"/>
                      </a:solidFill>
                      <a:prstDash val="solid"/>
                      <a:round/>
                      <a:headEnd type="none" w="med" len="med"/>
                      <a:tailEnd type="none" w="med" len="med"/>
                    </a:lnB>
                    <a:solidFill>
                      <a:srgbClr val="FFFFFF"/>
                    </a:solidFill>
                  </a:tcPr>
                </a:tc>
                <a:extLst>
                  <a:ext uri="{0D108BD9-81ED-4DB2-BD59-A6C34878D82A}">
                    <a16:rowId xmlns:a16="http://schemas.microsoft.com/office/drawing/2014/main" val="1617106537"/>
                  </a:ext>
                </a:extLst>
              </a:tr>
              <a:tr h="478649">
                <a:tc>
                  <a:txBody>
                    <a:bodyPr/>
                    <a:lstStyle/>
                    <a:p>
                      <a:r>
                        <a:rPr lang="en-GB">
                          <a:effectLst/>
                        </a:rPr>
                        <a:t>0</a:t>
                      </a:r>
                    </a:p>
                  </a:txBody>
                  <a:tcPr>
                    <a:lnL w="7620" cap="flat" cmpd="sng" algn="ctr">
                      <a:solidFill>
                        <a:srgbClr val="90CB72"/>
                      </a:solidFill>
                      <a:prstDash val="solid"/>
                      <a:round/>
                      <a:headEnd type="none" w="med" len="med"/>
                      <a:tailEnd type="none" w="med" len="med"/>
                    </a:lnL>
                    <a:lnR w="7620" cap="flat" cmpd="sng" algn="ctr">
                      <a:solidFill>
                        <a:srgbClr val="70D072"/>
                      </a:solidFill>
                      <a:prstDash val="solid"/>
                      <a:round/>
                      <a:headEnd type="none" w="med" len="med"/>
                      <a:tailEnd type="none" w="med" len="med"/>
                    </a:lnR>
                    <a:lnT w="7620" cap="flat" cmpd="sng" algn="ctr">
                      <a:solidFill>
                        <a:srgbClr val="90CB72"/>
                      </a:solidFill>
                      <a:prstDash val="solid"/>
                      <a:round/>
                      <a:headEnd type="none" w="med" len="med"/>
                      <a:tailEnd type="none" w="med" len="med"/>
                    </a:lnT>
                    <a:lnB w="7620" cap="flat" cmpd="sng" algn="ctr">
                      <a:solidFill>
                        <a:srgbClr val="D0CE72"/>
                      </a:solidFill>
                      <a:prstDash val="solid"/>
                      <a:round/>
                      <a:headEnd type="none" w="med" len="med"/>
                      <a:tailEnd type="none" w="med" len="med"/>
                    </a:lnB>
                    <a:solidFill>
                      <a:srgbClr val="FFFFFF"/>
                    </a:solidFill>
                  </a:tcPr>
                </a:tc>
                <a:tc>
                  <a:txBody>
                    <a:bodyPr/>
                    <a:lstStyle/>
                    <a:p>
                      <a:r>
                        <a:rPr lang="en-GB">
                          <a:effectLst/>
                        </a:rPr>
                        <a:t>0</a:t>
                      </a:r>
                    </a:p>
                  </a:txBody>
                  <a:tcPr>
                    <a:lnL w="7620" cap="flat" cmpd="sng" algn="ctr">
                      <a:solidFill>
                        <a:srgbClr val="70D072"/>
                      </a:solidFill>
                      <a:prstDash val="solid"/>
                      <a:round/>
                      <a:headEnd type="none" w="med" len="med"/>
                      <a:tailEnd type="none" w="med" len="med"/>
                    </a:lnL>
                    <a:lnR w="7620" cap="flat" cmpd="sng" algn="ctr">
                      <a:solidFill>
                        <a:srgbClr val="90CB72"/>
                      </a:solidFill>
                      <a:prstDash val="solid"/>
                      <a:round/>
                      <a:headEnd type="none" w="med" len="med"/>
                      <a:tailEnd type="none" w="med" len="med"/>
                    </a:lnR>
                    <a:lnT w="7620" cap="flat" cmpd="sng" algn="ctr">
                      <a:solidFill>
                        <a:srgbClr val="70D072"/>
                      </a:solidFill>
                      <a:prstDash val="solid"/>
                      <a:round/>
                      <a:headEnd type="none" w="med" len="med"/>
                      <a:tailEnd type="none" w="med" len="med"/>
                    </a:lnT>
                    <a:lnB w="7620" cap="flat" cmpd="sng" algn="ctr">
                      <a:solidFill>
                        <a:srgbClr val="50CE72"/>
                      </a:solidFill>
                      <a:prstDash val="solid"/>
                      <a:round/>
                      <a:headEnd type="none" w="med" len="med"/>
                      <a:tailEnd type="none" w="med" len="med"/>
                    </a:lnB>
                    <a:solidFill>
                      <a:srgbClr val="FFFFFF"/>
                    </a:solidFill>
                  </a:tcPr>
                </a:tc>
                <a:tc>
                  <a:txBody>
                    <a:bodyPr/>
                    <a:lstStyle/>
                    <a:p>
                      <a:r>
                        <a:rPr lang="en-GB" dirty="0">
                          <a:effectLst/>
                        </a:rPr>
                        <a:t>0</a:t>
                      </a:r>
                    </a:p>
                  </a:txBody>
                  <a:tcPr>
                    <a:lnL w="7620" cap="flat" cmpd="sng" algn="ctr">
                      <a:solidFill>
                        <a:srgbClr val="90CB72"/>
                      </a:solidFill>
                      <a:prstDash val="solid"/>
                      <a:round/>
                      <a:headEnd type="none" w="med" len="med"/>
                      <a:tailEnd type="none" w="med" len="med"/>
                    </a:lnL>
                    <a:lnR w="7620" cap="flat" cmpd="sng" algn="ctr">
                      <a:solidFill>
                        <a:srgbClr val="70D072"/>
                      </a:solidFill>
                      <a:prstDash val="solid"/>
                      <a:round/>
                      <a:headEnd type="none" w="med" len="med"/>
                      <a:tailEnd type="none" w="med" len="med"/>
                    </a:lnR>
                    <a:lnT w="7620" cap="flat" cmpd="sng" algn="ctr">
                      <a:solidFill>
                        <a:srgbClr val="90CB72"/>
                      </a:solidFill>
                      <a:prstDash val="solid"/>
                      <a:round/>
                      <a:headEnd type="none" w="med" len="med"/>
                      <a:tailEnd type="none" w="med" len="med"/>
                    </a:lnT>
                    <a:lnB w="7620" cap="flat" cmpd="sng" algn="ctr">
                      <a:solidFill>
                        <a:srgbClr val="F0CE72"/>
                      </a:solidFill>
                      <a:prstDash val="solid"/>
                      <a:round/>
                      <a:headEnd type="none" w="med" len="med"/>
                      <a:tailEnd type="none" w="med" len="med"/>
                    </a:lnB>
                    <a:solidFill>
                      <a:srgbClr val="FFFFFF"/>
                    </a:solidFill>
                  </a:tcPr>
                </a:tc>
                <a:tc>
                  <a:txBody>
                    <a:bodyPr/>
                    <a:lstStyle/>
                    <a:p>
                      <a:r>
                        <a:rPr lang="en-GB">
                          <a:effectLst/>
                        </a:rPr>
                        <a:t>0</a:t>
                      </a:r>
                    </a:p>
                  </a:txBody>
                  <a:tcPr>
                    <a:lnL w="7620" cap="flat" cmpd="sng" algn="ctr">
                      <a:solidFill>
                        <a:srgbClr val="70D072"/>
                      </a:solidFill>
                      <a:prstDash val="solid"/>
                      <a:round/>
                      <a:headEnd type="none" w="med" len="med"/>
                      <a:tailEnd type="none" w="med" len="med"/>
                    </a:lnL>
                    <a:lnR w="7620" cap="flat" cmpd="sng" algn="ctr">
                      <a:solidFill>
                        <a:srgbClr val="90CC72"/>
                      </a:solidFill>
                      <a:prstDash val="solid"/>
                      <a:round/>
                      <a:headEnd type="none" w="med" len="med"/>
                      <a:tailEnd type="none" w="med" len="med"/>
                    </a:lnR>
                    <a:lnT w="7620" cap="flat" cmpd="sng" algn="ctr">
                      <a:solidFill>
                        <a:srgbClr val="70D072"/>
                      </a:solidFill>
                      <a:prstDash val="solid"/>
                      <a:round/>
                      <a:headEnd type="none" w="med" len="med"/>
                      <a:tailEnd type="none" w="med" len="med"/>
                    </a:lnT>
                    <a:lnB w="7620" cap="flat" cmpd="sng" algn="ctr">
                      <a:solidFill>
                        <a:srgbClr val="30CF72"/>
                      </a:solidFill>
                      <a:prstDash val="solid"/>
                      <a:round/>
                      <a:headEnd type="none" w="med" len="med"/>
                      <a:tailEnd type="none" w="med" len="med"/>
                    </a:lnB>
                    <a:solidFill>
                      <a:srgbClr val="FFFFFF"/>
                    </a:solidFill>
                  </a:tcPr>
                </a:tc>
                <a:tc>
                  <a:txBody>
                    <a:bodyPr/>
                    <a:lstStyle/>
                    <a:p>
                      <a:r>
                        <a:rPr lang="en-GB">
                          <a:effectLst/>
                        </a:rPr>
                        <a:t>0</a:t>
                      </a:r>
                    </a:p>
                  </a:txBody>
                  <a:tcPr>
                    <a:lnL w="7620" cap="flat" cmpd="sng" algn="ctr">
                      <a:solidFill>
                        <a:srgbClr val="90CC72"/>
                      </a:solidFill>
                      <a:prstDash val="solid"/>
                      <a:round/>
                      <a:headEnd type="none" w="med" len="med"/>
                      <a:tailEnd type="none" w="med" len="med"/>
                    </a:lnL>
                    <a:lnR w="7620" cap="flat" cmpd="sng" algn="ctr">
                      <a:solidFill>
                        <a:srgbClr val="90CC72"/>
                      </a:solidFill>
                      <a:prstDash val="solid"/>
                      <a:round/>
                      <a:headEnd type="none" w="med" len="med"/>
                      <a:tailEnd type="none" w="med" len="med"/>
                    </a:lnR>
                    <a:lnT w="7620" cap="flat" cmpd="sng" algn="ctr">
                      <a:solidFill>
                        <a:srgbClr val="90CC72"/>
                      </a:solidFill>
                      <a:prstDash val="solid"/>
                      <a:round/>
                      <a:headEnd type="none" w="med" len="med"/>
                      <a:tailEnd type="none" w="med" len="med"/>
                    </a:lnT>
                    <a:lnB w="7620" cap="flat" cmpd="sng" algn="ctr">
                      <a:solidFill>
                        <a:srgbClr val="30D772"/>
                      </a:solidFill>
                      <a:prstDash val="solid"/>
                      <a:round/>
                      <a:headEnd type="none" w="med" len="med"/>
                      <a:tailEnd type="none" w="med" len="med"/>
                    </a:lnB>
                    <a:solidFill>
                      <a:srgbClr val="FFFFFF"/>
                    </a:solidFill>
                  </a:tcPr>
                </a:tc>
                <a:extLst>
                  <a:ext uri="{0D108BD9-81ED-4DB2-BD59-A6C34878D82A}">
                    <a16:rowId xmlns:a16="http://schemas.microsoft.com/office/drawing/2014/main" val="2446011092"/>
                  </a:ext>
                </a:extLst>
              </a:tr>
              <a:tr h="478649">
                <a:tc>
                  <a:txBody>
                    <a:bodyPr/>
                    <a:lstStyle/>
                    <a:p>
                      <a:r>
                        <a:rPr lang="en-GB">
                          <a:effectLst/>
                        </a:rPr>
                        <a:t>0</a:t>
                      </a:r>
                    </a:p>
                  </a:txBody>
                  <a:tcPr>
                    <a:lnL w="7620" cap="flat" cmpd="sng" algn="ctr">
                      <a:solidFill>
                        <a:srgbClr val="D0CE72"/>
                      </a:solidFill>
                      <a:prstDash val="solid"/>
                      <a:round/>
                      <a:headEnd type="none" w="med" len="med"/>
                      <a:tailEnd type="none" w="med" len="med"/>
                    </a:lnL>
                    <a:lnR w="7620" cap="flat" cmpd="sng" algn="ctr">
                      <a:solidFill>
                        <a:srgbClr val="50CE72"/>
                      </a:solidFill>
                      <a:prstDash val="solid"/>
                      <a:round/>
                      <a:headEnd type="none" w="med" len="med"/>
                      <a:tailEnd type="none" w="med" len="med"/>
                    </a:lnR>
                    <a:lnT w="7620" cap="flat" cmpd="sng" algn="ctr">
                      <a:solidFill>
                        <a:srgbClr val="D0CE72"/>
                      </a:solidFill>
                      <a:prstDash val="solid"/>
                      <a:round/>
                      <a:headEnd type="none" w="med" len="med"/>
                      <a:tailEnd type="none" w="med" len="med"/>
                    </a:lnT>
                    <a:lnB w="7620" cap="flat" cmpd="sng" algn="ctr">
                      <a:solidFill>
                        <a:srgbClr val="50D9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50CE72"/>
                      </a:solidFill>
                      <a:prstDash val="solid"/>
                      <a:round/>
                      <a:headEnd type="none" w="med" len="med"/>
                      <a:tailEnd type="none" w="med" len="med"/>
                    </a:lnL>
                    <a:lnR w="7620" cap="flat" cmpd="sng" algn="ctr">
                      <a:solidFill>
                        <a:srgbClr val="F0CE72"/>
                      </a:solidFill>
                      <a:prstDash val="solid"/>
                      <a:round/>
                      <a:headEnd type="none" w="med" len="med"/>
                      <a:tailEnd type="none" w="med" len="med"/>
                    </a:lnR>
                    <a:lnT w="7620" cap="flat" cmpd="sng" algn="ctr">
                      <a:solidFill>
                        <a:srgbClr val="50CE72"/>
                      </a:solidFill>
                      <a:prstDash val="solid"/>
                      <a:round/>
                      <a:headEnd type="none" w="med" len="med"/>
                      <a:tailEnd type="none" w="med" len="med"/>
                    </a:lnT>
                    <a:lnB w="7620" cap="flat" cmpd="sng" algn="ctr">
                      <a:solidFill>
                        <a:srgbClr val="70D972"/>
                      </a:solidFill>
                      <a:prstDash val="solid"/>
                      <a:round/>
                      <a:headEnd type="none" w="med" len="med"/>
                      <a:tailEnd type="none" w="med" len="med"/>
                    </a:lnB>
                    <a:solidFill>
                      <a:srgbClr val="FFFFFF"/>
                    </a:solidFill>
                  </a:tcPr>
                </a:tc>
                <a:tc>
                  <a:txBody>
                    <a:bodyPr/>
                    <a:lstStyle/>
                    <a:p>
                      <a:r>
                        <a:rPr lang="en-GB">
                          <a:effectLst/>
                        </a:rPr>
                        <a:t>0</a:t>
                      </a:r>
                    </a:p>
                  </a:txBody>
                  <a:tcPr>
                    <a:lnL w="7620" cap="flat" cmpd="sng" algn="ctr">
                      <a:solidFill>
                        <a:srgbClr val="F0CE72"/>
                      </a:solidFill>
                      <a:prstDash val="solid"/>
                      <a:round/>
                      <a:headEnd type="none" w="med" len="med"/>
                      <a:tailEnd type="none" w="med" len="med"/>
                    </a:lnL>
                    <a:lnR w="7620" cap="flat" cmpd="sng" algn="ctr">
                      <a:solidFill>
                        <a:srgbClr val="30CF72"/>
                      </a:solidFill>
                      <a:prstDash val="solid"/>
                      <a:round/>
                      <a:headEnd type="none" w="med" len="med"/>
                      <a:tailEnd type="none" w="med" len="med"/>
                    </a:lnR>
                    <a:lnT w="7620" cap="flat" cmpd="sng" algn="ctr">
                      <a:solidFill>
                        <a:srgbClr val="F0CE72"/>
                      </a:solidFill>
                      <a:prstDash val="solid"/>
                      <a:round/>
                      <a:headEnd type="none" w="med" len="med"/>
                      <a:tailEnd type="none" w="med" len="med"/>
                    </a:lnT>
                    <a:lnB w="7620" cap="flat" cmpd="sng" algn="ctr">
                      <a:solidFill>
                        <a:srgbClr val="D0DA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30CF72"/>
                      </a:solidFill>
                      <a:prstDash val="solid"/>
                      <a:round/>
                      <a:headEnd type="none" w="med" len="med"/>
                      <a:tailEnd type="none" w="med" len="med"/>
                    </a:lnL>
                    <a:lnR w="7620" cap="flat" cmpd="sng" algn="ctr">
                      <a:solidFill>
                        <a:srgbClr val="30D772"/>
                      </a:solidFill>
                      <a:prstDash val="solid"/>
                      <a:round/>
                      <a:headEnd type="none" w="med" len="med"/>
                      <a:tailEnd type="none" w="med" len="med"/>
                    </a:lnR>
                    <a:lnT w="7620" cap="flat" cmpd="sng" algn="ctr">
                      <a:solidFill>
                        <a:srgbClr val="30CF72"/>
                      </a:solidFill>
                      <a:prstDash val="solid"/>
                      <a:round/>
                      <a:headEnd type="none" w="med" len="med"/>
                      <a:tailEnd type="none" w="med" len="med"/>
                    </a:lnT>
                    <a:lnB w="7620" cap="flat" cmpd="sng" algn="ctr">
                      <a:solidFill>
                        <a:srgbClr val="F0DA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30D772"/>
                      </a:solidFill>
                      <a:prstDash val="solid"/>
                      <a:round/>
                      <a:headEnd type="none" w="med" len="med"/>
                      <a:tailEnd type="none" w="med" len="med"/>
                    </a:lnL>
                    <a:lnR w="7620" cap="flat" cmpd="sng" algn="ctr">
                      <a:solidFill>
                        <a:srgbClr val="30D772"/>
                      </a:solidFill>
                      <a:prstDash val="solid"/>
                      <a:round/>
                      <a:headEnd type="none" w="med" len="med"/>
                      <a:tailEnd type="none" w="med" len="med"/>
                    </a:lnR>
                    <a:lnT w="7620" cap="flat" cmpd="sng" algn="ctr">
                      <a:solidFill>
                        <a:srgbClr val="30D772"/>
                      </a:solidFill>
                      <a:prstDash val="solid"/>
                      <a:round/>
                      <a:headEnd type="none" w="med" len="med"/>
                      <a:tailEnd type="none" w="med" len="med"/>
                    </a:lnT>
                    <a:lnB w="7620" cap="flat" cmpd="sng" algn="ctr">
                      <a:solidFill>
                        <a:srgbClr val="30DB72"/>
                      </a:solidFill>
                      <a:prstDash val="solid"/>
                      <a:round/>
                      <a:headEnd type="none" w="med" len="med"/>
                      <a:tailEnd type="none" w="med" len="med"/>
                    </a:lnB>
                    <a:solidFill>
                      <a:srgbClr val="FFFFFF"/>
                    </a:solidFill>
                  </a:tcPr>
                </a:tc>
                <a:extLst>
                  <a:ext uri="{0D108BD9-81ED-4DB2-BD59-A6C34878D82A}">
                    <a16:rowId xmlns:a16="http://schemas.microsoft.com/office/drawing/2014/main" val="2871142897"/>
                  </a:ext>
                </a:extLst>
              </a:tr>
              <a:tr h="478649">
                <a:tc>
                  <a:txBody>
                    <a:bodyPr/>
                    <a:lstStyle/>
                    <a:p>
                      <a:r>
                        <a:rPr lang="en-GB">
                          <a:effectLst/>
                        </a:rPr>
                        <a:t>1</a:t>
                      </a:r>
                    </a:p>
                  </a:txBody>
                  <a:tcPr>
                    <a:lnL w="7620" cap="flat" cmpd="sng" algn="ctr">
                      <a:solidFill>
                        <a:srgbClr val="50D972"/>
                      </a:solidFill>
                      <a:prstDash val="solid"/>
                      <a:round/>
                      <a:headEnd type="none" w="med" len="med"/>
                      <a:tailEnd type="none" w="med" len="med"/>
                    </a:lnL>
                    <a:lnR w="7620" cap="flat" cmpd="sng" algn="ctr">
                      <a:solidFill>
                        <a:srgbClr val="70D972"/>
                      </a:solidFill>
                      <a:prstDash val="solid"/>
                      <a:round/>
                      <a:headEnd type="none" w="med" len="med"/>
                      <a:tailEnd type="none" w="med" len="med"/>
                    </a:lnR>
                    <a:lnT w="7620" cap="flat" cmpd="sng" algn="ctr">
                      <a:solidFill>
                        <a:srgbClr val="50D972"/>
                      </a:solidFill>
                      <a:prstDash val="solid"/>
                      <a:round/>
                      <a:headEnd type="none" w="med" len="med"/>
                      <a:tailEnd type="none" w="med" len="med"/>
                    </a:lnT>
                    <a:lnB w="7620" cap="flat" cmpd="sng" algn="ctr">
                      <a:solidFill>
                        <a:srgbClr val="50DB72"/>
                      </a:solidFill>
                      <a:prstDash val="solid"/>
                      <a:round/>
                      <a:headEnd type="none" w="med" len="med"/>
                      <a:tailEnd type="none" w="med" len="med"/>
                    </a:lnB>
                    <a:solidFill>
                      <a:srgbClr val="FFFFFF"/>
                    </a:solidFill>
                  </a:tcPr>
                </a:tc>
                <a:tc>
                  <a:txBody>
                    <a:bodyPr/>
                    <a:lstStyle/>
                    <a:p>
                      <a:r>
                        <a:rPr lang="en-GB">
                          <a:effectLst/>
                        </a:rPr>
                        <a:t>0</a:t>
                      </a:r>
                    </a:p>
                  </a:txBody>
                  <a:tcPr>
                    <a:lnL w="7620" cap="flat" cmpd="sng" algn="ctr">
                      <a:solidFill>
                        <a:srgbClr val="70D972"/>
                      </a:solidFill>
                      <a:prstDash val="solid"/>
                      <a:round/>
                      <a:headEnd type="none" w="med" len="med"/>
                      <a:tailEnd type="none" w="med" len="med"/>
                    </a:lnL>
                    <a:lnR w="7620" cap="flat" cmpd="sng" algn="ctr">
                      <a:solidFill>
                        <a:srgbClr val="D0DA72"/>
                      </a:solidFill>
                      <a:prstDash val="solid"/>
                      <a:round/>
                      <a:headEnd type="none" w="med" len="med"/>
                      <a:tailEnd type="none" w="med" len="med"/>
                    </a:lnR>
                    <a:lnT w="7620" cap="flat" cmpd="sng" algn="ctr">
                      <a:solidFill>
                        <a:srgbClr val="70D972"/>
                      </a:solidFill>
                      <a:prstDash val="solid"/>
                      <a:round/>
                      <a:headEnd type="none" w="med" len="med"/>
                      <a:tailEnd type="none" w="med" len="med"/>
                    </a:lnT>
                    <a:lnB w="7620" cap="flat" cmpd="sng" algn="ctr">
                      <a:solidFill>
                        <a:srgbClr val="70DB72"/>
                      </a:solidFill>
                      <a:prstDash val="solid"/>
                      <a:round/>
                      <a:headEnd type="none" w="med" len="med"/>
                      <a:tailEnd type="none" w="med" len="med"/>
                    </a:lnB>
                    <a:solidFill>
                      <a:srgbClr val="FFFFFF"/>
                    </a:solidFill>
                  </a:tcPr>
                </a:tc>
                <a:tc>
                  <a:txBody>
                    <a:bodyPr/>
                    <a:lstStyle/>
                    <a:p>
                      <a:r>
                        <a:rPr lang="en-GB">
                          <a:effectLst/>
                        </a:rPr>
                        <a:t>0</a:t>
                      </a:r>
                    </a:p>
                  </a:txBody>
                  <a:tcPr>
                    <a:lnL w="7620" cap="flat" cmpd="sng" algn="ctr">
                      <a:solidFill>
                        <a:srgbClr val="D0DA72"/>
                      </a:solidFill>
                      <a:prstDash val="solid"/>
                      <a:round/>
                      <a:headEnd type="none" w="med" len="med"/>
                      <a:tailEnd type="none" w="med" len="med"/>
                    </a:lnL>
                    <a:lnR w="7620" cap="flat" cmpd="sng" algn="ctr">
                      <a:solidFill>
                        <a:srgbClr val="F0DA72"/>
                      </a:solidFill>
                      <a:prstDash val="solid"/>
                      <a:round/>
                      <a:headEnd type="none" w="med" len="med"/>
                      <a:tailEnd type="none" w="med" len="med"/>
                    </a:lnR>
                    <a:lnT w="7620" cap="flat" cmpd="sng" algn="ctr">
                      <a:solidFill>
                        <a:srgbClr val="D0DA72"/>
                      </a:solidFill>
                      <a:prstDash val="solid"/>
                      <a:round/>
                      <a:headEnd type="none" w="med" len="med"/>
                      <a:tailEnd type="none" w="med" len="med"/>
                    </a:lnT>
                    <a:lnB w="7620" cap="flat" cmpd="sng" algn="ctr">
                      <a:solidFill>
                        <a:srgbClr val="70DB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F0DA72"/>
                      </a:solidFill>
                      <a:prstDash val="solid"/>
                      <a:round/>
                      <a:headEnd type="none" w="med" len="med"/>
                      <a:tailEnd type="none" w="med" len="med"/>
                    </a:lnL>
                    <a:lnR w="7620" cap="flat" cmpd="sng" algn="ctr">
                      <a:solidFill>
                        <a:srgbClr val="30DB72"/>
                      </a:solidFill>
                      <a:prstDash val="solid"/>
                      <a:round/>
                      <a:headEnd type="none" w="med" len="med"/>
                      <a:tailEnd type="none" w="med" len="med"/>
                    </a:lnR>
                    <a:lnT w="7620" cap="flat" cmpd="sng" algn="ctr">
                      <a:solidFill>
                        <a:srgbClr val="F0DA72"/>
                      </a:solidFill>
                      <a:prstDash val="solid"/>
                      <a:round/>
                      <a:headEnd type="none" w="med" len="med"/>
                      <a:tailEnd type="none" w="med" len="med"/>
                    </a:lnT>
                    <a:lnB w="7620" cap="flat" cmpd="sng" algn="ctr">
                      <a:solidFill>
                        <a:srgbClr val="B0D3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30DB72"/>
                      </a:solidFill>
                      <a:prstDash val="solid"/>
                      <a:round/>
                      <a:headEnd type="none" w="med" len="med"/>
                      <a:tailEnd type="none" w="med" len="med"/>
                    </a:lnL>
                    <a:lnR w="7620" cap="flat" cmpd="sng" algn="ctr">
                      <a:solidFill>
                        <a:srgbClr val="30DB72"/>
                      </a:solidFill>
                      <a:prstDash val="solid"/>
                      <a:round/>
                      <a:headEnd type="none" w="med" len="med"/>
                      <a:tailEnd type="none" w="med" len="med"/>
                    </a:lnR>
                    <a:lnT w="7620" cap="flat" cmpd="sng" algn="ctr">
                      <a:solidFill>
                        <a:srgbClr val="30DB72"/>
                      </a:solidFill>
                      <a:prstDash val="solid"/>
                      <a:round/>
                      <a:headEnd type="none" w="med" len="med"/>
                      <a:tailEnd type="none" w="med" len="med"/>
                    </a:lnT>
                    <a:lnB w="7620" cap="flat" cmpd="sng" algn="ctr">
                      <a:solidFill>
                        <a:srgbClr val="B0D372"/>
                      </a:solidFill>
                      <a:prstDash val="solid"/>
                      <a:round/>
                      <a:headEnd type="none" w="med" len="med"/>
                      <a:tailEnd type="none" w="med" len="med"/>
                    </a:lnB>
                    <a:solidFill>
                      <a:srgbClr val="FFFFFF"/>
                    </a:solidFill>
                  </a:tcPr>
                </a:tc>
                <a:extLst>
                  <a:ext uri="{0D108BD9-81ED-4DB2-BD59-A6C34878D82A}">
                    <a16:rowId xmlns:a16="http://schemas.microsoft.com/office/drawing/2014/main" val="1293574757"/>
                  </a:ext>
                </a:extLst>
              </a:tr>
              <a:tr h="478649">
                <a:tc>
                  <a:txBody>
                    <a:bodyPr/>
                    <a:lstStyle/>
                    <a:p>
                      <a:r>
                        <a:rPr lang="en-GB">
                          <a:effectLst/>
                        </a:rPr>
                        <a:t>1</a:t>
                      </a:r>
                    </a:p>
                  </a:txBody>
                  <a:tcPr>
                    <a:lnL w="7620" cap="flat" cmpd="sng" algn="ctr">
                      <a:solidFill>
                        <a:srgbClr val="50DB72"/>
                      </a:solidFill>
                      <a:prstDash val="solid"/>
                      <a:round/>
                      <a:headEnd type="none" w="med" len="med"/>
                      <a:tailEnd type="none" w="med" len="med"/>
                    </a:lnL>
                    <a:lnR w="7620" cap="flat" cmpd="sng" algn="ctr">
                      <a:solidFill>
                        <a:srgbClr val="70DB72"/>
                      </a:solidFill>
                      <a:prstDash val="solid"/>
                      <a:round/>
                      <a:headEnd type="none" w="med" len="med"/>
                      <a:tailEnd type="none" w="med" len="med"/>
                    </a:lnR>
                    <a:lnT w="7620" cap="flat" cmpd="sng" algn="ctr">
                      <a:solidFill>
                        <a:srgbClr val="50DB72"/>
                      </a:solidFill>
                      <a:prstDash val="solid"/>
                      <a:round/>
                      <a:headEnd type="none" w="med" len="med"/>
                      <a:tailEnd type="none" w="med" len="med"/>
                    </a:lnT>
                    <a:lnB w="7620" cap="flat" cmpd="sng" algn="ctr">
                      <a:solidFill>
                        <a:srgbClr val="50DB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70DB72"/>
                      </a:solidFill>
                      <a:prstDash val="solid"/>
                      <a:round/>
                      <a:headEnd type="none" w="med" len="med"/>
                      <a:tailEnd type="none" w="med" len="med"/>
                    </a:lnL>
                    <a:lnR w="7620" cap="flat" cmpd="sng" algn="ctr">
                      <a:solidFill>
                        <a:srgbClr val="70DB72"/>
                      </a:solidFill>
                      <a:prstDash val="solid"/>
                      <a:round/>
                      <a:headEnd type="none" w="med" len="med"/>
                      <a:tailEnd type="none" w="med" len="med"/>
                    </a:lnR>
                    <a:lnT w="7620" cap="flat" cmpd="sng" algn="ctr">
                      <a:solidFill>
                        <a:srgbClr val="70DB72"/>
                      </a:solidFill>
                      <a:prstDash val="solid"/>
                      <a:round/>
                      <a:headEnd type="none" w="med" len="med"/>
                      <a:tailEnd type="none" w="med" len="med"/>
                    </a:lnT>
                    <a:lnB w="7620" cap="flat" cmpd="sng" algn="ctr">
                      <a:solidFill>
                        <a:srgbClr val="70DB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70DB72"/>
                      </a:solidFill>
                      <a:prstDash val="solid"/>
                      <a:round/>
                      <a:headEnd type="none" w="med" len="med"/>
                      <a:tailEnd type="none" w="med" len="med"/>
                    </a:lnL>
                    <a:lnR w="7620" cap="flat" cmpd="sng" algn="ctr">
                      <a:solidFill>
                        <a:srgbClr val="B0D372"/>
                      </a:solidFill>
                      <a:prstDash val="solid"/>
                      <a:round/>
                      <a:headEnd type="none" w="med" len="med"/>
                      <a:tailEnd type="none" w="med" len="med"/>
                    </a:lnR>
                    <a:lnT w="7620" cap="flat" cmpd="sng" algn="ctr">
                      <a:solidFill>
                        <a:srgbClr val="70DB72"/>
                      </a:solidFill>
                      <a:prstDash val="solid"/>
                      <a:round/>
                      <a:headEnd type="none" w="med" len="med"/>
                      <a:tailEnd type="none" w="med" len="med"/>
                    </a:lnT>
                    <a:lnB w="7620" cap="flat" cmpd="sng" algn="ctr">
                      <a:solidFill>
                        <a:srgbClr val="70DB72"/>
                      </a:solidFill>
                      <a:prstDash val="solid"/>
                      <a:round/>
                      <a:headEnd type="none" w="med" len="med"/>
                      <a:tailEnd type="none" w="med" len="med"/>
                    </a:lnB>
                    <a:solidFill>
                      <a:srgbClr val="FFFFFF"/>
                    </a:solidFill>
                  </a:tcPr>
                </a:tc>
                <a:tc>
                  <a:txBody>
                    <a:bodyPr/>
                    <a:lstStyle/>
                    <a:p>
                      <a:r>
                        <a:rPr lang="en-GB">
                          <a:effectLst/>
                        </a:rPr>
                        <a:t>1</a:t>
                      </a:r>
                    </a:p>
                  </a:txBody>
                  <a:tcPr>
                    <a:lnL w="7620" cap="flat" cmpd="sng" algn="ctr">
                      <a:solidFill>
                        <a:srgbClr val="B0D372"/>
                      </a:solidFill>
                      <a:prstDash val="solid"/>
                      <a:round/>
                      <a:headEnd type="none" w="med" len="med"/>
                      <a:tailEnd type="none" w="med" len="med"/>
                    </a:lnL>
                    <a:lnR w="7620" cap="flat" cmpd="sng" algn="ctr">
                      <a:solidFill>
                        <a:srgbClr val="B0D372"/>
                      </a:solidFill>
                      <a:prstDash val="solid"/>
                      <a:round/>
                      <a:headEnd type="none" w="med" len="med"/>
                      <a:tailEnd type="none" w="med" len="med"/>
                    </a:lnR>
                    <a:lnT w="7620" cap="flat" cmpd="sng" algn="ctr">
                      <a:solidFill>
                        <a:srgbClr val="B0D372"/>
                      </a:solidFill>
                      <a:prstDash val="solid"/>
                      <a:round/>
                      <a:headEnd type="none" w="med" len="med"/>
                      <a:tailEnd type="none" w="med" len="med"/>
                    </a:lnT>
                    <a:lnB w="7620" cap="flat" cmpd="sng" algn="ctr">
                      <a:solidFill>
                        <a:srgbClr val="B0D372"/>
                      </a:solidFill>
                      <a:prstDash val="solid"/>
                      <a:round/>
                      <a:headEnd type="none" w="med" len="med"/>
                      <a:tailEnd type="none" w="med" len="med"/>
                    </a:lnB>
                    <a:solidFill>
                      <a:srgbClr val="FFFFFF"/>
                    </a:solidFill>
                  </a:tcPr>
                </a:tc>
                <a:tc>
                  <a:txBody>
                    <a:bodyPr/>
                    <a:lstStyle/>
                    <a:p>
                      <a:r>
                        <a:rPr lang="en-GB" dirty="0">
                          <a:effectLst/>
                        </a:rPr>
                        <a:t>0</a:t>
                      </a:r>
                    </a:p>
                  </a:txBody>
                  <a:tcPr>
                    <a:lnL w="7620" cap="flat" cmpd="sng" algn="ctr">
                      <a:solidFill>
                        <a:srgbClr val="B0D372"/>
                      </a:solidFill>
                      <a:prstDash val="solid"/>
                      <a:round/>
                      <a:headEnd type="none" w="med" len="med"/>
                      <a:tailEnd type="none" w="med" len="med"/>
                    </a:lnL>
                    <a:lnR w="7620" cap="flat" cmpd="sng" algn="ctr">
                      <a:solidFill>
                        <a:srgbClr val="B0D372"/>
                      </a:solidFill>
                      <a:prstDash val="solid"/>
                      <a:round/>
                      <a:headEnd type="none" w="med" len="med"/>
                      <a:tailEnd type="none" w="med" len="med"/>
                    </a:lnR>
                    <a:lnT w="7620" cap="flat" cmpd="sng" algn="ctr">
                      <a:solidFill>
                        <a:srgbClr val="B0D372"/>
                      </a:solidFill>
                      <a:prstDash val="solid"/>
                      <a:round/>
                      <a:headEnd type="none" w="med" len="med"/>
                      <a:tailEnd type="none" w="med" len="med"/>
                    </a:lnT>
                    <a:lnB w="7620" cap="flat" cmpd="sng" algn="ctr">
                      <a:solidFill>
                        <a:srgbClr val="B0D372"/>
                      </a:solidFill>
                      <a:prstDash val="solid"/>
                      <a:round/>
                      <a:headEnd type="none" w="med" len="med"/>
                      <a:tailEnd type="none" w="med" len="med"/>
                    </a:lnB>
                    <a:solidFill>
                      <a:srgbClr val="FFFFFF"/>
                    </a:solidFill>
                  </a:tcPr>
                </a:tc>
                <a:extLst>
                  <a:ext uri="{0D108BD9-81ED-4DB2-BD59-A6C34878D82A}">
                    <a16:rowId xmlns:a16="http://schemas.microsoft.com/office/drawing/2014/main" val="2727819038"/>
                  </a:ext>
                </a:extLst>
              </a:tr>
            </a:tbl>
          </a:graphicData>
        </a:graphic>
      </p:graphicFrame>
    </p:spTree>
    <p:extLst>
      <p:ext uri="{BB962C8B-B14F-4D97-AF65-F5344CB8AC3E}">
        <p14:creationId xmlns:p14="http://schemas.microsoft.com/office/powerpoint/2010/main" val="251557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76AD-6E4A-49C2-B642-C578C54C0C4B}"/>
              </a:ext>
            </a:extLst>
          </p:cNvPr>
          <p:cNvSpPr>
            <a:spLocks noGrp="1"/>
          </p:cNvSpPr>
          <p:nvPr>
            <p:ph type="title"/>
          </p:nvPr>
        </p:nvSpPr>
        <p:spPr>
          <a:xfrm>
            <a:off x="677334" y="124288"/>
            <a:ext cx="8596668" cy="506028"/>
          </a:xfrm>
        </p:spPr>
        <p:txBody>
          <a:bodyPr>
            <a:normAutofit fontScale="90000"/>
          </a:bodyPr>
          <a:lstStyle/>
          <a:p>
            <a:r>
              <a:rPr lang="en-GB" b="0" i="0" dirty="0">
                <a:solidFill>
                  <a:srgbClr val="212529"/>
                </a:solidFill>
                <a:effectLst/>
                <a:latin typeface="system-ui"/>
              </a:rPr>
              <a:t>Assignment Operators</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5F4588B-8ACE-445F-8A91-DAEF503057E0}"/>
              </a:ext>
            </a:extLst>
          </p:cNvPr>
          <p:cNvSpPr>
            <a:spLocks noGrp="1"/>
          </p:cNvSpPr>
          <p:nvPr>
            <p:ph idx="1"/>
          </p:nvPr>
        </p:nvSpPr>
        <p:spPr>
          <a:xfrm>
            <a:off x="106532" y="763480"/>
            <a:ext cx="12085468" cy="5277882"/>
          </a:xfrm>
        </p:spPr>
        <p:txBody>
          <a:bodyPr/>
          <a:lstStyle/>
          <a:p>
            <a:r>
              <a:rPr lang="en-GB" b="0" i="0" dirty="0">
                <a:solidFill>
                  <a:srgbClr val="212529"/>
                </a:solidFill>
                <a:effectLst/>
                <a:latin typeface="system-ui"/>
              </a:rPr>
              <a:t>Assignment operators are used to assign a value to a variable.</a:t>
            </a:r>
          </a:p>
          <a:p>
            <a:endParaRPr lang="en-GB" dirty="0">
              <a:solidFill>
                <a:srgbClr val="212529"/>
              </a:solidFill>
              <a:latin typeface="system-ui"/>
            </a:endParaRPr>
          </a:p>
          <a:p>
            <a:endParaRPr lang="en-GB" b="0" i="0" dirty="0">
              <a:solidFill>
                <a:srgbClr val="212529"/>
              </a:solidFill>
              <a:effectLst/>
              <a:latin typeface="system-ui"/>
            </a:endParaRPr>
          </a:p>
          <a:p>
            <a:endParaRPr lang="en-GB" dirty="0"/>
          </a:p>
        </p:txBody>
      </p:sp>
      <p:graphicFrame>
        <p:nvGraphicFramePr>
          <p:cNvPr id="30" name="Table 29">
            <a:extLst>
              <a:ext uri="{FF2B5EF4-FFF2-40B4-BE49-F238E27FC236}">
                <a16:creationId xmlns:a16="http://schemas.microsoft.com/office/drawing/2014/main" id="{E20203C5-EE1E-4CB4-9FC0-2CF155A92F9D}"/>
              </a:ext>
            </a:extLst>
          </p:cNvPr>
          <p:cNvGraphicFramePr>
            <a:graphicFrameLocks noGrp="1"/>
          </p:cNvGraphicFramePr>
          <p:nvPr>
            <p:extLst>
              <p:ext uri="{D42A27DB-BD31-4B8C-83A1-F6EECF244321}">
                <p14:modId xmlns:p14="http://schemas.microsoft.com/office/powerpoint/2010/main" val="1572098316"/>
              </p:ext>
            </p:extLst>
          </p:nvPr>
        </p:nvGraphicFramePr>
        <p:xfrm>
          <a:off x="677335" y="1411550"/>
          <a:ext cx="8981571" cy="4688084"/>
        </p:xfrm>
        <a:graphic>
          <a:graphicData uri="http://schemas.openxmlformats.org/drawingml/2006/table">
            <a:tbl>
              <a:tblPr/>
              <a:tblGrid>
                <a:gridCol w="2993857">
                  <a:extLst>
                    <a:ext uri="{9D8B030D-6E8A-4147-A177-3AD203B41FA5}">
                      <a16:colId xmlns:a16="http://schemas.microsoft.com/office/drawing/2014/main" val="163169289"/>
                    </a:ext>
                  </a:extLst>
                </a:gridCol>
                <a:gridCol w="2993857">
                  <a:extLst>
                    <a:ext uri="{9D8B030D-6E8A-4147-A177-3AD203B41FA5}">
                      <a16:colId xmlns:a16="http://schemas.microsoft.com/office/drawing/2014/main" val="3400816222"/>
                    </a:ext>
                  </a:extLst>
                </a:gridCol>
                <a:gridCol w="2993857">
                  <a:extLst>
                    <a:ext uri="{9D8B030D-6E8A-4147-A177-3AD203B41FA5}">
                      <a16:colId xmlns:a16="http://schemas.microsoft.com/office/drawing/2014/main" val="623082487"/>
                    </a:ext>
                  </a:extLst>
                </a:gridCol>
              </a:tblGrid>
              <a:tr h="197042">
                <a:tc>
                  <a:txBody>
                    <a:bodyPr/>
                    <a:lstStyle/>
                    <a:p>
                      <a:pPr algn="l"/>
                      <a:r>
                        <a:rPr lang="en-GB" sz="1400">
                          <a:effectLst/>
                        </a:rPr>
                        <a:t>Operator</a:t>
                      </a:r>
                    </a:p>
                  </a:txBody>
                  <a:tcPr marL="41292" marR="41292" marT="20646" marB="20646">
                    <a:lnL w="7620" cap="flat" cmpd="sng" algn="ctr">
                      <a:solidFill>
                        <a:srgbClr val="90CE0C"/>
                      </a:solidFill>
                      <a:prstDash val="solid"/>
                      <a:round/>
                      <a:headEnd type="none" w="med" len="med"/>
                      <a:tailEnd type="none" w="med" len="med"/>
                    </a:lnL>
                    <a:lnR w="7620" cap="flat" cmpd="sng" algn="ctr">
                      <a:solidFill>
                        <a:srgbClr val="B0CF0C"/>
                      </a:solidFill>
                      <a:prstDash val="solid"/>
                      <a:round/>
                      <a:headEnd type="none" w="med" len="med"/>
                      <a:tailEnd type="none" w="med" len="med"/>
                    </a:lnR>
                    <a:lnT w="7620" cap="flat" cmpd="sng" algn="ctr">
                      <a:solidFill>
                        <a:srgbClr val="90CE0C"/>
                      </a:solidFill>
                      <a:prstDash val="solid"/>
                      <a:round/>
                      <a:headEnd type="none" w="med" len="med"/>
                      <a:tailEnd type="none" w="med" len="med"/>
                    </a:lnT>
                    <a:lnB w="7620" cap="flat" cmpd="sng" algn="ctr">
                      <a:solidFill>
                        <a:srgbClr val="90CD0C"/>
                      </a:solidFill>
                      <a:prstDash val="solid"/>
                      <a:round/>
                      <a:headEnd type="none" w="med" len="med"/>
                      <a:tailEnd type="none" w="med" len="med"/>
                    </a:lnB>
                    <a:solidFill>
                      <a:srgbClr val="FFFFFF"/>
                    </a:solidFill>
                  </a:tcPr>
                </a:tc>
                <a:tc>
                  <a:txBody>
                    <a:bodyPr/>
                    <a:lstStyle/>
                    <a:p>
                      <a:pPr algn="l"/>
                      <a:r>
                        <a:rPr lang="en-GB" sz="1400">
                          <a:effectLst/>
                        </a:rPr>
                        <a:t>Description</a:t>
                      </a:r>
                    </a:p>
                  </a:txBody>
                  <a:tcPr marL="41292" marR="41292" marT="20646" marB="20646">
                    <a:lnL w="7620" cap="flat" cmpd="sng" algn="ctr">
                      <a:solidFill>
                        <a:srgbClr val="B0CF0C"/>
                      </a:solidFill>
                      <a:prstDash val="solid"/>
                      <a:round/>
                      <a:headEnd type="none" w="med" len="med"/>
                      <a:tailEnd type="none" w="med" len="med"/>
                    </a:lnL>
                    <a:lnR w="7620" cap="flat" cmpd="sng" algn="ctr">
                      <a:solidFill>
                        <a:srgbClr val="D0CD0C"/>
                      </a:solidFill>
                      <a:prstDash val="solid"/>
                      <a:round/>
                      <a:headEnd type="none" w="med" len="med"/>
                      <a:tailEnd type="none" w="med" len="med"/>
                    </a:lnR>
                    <a:lnT w="7620" cap="flat" cmpd="sng" algn="ctr">
                      <a:solidFill>
                        <a:srgbClr val="B0CF0C"/>
                      </a:solidFill>
                      <a:prstDash val="solid"/>
                      <a:round/>
                      <a:headEnd type="none" w="med" len="med"/>
                      <a:tailEnd type="none" w="med" len="med"/>
                    </a:lnT>
                    <a:lnB w="7620" cap="flat" cmpd="sng" algn="ctr">
                      <a:solidFill>
                        <a:srgbClr val="10CE0C"/>
                      </a:solidFill>
                      <a:prstDash val="solid"/>
                      <a:round/>
                      <a:headEnd type="none" w="med" len="med"/>
                      <a:tailEnd type="none" w="med" len="med"/>
                    </a:lnB>
                    <a:solidFill>
                      <a:srgbClr val="FFFFFF"/>
                    </a:solidFill>
                  </a:tcPr>
                </a:tc>
                <a:tc>
                  <a:txBody>
                    <a:bodyPr/>
                    <a:lstStyle/>
                    <a:p>
                      <a:pPr algn="l"/>
                      <a:r>
                        <a:rPr lang="en-GB" sz="1400">
                          <a:effectLst/>
                        </a:rPr>
                        <a:t>Example</a:t>
                      </a:r>
                    </a:p>
                  </a:txBody>
                  <a:tcPr marL="41292" marR="41292" marT="20646" marB="20646">
                    <a:lnL w="7620" cap="flat" cmpd="sng" algn="ctr">
                      <a:solidFill>
                        <a:srgbClr val="D0CD0C"/>
                      </a:solidFill>
                      <a:prstDash val="solid"/>
                      <a:round/>
                      <a:headEnd type="none" w="med" len="med"/>
                      <a:tailEnd type="none" w="med" len="med"/>
                    </a:lnL>
                    <a:lnR w="7620" cap="flat" cmpd="sng" algn="ctr">
                      <a:solidFill>
                        <a:srgbClr val="D0CD0C"/>
                      </a:solidFill>
                      <a:prstDash val="solid"/>
                      <a:round/>
                      <a:headEnd type="none" w="med" len="med"/>
                      <a:tailEnd type="none" w="med" len="med"/>
                    </a:lnR>
                    <a:lnT w="7620" cap="flat" cmpd="sng" algn="ctr">
                      <a:solidFill>
                        <a:srgbClr val="D0CD0C"/>
                      </a:solidFill>
                      <a:prstDash val="solid"/>
                      <a:round/>
                      <a:headEnd type="none" w="med" len="med"/>
                      <a:tailEnd type="none" w="med" len="med"/>
                    </a:lnT>
                    <a:lnB w="7620" cap="flat" cmpd="sng" algn="ctr">
                      <a:solidFill>
                        <a:srgbClr val="70CF0C"/>
                      </a:solidFill>
                      <a:prstDash val="solid"/>
                      <a:round/>
                      <a:headEnd type="none" w="med" len="med"/>
                      <a:tailEnd type="none" w="med" len="med"/>
                    </a:lnB>
                    <a:solidFill>
                      <a:srgbClr val="FFFFFF"/>
                    </a:solidFill>
                  </a:tcPr>
                </a:tc>
                <a:extLst>
                  <a:ext uri="{0D108BD9-81ED-4DB2-BD59-A6C34878D82A}">
                    <a16:rowId xmlns:a16="http://schemas.microsoft.com/office/drawing/2014/main" val="3405583596"/>
                  </a:ext>
                </a:extLst>
              </a:tr>
              <a:tr h="640384">
                <a:tc>
                  <a:txBody>
                    <a:bodyPr/>
                    <a:lstStyle/>
                    <a:p>
                      <a:r>
                        <a:rPr lang="en-GB" sz="1400">
                          <a:effectLst/>
                        </a:rPr>
                        <a:t>=</a:t>
                      </a:r>
                    </a:p>
                  </a:txBody>
                  <a:tcPr marL="41292" marR="41292" marT="20646" marB="20646">
                    <a:lnL w="7620" cap="flat" cmpd="sng" algn="ctr">
                      <a:solidFill>
                        <a:srgbClr val="90CD0C"/>
                      </a:solidFill>
                      <a:prstDash val="solid"/>
                      <a:round/>
                      <a:headEnd type="none" w="med" len="med"/>
                      <a:tailEnd type="none" w="med" len="med"/>
                    </a:lnL>
                    <a:lnR w="7620" cap="flat" cmpd="sng" algn="ctr">
                      <a:solidFill>
                        <a:srgbClr val="10CE0C"/>
                      </a:solidFill>
                      <a:prstDash val="solid"/>
                      <a:round/>
                      <a:headEnd type="none" w="med" len="med"/>
                      <a:tailEnd type="none" w="med" len="med"/>
                    </a:lnR>
                    <a:lnT w="7620" cap="flat" cmpd="sng" algn="ctr">
                      <a:solidFill>
                        <a:srgbClr val="90CD0C"/>
                      </a:solidFill>
                      <a:prstDash val="solid"/>
                      <a:round/>
                      <a:headEnd type="none" w="med" len="med"/>
                      <a:tailEnd type="none" w="med" len="med"/>
                    </a:lnT>
                    <a:lnB w="7620" cap="flat" cmpd="sng" algn="ctr">
                      <a:solidFill>
                        <a:srgbClr val="B0CE0C"/>
                      </a:solidFill>
                      <a:prstDash val="solid"/>
                      <a:round/>
                      <a:headEnd type="none" w="med" len="med"/>
                      <a:tailEnd type="none" w="med" len="med"/>
                    </a:lnB>
                    <a:solidFill>
                      <a:srgbClr val="FFFFFF"/>
                    </a:solidFill>
                  </a:tcPr>
                </a:tc>
                <a:tc>
                  <a:txBody>
                    <a:bodyPr/>
                    <a:lstStyle/>
                    <a:p>
                      <a:r>
                        <a:rPr lang="en-GB" sz="1400">
                          <a:effectLst/>
                        </a:rPr>
                        <a:t>assigns values from right side operands to left side operand</a:t>
                      </a:r>
                    </a:p>
                  </a:txBody>
                  <a:tcPr marL="41292" marR="41292" marT="20646" marB="20646">
                    <a:lnL w="7620" cap="flat" cmpd="sng" algn="ctr">
                      <a:solidFill>
                        <a:srgbClr val="10CE0C"/>
                      </a:solidFill>
                      <a:prstDash val="solid"/>
                      <a:round/>
                      <a:headEnd type="none" w="med" len="med"/>
                      <a:tailEnd type="none" w="med" len="med"/>
                    </a:lnL>
                    <a:lnR w="7620" cap="flat" cmpd="sng" algn="ctr">
                      <a:solidFill>
                        <a:srgbClr val="70CF0C"/>
                      </a:solidFill>
                      <a:prstDash val="solid"/>
                      <a:round/>
                      <a:headEnd type="none" w="med" len="med"/>
                      <a:tailEnd type="none" w="med" len="med"/>
                    </a:lnR>
                    <a:lnT w="7620" cap="flat" cmpd="sng" algn="ctr">
                      <a:solidFill>
                        <a:srgbClr val="10CE0C"/>
                      </a:solidFill>
                      <a:prstDash val="solid"/>
                      <a:round/>
                      <a:headEnd type="none" w="med" len="med"/>
                      <a:tailEnd type="none" w="med" len="med"/>
                    </a:lnT>
                    <a:lnB w="7620" cap="flat" cmpd="sng" algn="ctr">
                      <a:solidFill>
                        <a:srgbClr val="30C80C"/>
                      </a:solidFill>
                      <a:prstDash val="solid"/>
                      <a:round/>
                      <a:headEnd type="none" w="med" len="med"/>
                      <a:tailEnd type="none" w="med" len="med"/>
                    </a:lnB>
                    <a:solidFill>
                      <a:srgbClr val="FFFFFF"/>
                    </a:solidFill>
                  </a:tcPr>
                </a:tc>
                <a:tc>
                  <a:txBody>
                    <a:bodyPr/>
                    <a:lstStyle/>
                    <a:p>
                      <a:r>
                        <a:rPr lang="en-GB" sz="1400">
                          <a:effectLst/>
                        </a:rPr>
                        <a:t>a = b</a:t>
                      </a:r>
                    </a:p>
                  </a:txBody>
                  <a:tcPr marL="41292" marR="41292" marT="20646" marB="20646">
                    <a:lnL w="7620" cap="flat" cmpd="sng" algn="ctr">
                      <a:solidFill>
                        <a:srgbClr val="70CF0C"/>
                      </a:solidFill>
                      <a:prstDash val="solid"/>
                      <a:round/>
                      <a:headEnd type="none" w="med" len="med"/>
                      <a:tailEnd type="none" w="med" len="med"/>
                    </a:lnL>
                    <a:lnR w="7620" cap="flat" cmpd="sng" algn="ctr">
                      <a:solidFill>
                        <a:srgbClr val="70CF0C"/>
                      </a:solidFill>
                      <a:prstDash val="solid"/>
                      <a:round/>
                      <a:headEnd type="none" w="med" len="med"/>
                      <a:tailEnd type="none" w="med" len="med"/>
                    </a:lnR>
                    <a:lnT w="7620" cap="flat" cmpd="sng" algn="ctr">
                      <a:solidFill>
                        <a:srgbClr val="70CF0C"/>
                      </a:solidFill>
                      <a:prstDash val="solid"/>
                      <a:round/>
                      <a:headEnd type="none" w="med" len="med"/>
                      <a:tailEnd type="none" w="med" len="med"/>
                    </a:lnT>
                    <a:lnB w="7620" cap="flat" cmpd="sng" algn="ctr">
                      <a:solidFill>
                        <a:srgbClr val="30D60C"/>
                      </a:solidFill>
                      <a:prstDash val="solid"/>
                      <a:round/>
                      <a:headEnd type="none" w="med" len="med"/>
                      <a:tailEnd type="none" w="med" len="med"/>
                    </a:lnB>
                    <a:solidFill>
                      <a:srgbClr val="FFFFFF"/>
                    </a:solidFill>
                  </a:tcPr>
                </a:tc>
                <a:extLst>
                  <a:ext uri="{0D108BD9-81ED-4DB2-BD59-A6C34878D82A}">
                    <a16:rowId xmlns:a16="http://schemas.microsoft.com/office/drawing/2014/main" val="3439372588"/>
                  </a:ext>
                </a:extLst>
              </a:tr>
              <a:tr h="640384">
                <a:tc>
                  <a:txBody>
                    <a:bodyPr/>
                    <a:lstStyle/>
                    <a:p>
                      <a:r>
                        <a:rPr lang="en-GB" sz="1400">
                          <a:effectLst/>
                        </a:rPr>
                        <a:t>+=</a:t>
                      </a:r>
                    </a:p>
                  </a:txBody>
                  <a:tcPr marL="41292" marR="41292" marT="20646" marB="20646">
                    <a:lnL w="7620" cap="flat" cmpd="sng" algn="ctr">
                      <a:solidFill>
                        <a:srgbClr val="B0CE0C"/>
                      </a:solidFill>
                      <a:prstDash val="solid"/>
                      <a:round/>
                      <a:headEnd type="none" w="med" len="med"/>
                      <a:tailEnd type="none" w="med" len="med"/>
                    </a:lnL>
                    <a:lnR w="7620" cap="flat" cmpd="sng" algn="ctr">
                      <a:solidFill>
                        <a:srgbClr val="30C80C"/>
                      </a:solidFill>
                      <a:prstDash val="solid"/>
                      <a:round/>
                      <a:headEnd type="none" w="med" len="med"/>
                      <a:tailEnd type="none" w="med" len="med"/>
                    </a:lnR>
                    <a:lnT w="7620" cap="flat" cmpd="sng" algn="ctr">
                      <a:solidFill>
                        <a:srgbClr val="B0CE0C"/>
                      </a:solidFill>
                      <a:prstDash val="solid"/>
                      <a:round/>
                      <a:headEnd type="none" w="med" len="med"/>
                      <a:tailEnd type="none" w="med" len="med"/>
                    </a:lnT>
                    <a:lnB w="7620" cap="flat" cmpd="sng" algn="ctr">
                      <a:solidFill>
                        <a:srgbClr val="D0D40C"/>
                      </a:solidFill>
                      <a:prstDash val="solid"/>
                      <a:round/>
                      <a:headEnd type="none" w="med" len="med"/>
                      <a:tailEnd type="none" w="med" len="med"/>
                    </a:lnB>
                    <a:solidFill>
                      <a:srgbClr val="FFFFFF"/>
                    </a:solidFill>
                  </a:tcPr>
                </a:tc>
                <a:tc>
                  <a:txBody>
                    <a:bodyPr/>
                    <a:lstStyle/>
                    <a:p>
                      <a:r>
                        <a:rPr lang="en-GB" sz="1400">
                          <a:effectLst/>
                        </a:rPr>
                        <a:t>adds right operand to the left operand and assign the result to left</a:t>
                      </a:r>
                    </a:p>
                  </a:txBody>
                  <a:tcPr marL="41292" marR="41292" marT="20646" marB="20646">
                    <a:lnL w="7620" cap="flat" cmpd="sng" algn="ctr">
                      <a:solidFill>
                        <a:srgbClr val="30C80C"/>
                      </a:solidFill>
                      <a:prstDash val="solid"/>
                      <a:round/>
                      <a:headEnd type="none" w="med" len="med"/>
                      <a:tailEnd type="none" w="med" len="med"/>
                    </a:lnL>
                    <a:lnR w="7620" cap="flat" cmpd="sng" algn="ctr">
                      <a:solidFill>
                        <a:srgbClr val="30D60C"/>
                      </a:solidFill>
                      <a:prstDash val="solid"/>
                      <a:round/>
                      <a:headEnd type="none" w="med" len="med"/>
                      <a:tailEnd type="none" w="med" len="med"/>
                    </a:lnR>
                    <a:lnT w="7620" cap="flat" cmpd="sng" algn="ctr">
                      <a:solidFill>
                        <a:srgbClr val="30C80C"/>
                      </a:solidFill>
                      <a:prstDash val="solid"/>
                      <a:round/>
                      <a:headEnd type="none" w="med" len="med"/>
                      <a:tailEnd type="none" w="med" len="med"/>
                    </a:lnT>
                    <a:lnB w="7620" cap="flat" cmpd="sng" algn="ctr">
                      <a:solidFill>
                        <a:srgbClr val="B0D00C"/>
                      </a:solidFill>
                      <a:prstDash val="solid"/>
                      <a:round/>
                      <a:headEnd type="none" w="med" len="med"/>
                      <a:tailEnd type="none" w="med" len="med"/>
                    </a:lnB>
                    <a:solidFill>
                      <a:srgbClr val="FFFFFF"/>
                    </a:solidFill>
                  </a:tcPr>
                </a:tc>
                <a:tc>
                  <a:txBody>
                    <a:bodyPr/>
                    <a:lstStyle/>
                    <a:p>
                      <a:r>
                        <a:rPr lang="en-GB" sz="1400">
                          <a:effectLst/>
                        </a:rPr>
                        <a:t>a+=b is same as a=a+b</a:t>
                      </a:r>
                    </a:p>
                  </a:txBody>
                  <a:tcPr marL="41292" marR="41292" marT="20646" marB="20646">
                    <a:lnL w="7620" cap="flat" cmpd="sng" algn="ctr">
                      <a:solidFill>
                        <a:srgbClr val="30D60C"/>
                      </a:solidFill>
                      <a:prstDash val="solid"/>
                      <a:round/>
                      <a:headEnd type="none" w="med" len="med"/>
                      <a:tailEnd type="none" w="med" len="med"/>
                    </a:lnL>
                    <a:lnR w="7620" cap="flat" cmpd="sng" algn="ctr">
                      <a:solidFill>
                        <a:srgbClr val="30D60C"/>
                      </a:solidFill>
                      <a:prstDash val="solid"/>
                      <a:round/>
                      <a:headEnd type="none" w="med" len="med"/>
                      <a:tailEnd type="none" w="med" len="med"/>
                    </a:lnR>
                    <a:lnT w="7620" cap="flat" cmpd="sng" algn="ctr">
                      <a:solidFill>
                        <a:srgbClr val="30D60C"/>
                      </a:solidFill>
                      <a:prstDash val="solid"/>
                      <a:round/>
                      <a:headEnd type="none" w="med" len="med"/>
                      <a:tailEnd type="none" w="med" len="med"/>
                    </a:lnT>
                    <a:lnB w="7620" cap="flat" cmpd="sng" algn="ctr">
                      <a:solidFill>
                        <a:srgbClr val="B0D60C"/>
                      </a:solidFill>
                      <a:prstDash val="solid"/>
                      <a:round/>
                      <a:headEnd type="none" w="med" len="med"/>
                      <a:tailEnd type="none" w="med" len="med"/>
                    </a:lnB>
                    <a:solidFill>
                      <a:srgbClr val="FFFFFF"/>
                    </a:solidFill>
                  </a:tcPr>
                </a:tc>
                <a:extLst>
                  <a:ext uri="{0D108BD9-81ED-4DB2-BD59-A6C34878D82A}">
                    <a16:rowId xmlns:a16="http://schemas.microsoft.com/office/drawing/2014/main" val="1238659458"/>
                  </a:ext>
                </a:extLst>
              </a:tr>
              <a:tr h="788166">
                <a:tc>
                  <a:txBody>
                    <a:bodyPr/>
                    <a:lstStyle/>
                    <a:p>
                      <a:r>
                        <a:rPr lang="en-GB" sz="1400">
                          <a:effectLst/>
                        </a:rPr>
                        <a:t>-=</a:t>
                      </a:r>
                    </a:p>
                  </a:txBody>
                  <a:tcPr marL="41292" marR="41292" marT="20646" marB="20646">
                    <a:lnL w="7620" cap="flat" cmpd="sng" algn="ctr">
                      <a:solidFill>
                        <a:srgbClr val="D0D40C"/>
                      </a:solidFill>
                      <a:prstDash val="solid"/>
                      <a:round/>
                      <a:headEnd type="none" w="med" len="med"/>
                      <a:tailEnd type="none" w="med" len="med"/>
                    </a:lnL>
                    <a:lnR w="7620" cap="flat" cmpd="sng" algn="ctr">
                      <a:solidFill>
                        <a:srgbClr val="B0D00C"/>
                      </a:solidFill>
                      <a:prstDash val="solid"/>
                      <a:round/>
                      <a:headEnd type="none" w="med" len="med"/>
                      <a:tailEnd type="none" w="med" len="med"/>
                    </a:lnR>
                    <a:lnT w="7620" cap="flat" cmpd="sng" algn="ctr">
                      <a:solidFill>
                        <a:srgbClr val="D0D40C"/>
                      </a:solidFill>
                      <a:prstDash val="solid"/>
                      <a:round/>
                      <a:headEnd type="none" w="med" len="med"/>
                      <a:tailEnd type="none" w="med" len="med"/>
                    </a:lnT>
                    <a:lnB w="7620" cap="flat" cmpd="sng" algn="ctr">
                      <a:solidFill>
                        <a:srgbClr val="50D70C"/>
                      </a:solidFill>
                      <a:prstDash val="solid"/>
                      <a:round/>
                      <a:headEnd type="none" w="med" len="med"/>
                      <a:tailEnd type="none" w="med" len="med"/>
                    </a:lnB>
                    <a:solidFill>
                      <a:srgbClr val="FFFFFF"/>
                    </a:solidFill>
                  </a:tcPr>
                </a:tc>
                <a:tc>
                  <a:txBody>
                    <a:bodyPr/>
                    <a:lstStyle/>
                    <a:p>
                      <a:r>
                        <a:rPr lang="en-GB" sz="1400">
                          <a:effectLst/>
                        </a:rPr>
                        <a:t>subtracts right operand from the left operand and assign the result to left operand</a:t>
                      </a:r>
                    </a:p>
                  </a:txBody>
                  <a:tcPr marL="41292" marR="41292" marT="20646" marB="20646">
                    <a:lnL w="7620" cap="flat" cmpd="sng" algn="ctr">
                      <a:solidFill>
                        <a:srgbClr val="B0D00C"/>
                      </a:solidFill>
                      <a:prstDash val="solid"/>
                      <a:round/>
                      <a:headEnd type="none" w="med" len="med"/>
                      <a:tailEnd type="none" w="med" len="med"/>
                    </a:lnL>
                    <a:lnR w="7620" cap="flat" cmpd="sng" algn="ctr">
                      <a:solidFill>
                        <a:srgbClr val="B0D60C"/>
                      </a:solidFill>
                      <a:prstDash val="solid"/>
                      <a:round/>
                      <a:headEnd type="none" w="med" len="med"/>
                      <a:tailEnd type="none" w="med" len="med"/>
                    </a:lnR>
                    <a:lnT w="7620" cap="flat" cmpd="sng" algn="ctr">
                      <a:solidFill>
                        <a:srgbClr val="B0D00C"/>
                      </a:solidFill>
                      <a:prstDash val="solid"/>
                      <a:round/>
                      <a:headEnd type="none" w="med" len="med"/>
                      <a:tailEnd type="none" w="med" len="med"/>
                    </a:lnT>
                    <a:lnB w="7620" cap="flat" cmpd="sng" algn="ctr">
                      <a:solidFill>
                        <a:srgbClr val="D0D00C"/>
                      </a:solidFill>
                      <a:prstDash val="solid"/>
                      <a:round/>
                      <a:headEnd type="none" w="med" len="med"/>
                      <a:tailEnd type="none" w="med" len="med"/>
                    </a:lnB>
                    <a:solidFill>
                      <a:srgbClr val="FFFFFF"/>
                    </a:solidFill>
                  </a:tcPr>
                </a:tc>
                <a:tc>
                  <a:txBody>
                    <a:bodyPr/>
                    <a:lstStyle/>
                    <a:p>
                      <a:r>
                        <a:rPr lang="en-GB" sz="1400">
                          <a:effectLst/>
                        </a:rPr>
                        <a:t>a-=b is same as a=a-b</a:t>
                      </a:r>
                    </a:p>
                  </a:txBody>
                  <a:tcPr marL="41292" marR="41292" marT="20646" marB="20646">
                    <a:lnL w="7620" cap="flat" cmpd="sng" algn="ctr">
                      <a:solidFill>
                        <a:srgbClr val="B0D60C"/>
                      </a:solidFill>
                      <a:prstDash val="solid"/>
                      <a:round/>
                      <a:headEnd type="none" w="med" len="med"/>
                      <a:tailEnd type="none" w="med" len="med"/>
                    </a:lnL>
                    <a:lnR w="7620" cap="flat" cmpd="sng" algn="ctr">
                      <a:solidFill>
                        <a:srgbClr val="B0D60C"/>
                      </a:solidFill>
                      <a:prstDash val="solid"/>
                      <a:round/>
                      <a:headEnd type="none" w="med" len="med"/>
                      <a:tailEnd type="none" w="med" len="med"/>
                    </a:lnR>
                    <a:lnT w="7620" cap="flat" cmpd="sng" algn="ctr">
                      <a:solidFill>
                        <a:srgbClr val="B0D60C"/>
                      </a:solidFill>
                      <a:prstDash val="solid"/>
                      <a:round/>
                      <a:headEnd type="none" w="med" len="med"/>
                      <a:tailEnd type="none" w="med" len="med"/>
                    </a:lnT>
                    <a:lnB w="7620" cap="flat" cmpd="sng" algn="ctr">
                      <a:solidFill>
                        <a:srgbClr val="D0D00C"/>
                      </a:solidFill>
                      <a:prstDash val="solid"/>
                      <a:round/>
                      <a:headEnd type="none" w="med" len="med"/>
                      <a:tailEnd type="none" w="med" len="med"/>
                    </a:lnB>
                    <a:solidFill>
                      <a:srgbClr val="FFFFFF"/>
                    </a:solidFill>
                  </a:tcPr>
                </a:tc>
                <a:extLst>
                  <a:ext uri="{0D108BD9-81ED-4DB2-BD59-A6C34878D82A}">
                    <a16:rowId xmlns:a16="http://schemas.microsoft.com/office/drawing/2014/main" val="1111666975"/>
                  </a:ext>
                </a:extLst>
              </a:tr>
              <a:tr h="788166">
                <a:tc>
                  <a:txBody>
                    <a:bodyPr/>
                    <a:lstStyle/>
                    <a:p>
                      <a:r>
                        <a:rPr lang="en-GB" sz="1400" dirty="0">
                          <a:effectLst/>
                        </a:rPr>
                        <a:t>*=</a:t>
                      </a:r>
                    </a:p>
                  </a:txBody>
                  <a:tcPr marL="41292" marR="41292" marT="20646" marB="20646">
                    <a:lnL w="7620" cap="flat" cmpd="sng" algn="ctr">
                      <a:solidFill>
                        <a:srgbClr val="50D70C"/>
                      </a:solidFill>
                      <a:prstDash val="solid"/>
                      <a:round/>
                      <a:headEnd type="none" w="med" len="med"/>
                      <a:tailEnd type="none" w="med" len="med"/>
                    </a:lnL>
                    <a:lnR w="7620" cap="flat" cmpd="sng" algn="ctr">
                      <a:solidFill>
                        <a:srgbClr val="D0D00C"/>
                      </a:solidFill>
                      <a:prstDash val="solid"/>
                      <a:round/>
                      <a:headEnd type="none" w="med" len="med"/>
                      <a:tailEnd type="none" w="med" len="med"/>
                    </a:lnR>
                    <a:lnT w="7620" cap="flat" cmpd="sng" algn="ctr">
                      <a:solidFill>
                        <a:srgbClr val="50D70C"/>
                      </a:solidFill>
                      <a:prstDash val="solid"/>
                      <a:round/>
                      <a:headEnd type="none" w="med" len="med"/>
                      <a:tailEnd type="none" w="med" len="med"/>
                    </a:lnT>
                    <a:lnB w="7620" cap="flat" cmpd="sng" algn="ctr">
                      <a:solidFill>
                        <a:srgbClr val="D0D30C"/>
                      </a:solidFill>
                      <a:prstDash val="solid"/>
                      <a:round/>
                      <a:headEnd type="none" w="med" len="med"/>
                      <a:tailEnd type="none" w="med" len="med"/>
                    </a:lnB>
                    <a:solidFill>
                      <a:srgbClr val="FFFFFF"/>
                    </a:solidFill>
                  </a:tcPr>
                </a:tc>
                <a:tc>
                  <a:txBody>
                    <a:bodyPr/>
                    <a:lstStyle/>
                    <a:p>
                      <a:r>
                        <a:rPr lang="en-GB" sz="1400">
                          <a:effectLst/>
                        </a:rPr>
                        <a:t>mutiply left operand with the right operand and assign the result to left operand</a:t>
                      </a:r>
                    </a:p>
                  </a:txBody>
                  <a:tcPr marL="41292" marR="41292" marT="20646" marB="20646">
                    <a:lnL w="7620" cap="flat" cmpd="sng" algn="ctr">
                      <a:solidFill>
                        <a:srgbClr val="D0D00C"/>
                      </a:solidFill>
                      <a:prstDash val="solid"/>
                      <a:round/>
                      <a:headEnd type="none" w="med" len="med"/>
                      <a:tailEnd type="none" w="med" len="med"/>
                    </a:lnL>
                    <a:lnR w="7620" cap="flat" cmpd="sng" algn="ctr">
                      <a:solidFill>
                        <a:srgbClr val="D0D00C"/>
                      </a:solidFill>
                      <a:prstDash val="solid"/>
                      <a:round/>
                      <a:headEnd type="none" w="med" len="med"/>
                      <a:tailEnd type="none" w="med" len="med"/>
                    </a:lnR>
                    <a:lnT w="7620" cap="flat" cmpd="sng" algn="ctr">
                      <a:solidFill>
                        <a:srgbClr val="D0D00C"/>
                      </a:solidFill>
                      <a:prstDash val="solid"/>
                      <a:round/>
                      <a:headEnd type="none" w="med" len="med"/>
                      <a:tailEnd type="none" w="med" len="med"/>
                    </a:lnT>
                    <a:lnB w="7620" cap="flat" cmpd="sng" algn="ctr">
                      <a:solidFill>
                        <a:srgbClr val="D0D60C"/>
                      </a:solidFill>
                      <a:prstDash val="solid"/>
                      <a:round/>
                      <a:headEnd type="none" w="med" len="med"/>
                      <a:tailEnd type="none" w="med" len="med"/>
                    </a:lnB>
                    <a:solidFill>
                      <a:srgbClr val="FFFFFF"/>
                    </a:solidFill>
                  </a:tcPr>
                </a:tc>
                <a:tc>
                  <a:txBody>
                    <a:bodyPr/>
                    <a:lstStyle/>
                    <a:p>
                      <a:r>
                        <a:rPr lang="en-GB" sz="1400">
                          <a:effectLst/>
                        </a:rPr>
                        <a:t>a*=b is same as a=a*b</a:t>
                      </a:r>
                    </a:p>
                  </a:txBody>
                  <a:tcPr marL="41292" marR="41292" marT="20646" marB="20646">
                    <a:lnL w="7620" cap="flat" cmpd="sng" algn="ctr">
                      <a:solidFill>
                        <a:srgbClr val="D0D00C"/>
                      </a:solidFill>
                      <a:prstDash val="solid"/>
                      <a:round/>
                      <a:headEnd type="none" w="med" len="med"/>
                      <a:tailEnd type="none" w="med" len="med"/>
                    </a:lnL>
                    <a:lnR w="7620" cap="flat" cmpd="sng" algn="ctr">
                      <a:solidFill>
                        <a:srgbClr val="D0D00C"/>
                      </a:solidFill>
                      <a:prstDash val="solid"/>
                      <a:round/>
                      <a:headEnd type="none" w="med" len="med"/>
                      <a:tailEnd type="none" w="med" len="med"/>
                    </a:lnR>
                    <a:lnT w="7620" cap="flat" cmpd="sng" algn="ctr">
                      <a:solidFill>
                        <a:srgbClr val="D0D00C"/>
                      </a:solidFill>
                      <a:prstDash val="solid"/>
                      <a:round/>
                      <a:headEnd type="none" w="med" len="med"/>
                      <a:tailEnd type="none" w="med" len="med"/>
                    </a:lnT>
                    <a:lnB w="7620" cap="flat" cmpd="sng" algn="ctr">
                      <a:solidFill>
                        <a:srgbClr val="70D00C"/>
                      </a:solidFill>
                      <a:prstDash val="solid"/>
                      <a:round/>
                      <a:headEnd type="none" w="med" len="med"/>
                      <a:tailEnd type="none" w="med" len="med"/>
                    </a:lnB>
                    <a:solidFill>
                      <a:srgbClr val="FFFFFF"/>
                    </a:solidFill>
                  </a:tcPr>
                </a:tc>
                <a:extLst>
                  <a:ext uri="{0D108BD9-81ED-4DB2-BD59-A6C34878D82A}">
                    <a16:rowId xmlns:a16="http://schemas.microsoft.com/office/drawing/2014/main" val="3808181349"/>
                  </a:ext>
                </a:extLst>
              </a:tr>
              <a:tr h="788166">
                <a:tc>
                  <a:txBody>
                    <a:bodyPr/>
                    <a:lstStyle/>
                    <a:p>
                      <a:r>
                        <a:rPr lang="en-GB" sz="1400">
                          <a:effectLst/>
                        </a:rPr>
                        <a:t>/=</a:t>
                      </a:r>
                    </a:p>
                  </a:txBody>
                  <a:tcPr marL="41292" marR="41292" marT="20646" marB="20646">
                    <a:lnL w="7620" cap="flat" cmpd="sng" algn="ctr">
                      <a:solidFill>
                        <a:srgbClr val="D0D30C"/>
                      </a:solidFill>
                      <a:prstDash val="solid"/>
                      <a:round/>
                      <a:headEnd type="none" w="med" len="med"/>
                      <a:tailEnd type="none" w="med" len="med"/>
                    </a:lnL>
                    <a:lnR w="7620" cap="flat" cmpd="sng" algn="ctr">
                      <a:solidFill>
                        <a:srgbClr val="D0D60C"/>
                      </a:solidFill>
                      <a:prstDash val="solid"/>
                      <a:round/>
                      <a:headEnd type="none" w="med" len="med"/>
                      <a:tailEnd type="none" w="med" len="med"/>
                    </a:lnR>
                    <a:lnT w="7620" cap="flat" cmpd="sng" algn="ctr">
                      <a:solidFill>
                        <a:srgbClr val="D0D30C"/>
                      </a:solidFill>
                      <a:prstDash val="solid"/>
                      <a:round/>
                      <a:headEnd type="none" w="med" len="med"/>
                      <a:tailEnd type="none" w="med" len="med"/>
                    </a:lnT>
                    <a:lnB w="7620" cap="flat" cmpd="sng" algn="ctr">
                      <a:solidFill>
                        <a:srgbClr val="D0D00C"/>
                      </a:solidFill>
                      <a:prstDash val="solid"/>
                      <a:round/>
                      <a:headEnd type="none" w="med" len="med"/>
                      <a:tailEnd type="none" w="med" len="med"/>
                    </a:lnB>
                    <a:solidFill>
                      <a:srgbClr val="FFFFFF"/>
                    </a:solidFill>
                  </a:tcPr>
                </a:tc>
                <a:tc>
                  <a:txBody>
                    <a:bodyPr/>
                    <a:lstStyle/>
                    <a:p>
                      <a:r>
                        <a:rPr lang="en-GB" sz="1400">
                          <a:effectLst/>
                        </a:rPr>
                        <a:t>divides left operand with the right operand and assign the result to left operand</a:t>
                      </a:r>
                    </a:p>
                  </a:txBody>
                  <a:tcPr marL="41292" marR="41292" marT="20646" marB="20646">
                    <a:lnL w="7620" cap="flat" cmpd="sng" algn="ctr">
                      <a:solidFill>
                        <a:srgbClr val="D0D60C"/>
                      </a:solidFill>
                      <a:prstDash val="solid"/>
                      <a:round/>
                      <a:headEnd type="none" w="med" len="med"/>
                      <a:tailEnd type="none" w="med" len="med"/>
                    </a:lnL>
                    <a:lnR w="7620" cap="flat" cmpd="sng" algn="ctr">
                      <a:solidFill>
                        <a:srgbClr val="70D00C"/>
                      </a:solidFill>
                      <a:prstDash val="solid"/>
                      <a:round/>
                      <a:headEnd type="none" w="med" len="med"/>
                      <a:tailEnd type="none" w="med" len="med"/>
                    </a:lnR>
                    <a:lnT w="7620" cap="flat" cmpd="sng" algn="ctr">
                      <a:solidFill>
                        <a:srgbClr val="D0D60C"/>
                      </a:solidFill>
                      <a:prstDash val="solid"/>
                      <a:round/>
                      <a:headEnd type="none" w="med" len="med"/>
                      <a:tailEnd type="none" w="med" len="med"/>
                    </a:lnT>
                    <a:lnB w="7620" cap="flat" cmpd="sng" algn="ctr">
                      <a:solidFill>
                        <a:srgbClr val="D0D70C"/>
                      </a:solidFill>
                      <a:prstDash val="solid"/>
                      <a:round/>
                      <a:headEnd type="none" w="med" len="med"/>
                      <a:tailEnd type="none" w="med" len="med"/>
                    </a:lnB>
                    <a:solidFill>
                      <a:srgbClr val="FFFFFF"/>
                    </a:solidFill>
                  </a:tcPr>
                </a:tc>
                <a:tc>
                  <a:txBody>
                    <a:bodyPr/>
                    <a:lstStyle/>
                    <a:p>
                      <a:r>
                        <a:rPr lang="en-GB" sz="1400" dirty="0">
                          <a:effectLst/>
                        </a:rPr>
                        <a:t>a/=b is same as a=a/b</a:t>
                      </a:r>
                    </a:p>
                  </a:txBody>
                  <a:tcPr marL="41292" marR="41292" marT="20646" marB="20646">
                    <a:lnL w="7620" cap="flat" cmpd="sng" algn="ctr">
                      <a:solidFill>
                        <a:srgbClr val="70D00C"/>
                      </a:solidFill>
                      <a:prstDash val="solid"/>
                      <a:round/>
                      <a:headEnd type="none" w="med" len="med"/>
                      <a:tailEnd type="none" w="med" len="med"/>
                    </a:lnL>
                    <a:lnR w="7620" cap="flat" cmpd="sng" algn="ctr">
                      <a:solidFill>
                        <a:srgbClr val="70D00C"/>
                      </a:solidFill>
                      <a:prstDash val="solid"/>
                      <a:round/>
                      <a:headEnd type="none" w="med" len="med"/>
                      <a:tailEnd type="none" w="med" len="med"/>
                    </a:lnR>
                    <a:lnT w="7620" cap="flat" cmpd="sng" algn="ctr">
                      <a:solidFill>
                        <a:srgbClr val="70D00C"/>
                      </a:solidFill>
                      <a:prstDash val="solid"/>
                      <a:round/>
                      <a:headEnd type="none" w="med" len="med"/>
                      <a:tailEnd type="none" w="med" len="med"/>
                    </a:lnT>
                    <a:lnB w="7620" cap="flat" cmpd="sng" algn="ctr">
                      <a:solidFill>
                        <a:srgbClr val="10D10C"/>
                      </a:solidFill>
                      <a:prstDash val="solid"/>
                      <a:round/>
                      <a:headEnd type="none" w="med" len="med"/>
                      <a:tailEnd type="none" w="med" len="med"/>
                    </a:lnB>
                    <a:solidFill>
                      <a:srgbClr val="FFFFFF"/>
                    </a:solidFill>
                  </a:tcPr>
                </a:tc>
                <a:extLst>
                  <a:ext uri="{0D108BD9-81ED-4DB2-BD59-A6C34878D82A}">
                    <a16:rowId xmlns:a16="http://schemas.microsoft.com/office/drawing/2014/main" val="319822647"/>
                  </a:ext>
                </a:extLst>
              </a:tr>
              <a:tr h="788166">
                <a:tc>
                  <a:txBody>
                    <a:bodyPr/>
                    <a:lstStyle/>
                    <a:p>
                      <a:r>
                        <a:rPr lang="en-GB" sz="1400">
                          <a:effectLst/>
                        </a:rPr>
                        <a:t>%=</a:t>
                      </a:r>
                    </a:p>
                  </a:txBody>
                  <a:tcPr marL="41292" marR="41292" marT="20646" marB="20646">
                    <a:lnL w="7620" cap="flat" cmpd="sng" algn="ctr">
                      <a:solidFill>
                        <a:srgbClr val="D0D00C"/>
                      </a:solidFill>
                      <a:prstDash val="solid"/>
                      <a:round/>
                      <a:headEnd type="none" w="med" len="med"/>
                      <a:tailEnd type="none" w="med" len="med"/>
                    </a:lnL>
                    <a:lnR w="7620" cap="flat" cmpd="sng" algn="ctr">
                      <a:solidFill>
                        <a:srgbClr val="D0D70C"/>
                      </a:solidFill>
                      <a:prstDash val="solid"/>
                      <a:round/>
                      <a:headEnd type="none" w="med" len="med"/>
                      <a:tailEnd type="none" w="med" len="med"/>
                    </a:lnR>
                    <a:lnT w="7620" cap="flat" cmpd="sng" algn="ctr">
                      <a:solidFill>
                        <a:srgbClr val="D0D00C"/>
                      </a:solidFill>
                      <a:prstDash val="solid"/>
                      <a:round/>
                      <a:headEnd type="none" w="med" len="med"/>
                      <a:tailEnd type="none" w="med" len="med"/>
                    </a:lnT>
                    <a:lnB w="7620" cap="flat" cmpd="sng" algn="ctr">
                      <a:solidFill>
                        <a:srgbClr val="D0D00C"/>
                      </a:solidFill>
                      <a:prstDash val="solid"/>
                      <a:round/>
                      <a:headEnd type="none" w="med" len="med"/>
                      <a:tailEnd type="none" w="med" len="med"/>
                    </a:lnB>
                    <a:solidFill>
                      <a:srgbClr val="FFFFFF"/>
                    </a:solidFill>
                  </a:tcPr>
                </a:tc>
                <a:tc>
                  <a:txBody>
                    <a:bodyPr/>
                    <a:lstStyle/>
                    <a:p>
                      <a:r>
                        <a:rPr lang="en-GB" sz="1400">
                          <a:effectLst/>
                        </a:rPr>
                        <a:t>calculate modulus using two operands and assign the result to left operand</a:t>
                      </a:r>
                    </a:p>
                  </a:txBody>
                  <a:tcPr marL="41292" marR="41292" marT="20646" marB="20646">
                    <a:lnL w="7620" cap="flat" cmpd="sng" algn="ctr">
                      <a:solidFill>
                        <a:srgbClr val="D0D70C"/>
                      </a:solidFill>
                      <a:prstDash val="solid"/>
                      <a:round/>
                      <a:headEnd type="none" w="med" len="med"/>
                      <a:tailEnd type="none" w="med" len="med"/>
                    </a:lnL>
                    <a:lnR w="7620" cap="flat" cmpd="sng" algn="ctr">
                      <a:solidFill>
                        <a:srgbClr val="10D10C"/>
                      </a:solidFill>
                      <a:prstDash val="solid"/>
                      <a:round/>
                      <a:headEnd type="none" w="med" len="med"/>
                      <a:tailEnd type="none" w="med" len="med"/>
                    </a:lnR>
                    <a:lnT w="7620" cap="flat" cmpd="sng" algn="ctr">
                      <a:solidFill>
                        <a:srgbClr val="D0D70C"/>
                      </a:solidFill>
                      <a:prstDash val="solid"/>
                      <a:round/>
                      <a:headEnd type="none" w="med" len="med"/>
                      <a:tailEnd type="none" w="med" len="med"/>
                    </a:lnT>
                    <a:lnB w="7620" cap="flat" cmpd="sng" algn="ctr">
                      <a:solidFill>
                        <a:srgbClr val="D0D70C"/>
                      </a:solidFill>
                      <a:prstDash val="solid"/>
                      <a:round/>
                      <a:headEnd type="none" w="med" len="med"/>
                      <a:tailEnd type="none" w="med" len="med"/>
                    </a:lnB>
                    <a:solidFill>
                      <a:srgbClr val="FFFFFF"/>
                    </a:solidFill>
                  </a:tcPr>
                </a:tc>
                <a:tc>
                  <a:txBody>
                    <a:bodyPr/>
                    <a:lstStyle/>
                    <a:p>
                      <a:r>
                        <a:rPr lang="en-GB" sz="1400" dirty="0">
                          <a:effectLst/>
                        </a:rPr>
                        <a:t>a%=b is same as a=</a:t>
                      </a:r>
                      <a:r>
                        <a:rPr lang="en-GB" sz="1400" dirty="0" err="1">
                          <a:effectLst/>
                        </a:rPr>
                        <a:t>a%b</a:t>
                      </a:r>
                      <a:endParaRPr lang="en-GB" sz="1400" dirty="0">
                        <a:effectLst/>
                      </a:endParaRPr>
                    </a:p>
                  </a:txBody>
                  <a:tcPr marL="41292" marR="41292" marT="20646" marB="20646">
                    <a:lnL w="7620" cap="flat" cmpd="sng" algn="ctr">
                      <a:solidFill>
                        <a:srgbClr val="10D10C"/>
                      </a:solidFill>
                      <a:prstDash val="solid"/>
                      <a:round/>
                      <a:headEnd type="none" w="med" len="med"/>
                      <a:tailEnd type="none" w="med" len="med"/>
                    </a:lnL>
                    <a:lnR w="7620" cap="flat" cmpd="sng" algn="ctr">
                      <a:solidFill>
                        <a:srgbClr val="10D10C"/>
                      </a:solidFill>
                      <a:prstDash val="solid"/>
                      <a:round/>
                      <a:headEnd type="none" w="med" len="med"/>
                      <a:tailEnd type="none" w="med" len="med"/>
                    </a:lnR>
                    <a:lnT w="7620" cap="flat" cmpd="sng" algn="ctr">
                      <a:solidFill>
                        <a:srgbClr val="10D10C"/>
                      </a:solidFill>
                      <a:prstDash val="solid"/>
                      <a:round/>
                      <a:headEnd type="none" w="med" len="med"/>
                      <a:tailEnd type="none" w="med" len="med"/>
                    </a:lnT>
                    <a:lnB w="7620" cap="flat" cmpd="sng" algn="ctr">
                      <a:solidFill>
                        <a:srgbClr val="10D10C"/>
                      </a:solidFill>
                      <a:prstDash val="solid"/>
                      <a:round/>
                      <a:headEnd type="none" w="med" len="med"/>
                      <a:tailEnd type="none" w="med" len="med"/>
                    </a:lnB>
                    <a:solidFill>
                      <a:srgbClr val="FFFFFF"/>
                    </a:solidFill>
                  </a:tcPr>
                </a:tc>
                <a:extLst>
                  <a:ext uri="{0D108BD9-81ED-4DB2-BD59-A6C34878D82A}">
                    <a16:rowId xmlns:a16="http://schemas.microsoft.com/office/drawing/2014/main" val="2313051645"/>
                  </a:ext>
                </a:extLst>
              </a:tr>
            </a:tbl>
          </a:graphicData>
        </a:graphic>
      </p:graphicFrame>
    </p:spTree>
    <p:extLst>
      <p:ext uri="{BB962C8B-B14F-4D97-AF65-F5344CB8AC3E}">
        <p14:creationId xmlns:p14="http://schemas.microsoft.com/office/powerpoint/2010/main" val="404161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9D9F-E2C2-4CCC-9380-B77B35A1251E}"/>
              </a:ext>
            </a:extLst>
          </p:cNvPr>
          <p:cNvSpPr>
            <a:spLocks noGrp="1"/>
          </p:cNvSpPr>
          <p:nvPr>
            <p:ph type="title"/>
          </p:nvPr>
        </p:nvSpPr>
        <p:spPr>
          <a:xfrm>
            <a:off x="0" y="106532"/>
            <a:ext cx="9274002" cy="559293"/>
          </a:xfrm>
        </p:spPr>
        <p:txBody>
          <a:bodyPr>
            <a:normAutofit fontScale="90000"/>
          </a:bodyPr>
          <a:lstStyle/>
          <a:p>
            <a:pPr algn="l"/>
            <a:r>
              <a:rPr lang="en-GB" b="0" i="0" dirty="0">
                <a:solidFill>
                  <a:srgbClr val="212529"/>
                </a:solidFill>
                <a:effectLst/>
                <a:latin typeface="system-ui"/>
              </a:rPr>
              <a:t>Misc. operator</a:t>
            </a:r>
          </a:p>
        </p:txBody>
      </p:sp>
      <p:sp>
        <p:nvSpPr>
          <p:cNvPr id="3" name="Content Placeholder 2">
            <a:extLst>
              <a:ext uri="{FF2B5EF4-FFF2-40B4-BE49-F238E27FC236}">
                <a16:creationId xmlns:a16="http://schemas.microsoft.com/office/drawing/2014/main" id="{03C56D04-B326-4F10-9A70-8AD9F83A5C01}"/>
              </a:ext>
            </a:extLst>
          </p:cNvPr>
          <p:cNvSpPr>
            <a:spLocks noGrp="1"/>
          </p:cNvSpPr>
          <p:nvPr>
            <p:ph idx="1"/>
          </p:nvPr>
        </p:nvSpPr>
        <p:spPr>
          <a:xfrm>
            <a:off x="71021" y="727968"/>
            <a:ext cx="12120979" cy="6023499"/>
          </a:xfrm>
        </p:spPr>
        <p:txBody>
          <a:bodyPr/>
          <a:lstStyle/>
          <a:p>
            <a:pPr marL="0" indent="0">
              <a:buNone/>
            </a:pPr>
            <a:r>
              <a:rPr lang="en-GB" b="0" i="0" dirty="0">
                <a:solidFill>
                  <a:srgbClr val="212529"/>
                </a:solidFill>
                <a:effectLst/>
                <a:latin typeface="system-ui"/>
              </a:rPr>
              <a:t>It is also known as ternary operator because it works with </a:t>
            </a:r>
            <a:r>
              <a:rPr lang="en-GB" b="1" i="0" dirty="0">
                <a:solidFill>
                  <a:srgbClr val="212529"/>
                </a:solidFill>
                <a:effectLst/>
                <a:latin typeface="system-ui"/>
              </a:rPr>
              <a:t>three operands. </a:t>
            </a:r>
          </a:p>
          <a:p>
            <a:pPr marL="0" indent="0">
              <a:buNone/>
            </a:pPr>
            <a:r>
              <a:rPr lang="en-GB" b="1" i="0" dirty="0">
                <a:solidFill>
                  <a:srgbClr val="212529"/>
                </a:solidFill>
                <a:effectLst/>
                <a:latin typeface="system-ui"/>
              </a:rPr>
              <a:t>It is short alternate of if-else statement.</a:t>
            </a:r>
            <a:r>
              <a:rPr lang="en-GB" b="0" i="0" dirty="0">
                <a:solidFill>
                  <a:srgbClr val="212529"/>
                </a:solidFill>
                <a:effectLst/>
                <a:latin typeface="system-ui"/>
              </a:rPr>
              <a:t> </a:t>
            </a:r>
          </a:p>
          <a:p>
            <a:pPr marL="0" indent="0">
              <a:buNone/>
            </a:pPr>
            <a:r>
              <a:rPr lang="en-GB" b="0" i="0" dirty="0">
                <a:solidFill>
                  <a:srgbClr val="212529"/>
                </a:solidFill>
                <a:effectLst/>
                <a:latin typeface="system-ui"/>
              </a:rPr>
              <a:t>It can be used to evaluate Boolean expression and </a:t>
            </a:r>
            <a:r>
              <a:rPr lang="en-GB" b="1" i="0" dirty="0">
                <a:solidFill>
                  <a:srgbClr val="212529"/>
                </a:solidFill>
                <a:effectLst/>
                <a:latin typeface="system-ui"/>
              </a:rPr>
              <a:t>return either true or false</a:t>
            </a:r>
            <a:r>
              <a:rPr lang="en-GB" b="0" i="0" dirty="0">
                <a:solidFill>
                  <a:srgbClr val="212529"/>
                </a:solidFill>
                <a:effectLst/>
                <a:latin typeface="system-ui"/>
              </a:rPr>
              <a:t> value.</a:t>
            </a:r>
          </a:p>
          <a:p>
            <a:pPr marL="0" indent="0">
              <a:buNone/>
            </a:pPr>
            <a:r>
              <a:rPr lang="en-GB" dirty="0">
                <a:solidFill>
                  <a:srgbClr val="212529"/>
                </a:solidFill>
                <a:latin typeface="system-ui"/>
              </a:rPr>
              <a:t>Syntax:  epr1 ? expr2 : expr3</a:t>
            </a:r>
          </a:p>
          <a:p>
            <a:pPr marL="0" indent="0">
              <a:buNone/>
            </a:pPr>
            <a:r>
              <a:rPr lang="en-GB" b="0" i="0" dirty="0">
                <a:solidFill>
                  <a:srgbClr val="212529"/>
                </a:solidFill>
                <a:effectLst/>
                <a:latin typeface="system-ui"/>
              </a:rPr>
              <a:t>In ternary operator, if </a:t>
            </a:r>
            <a:r>
              <a:rPr lang="en-GB" b="1" i="0" dirty="0">
                <a:solidFill>
                  <a:srgbClr val="212529"/>
                </a:solidFill>
                <a:effectLst/>
                <a:latin typeface="system-ui"/>
              </a:rPr>
              <a:t>epr1</a:t>
            </a:r>
            <a:r>
              <a:rPr lang="en-GB" b="0" i="0" dirty="0">
                <a:solidFill>
                  <a:srgbClr val="212529"/>
                </a:solidFill>
                <a:effectLst/>
                <a:latin typeface="system-ui"/>
              </a:rPr>
              <a:t> is true then expression evaluates after </a:t>
            </a:r>
            <a:r>
              <a:rPr lang="en-GB" b="1" i="0" dirty="0">
                <a:solidFill>
                  <a:srgbClr val="212529"/>
                </a:solidFill>
                <a:effectLst/>
                <a:latin typeface="system-ui"/>
              </a:rPr>
              <a:t>question mark (?)</a:t>
            </a:r>
            <a:r>
              <a:rPr lang="en-GB" b="0" i="0" dirty="0">
                <a:solidFill>
                  <a:srgbClr val="212529"/>
                </a:solidFill>
                <a:effectLst/>
                <a:latin typeface="system-ui"/>
              </a:rPr>
              <a:t> else evaluates </a:t>
            </a:r>
            <a:r>
              <a:rPr lang="en-GB" b="1" i="0" dirty="0">
                <a:solidFill>
                  <a:srgbClr val="212529"/>
                </a:solidFill>
                <a:effectLst/>
                <a:latin typeface="system-ui"/>
              </a:rPr>
              <a:t>after colon (:)</a:t>
            </a:r>
          </a:p>
          <a:p>
            <a:pPr marL="0" indent="0">
              <a:buNone/>
            </a:pPr>
            <a:endParaRPr lang="en-GB" b="1" dirty="0">
              <a:solidFill>
                <a:srgbClr val="212529"/>
              </a:solidFill>
              <a:latin typeface="system-ui"/>
            </a:endParaRPr>
          </a:p>
          <a:p>
            <a:pPr marL="0" indent="0">
              <a:buNone/>
            </a:pPr>
            <a:r>
              <a:rPr lang="en-GB" dirty="0" err="1"/>
              <a:t>InstanceOf</a:t>
            </a:r>
            <a:r>
              <a:rPr lang="en-GB" dirty="0"/>
              <a:t> Operator:</a:t>
            </a:r>
          </a:p>
          <a:p>
            <a:pPr marL="0" indent="0">
              <a:buNone/>
            </a:pPr>
            <a:endParaRPr lang="en-GB" dirty="0"/>
          </a:p>
          <a:p>
            <a:pPr marL="0" indent="0">
              <a:buNone/>
            </a:pPr>
            <a:r>
              <a:rPr lang="en-GB" b="0" i="0" dirty="0">
                <a:solidFill>
                  <a:srgbClr val="212529"/>
                </a:solidFill>
                <a:effectLst/>
                <a:latin typeface="system-ui"/>
              </a:rPr>
              <a:t>It is a java </a:t>
            </a:r>
            <a:r>
              <a:rPr lang="en-GB" b="1" i="0" dirty="0">
                <a:solidFill>
                  <a:srgbClr val="212529"/>
                </a:solidFill>
                <a:effectLst/>
                <a:latin typeface="system-ui"/>
              </a:rPr>
              <a:t>keyword</a:t>
            </a:r>
            <a:r>
              <a:rPr lang="en-GB" b="0" i="0" dirty="0">
                <a:solidFill>
                  <a:srgbClr val="212529"/>
                </a:solidFill>
                <a:effectLst/>
                <a:latin typeface="system-ui"/>
              </a:rPr>
              <a:t> and used to test whether the given </a:t>
            </a:r>
            <a:r>
              <a:rPr lang="en-GB" b="1" i="0" dirty="0">
                <a:solidFill>
                  <a:srgbClr val="212529"/>
                </a:solidFill>
                <a:effectLst/>
                <a:latin typeface="system-ui"/>
              </a:rPr>
              <a:t>reference belongs to provided type</a:t>
            </a:r>
            <a:r>
              <a:rPr lang="en-GB" b="0" i="0" dirty="0">
                <a:solidFill>
                  <a:srgbClr val="212529"/>
                </a:solidFill>
                <a:effectLst/>
                <a:latin typeface="system-ui"/>
              </a:rPr>
              <a:t> or not. Type can be a class or interface. </a:t>
            </a:r>
            <a:r>
              <a:rPr lang="en-GB" b="1" i="0" dirty="0">
                <a:solidFill>
                  <a:srgbClr val="212529"/>
                </a:solidFill>
                <a:effectLst/>
                <a:latin typeface="system-ui"/>
              </a:rPr>
              <a:t>It returns either true or false</a:t>
            </a:r>
            <a:r>
              <a:rPr lang="en-GB" b="0" i="0" dirty="0">
                <a:solidFill>
                  <a:srgbClr val="212529"/>
                </a:solidFill>
                <a:effectLst/>
                <a:latin typeface="system-ui"/>
              </a:rPr>
              <a:t>.</a:t>
            </a:r>
          </a:p>
          <a:p>
            <a:pPr marL="0" indent="0">
              <a:buNone/>
            </a:pPr>
            <a:r>
              <a:rPr lang="en-GB" dirty="0">
                <a:solidFill>
                  <a:srgbClr val="212529"/>
                </a:solidFill>
                <a:latin typeface="system-ui"/>
              </a:rPr>
              <a:t>Ex:             String a = “Java";</a:t>
            </a:r>
          </a:p>
          <a:p>
            <a:pPr marL="0" indent="0">
              <a:buNone/>
            </a:pPr>
            <a:r>
              <a:rPr lang="en-GB" dirty="0">
                <a:solidFill>
                  <a:srgbClr val="212529"/>
                </a:solidFill>
                <a:latin typeface="system-ui"/>
              </a:rPr>
              <a:t>                  </a:t>
            </a:r>
            <a:r>
              <a:rPr lang="en-GB" dirty="0" err="1">
                <a:solidFill>
                  <a:srgbClr val="212529"/>
                </a:solidFill>
                <a:latin typeface="system-ui"/>
              </a:rPr>
              <a:t>boolean</a:t>
            </a:r>
            <a:r>
              <a:rPr lang="en-GB" dirty="0">
                <a:solidFill>
                  <a:srgbClr val="212529"/>
                </a:solidFill>
                <a:latin typeface="system-ui"/>
              </a:rPr>
              <a:t> b = a </a:t>
            </a:r>
            <a:r>
              <a:rPr lang="en-GB" dirty="0" err="1">
                <a:solidFill>
                  <a:srgbClr val="212529"/>
                </a:solidFill>
                <a:latin typeface="system-ui"/>
              </a:rPr>
              <a:t>instanceof</a:t>
            </a:r>
            <a:r>
              <a:rPr lang="en-GB" dirty="0">
                <a:solidFill>
                  <a:srgbClr val="212529"/>
                </a:solidFill>
                <a:latin typeface="system-ui"/>
              </a:rPr>
              <a:t> String;</a:t>
            </a:r>
            <a:endParaRPr lang="en-GB" b="0" i="0" dirty="0">
              <a:solidFill>
                <a:srgbClr val="212529"/>
              </a:solidFill>
              <a:effectLst/>
              <a:latin typeface="system-ui"/>
            </a:endParaRP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61208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2EFF-68EC-4EC0-A956-D75D54EF4022}"/>
              </a:ext>
            </a:extLst>
          </p:cNvPr>
          <p:cNvSpPr>
            <a:spLocks noGrp="1"/>
          </p:cNvSpPr>
          <p:nvPr>
            <p:ph type="title"/>
          </p:nvPr>
        </p:nvSpPr>
        <p:spPr>
          <a:xfrm>
            <a:off x="677334" y="106532"/>
            <a:ext cx="8596668" cy="781235"/>
          </a:xfrm>
        </p:spPr>
        <p:txBody>
          <a:bodyPr>
            <a:normAutofit fontScale="90000"/>
          </a:bodyPr>
          <a:lstStyle/>
          <a:p>
            <a:r>
              <a:rPr lang="en-GB" b="0" i="0" dirty="0">
                <a:solidFill>
                  <a:srgbClr val="212529"/>
                </a:solidFill>
                <a:effectLst/>
                <a:latin typeface="system-ui"/>
              </a:rPr>
              <a:t>Java Arrays</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8A8B31C8-74FE-4D89-BF8E-3386B94C2F38}"/>
              </a:ext>
            </a:extLst>
          </p:cNvPr>
          <p:cNvSpPr>
            <a:spLocks noGrp="1"/>
          </p:cNvSpPr>
          <p:nvPr>
            <p:ph idx="1"/>
          </p:nvPr>
        </p:nvSpPr>
        <p:spPr>
          <a:xfrm>
            <a:off x="88777" y="807868"/>
            <a:ext cx="10564427" cy="5850383"/>
          </a:xfrm>
        </p:spPr>
        <p:txBody>
          <a:bodyPr>
            <a:normAutofit fontScale="85000" lnSpcReduction="10000"/>
          </a:bodyPr>
          <a:lstStyle/>
          <a:p>
            <a:r>
              <a:rPr lang="en-GB" b="0" i="0" dirty="0">
                <a:solidFill>
                  <a:srgbClr val="212529"/>
                </a:solidFill>
                <a:effectLst/>
                <a:latin typeface="system-ui"/>
              </a:rPr>
              <a:t>An array is a collection of similar data types. </a:t>
            </a:r>
          </a:p>
          <a:p>
            <a:r>
              <a:rPr lang="en-GB" b="0" i="0" dirty="0">
                <a:solidFill>
                  <a:srgbClr val="212529"/>
                </a:solidFill>
                <a:effectLst/>
                <a:latin typeface="system-ui"/>
              </a:rPr>
              <a:t>Array is a container object that hold values of </a:t>
            </a:r>
            <a:r>
              <a:rPr lang="en-GB" b="1" i="0" dirty="0">
                <a:solidFill>
                  <a:srgbClr val="212529"/>
                </a:solidFill>
                <a:effectLst/>
                <a:latin typeface="system-ui"/>
              </a:rPr>
              <a:t>homogeneous</a:t>
            </a:r>
            <a:r>
              <a:rPr lang="en-GB" b="0" i="0" dirty="0">
                <a:solidFill>
                  <a:srgbClr val="212529"/>
                </a:solidFill>
                <a:effectLst/>
                <a:latin typeface="system-ui"/>
              </a:rPr>
              <a:t> type. It is also known as static data structure because size of an array must be specified at the time of its declaration.</a:t>
            </a:r>
          </a:p>
          <a:p>
            <a:r>
              <a:rPr lang="en-GB" b="0" i="0" dirty="0">
                <a:solidFill>
                  <a:srgbClr val="212529"/>
                </a:solidFill>
                <a:effectLst/>
                <a:latin typeface="system-ui"/>
              </a:rPr>
              <a:t>Array starts from </a:t>
            </a:r>
            <a:r>
              <a:rPr lang="en-GB" b="1" i="0" dirty="0">
                <a:solidFill>
                  <a:srgbClr val="212529"/>
                </a:solidFill>
                <a:effectLst/>
                <a:latin typeface="system-ui"/>
              </a:rPr>
              <a:t>zero</a:t>
            </a:r>
            <a:r>
              <a:rPr lang="en-GB" b="0" i="0" dirty="0">
                <a:solidFill>
                  <a:srgbClr val="212529"/>
                </a:solidFill>
                <a:effectLst/>
                <a:latin typeface="system-ui"/>
              </a:rPr>
              <a:t> index and goes to </a:t>
            </a:r>
            <a:r>
              <a:rPr lang="en-GB" b="1" i="0" dirty="0">
                <a:solidFill>
                  <a:srgbClr val="212529"/>
                </a:solidFill>
                <a:effectLst/>
                <a:latin typeface="system-ui"/>
              </a:rPr>
              <a:t>n-1</a:t>
            </a:r>
            <a:r>
              <a:rPr lang="en-GB" b="0" i="0" dirty="0">
                <a:solidFill>
                  <a:srgbClr val="212529"/>
                </a:solidFill>
                <a:effectLst/>
                <a:latin typeface="system-ui"/>
              </a:rPr>
              <a:t> where </a:t>
            </a:r>
            <a:r>
              <a:rPr lang="en-GB" b="1" i="0" dirty="0">
                <a:solidFill>
                  <a:srgbClr val="212529"/>
                </a:solidFill>
                <a:effectLst/>
                <a:latin typeface="system-ui"/>
              </a:rPr>
              <a:t>n</a:t>
            </a:r>
            <a:r>
              <a:rPr lang="en-GB" b="0" i="0" dirty="0">
                <a:solidFill>
                  <a:srgbClr val="212529"/>
                </a:solidFill>
                <a:effectLst/>
                <a:latin typeface="system-ui"/>
              </a:rPr>
              <a:t> is </a:t>
            </a:r>
            <a:r>
              <a:rPr lang="en-GB" b="1" i="0" dirty="0">
                <a:solidFill>
                  <a:srgbClr val="212529"/>
                </a:solidFill>
                <a:effectLst/>
                <a:latin typeface="system-ui"/>
              </a:rPr>
              <a:t>length</a:t>
            </a:r>
            <a:r>
              <a:rPr lang="en-GB" b="0" i="0" dirty="0">
                <a:solidFill>
                  <a:srgbClr val="212529"/>
                </a:solidFill>
                <a:effectLst/>
                <a:latin typeface="system-ui"/>
              </a:rPr>
              <a:t> of the array.</a:t>
            </a:r>
          </a:p>
          <a:p>
            <a:r>
              <a:rPr lang="en-GB" b="0" i="0" dirty="0">
                <a:solidFill>
                  <a:srgbClr val="212529"/>
                </a:solidFill>
                <a:effectLst/>
                <a:latin typeface="system-ui"/>
              </a:rPr>
              <a:t>In Java, array is treated as an object and </a:t>
            </a:r>
            <a:r>
              <a:rPr lang="en-GB" b="1" i="0" dirty="0">
                <a:solidFill>
                  <a:srgbClr val="212529"/>
                </a:solidFill>
                <a:effectLst/>
                <a:latin typeface="system-ui"/>
              </a:rPr>
              <a:t>stores into heap memory</a:t>
            </a:r>
            <a:r>
              <a:rPr lang="en-GB" b="0" i="0" dirty="0">
                <a:solidFill>
                  <a:srgbClr val="212529"/>
                </a:solidFill>
                <a:effectLst/>
                <a:latin typeface="system-ui"/>
              </a:rPr>
              <a:t>. It allows to store primitive values or reference values.</a:t>
            </a:r>
          </a:p>
          <a:p>
            <a:r>
              <a:rPr lang="en-GB" b="0" i="0" dirty="0">
                <a:solidFill>
                  <a:srgbClr val="212529"/>
                </a:solidFill>
                <a:effectLst/>
                <a:latin typeface="system-ui"/>
              </a:rPr>
              <a:t>Array can be single dimensional or multidimensional in Java.</a:t>
            </a:r>
          </a:p>
          <a:p>
            <a:pPr marL="0" indent="0">
              <a:buNone/>
            </a:pPr>
            <a:r>
              <a:rPr lang="en-GB" dirty="0">
                <a:solidFill>
                  <a:srgbClr val="212529"/>
                </a:solidFill>
                <a:latin typeface="system-ui"/>
              </a:rPr>
              <a:t>  </a:t>
            </a:r>
            <a:br>
              <a:rPr lang="en-GB" dirty="0">
                <a:solidFill>
                  <a:srgbClr val="212529"/>
                </a:solidFill>
                <a:latin typeface="system-ui"/>
              </a:rPr>
            </a:br>
            <a:r>
              <a:rPr lang="en-GB" dirty="0">
                <a:solidFill>
                  <a:srgbClr val="212529"/>
                </a:solidFill>
                <a:latin typeface="system-ui"/>
              </a:rPr>
              <a:t>             Syntax:</a:t>
            </a:r>
          </a:p>
          <a:p>
            <a:r>
              <a:rPr lang="en-GB" dirty="0">
                <a:solidFill>
                  <a:srgbClr val="212529"/>
                </a:solidFill>
                <a:latin typeface="system-ui"/>
              </a:rPr>
              <a:t>              datatype[] </a:t>
            </a:r>
            <a:r>
              <a:rPr lang="en-GB" dirty="0" err="1">
                <a:solidFill>
                  <a:srgbClr val="212529"/>
                </a:solidFill>
                <a:latin typeface="system-ui"/>
              </a:rPr>
              <a:t>arrayName</a:t>
            </a:r>
            <a:r>
              <a:rPr lang="en-GB" dirty="0">
                <a:solidFill>
                  <a:srgbClr val="212529"/>
                </a:solidFill>
                <a:latin typeface="system-ui"/>
              </a:rPr>
              <a:t>;;  </a:t>
            </a:r>
          </a:p>
          <a:p>
            <a:pPr marL="0" indent="0">
              <a:buNone/>
            </a:pPr>
            <a:r>
              <a:rPr lang="en-GB" dirty="0">
                <a:solidFill>
                  <a:srgbClr val="212529"/>
                </a:solidFill>
                <a:latin typeface="system-ui"/>
              </a:rPr>
              <a:t>                             or</a:t>
            </a:r>
          </a:p>
          <a:p>
            <a:pPr marL="0" indent="0">
              <a:buNone/>
            </a:pPr>
            <a:r>
              <a:rPr lang="en-GB" dirty="0">
                <a:solidFill>
                  <a:srgbClr val="212529"/>
                </a:solidFill>
                <a:latin typeface="system-ui"/>
              </a:rPr>
              <a:t>                     datatype </a:t>
            </a:r>
            <a:r>
              <a:rPr lang="en-GB" dirty="0" err="1">
                <a:solidFill>
                  <a:srgbClr val="212529"/>
                </a:solidFill>
                <a:latin typeface="system-ui"/>
              </a:rPr>
              <a:t>arrayName</a:t>
            </a:r>
            <a:r>
              <a:rPr lang="en-GB" dirty="0">
                <a:solidFill>
                  <a:srgbClr val="212529"/>
                </a:solidFill>
                <a:latin typeface="system-ui"/>
              </a:rPr>
              <a:t>[];     </a:t>
            </a:r>
          </a:p>
          <a:p>
            <a:pPr marL="0" indent="0">
              <a:buNone/>
            </a:pPr>
            <a:r>
              <a:rPr lang="en-GB" b="0" i="0" dirty="0">
                <a:solidFill>
                  <a:srgbClr val="212529"/>
                </a:solidFill>
                <a:effectLst/>
                <a:latin typeface="system-ui"/>
              </a:rPr>
              <a:t>The </a:t>
            </a:r>
            <a:r>
              <a:rPr lang="en-GB" b="1" i="0" dirty="0" err="1">
                <a:solidFill>
                  <a:srgbClr val="212529"/>
                </a:solidFill>
                <a:effectLst/>
                <a:latin typeface="system-ui"/>
              </a:rPr>
              <a:t>arrayName</a:t>
            </a:r>
            <a:r>
              <a:rPr lang="en-GB" b="0" i="0" dirty="0">
                <a:solidFill>
                  <a:srgbClr val="212529"/>
                </a:solidFill>
                <a:effectLst/>
                <a:latin typeface="system-ui"/>
              </a:rPr>
              <a:t> can be any valid array name and datatype can be any like: </a:t>
            </a:r>
            <a:r>
              <a:rPr lang="en-GB" b="1" i="0" dirty="0">
                <a:solidFill>
                  <a:srgbClr val="212529"/>
                </a:solidFill>
                <a:effectLst/>
                <a:latin typeface="system-ui"/>
              </a:rPr>
              <a:t>int, float, byte</a:t>
            </a:r>
            <a:r>
              <a:rPr lang="en-GB" b="0" i="0" dirty="0">
                <a:solidFill>
                  <a:srgbClr val="212529"/>
                </a:solidFill>
                <a:effectLst/>
                <a:latin typeface="system-ui"/>
              </a:rPr>
              <a:t> etc</a:t>
            </a:r>
          </a:p>
          <a:p>
            <a:pPr marL="0" indent="0">
              <a:buNone/>
            </a:pPr>
            <a:r>
              <a:rPr lang="en-GB" dirty="0">
                <a:solidFill>
                  <a:srgbClr val="212529"/>
                </a:solidFill>
                <a:latin typeface="system-ui"/>
              </a:rPr>
              <a:t>   Example:</a:t>
            </a:r>
            <a:endParaRPr lang="en-GB" b="0" i="0" dirty="0">
              <a:solidFill>
                <a:srgbClr val="212529"/>
              </a:solidFill>
              <a:effectLst/>
              <a:latin typeface="system-ui"/>
            </a:endParaRPr>
          </a:p>
          <a:p>
            <a:pPr marL="0" indent="0">
              <a:buNone/>
            </a:pPr>
            <a:r>
              <a:rPr lang="en-GB" dirty="0"/>
              <a:t>       int[ ] </a:t>
            </a:r>
            <a:r>
              <a:rPr lang="en-GB" dirty="0" err="1"/>
              <a:t>arr</a:t>
            </a:r>
            <a:r>
              <a:rPr lang="en-GB" dirty="0"/>
              <a:t>;</a:t>
            </a:r>
          </a:p>
          <a:p>
            <a:pPr marL="0" indent="0">
              <a:buNone/>
            </a:pPr>
            <a:r>
              <a:rPr lang="en-GB" dirty="0"/>
              <a:t>       char[ ] </a:t>
            </a:r>
            <a:r>
              <a:rPr lang="en-GB" dirty="0" err="1"/>
              <a:t>arr</a:t>
            </a:r>
            <a:r>
              <a:rPr lang="en-GB" dirty="0"/>
              <a:t>;</a:t>
            </a:r>
          </a:p>
          <a:p>
            <a:pPr marL="0" indent="0">
              <a:buNone/>
            </a:pPr>
            <a:r>
              <a:rPr lang="en-GB" dirty="0"/>
              <a:t>      short[ ] </a:t>
            </a:r>
            <a:r>
              <a:rPr lang="en-GB" dirty="0" err="1"/>
              <a:t>arr</a:t>
            </a:r>
            <a:r>
              <a:rPr lang="en-GB" dirty="0"/>
              <a:t>;</a:t>
            </a:r>
          </a:p>
          <a:p>
            <a:pPr marL="0" indent="0">
              <a:buNone/>
            </a:pPr>
            <a:r>
              <a:rPr lang="en-GB" dirty="0"/>
              <a:t>     long[ ] </a:t>
            </a:r>
            <a:r>
              <a:rPr lang="en-GB" dirty="0" err="1"/>
              <a:t>arr</a:t>
            </a:r>
            <a:r>
              <a:rPr lang="en-GB" dirty="0"/>
              <a:t>;</a:t>
            </a:r>
          </a:p>
          <a:p>
            <a:pPr marL="0" indent="0">
              <a:buNone/>
            </a:pPr>
            <a:r>
              <a:rPr lang="en-GB" dirty="0"/>
              <a:t>      int[ ][ ] </a:t>
            </a:r>
            <a:r>
              <a:rPr lang="en-GB" dirty="0" err="1"/>
              <a:t>arr</a:t>
            </a:r>
            <a:r>
              <a:rPr lang="en-GB" dirty="0"/>
              <a:t>;   // two dimensional array.</a:t>
            </a:r>
          </a:p>
        </p:txBody>
      </p:sp>
    </p:spTree>
    <p:extLst>
      <p:ext uri="{BB962C8B-B14F-4D97-AF65-F5344CB8AC3E}">
        <p14:creationId xmlns:p14="http://schemas.microsoft.com/office/powerpoint/2010/main" val="2931403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3067</TotalTime>
  <Words>1143</Words>
  <Application>Microsoft Office PowerPoint</Application>
  <PresentationFormat>Widescreen</PresentationFormat>
  <Paragraphs>221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Helvetica</vt:lpstr>
      <vt:lpstr>Roboto</vt:lpstr>
      <vt:lpstr>system-ui</vt:lpstr>
      <vt:lpstr>Trebuchet MS</vt:lpstr>
      <vt:lpstr>Wingdings 3</vt:lpstr>
      <vt:lpstr>Facet</vt:lpstr>
      <vt:lpstr>Basics Of Java</vt:lpstr>
      <vt:lpstr>Operators :</vt:lpstr>
      <vt:lpstr>Arithmetic operators</vt:lpstr>
      <vt:lpstr>Relation operators: </vt:lpstr>
      <vt:lpstr>Logical operators </vt:lpstr>
      <vt:lpstr>Bitwise operators </vt:lpstr>
      <vt:lpstr>Assignment Operators </vt:lpstr>
      <vt:lpstr>Misc. operator</vt:lpstr>
      <vt:lpstr>Java Arrays </vt:lpstr>
      <vt:lpstr>Initialization of Array </vt:lpstr>
      <vt:lpstr>Different ways to create objects in Java </vt:lpstr>
      <vt:lpstr>Interview Preparation …..?</vt:lpstr>
      <vt:lpstr>Programs:</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80</cp:revision>
  <dcterms:created xsi:type="dcterms:W3CDTF">2023-01-26T06:05:43Z</dcterms:created>
  <dcterms:modified xsi:type="dcterms:W3CDTF">2023-02-03T15:55:45Z</dcterms:modified>
</cp:coreProperties>
</file>