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75" r:id="rId5"/>
    <p:sldId id="276" r:id="rId6"/>
    <p:sldId id="277" r:id="rId7"/>
    <p:sldId id="278" r:id="rId8"/>
    <p:sldId id="272" r:id="rId9"/>
    <p:sldId id="282" r:id="rId10"/>
    <p:sldId id="281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70" r:id="rId20"/>
    <p:sldId id="291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76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1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423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26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667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53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884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07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2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0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26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35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71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2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70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D076C-6F62-45A2-A7AF-4D4585360E2A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77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object-and-class-in-java" TargetMode="External"/><Relationship Id="rId2" Type="http://schemas.openxmlformats.org/officeDocument/2006/relationships/hyperlink" Target="https://www.javatpoint.com/java-tutoria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variables" TargetMode="External"/><Relationship Id="rId2" Type="http://schemas.openxmlformats.org/officeDocument/2006/relationships/hyperlink" Target="https://www.javatpoint.com/java-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java-inner-clas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215C-1C5A-475D-8424-B9D6C6041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299"/>
          </a:xfrm>
        </p:spPr>
        <p:txBody>
          <a:bodyPr/>
          <a:lstStyle/>
          <a:p>
            <a:r>
              <a:rPr lang="en-GB" dirty="0"/>
              <a:t>Java OOPS Concepts</a:t>
            </a:r>
          </a:p>
        </p:txBody>
      </p:sp>
    </p:spTree>
    <p:extLst>
      <p:ext uri="{BB962C8B-B14F-4D97-AF65-F5344CB8AC3E}">
        <p14:creationId xmlns:p14="http://schemas.microsoft.com/office/powerpoint/2010/main" val="366572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4A71-3651-4653-895C-3CEA722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0"/>
            <a:ext cx="9202981" cy="479394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Method</a:t>
            </a: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DA827-B008-4987-81F0-227347918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" y="621437"/>
            <a:ext cx="12120979" cy="5885895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a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method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is a way to perform some task. 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Similarly, the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method in Java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is a collection of instructions that performs a specific task. It provides the reusability of code. We can also easily modify code using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methods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For example, if we have a class Human, then this class should have methods like eating(), walking(), talking() etc, which describes the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system-ui"/>
              </a:rPr>
              <a:t>behavior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 of the object.</a:t>
            </a:r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r>
              <a:rPr lang="en-GB" dirty="0"/>
              <a:t>	return-type </a:t>
            </a:r>
            <a:r>
              <a:rPr lang="en-GB" dirty="0" err="1"/>
              <a:t>methodName</a:t>
            </a:r>
            <a:r>
              <a:rPr lang="en-GB" dirty="0"/>
              <a:t>(parameter-list)</a:t>
            </a:r>
          </a:p>
          <a:p>
            <a:pPr marL="0" indent="0">
              <a:buNone/>
            </a:pPr>
            <a:r>
              <a:rPr lang="en-GB" dirty="0"/>
              <a:t>           {</a:t>
            </a:r>
          </a:p>
          <a:p>
            <a:pPr marL="0" indent="0">
              <a:buNone/>
            </a:pPr>
            <a:r>
              <a:rPr lang="en-GB" dirty="0"/>
              <a:t>             //body of method</a:t>
            </a:r>
          </a:p>
          <a:p>
            <a:pPr marL="0" indent="0">
              <a:buNone/>
            </a:pPr>
            <a:r>
              <a:rPr lang="en-GB" dirty="0"/>
              <a:t>           }</a:t>
            </a:r>
          </a:p>
          <a:p>
            <a:pPr algn="l"/>
            <a:r>
              <a:rPr lang="en-GB" b="1" i="0" dirty="0">
                <a:solidFill>
                  <a:srgbClr val="212529"/>
                </a:solidFill>
                <a:effectLst/>
                <a:latin typeface="system-ui"/>
              </a:rPr>
              <a:t>return-type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 refers to the type of value returned by the method.</a:t>
            </a:r>
          </a:p>
          <a:p>
            <a:pPr algn="l"/>
            <a:r>
              <a:rPr lang="en-GB" b="1" i="0" dirty="0" err="1">
                <a:solidFill>
                  <a:srgbClr val="212529"/>
                </a:solidFill>
                <a:effectLst/>
                <a:latin typeface="system-ui"/>
              </a:rPr>
              <a:t>methodName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 is a valid meaningful name that represent name of a method.</a:t>
            </a:r>
          </a:p>
          <a:p>
            <a:pPr algn="l"/>
            <a:r>
              <a:rPr lang="en-GB" b="1" i="0" dirty="0">
                <a:solidFill>
                  <a:srgbClr val="212529"/>
                </a:solidFill>
                <a:effectLst/>
                <a:latin typeface="system-ui"/>
              </a:rPr>
              <a:t>parameter-list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 represents list of parameters accepted by this method.</a:t>
            </a:r>
          </a:p>
          <a:p>
            <a:pPr algn="l"/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Method may have an optional return statement that is used to return value to the caller function.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2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A4B1-C656-4A05-8811-72F3BDDA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45724"/>
          </a:xfrm>
        </p:spPr>
        <p:txBody>
          <a:bodyPr/>
          <a:lstStyle/>
          <a:p>
            <a:r>
              <a:rPr lang="en-GB" dirty="0"/>
              <a:t>Types of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96D17-F995-40D5-BFCF-EA4FA7227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" y="603683"/>
            <a:ext cx="12038120" cy="5437680"/>
          </a:xfrm>
        </p:spPr>
        <p:txBody>
          <a:bodyPr/>
          <a:lstStyle/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There are two types of methods in Java: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                Predefined Method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                User-defined Method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Predefined Method: </a:t>
            </a:r>
          </a:p>
          <a:p>
            <a:pPr marL="0" indent="0" algn="just">
              <a:buNone/>
            </a:pPr>
            <a:r>
              <a:rPr lang="en-GB" dirty="0">
                <a:solidFill>
                  <a:srgbClr val="000000"/>
                </a:solidFill>
                <a:latin typeface="inter-regular"/>
              </a:rPr>
              <a:t>I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n Java, predefined methods are the method that is already defined in the Java class libraries is known as predefined methods. It is also known as the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standard library method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or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built-in method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. We can directly use these methods just by calling them in the program at any point. Some pre-defined methods are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length(), equals(), </a:t>
            </a:r>
            <a:r>
              <a:rPr lang="en-GB" b="1" i="0" dirty="0" err="1">
                <a:solidFill>
                  <a:srgbClr val="333333"/>
                </a:solidFill>
                <a:effectLst/>
                <a:latin typeface="inter-bold"/>
              </a:rPr>
              <a:t>compareTo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(), sqrt(),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etc.</a:t>
            </a:r>
          </a:p>
          <a:p>
            <a:pPr marL="0" indent="0" algn="just">
              <a:buNone/>
            </a:pP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User-Defined Method: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The method written by the user or programmer is known as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a user-defined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method. These methods are modified according to the requirement.</a:t>
            </a: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How to Call or Invoke a User-defined Method: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Once we have defined a method, it should be called. The calling of a method in a program is simple. When we call or invoke a user-defined method, the program control transfer to the called method.</a:t>
            </a:r>
            <a:endParaRPr lang="en-GB" dirty="0">
              <a:solidFill>
                <a:srgbClr val="610B4B"/>
              </a:solidFill>
              <a:latin typeface="erdana"/>
            </a:endParaRPr>
          </a:p>
          <a:p>
            <a:pPr marL="0" indent="0" algn="just">
              <a:buNone/>
            </a:pPr>
            <a:endParaRPr lang="en-GB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664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63F9-58A5-4844-B600-00C21CB0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921"/>
            <a:ext cx="9274002" cy="594804"/>
          </a:xfrm>
        </p:spPr>
        <p:txBody>
          <a:bodyPr>
            <a:normAutofit fontScale="90000"/>
          </a:bodyPr>
          <a:lstStyle/>
          <a:p>
            <a:r>
              <a:rPr lang="en-GB" dirty="0"/>
              <a:t>Static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C195-CDE9-4B10-948B-5E7596E36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2257"/>
            <a:ext cx="12192000" cy="5189106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A method that has static keyword is known as static method. In other words, a method that belongs to a class rather than an instance of a class is known as a static method. We can also create a static method by using the keyword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static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before the method name.  </a:t>
            </a:r>
          </a:p>
          <a:p>
            <a:r>
              <a:rPr lang="en-GB" dirty="0">
                <a:solidFill>
                  <a:srgbClr val="333333"/>
                </a:solidFill>
                <a:latin typeface="inter-regular"/>
              </a:rPr>
              <a:t>Advantage of Static method : no need to create object for this methods </a:t>
            </a:r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          public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Display   {  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          public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main(String[]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)   {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                         show();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           }  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              static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show() 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             {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                 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GB" b="0" i="0" dirty="0">
                <a:solidFill>
                  <a:srgbClr val="0000FF"/>
                </a:solidFill>
                <a:effectLst/>
                <a:latin typeface="inter-regular"/>
              </a:rPr>
              <a:t>"It is an example of static method."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             }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        } 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047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C764-71D8-4D68-AA85-A1BD7840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274002" cy="701336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Instance Method</a:t>
            </a:r>
            <a:br>
              <a:rPr lang="en-GB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E2DB-00A0-40B9-BACB-A51E7AE82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0315"/>
            <a:ext cx="12192000" cy="6227685"/>
          </a:xfrm>
        </p:spPr>
        <p:txBody>
          <a:bodyPr>
            <a:normAutofit fontScale="47500" lnSpcReduction="20000"/>
          </a:bodyPr>
          <a:lstStyle/>
          <a:p>
            <a:r>
              <a:rPr lang="en-GB" sz="3500" b="0" i="0" dirty="0">
                <a:solidFill>
                  <a:srgbClr val="333333"/>
                </a:solidFill>
                <a:effectLst/>
                <a:latin typeface="inter-regular"/>
              </a:rPr>
              <a:t>The method of the class is known as an </a:t>
            </a:r>
            <a:r>
              <a:rPr lang="en-GB" sz="3500" b="1" i="0" dirty="0">
                <a:solidFill>
                  <a:srgbClr val="333333"/>
                </a:solidFill>
                <a:effectLst/>
                <a:latin typeface="inter-bold"/>
              </a:rPr>
              <a:t>instance method</a:t>
            </a:r>
            <a:r>
              <a:rPr lang="en-GB" sz="3500" b="0" i="0" dirty="0">
                <a:solidFill>
                  <a:srgbClr val="333333"/>
                </a:solidFill>
                <a:effectLst/>
                <a:latin typeface="inter-regular"/>
              </a:rPr>
              <a:t>. It is a </a:t>
            </a:r>
            <a:r>
              <a:rPr lang="en-GB" sz="3500" b="1" i="0" dirty="0">
                <a:solidFill>
                  <a:srgbClr val="333333"/>
                </a:solidFill>
                <a:effectLst/>
                <a:latin typeface="inter-bold"/>
              </a:rPr>
              <a:t>non-static</a:t>
            </a:r>
            <a:r>
              <a:rPr lang="en-GB" sz="3500" b="0" i="0" dirty="0">
                <a:solidFill>
                  <a:srgbClr val="333333"/>
                </a:solidFill>
                <a:effectLst/>
                <a:latin typeface="inter-regular"/>
              </a:rPr>
              <a:t> method defined in the class. Before calling or invoking the instance method, it is necessary to create an object of its class. Let's see an example of an instance method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GB" sz="34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GB" sz="3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sz="34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GB" sz="3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sz="3400" b="0" i="0" dirty="0" err="1">
                <a:solidFill>
                  <a:srgbClr val="000000"/>
                </a:solidFill>
                <a:effectLst/>
                <a:latin typeface="inter-regular"/>
              </a:rPr>
              <a:t>InstanceMethodExample</a:t>
            </a:r>
            <a:r>
              <a:rPr lang="en-GB" sz="3400" b="0" i="0" dirty="0">
                <a:solidFill>
                  <a:srgbClr val="000000"/>
                </a:solidFill>
                <a:effectLst/>
                <a:latin typeface="inter-regular"/>
              </a:rPr>
              <a:t>  {  </a:t>
            </a:r>
          </a:p>
          <a:p>
            <a:pPr algn="just">
              <a:buFont typeface="+mj-lt"/>
              <a:buAutoNum type="arabicPeriod"/>
            </a:pPr>
            <a:r>
              <a:rPr lang="en-GB" sz="3400" b="1" i="0" dirty="0">
                <a:solidFill>
                  <a:srgbClr val="006699"/>
                </a:solidFill>
                <a:effectLst/>
                <a:latin typeface="inter-regular"/>
              </a:rPr>
              <a:t>           public</a:t>
            </a:r>
            <a:r>
              <a:rPr lang="en-GB" sz="3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sz="34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GB" sz="3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sz="34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GB" sz="3400" b="0" i="0" dirty="0">
                <a:solidFill>
                  <a:srgbClr val="000000"/>
                </a:solidFill>
                <a:effectLst/>
                <a:latin typeface="inter-regular"/>
              </a:rPr>
              <a:t> main(String [] </a:t>
            </a:r>
            <a:r>
              <a:rPr lang="en-GB" sz="34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GB" sz="3400" b="0" i="0" dirty="0">
                <a:solidFill>
                  <a:srgbClr val="000000"/>
                </a:solidFill>
                <a:effectLst/>
                <a:latin typeface="inter-regular"/>
              </a:rPr>
              <a:t>)  {  </a:t>
            </a:r>
          </a:p>
          <a:p>
            <a:pPr algn="just">
              <a:buFont typeface="+mj-lt"/>
              <a:buAutoNum type="arabicPeriod"/>
            </a:pPr>
            <a:r>
              <a:rPr lang="en-GB" sz="3400" b="0" i="0" dirty="0">
                <a:solidFill>
                  <a:srgbClr val="008200"/>
                </a:solidFill>
                <a:effectLst/>
                <a:latin typeface="inter-regular"/>
              </a:rPr>
              <a:t>                       //Creating an object of the class</a:t>
            </a:r>
            <a:r>
              <a:rPr lang="en-GB" sz="3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371600" lvl="3" indent="0" algn="just">
              <a:buNone/>
            </a:pPr>
            <a:r>
              <a:rPr lang="en-GB" sz="2800" b="0" i="0" dirty="0" err="1">
                <a:solidFill>
                  <a:srgbClr val="000000"/>
                </a:solidFill>
                <a:effectLst/>
                <a:latin typeface="inter-regular"/>
              </a:rPr>
              <a:t>InstanceMethodExample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sz="2800" b="0" i="0" dirty="0" err="1">
                <a:solidFill>
                  <a:srgbClr val="000000"/>
                </a:solidFill>
                <a:effectLst/>
                <a:latin typeface="inter-regular"/>
              </a:rPr>
              <a:t>obj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GB" sz="28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sz="2800" b="0" i="0" dirty="0" err="1">
                <a:solidFill>
                  <a:srgbClr val="000000"/>
                </a:solidFill>
                <a:effectLst/>
                <a:latin typeface="inter-regular"/>
              </a:rPr>
              <a:t>InstanceMethodExample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marL="457200" lvl="1" indent="0" algn="just">
              <a:buNone/>
            </a:pPr>
            <a:r>
              <a:rPr lang="en-GB" sz="3200" b="0" i="0" dirty="0">
                <a:solidFill>
                  <a:srgbClr val="008200"/>
                </a:solidFill>
                <a:effectLst/>
                <a:latin typeface="inter-regular"/>
              </a:rPr>
              <a:t>                      //invoking instance method 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457200" lvl="1" indent="0" algn="just">
              <a:buNone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inter-regular"/>
              </a:rPr>
              <a:t>                          </a:t>
            </a:r>
            <a:r>
              <a:rPr lang="en-GB" sz="28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GB" sz="2800" b="0" i="0" dirty="0">
                <a:solidFill>
                  <a:srgbClr val="0000FF"/>
                </a:solidFill>
                <a:effectLst/>
                <a:latin typeface="inter-regular"/>
              </a:rPr>
              <a:t>"The sum is: "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inter-regular"/>
              </a:rPr>
              <a:t>+</a:t>
            </a:r>
            <a:r>
              <a:rPr lang="en-GB" sz="2800" b="0" i="0" dirty="0" err="1">
                <a:solidFill>
                  <a:srgbClr val="000000"/>
                </a:solidFill>
                <a:effectLst/>
                <a:latin typeface="inter-regular"/>
              </a:rPr>
              <a:t>obj.add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GB" sz="2800" b="0" i="0" dirty="0">
                <a:solidFill>
                  <a:srgbClr val="C00000"/>
                </a:solidFill>
                <a:effectLst/>
                <a:latin typeface="inter-regular"/>
              </a:rPr>
              <a:t>12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GB" sz="2800" b="0" i="0" dirty="0">
                <a:solidFill>
                  <a:srgbClr val="C00000"/>
                </a:solidFill>
                <a:effectLst/>
                <a:latin typeface="inter-regular"/>
              </a:rPr>
              <a:t>13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inter-regular"/>
              </a:rPr>
              <a:t>));  </a:t>
            </a:r>
          </a:p>
          <a:p>
            <a:pPr algn="just">
              <a:buFont typeface="+mj-lt"/>
              <a:buAutoNum type="arabicPeriod"/>
            </a:pPr>
            <a:r>
              <a:rPr lang="en-GB" sz="3400" b="0" i="0" dirty="0">
                <a:solidFill>
                  <a:srgbClr val="000000"/>
                </a:solidFill>
                <a:effectLst/>
                <a:latin typeface="inter-regular"/>
              </a:rPr>
              <a:t>                         }  </a:t>
            </a:r>
          </a:p>
          <a:p>
            <a:pPr algn="just">
              <a:buFont typeface="+mj-lt"/>
              <a:buAutoNum type="arabicPeriod"/>
            </a:pPr>
            <a:r>
              <a:rPr lang="en-GB" sz="3400" b="1" i="0" dirty="0">
                <a:solidFill>
                  <a:srgbClr val="006699"/>
                </a:solidFill>
                <a:effectLst/>
                <a:latin typeface="inter-regular"/>
              </a:rPr>
              <a:t>              int</a:t>
            </a:r>
            <a:r>
              <a:rPr lang="en-GB" sz="3400" b="0" i="0" dirty="0">
                <a:solidFill>
                  <a:srgbClr val="000000"/>
                </a:solidFill>
                <a:effectLst/>
                <a:latin typeface="inter-regular"/>
              </a:rPr>
              <a:t> s;  </a:t>
            </a:r>
          </a:p>
          <a:p>
            <a:pPr algn="just">
              <a:buFont typeface="+mj-lt"/>
              <a:buAutoNum type="arabicPeriod"/>
            </a:pPr>
            <a:r>
              <a:rPr lang="en-GB" sz="3400" b="0" i="0" dirty="0">
                <a:solidFill>
                  <a:srgbClr val="008200"/>
                </a:solidFill>
                <a:effectLst/>
                <a:latin typeface="inter-regular"/>
              </a:rPr>
              <a:t>//user-defined method because we have not used static keyword</a:t>
            </a:r>
            <a:r>
              <a:rPr lang="en-GB" sz="3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GB" sz="3400" b="1" i="0" dirty="0">
                <a:solidFill>
                  <a:srgbClr val="006699"/>
                </a:solidFill>
                <a:effectLst/>
                <a:latin typeface="inter-regular"/>
              </a:rPr>
              <a:t>        public</a:t>
            </a:r>
            <a:r>
              <a:rPr lang="en-GB" sz="3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sz="34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GB" sz="3400" b="0" i="0" dirty="0">
                <a:solidFill>
                  <a:srgbClr val="000000"/>
                </a:solidFill>
                <a:effectLst/>
                <a:latin typeface="inter-regular"/>
              </a:rPr>
              <a:t> add(</a:t>
            </a:r>
            <a:r>
              <a:rPr lang="en-GB" sz="34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GB" sz="3400" b="0" i="0" dirty="0">
                <a:solidFill>
                  <a:srgbClr val="000000"/>
                </a:solidFill>
                <a:effectLst/>
                <a:latin typeface="inter-regular"/>
              </a:rPr>
              <a:t> a, </a:t>
            </a:r>
            <a:r>
              <a:rPr lang="en-GB" sz="34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GB" sz="3400" b="0" i="0" dirty="0">
                <a:solidFill>
                  <a:srgbClr val="000000"/>
                </a:solidFill>
                <a:effectLst/>
                <a:latin typeface="inter-regular"/>
              </a:rPr>
              <a:t> b)  </a:t>
            </a:r>
          </a:p>
          <a:p>
            <a:pPr algn="just">
              <a:buFont typeface="+mj-lt"/>
              <a:buAutoNum type="arabicPeriod"/>
            </a:pPr>
            <a:r>
              <a:rPr lang="en-GB" sz="3400" b="0" i="0" dirty="0">
                <a:solidFill>
                  <a:srgbClr val="000000"/>
                </a:solidFill>
                <a:effectLst/>
                <a:latin typeface="inter-regular"/>
              </a:rPr>
              <a:t>           {  </a:t>
            </a:r>
          </a:p>
          <a:p>
            <a:pPr algn="just">
              <a:buFont typeface="+mj-lt"/>
              <a:buAutoNum type="arabicPeriod"/>
            </a:pPr>
            <a:r>
              <a:rPr lang="en-GB" sz="3400" b="0" i="0" dirty="0">
                <a:solidFill>
                  <a:srgbClr val="000000"/>
                </a:solidFill>
                <a:effectLst/>
                <a:latin typeface="inter-regular"/>
              </a:rPr>
              <a:t>                 s = </a:t>
            </a:r>
            <a:r>
              <a:rPr lang="en-GB" sz="3400" b="0" i="0" dirty="0" err="1">
                <a:solidFill>
                  <a:srgbClr val="000000"/>
                </a:solidFill>
                <a:effectLst/>
                <a:latin typeface="inter-regular"/>
              </a:rPr>
              <a:t>a+b</a:t>
            </a:r>
            <a:r>
              <a:rPr lang="en-GB" sz="34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>
              <a:buFont typeface="+mj-lt"/>
              <a:buAutoNum type="arabicPeriod"/>
            </a:pPr>
            <a:r>
              <a:rPr lang="en-GB" sz="3400" b="0" i="0" dirty="0">
                <a:solidFill>
                  <a:srgbClr val="008200"/>
                </a:solidFill>
                <a:effectLst/>
                <a:latin typeface="inter-regular"/>
              </a:rPr>
              <a:t>                     //returning the sum</a:t>
            </a:r>
            <a:r>
              <a:rPr lang="en-GB" sz="3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GB" sz="3400" b="1" i="0" dirty="0">
                <a:solidFill>
                  <a:srgbClr val="006699"/>
                </a:solidFill>
                <a:effectLst/>
                <a:latin typeface="inter-regular"/>
              </a:rPr>
              <a:t>                return</a:t>
            </a:r>
            <a:r>
              <a:rPr lang="en-GB" sz="3400" b="0" i="0" dirty="0">
                <a:solidFill>
                  <a:srgbClr val="000000"/>
                </a:solidFill>
                <a:effectLst/>
                <a:latin typeface="inter-regular"/>
              </a:rPr>
              <a:t> s;  </a:t>
            </a:r>
          </a:p>
          <a:p>
            <a:pPr algn="just">
              <a:buFont typeface="+mj-lt"/>
              <a:buAutoNum type="arabicPeriod"/>
            </a:pPr>
            <a:r>
              <a:rPr lang="en-GB" sz="3400" b="0" i="0" dirty="0">
                <a:solidFill>
                  <a:srgbClr val="000000"/>
                </a:solidFill>
                <a:effectLst/>
                <a:latin typeface="inter-regular"/>
              </a:rPr>
              <a:t>                }  </a:t>
            </a:r>
          </a:p>
          <a:p>
            <a:pPr algn="just">
              <a:buFont typeface="+mj-lt"/>
              <a:buAutoNum type="arabicPeriod"/>
            </a:pPr>
            <a:r>
              <a:rPr lang="en-GB" sz="3400" b="0" i="0" dirty="0">
                <a:solidFill>
                  <a:srgbClr val="000000"/>
                </a:solidFill>
                <a:effectLst/>
                <a:latin typeface="inter-regular"/>
              </a:rPr>
              <a:t>         } 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923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6ACA-C161-409D-A6FB-9ACC74A1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49911"/>
          </a:xfrm>
        </p:spPr>
        <p:txBody>
          <a:bodyPr/>
          <a:lstStyle/>
          <a:p>
            <a:r>
              <a:rPr lang="en-GB" dirty="0"/>
              <a:t>Types of Instance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101C-A30B-4DD1-A8D8-CADB58429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94804"/>
            <a:ext cx="12192000" cy="6263195"/>
          </a:xfrm>
        </p:spPr>
        <p:txBody>
          <a:bodyPr>
            <a:normAutofit/>
          </a:bodyPr>
          <a:lstStyle/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There are two types of instance method: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inter-bold"/>
              </a:rPr>
              <a:t>Accessor Method</a:t>
            </a: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inter-bold"/>
              </a:rPr>
              <a:t>Mutator Method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Accessor Method: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The method(s) that reads the instance variable(s) is known as the accessor method. We can easily identify it because the method is prefixed with the word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get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. It is also known as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getters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. It returns the value of the private field. It is used to get the value of the private field.</a:t>
            </a:r>
            <a:endParaRPr lang="en-GB" b="1" dirty="0">
              <a:solidFill>
                <a:srgbClr val="000000"/>
              </a:solidFill>
              <a:latin typeface="inter-bold"/>
            </a:endParaRP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             public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getId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()  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              {    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                      return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Id;  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                }    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Mutator Method: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The method(s) read the instance variable(s) and also modify the values. We can easily identify it because the method is prefixed with the word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set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. It is also known as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setters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or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modifiers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. It does not return anything. It accepts a parameter of the same data type that depends on the field. It is used to set the value of the private field.</a:t>
            </a: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                public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setRoll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roll)   </a:t>
            </a:r>
          </a:p>
          <a:p>
            <a:pPr marL="914400" lvl="2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       {  </a:t>
            </a:r>
          </a:p>
          <a:p>
            <a:pPr marL="1371600" lvl="3" indent="0" algn="just">
              <a:buNone/>
            </a:pPr>
            <a:r>
              <a:rPr lang="en-GB" b="1" i="0" dirty="0" err="1">
                <a:solidFill>
                  <a:srgbClr val="006699"/>
                </a:solidFill>
                <a:effectLst/>
                <a:latin typeface="inter-regular"/>
              </a:rPr>
              <a:t>this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.roll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= roll;  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               }  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b="1" i="0" dirty="0">
              <a:solidFill>
                <a:srgbClr val="000000"/>
              </a:solidFill>
              <a:effectLst/>
              <a:latin typeface="inter-bold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672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768B-D0D2-4632-B059-B136A321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2" cy="683581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Abstract Method</a:t>
            </a:r>
            <a:br>
              <a:rPr lang="en-GB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220CE-4249-4096-8729-92899134D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2256"/>
            <a:ext cx="12192000" cy="6098960"/>
          </a:xfrm>
        </p:spPr>
        <p:txBody>
          <a:bodyPr>
            <a:normAutofit fontScale="92500" lnSpcReduction="10000"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The method that does not has method body is known as abstract method. In other words, without an implementation is known as abstract method. It always declares in the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abstract class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. It means the class itself must be abstract if it has abstract method. To create an abstract method, we use the keyword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abstract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r>
              <a:rPr lang="en-GB" dirty="0">
                <a:solidFill>
                  <a:srgbClr val="333333"/>
                </a:solidFill>
                <a:latin typeface="inter-regular"/>
              </a:rPr>
              <a:t>Syntax:          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abstract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method_name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lvl="3" algn="just">
              <a:buFont typeface="+mj-lt"/>
              <a:buAutoNum type="arabicPeriod"/>
            </a:pPr>
            <a:r>
              <a:rPr lang="en-GB" sz="1400" b="1" i="0" dirty="0">
                <a:solidFill>
                  <a:srgbClr val="006699"/>
                </a:solidFill>
                <a:effectLst/>
                <a:latin typeface="inter-regular"/>
              </a:rPr>
              <a:t>abstract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sz="14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 Demo </a:t>
            </a:r>
            <a:r>
              <a:rPr lang="en-GB" sz="1400" b="0" i="0" dirty="0">
                <a:solidFill>
                  <a:srgbClr val="008200"/>
                </a:solidFill>
                <a:effectLst/>
                <a:latin typeface="inter-regular"/>
              </a:rPr>
              <a:t>//abstract class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  {  </a:t>
            </a:r>
          </a:p>
          <a:p>
            <a:pPr lvl="3" algn="just">
              <a:buFont typeface="+mj-lt"/>
              <a:buAutoNum type="arabicPeriod"/>
            </a:pPr>
            <a:r>
              <a:rPr lang="en-GB" sz="1400" b="0" i="0" dirty="0">
                <a:solidFill>
                  <a:srgbClr val="008200"/>
                </a:solidFill>
                <a:effectLst/>
                <a:latin typeface="inter-regular"/>
              </a:rPr>
              <a:t>//abstract method declaration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lvl="3" algn="just">
              <a:buFont typeface="+mj-lt"/>
              <a:buAutoNum type="arabicPeriod"/>
            </a:pPr>
            <a:r>
              <a:rPr lang="en-GB" sz="1400" b="1" i="0" dirty="0">
                <a:solidFill>
                  <a:srgbClr val="006699"/>
                </a:solidFill>
                <a:effectLst/>
                <a:latin typeface="inter-regular"/>
              </a:rPr>
              <a:t>abstract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sz="14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 display();  </a:t>
            </a:r>
          </a:p>
          <a:p>
            <a:pPr lvl="3" algn="just">
              <a:buFont typeface="+mj-lt"/>
              <a:buAutoNum type="arabicPeriod"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lvl="3" algn="just">
              <a:buFont typeface="+mj-lt"/>
              <a:buAutoNum type="arabicPeriod"/>
            </a:pPr>
            <a:r>
              <a:rPr lang="en-GB" sz="14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sz="14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inter-regular"/>
              </a:rPr>
              <a:t>MyClass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sz="1400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 Demo  {  </a:t>
            </a:r>
          </a:p>
          <a:p>
            <a:pPr lvl="3" algn="just">
              <a:buFont typeface="+mj-lt"/>
              <a:buAutoNum type="arabicPeriod"/>
            </a:pPr>
            <a:r>
              <a:rPr lang="en-GB" sz="1400" b="0" i="0" dirty="0">
                <a:solidFill>
                  <a:srgbClr val="008200"/>
                </a:solidFill>
                <a:effectLst/>
                <a:latin typeface="inter-regular"/>
              </a:rPr>
              <a:t>//method </a:t>
            </a:r>
            <a:r>
              <a:rPr lang="en-GB" sz="1400" b="0" i="0" dirty="0" err="1">
                <a:solidFill>
                  <a:srgbClr val="008200"/>
                </a:solidFill>
                <a:effectLst/>
                <a:latin typeface="inter-regular"/>
              </a:rPr>
              <a:t>impelmentation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lvl="3" algn="just">
              <a:buFont typeface="+mj-lt"/>
              <a:buAutoNum type="arabicPeriod"/>
            </a:pPr>
            <a:r>
              <a:rPr lang="en-GB" sz="14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 display()  {  </a:t>
            </a:r>
          </a:p>
          <a:p>
            <a:pPr lvl="3" algn="just">
              <a:buFont typeface="+mj-lt"/>
              <a:buAutoNum type="arabicPeriod"/>
            </a:pPr>
            <a:r>
              <a:rPr lang="en-GB" sz="14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GB" sz="1400" b="0" i="0" dirty="0">
                <a:solidFill>
                  <a:srgbClr val="0000FF"/>
                </a:solidFill>
                <a:effectLst/>
                <a:latin typeface="inter-regular"/>
              </a:rPr>
              <a:t>"Abstract method?"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lvl="3" algn="just">
              <a:buFont typeface="+mj-lt"/>
              <a:buAutoNum type="arabicPeriod"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lvl="3" algn="just">
              <a:buFont typeface="+mj-lt"/>
              <a:buAutoNum type="arabicPeriod"/>
            </a:pPr>
            <a:r>
              <a:rPr lang="en-GB" sz="14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sz="14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sz="14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[])  {  </a:t>
            </a:r>
          </a:p>
          <a:p>
            <a:pPr lvl="3" algn="just">
              <a:buFont typeface="+mj-lt"/>
              <a:buAutoNum type="arabicPeriod"/>
            </a:pPr>
            <a:r>
              <a:rPr lang="en-GB" sz="1400" b="0" i="0" dirty="0">
                <a:solidFill>
                  <a:srgbClr val="008200"/>
                </a:solidFill>
                <a:effectLst/>
                <a:latin typeface="inter-regular"/>
              </a:rPr>
              <a:t>//creating object of abstract class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lvl="3" algn="just">
              <a:buFont typeface="+mj-lt"/>
              <a:buAutoNum type="arabicPeriod"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Demo 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inter-regular"/>
              </a:rPr>
              <a:t>obj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GB" sz="14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inter-regular"/>
              </a:rPr>
              <a:t>MyClass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lvl="3" algn="just">
              <a:buFont typeface="+mj-lt"/>
              <a:buAutoNum type="arabicPeriod"/>
            </a:pPr>
            <a:r>
              <a:rPr lang="en-GB" sz="1400" b="0" i="0" dirty="0">
                <a:solidFill>
                  <a:srgbClr val="008200"/>
                </a:solidFill>
                <a:effectLst/>
                <a:latin typeface="inter-regular"/>
              </a:rPr>
              <a:t>//invoking abstract method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lvl="3" algn="just">
              <a:buFont typeface="+mj-lt"/>
              <a:buAutoNum type="arabicPeriod"/>
            </a:pPr>
            <a:r>
              <a:rPr lang="en-GB" sz="1400" b="0" i="0" dirty="0" err="1">
                <a:solidFill>
                  <a:srgbClr val="000000"/>
                </a:solidFill>
                <a:effectLst/>
                <a:latin typeface="inter-regular"/>
              </a:rPr>
              <a:t>obj.display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lvl="3" algn="just">
              <a:buFont typeface="+mj-lt"/>
              <a:buAutoNum type="arabicPeriod"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lvl="3" algn="just">
              <a:buFont typeface="+mj-lt"/>
              <a:buAutoNum type="arabicPeriod"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GB" dirty="0">
              <a:solidFill>
                <a:srgbClr val="333333"/>
              </a:solidFill>
              <a:latin typeface="inter-regular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956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D238-78B1-4190-8A2E-1C90EFD3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3682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Constructors in Java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9CEB8-1035-4F55-A72A-101473B18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0013"/>
            <a:ext cx="12192000" cy="5171350"/>
          </a:xfrm>
        </p:spPr>
        <p:txBody>
          <a:bodyPr/>
          <a:lstStyle/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In </a:t>
            </a:r>
            <a:r>
              <a:rPr lang="en-GB" b="0" i="0" u="none" strike="noStrike" dirty="0">
                <a:solidFill>
                  <a:srgbClr val="008000"/>
                </a:solidFill>
                <a:effectLst/>
                <a:latin typeface="inter-regular"/>
                <a:hlinkClick r:id="rId2"/>
              </a:rPr>
              <a:t>Java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, a constructor is a block of codes similar to the method. It is called when an instance of the </a:t>
            </a:r>
            <a:r>
              <a:rPr lang="en-GB" b="0" i="0" u="none" strike="noStrike" dirty="0">
                <a:solidFill>
                  <a:srgbClr val="008000"/>
                </a:solidFill>
                <a:effectLst/>
                <a:latin typeface="inter-regular"/>
                <a:hlinkClick r:id="rId3"/>
              </a:rPr>
              <a:t>class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is created. At the time of calling constructor, memory for the object is allocated in the memory.</a:t>
            </a: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It is a special type of method which is used to initialize the object.</a:t>
            </a: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Every time an object is created using the new() keyword, at least one constructor is called.</a:t>
            </a: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Java compiler provides a default constructor by default.</a:t>
            </a: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There are two types of constructors in Java: no-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inter-regular"/>
              </a:rPr>
              <a:t>arg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 constructor, and parameterized constructor.</a:t>
            </a:r>
          </a:p>
          <a:p>
            <a:pPr algn="just"/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Rules for creating Java constructor  :</a:t>
            </a: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There are two rules defined for the constructor.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Constructor name must be the same as its class name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A Constructor must have no explicit return type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A Java constructor cannot be abstract, static, final, and synchronized</a:t>
            </a:r>
          </a:p>
          <a:p>
            <a:pPr algn="just"/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807300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C27E-4ED4-4EAB-ACA7-3D5DCD05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4" y="0"/>
            <a:ext cx="9211858" cy="816638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Types of Java constructors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1425-1997-43ED-9010-F986A45D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4" y="967666"/>
            <a:ext cx="12129856" cy="589033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Default constructor (no-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arg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constructor)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Parameterized constructor</a:t>
            </a:r>
          </a:p>
          <a:p>
            <a:pPr algn="just"/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Java Default Constructor: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                   A constructor is called "Default Constructor" when it doesn't have any parameter.</a:t>
            </a:r>
          </a:p>
          <a:p>
            <a:pPr marL="0" indent="0" algn="just">
              <a:buNone/>
            </a:pPr>
            <a:r>
              <a:rPr lang="en-GB" dirty="0">
                <a:solidFill>
                  <a:srgbClr val="333333"/>
                </a:solidFill>
                <a:latin typeface="inter-regular"/>
              </a:rPr>
              <a:t>  Syntax: 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&lt;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class_name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&gt;(){}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If there is no constructor in a class, compiler automatically creates a default constructor.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Java Parameterized Constructor: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A constructor which has a specific number of parameters is called a parameterized constructor.</a:t>
            </a:r>
            <a:endParaRPr lang="en-GB" dirty="0">
              <a:solidFill>
                <a:srgbClr val="610B38"/>
              </a:solidFill>
              <a:latin typeface="erdana"/>
            </a:endParaRP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&lt;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class_name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&gt;(int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a,</a:t>
            </a:r>
            <a:r>
              <a:rPr lang="en-GB" dirty="0" err="1">
                <a:solidFill>
                  <a:srgbClr val="000000"/>
                </a:solidFill>
                <a:latin typeface="inter-regular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inter-regular"/>
              </a:rPr>
              <a:t> n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){} </a:t>
            </a:r>
          </a:p>
          <a:p>
            <a:pPr marL="0" indent="0" algn="just">
              <a:buNone/>
            </a:pPr>
            <a:r>
              <a:rPr lang="en-GB" dirty="0">
                <a:solidFill>
                  <a:srgbClr val="000000"/>
                </a:solidFill>
                <a:latin typeface="inter-regular"/>
              </a:rPr>
              <a:t>Constructor Overloading :  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Constructor </a:t>
            </a:r>
            <a:r>
              <a:rPr lang="en-GB" dirty="0">
                <a:solidFill>
                  <a:srgbClr val="008000"/>
                </a:solidFill>
                <a:latin typeface="inter-regular"/>
              </a:rPr>
              <a:t>overloading in java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is a technique of having more than one constructor with different parameter lists. They are arranged in a way that each constructor performs a different task. They are differentiated by the compiler by the number of parameters in the list and their types.</a:t>
            </a:r>
            <a:endParaRPr lang="en-GB" dirty="0">
              <a:solidFill>
                <a:srgbClr val="000000"/>
              </a:solidFill>
              <a:latin typeface="inter-regular"/>
            </a:endParaRPr>
          </a:p>
          <a:p>
            <a:pPr marL="0" indent="0" algn="just">
              <a:buNone/>
            </a:pPr>
            <a:endParaRPr lang="en-GB" b="0" i="0" dirty="0">
              <a:solidFill>
                <a:srgbClr val="610B38"/>
              </a:solidFill>
              <a:effectLst/>
              <a:latin typeface="erdana"/>
            </a:endParaRPr>
          </a:p>
          <a:p>
            <a:pPr marL="0" indent="0" algn="just">
              <a:buNone/>
            </a:pPr>
            <a:endParaRPr lang="en-GB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en-GB" dirty="0">
              <a:solidFill>
                <a:srgbClr val="333333"/>
              </a:solidFill>
              <a:latin typeface="inter-regular"/>
            </a:endParaRPr>
          </a:p>
          <a:p>
            <a:pPr marL="0" indent="0" algn="just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               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7455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C6AF-C2E9-4068-8ED3-F5FE2874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8676"/>
            <a:ext cx="8596668" cy="772357"/>
          </a:xfrm>
        </p:spPr>
        <p:txBody>
          <a:bodyPr/>
          <a:lstStyle/>
          <a:p>
            <a:r>
              <a:rPr lang="en-GB" dirty="0"/>
              <a:t>Static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D7FB-AB10-444A-89E4-A15BACD1A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7" y="861134"/>
            <a:ext cx="12103223" cy="5637319"/>
          </a:xfrm>
        </p:spPr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static keyword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in </a:t>
            </a:r>
            <a:r>
              <a:rPr lang="en-GB" b="0" i="0" u="none" strike="noStrike" dirty="0">
                <a:solidFill>
                  <a:srgbClr val="008000"/>
                </a:solidFill>
                <a:effectLst/>
                <a:latin typeface="inter-regular"/>
                <a:hlinkClick r:id="rId2"/>
              </a:rPr>
              <a:t>Java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is used for memory management mainly. We can apply static keyword with </a:t>
            </a:r>
            <a:r>
              <a:rPr lang="en-GB" b="0" i="0" u="none" strike="noStrike" dirty="0">
                <a:solidFill>
                  <a:srgbClr val="008000"/>
                </a:solidFill>
                <a:effectLst/>
                <a:latin typeface="inter-regular"/>
                <a:hlinkClick r:id="rId3"/>
              </a:rPr>
              <a:t>variables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, methods, blocks and </a:t>
            </a:r>
            <a:r>
              <a:rPr lang="en-GB" b="0" i="0" u="none" strike="noStrike" dirty="0">
                <a:solidFill>
                  <a:srgbClr val="008000"/>
                </a:solidFill>
                <a:effectLst/>
                <a:latin typeface="inter-regular"/>
                <a:hlinkClick r:id="rId4"/>
              </a:rPr>
              <a:t>nested classes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Advantages of static variable:</a:t>
            </a:r>
          </a:p>
          <a:p>
            <a:pPr algn="just"/>
            <a:r>
              <a:rPr lang="en-GB" sz="1600" b="0" i="0" dirty="0">
                <a:solidFill>
                  <a:srgbClr val="333333"/>
                </a:solidFill>
                <a:effectLst/>
                <a:latin typeface="inter-regular"/>
              </a:rPr>
              <a:t>It makes your program </a:t>
            </a:r>
            <a:r>
              <a:rPr lang="en-GB" sz="1600" b="1" i="0" dirty="0">
                <a:solidFill>
                  <a:srgbClr val="333333"/>
                </a:solidFill>
                <a:effectLst/>
                <a:latin typeface="inter-bold"/>
              </a:rPr>
              <a:t>memory efficient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inter-regular"/>
              </a:rPr>
              <a:t> (i.e., it saves memory).</a:t>
            </a:r>
          </a:p>
          <a:p>
            <a:pPr marL="0" indent="0">
              <a:buNone/>
            </a:pPr>
            <a:r>
              <a:rPr lang="en-GB" sz="2000" dirty="0"/>
              <a:t>This Keyword:</a:t>
            </a:r>
          </a:p>
          <a:p>
            <a:pPr algn="just"/>
            <a:r>
              <a:rPr lang="en-GB" sz="1400" b="0" i="0" dirty="0">
                <a:solidFill>
                  <a:srgbClr val="333333"/>
                </a:solidFill>
                <a:effectLst/>
                <a:latin typeface="inter-regular"/>
              </a:rPr>
              <a:t>There can be a lot of usage of </a:t>
            </a:r>
            <a:r>
              <a:rPr lang="en-GB" sz="1400" b="1" i="0" dirty="0">
                <a:solidFill>
                  <a:srgbClr val="333333"/>
                </a:solidFill>
                <a:effectLst/>
                <a:latin typeface="inter-bold"/>
              </a:rPr>
              <a:t>Java this keyword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inter-regular"/>
              </a:rPr>
              <a:t>. In Java, this is a </a:t>
            </a:r>
            <a:r>
              <a:rPr lang="en-GB" sz="1400" b="1" i="0" dirty="0">
                <a:solidFill>
                  <a:srgbClr val="333333"/>
                </a:solidFill>
                <a:effectLst/>
                <a:latin typeface="inter-bold"/>
              </a:rPr>
              <a:t>reference variable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inter-regular"/>
              </a:rPr>
              <a:t> that refers to the current object.</a:t>
            </a:r>
          </a:p>
          <a:p>
            <a:pPr marL="0" indent="0">
              <a:buNone/>
            </a:pPr>
            <a:r>
              <a:rPr lang="en-GB" sz="1400" dirty="0"/>
              <a:t>Usage of Java this keyword:</a:t>
            </a:r>
          </a:p>
          <a:p>
            <a:pPr marL="400050" lvl="1" indent="0">
              <a:buNone/>
            </a:pPr>
            <a:r>
              <a:rPr lang="en-GB" sz="1200" dirty="0"/>
              <a:t> this can be used to refer current class instance variable.</a:t>
            </a:r>
          </a:p>
          <a:p>
            <a:pPr marL="400050" lvl="1" indent="0">
              <a:buNone/>
            </a:pPr>
            <a:r>
              <a:rPr lang="en-GB" sz="1200" dirty="0"/>
              <a:t> this can be used to invoke current class method (implicitly)</a:t>
            </a:r>
          </a:p>
          <a:p>
            <a:pPr marL="400050" lvl="1" indent="0">
              <a:buNone/>
            </a:pPr>
            <a:r>
              <a:rPr lang="en-GB" sz="1200" dirty="0"/>
              <a:t>this() can be used to invoke current class constructor.</a:t>
            </a:r>
          </a:p>
          <a:p>
            <a:pPr marL="400050" lvl="1" indent="0">
              <a:buNone/>
            </a:pPr>
            <a:r>
              <a:rPr lang="en-GB" sz="1200" dirty="0"/>
              <a:t>this can be passed as an argument in the method call.</a:t>
            </a:r>
          </a:p>
          <a:p>
            <a:pPr marL="400050" lvl="1" indent="0">
              <a:buNone/>
            </a:pPr>
            <a:r>
              <a:rPr lang="en-GB" sz="1200" dirty="0"/>
              <a:t>this can be passed as argument in the constructor call.</a:t>
            </a:r>
          </a:p>
          <a:p>
            <a:pPr marL="400050" lvl="1" indent="0">
              <a:buNone/>
            </a:pPr>
            <a:r>
              <a:rPr lang="en-GB" sz="1200" dirty="0"/>
              <a:t>this can be used to return the current class instance from the method.</a:t>
            </a:r>
            <a:br>
              <a:rPr lang="en-GB" sz="1200" dirty="0"/>
            </a:br>
            <a:endParaRPr lang="en-GB" sz="1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631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8086-A39C-4AD3-95E0-877E1AD6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Interview Preparation …..?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EA25-7D99-46C5-AFE5-52F5D75C3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5184559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b="0" i="0" dirty="0">
                <a:solidFill>
                  <a:srgbClr val="272C37"/>
                </a:solidFill>
                <a:effectLst/>
                <a:latin typeface="Roboto" panose="020B0604020202020204" pitchFamily="2" charset="0"/>
              </a:rPr>
              <a:t>1.what is OOPS ?</a:t>
            </a:r>
          </a:p>
          <a:p>
            <a:r>
              <a:rPr lang="en-GB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2. </a:t>
            </a:r>
            <a:r>
              <a:rPr lang="en-GB" dirty="0">
                <a:solidFill>
                  <a:srgbClr val="272C37"/>
                </a:solidFill>
                <a:latin typeface="Roboto" panose="02000000000000000000" pitchFamily="2" charset="0"/>
              </a:rPr>
              <a:t>What is class and Object </a:t>
            </a:r>
            <a:r>
              <a:rPr lang="en-GB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?</a:t>
            </a:r>
          </a:p>
          <a:p>
            <a:r>
              <a:rPr lang="en-GB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3. </a:t>
            </a:r>
            <a:r>
              <a:rPr lang="en-GB" dirty="0">
                <a:solidFill>
                  <a:srgbClr val="272C37"/>
                </a:solidFill>
                <a:latin typeface="Roboto" panose="02000000000000000000" pitchFamily="2" charset="0"/>
              </a:rPr>
              <a:t>what is terminal operator </a:t>
            </a:r>
            <a:r>
              <a:rPr lang="en-GB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 ?</a:t>
            </a:r>
          </a:p>
          <a:p>
            <a:r>
              <a:rPr lang="en-GB" dirty="0">
                <a:solidFill>
                  <a:srgbClr val="272C37"/>
                </a:solidFill>
                <a:latin typeface="Roboto" panose="02000000000000000000" pitchFamily="2" charset="0"/>
              </a:rPr>
              <a:t>4. what is method and how to call method ?</a:t>
            </a:r>
          </a:p>
          <a:p>
            <a:r>
              <a:rPr lang="en-GB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5. What is constructor ?</a:t>
            </a:r>
          </a:p>
          <a:p>
            <a:r>
              <a:rPr lang="en-GB" dirty="0">
                <a:solidFill>
                  <a:srgbClr val="272C37"/>
                </a:solidFill>
                <a:latin typeface="Roboto" panose="02000000000000000000" pitchFamily="2" charset="0"/>
              </a:rPr>
              <a:t>6. Types of Constructor?</a:t>
            </a:r>
          </a:p>
          <a:p>
            <a:r>
              <a:rPr lang="en-GB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7.Does constructor return any value ?</a:t>
            </a:r>
          </a:p>
          <a:p>
            <a:r>
              <a:rPr lang="en-GB" dirty="0">
                <a:solidFill>
                  <a:srgbClr val="272C37"/>
                </a:solidFill>
                <a:latin typeface="Roboto" panose="02000000000000000000" pitchFamily="2" charset="0"/>
              </a:rPr>
              <a:t>8. what is static keyword ?</a:t>
            </a:r>
          </a:p>
          <a:p>
            <a:r>
              <a:rPr lang="en-GB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9.</a:t>
            </a:r>
            <a:r>
              <a:rPr lang="en-GB" dirty="0">
                <a:solidFill>
                  <a:srgbClr val="272C37"/>
                </a:solidFill>
                <a:latin typeface="Roboto" panose="02000000000000000000" pitchFamily="2" charset="0"/>
              </a:rPr>
              <a:t> why is the main method static ?</a:t>
            </a:r>
          </a:p>
          <a:p>
            <a:r>
              <a:rPr lang="en-GB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10. can we execute the program without main method ?</a:t>
            </a:r>
          </a:p>
          <a:p>
            <a:r>
              <a:rPr lang="en-GB" dirty="0">
                <a:solidFill>
                  <a:srgbClr val="272C37"/>
                </a:solidFill>
                <a:latin typeface="Roboto" panose="02000000000000000000" pitchFamily="2" charset="0"/>
              </a:rPr>
              <a:t>11. Difference b/w Constructor and method ?</a:t>
            </a:r>
            <a:endParaRPr lang="en-GB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endParaRPr lang="en-GB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endParaRPr lang="en-GB" b="0" i="0" u="sng" dirty="0">
              <a:solidFill>
                <a:srgbClr val="008000"/>
              </a:solidFill>
              <a:effectLst/>
              <a:latin typeface="times new roman" panose="02020603050405020304" pitchFamily="18" charset="0"/>
            </a:endParaRPr>
          </a:p>
          <a:p>
            <a:endParaRPr lang="en-GB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endParaRPr lang="en-GB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GB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endParaRPr lang="en-GB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endParaRPr lang="en-GB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0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7D4C-6426-4665-880D-262BFDAE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7654"/>
            <a:ext cx="8596668" cy="718983"/>
          </a:xfrm>
        </p:spPr>
        <p:txBody>
          <a:bodyPr>
            <a:normAutofit/>
          </a:bodyPr>
          <a:lstStyle/>
          <a:p>
            <a:r>
              <a:rPr lang="en-GB" dirty="0"/>
              <a:t>OOPS: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42A0-8932-478B-9A4B-48CDF63C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4703"/>
            <a:ext cx="12192000" cy="586814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OOPS is a programming approach which provides solution to real life problems with the help of algorithms based on real world. 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It uses real world approach to solve a problem. 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212529"/>
                </a:solidFill>
                <a:latin typeface="system-ui"/>
              </a:rPr>
              <a:t>Ex: 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Object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means a real-world entity such as a pen, chair, table, computer, watch, etc. </a:t>
            </a:r>
          </a:p>
          <a:p>
            <a:pPr marL="0" indent="0" algn="l">
              <a:buNone/>
            </a:pP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Object-Oriented Programming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is a methodology or paradigm to design a program using classes and objects. It simplifies software development and maintenance by providing some concepts:</a:t>
            </a: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Java is an object oriented language which supports </a:t>
            </a:r>
            <a:r>
              <a:rPr lang="en-GB" b="1" i="0" dirty="0">
                <a:solidFill>
                  <a:srgbClr val="212529"/>
                </a:solidFill>
                <a:effectLst/>
                <a:latin typeface="system-ui"/>
              </a:rPr>
              <a:t>object oriented concepts like: class and object.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endParaRPr lang="en-GB" dirty="0">
              <a:solidFill>
                <a:srgbClr val="212529"/>
              </a:solidFill>
              <a:latin typeface="system-ui"/>
            </a:endParaRPr>
          </a:p>
          <a:p>
            <a:pPr marL="0" indent="0" algn="l">
              <a:buNone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Main Features of OOPS:</a:t>
            </a:r>
          </a:p>
          <a:p>
            <a:pPr marL="0" indent="0">
              <a:buNone/>
            </a:pPr>
            <a:r>
              <a:rPr lang="en-GB" dirty="0">
                <a:solidFill>
                  <a:srgbClr val="212529"/>
                </a:solidFill>
                <a:latin typeface="system-ui"/>
              </a:rPr>
              <a:t>           1.class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           2.Objects</a:t>
            </a:r>
          </a:p>
          <a:p>
            <a:pPr marL="0" indent="0">
              <a:buNone/>
            </a:pPr>
            <a:r>
              <a:rPr lang="en-GB" dirty="0">
                <a:solidFill>
                  <a:srgbClr val="212529"/>
                </a:solidFill>
                <a:latin typeface="system-ui"/>
              </a:rPr>
              <a:t>	  3.I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nheritence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	  4.Polymorphism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	 5. Encapsulation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          6. Abstraction</a:t>
            </a:r>
          </a:p>
          <a:p>
            <a:pPr marL="0" indent="0">
              <a:buNone/>
            </a:pP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pPr>
              <a:buAutoNum type="arabicPeriod"/>
            </a:pP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GB" dirty="0">
              <a:solidFill>
                <a:srgbClr val="212529"/>
              </a:solidFill>
              <a:latin typeface="system-ui"/>
            </a:endParaRPr>
          </a:p>
          <a:p>
            <a:pPr marL="0" indent="0">
              <a:buNone/>
            </a:pP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What is Object-Oriented Programming">
            <a:extLst>
              <a:ext uri="{FF2B5EF4-FFF2-40B4-BE49-F238E27FC236}">
                <a16:creationId xmlns:a16="http://schemas.microsoft.com/office/drawing/2014/main" id="{9F179814-D3F7-49E8-9F90-D73244C9D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213" y="3275862"/>
            <a:ext cx="6781246" cy="368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402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E381CC-09F7-429B-92D8-16C17F3021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42281" y="1018540"/>
          <a:ext cx="6467476" cy="4084320"/>
        </p:xfrm>
        <a:graphic>
          <a:graphicData uri="http://schemas.openxmlformats.org/drawingml/2006/table">
            <a:tbl>
              <a:tblPr/>
              <a:tblGrid>
                <a:gridCol w="3233738">
                  <a:extLst>
                    <a:ext uri="{9D8B030D-6E8A-4147-A177-3AD203B41FA5}">
                      <a16:colId xmlns:a16="http://schemas.microsoft.com/office/drawing/2014/main" val="3246319207"/>
                    </a:ext>
                  </a:extLst>
                </a:gridCol>
                <a:gridCol w="3233738">
                  <a:extLst>
                    <a:ext uri="{9D8B030D-6E8A-4147-A177-3AD203B41FA5}">
                      <a16:colId xmlns:a16="http://schemas.microsoft.com/office/drawing/2014/main" val="1380808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Java Constructor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D07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7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7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Java Method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D07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7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7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58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 constructor is used to initialize the state of an object.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 method is used to expose the behavior of an object.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744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 constructor must not have a return type.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 method must have a return type.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561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constructor is invoked implicitly.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method is invoked explicitly.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303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Java compiler provides a default constructor if you don't have any constructor in a class.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method is not provided by the compiler in any case.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217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GB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constructor name must be same as the class name.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method name may or may not be same as the class name.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915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264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8C2-6A9A-46AC-A617-613C4E1C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topic…?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28078-F01B-488D-9469-14C3A4A3C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 Inheritance </a:t>
            </a:r>
          </a:p>
          <a:p>
            <a:r>
              <a:rPr lang="en-GB" dirty="0"/>
              <a:t>Java Polymorphism</a:t>
            </a:r>
          </a:p>
          <a:p>
            <a:r>
              <a:rPr lang="en-GB" dirty="0"/>
              <a:t>Java Abstraction</a:t>
            </a:r>
          </a:p>
          <a:p>
            <a:r>
              <a:rPr lang="en-GB" dirty="0"/>
              <a:t>Java Encapsulation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21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DFAC-4C51-493F-98F4-CD048CF0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2" cy="594805"/>
          </a:xfrm>
        </p:spPr>
        <p:txBody>
          <a:bodyPr>
            <a:normAutofit fontScale="90000"/>
          </a:bodyPr>
          <a:lstStyle/>
          <a:p>
            <a:pPr algn="l"/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OOPs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3F22F-F62B-40C2-8276-3BDB82E6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94805"/>
            <a:ext cx="11141476" cy="6338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b="0" i="0" dirty="0">
                <a:solidFill>
                  <a:srgbClr val="333333"/>
                </a:solidFill>
                <a:effectLst/>
                <a:latin typeface="inter-regular"/>
              </a:rPr>
              <a:t>Object:</a:t>
            </a:r>
          </a:p>
          <a:p>
            <a:r>
              <a:rPr lang="en-GB" sz="1400" b="0" i="0" dirty="0">
                <a:solidFill>
                  <a:srgbClr val="333333"/>
                </a:solidFill>
                <a:effectLst/>
                <a:latin typeface="inter-regular"/>
              </a:rPr>
              <a:t>Any entity that has state and </a:t>
            </a:r>
            <a:r>
              <a:rPr lang="en-GB" sz="1400" b="0" i="0" dirty="0" err="1">
                <a:solidFill>
                  <a:srgbClr val="333333"/>
                </a:solidFill>
                <a:effectLst/>
                <a:latin typeface="inter-regular"/>
              </a:rPr>
              <a:t>behavior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inter-regular"/>
              </a:rPr>
              <a:t> is known as an object. For example, a chair, pen, table, keyboard, bike, etc. It can be physical or logical.</a:t>
            </a:r>
          </a:p>
          <a:p>
            <a:r>
              <a:rPr lang="en-GB" sz="1400" b="0" i="0" dirty="0">
                <a:solidFill>
                  <a:srgbClr val="333333"/>
                </a:solidFill>
                <a:effectLst/>
                <a:latin typeface="inter-regular"/>
              </a:rPr>
              <a:t>An Object can be defined as an instance of a class. An object contains an address and takes up some space in memory.</a:t>
            </a:r>
            <a:endParaRPr lang="en-GB" sz="1400" dirty="0">
              <a:solidFill>
                <a:srgbClr val="333333"/>
              </a:solidFill>
              <a:latin typeface="inter-regular"/>
            </a:endParaRPr>
          </a:p>
          <a:p>
            <a:r>
              <a:rPr lang="en-GB" sz="1400" b="1" i="0" dirty="0">
                <a:solidFill>
                  <a:srgbClr val="333333"/>
                </a:solidFill>
                <a:effectLst/>
                <a:latin typeface="inter-bold"/>
              </a:rPr>
              <a:t>Example: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inter-regular"/>
              </a:rPr>
              <a:t> A dog is an object because it has states like </a:t>
            </a:r>
            <a:r>
              <a:rPr lang="en-GB" sz="1400" b="0" i="0" dirty="0" err="1">
                <a:solidFill>
                  <a:srgbClr val="333333"/>
                </a:solidFill>
                <a:effectLst/>
                <a:latin typeface="inter-regular"/>
              </a:rPr>
              <a:t>color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inter-regular"/>
              </a:rPr>
              <a:t>, name, breed, etc. as well as </a:t>
            </a:r>
            <a:r>
              <a:rPr lang="en-GB" sz="1400" b="0" i="0" dirty="0" err="1">
                <a:solidFill>
                  <a:srgbClr val="333333"/>
                </a:solidFill>
                <a:effectLst/>
                <a:latin typeface="inter-regular"/>
              </a:rPr>
              <a:t>behaviors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inter-regular"/>
              </a:rPr>
              <a:t> like wagging the tail, barking, eating, etc.</a:t>
            </a:r>
          </a:p>
          <a:p>
            <a:pPr marL="0" indent="0">
              <a:buNone/>
            </a:pPr>
            <a:r>
              <a:rPr lang="en-GB" sz="1400" dirty="0"/>
              <a:t>Class: </a:t>
            </a:r>
          </a:p>
          <a:p>
            <a:pPr marL="0" indent="0">
              <a:buNone/>
            </a:pPr>
            <a:r>
              <a:rPr lang="en-GB" sz="1400" b="0" i="1" dirty="0">
                <a:solidFill>
                  <a:srgbClr val="333333"/>
                </a:solidFill>
                <a:effectLst/>
                <a:latin typeface="inter-regular"/>
              </a:rPr>
              <a:t>Collection of objects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inter-regular"/>
              </a:rPr>
              <a:t> is called class. It is a logical entity. A class can also be defined as a blueprint from which you can create an individual object. Class doesn't consume any space.</a:t>
            </a:r>
          </a:p>
          <a:p>
            <a:pPr marL="0" indent="0" algn="just">
              <a:buNone/>
            </a:pPr>
            <a:r>
              <a:rPr lang="en-GB" sz="1400" b="0" i="0" dirty="0">
                <a:solidFill>
                  <a:srgbClr val="610B4B"/>
                </a:solidFill>
                <a:effectLst/>
                <a:latin typeface="erdana"/>
              </a:rPr>
              <a:t>Inheritance</a:t>
            </a:r>
          </a:p>
          <a:p>
            <a:pPr marL="0" indent="0" algn="just">
              <a:buNone/>
            </a:pPr>
            <a:r>
              <a:rPr lang="en-GB" sz="1400" b="0" i="1" dirty="0">
                <a:solidFill>
                  <a:srgbClr val="333333"/>
                </a:solidFill>
                <a:effectLst/>
                <a:latin typeface="inter-regular"/>
              </a:rPr>
              <a:t>  When one object acquires all the properties and </a:t>
            </a:r>
            <a:r>
              <a:rPr lang="en-GB" sz="1400" b="0" i="1" dirty="0" err="1">
                <a:solidFill>
                  <a:srgbClr val="333333"/>
                </a:solidFill>
                <a:effectLst/>
                <a:latin typeface="inter-regular"/>
              </a:rPr>
              <a:t>behaviors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inter-regular"/>
              </a:rPr>
              <a:t> of a parent object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inter-regular"/>
              </a:rPr>
              <a:t>, it is known as inheritance. It provides code reusability. It is used to achieve runtime polymorphism.</a:t>
            </a:r>
          </a:p>
          <a:p>
            <a:pPr algn="just"/>
            <a:r>
              <a:rPr lang="en-GB" sz="1400" b="0" i="0" dirty="0">
                <a:solidFill>
                  <a:srgbClr val="610B4B"/>
                </a:solidFill>
                <a:effectLst/>
                <a:latin typeface="erdana"/>
              </a:rPr>
              <a:t>Encapsulation</a:t>
            </a:r>
          </a:p>
          <a:p>
            <a:pPr algn="just"/>
            <a:r>
              <a:rPr lang="en-GB" sz="1400" b="0" i="1" dirty="0">
                <a:solidFill>
                  <a:srgbClr val="333333"/>
                </a:solidFill>
                <a:effectLst/>
                <a:latin typeface="inter-regular"/>
              </a:rPr>
              <a:t>Binding (or wrapping) code and data together into a single unit are known as encapsulation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inter-regular"/>
              </a:rPr>
              <a:t>. For example, a capsule, it is wrapped with different medicines.</a:t>
            </a:r>
          </a:p>
          <a:p>
            <a:pPr algn="just"/>
            <a:r>
              <a:rPr lang="en-GB" sz="1400" b="0" i="0" dirty="0">
                <a:solidFill>
                  <a:srgbClr val="610B4B"/>
                </a:solidFill>
                <a:effectLst/>
                <a:latin typeface="erdana"/>
              </a:rPr>
              <a:t>Polymorphism</a:t>
            </a:r>
          </a:p>
          <a:p>
            <a:pPr algn="just"/>
            <a:r>
              <a:rPr lang="en-GB" sz="1400" b="0" i="0" dirty="0">
                <a:solidFill>
                  <a:srgbClr val="333333"/>
                </a:solidFill>
                <a:effectLst/>
                <a:latin typeface="inter-regular"/>
              </a:rPr>
              <a:t>If </a:t>
            </a:r>
            <a:r>
              <a:rPr lang="en-GB" sz="1400" b="0" i="1" dirty="0">
                <a:solidFill>
                  <a:srgbClr val="333333"/>
                </a:solidFill>
                <a:effectLst/>
                <a:latin typeface="inter-regular"/>
              </a:rPr>
              <a:t>one task is performed in different ways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inter-regular"/>
              </a:rPr>
              <a:t>, it is known as polymorphism. For example: to convince the customer differently, to draw something, for example, shape, triangle, rectangle, etc.</a:t>
            </a:r>
          </a:p>
          <a:p>
            <a:pPr algn="just"/>
            <a:r>
              <a:rPr lang="en-GB" sz="1400" b="0" i="0" dirty="0">
                <a:solidFill>
                  <a:srgbClr val="333333"/>
                </a:solidFill>
                <a:effectLst/>
                <a:latin typeface="inter-regular"/>
              </a:rPr>
              <a:t>In Java, we use method overloading and method overriding to achieve polymorphism.</a:t>
            </a:r>
          </a:p>
          <a:p>
            <a:pPr algn="just"/>
            <a:r>
              <a:rPr lang="en-GB" sz="1400" b="0" i="0" dirty="0">
                <a:solidFill>
                  <a:srgbClr val="610B4B"/>
                </a:solidFill>
                <a:effectLst/>
                <a:latin typeface="erdana"/>
              </a:rPr>
              <a:t>Abstraction</a:t>
            </a:r>
          </a:p>
          <a:p>
            <a:pPr algn="just"/>
            <a:r>
              <a:rPr lang="en-GB" sz="1400" b="0" i="1" dirty="0">
                <a:solidFill>
                  <a:srgbClr val="333333"/>
                </a:solidFill>
                <a:effectLst/>
                <a:latin typeface="inter-regular"/>
              </a:rPr>
              <a:t>Hiding internal details and showing functionality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inter-regular"/>
              </a:rPr>
              <a:t> is known as abstraction. For example phone call, we don't know the internal processing.</a:t>
            </a:r>
          </a:p>
          <a:p>
            <a:pPr algn="just"/>
            <a:endParaRPr lang="en-GB" sz="14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endParaRPr lang="en-GB" sz="14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GB" sz="14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1672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EAAB-3354-46ED-B002-C3AC3E08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900"/>
            <a:ext cx="9274002" cy="488272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Class:</a:t>
            </a: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37C0-2CFE-40D3-BBAE-A9EC0EF0D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8171"/>
            <a:ext cx="12192000" cy="6289829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1. Class is a set of object which shares common characteristics/ 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urw-din"/>
              </a:rPr>
              <a:t>behavior</a:t>
            </a: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 and common properties/ attributes.</a:t>
            </a:r>
            <a:br>
              <a:rPr lang="en-GB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2. Class is not a real world entity. It is just a template or blueprint or prototype from which objects are created.</a:t>
            </a:r>
            <a:br>
              <a:rPr lang="en-GB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3. Class does not occupy memory.</a:t>
            </a:r>
            <a:br>
              <a:rPr lang="en-GB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4. Class is a group of variables of different data types and group of methods.</a:t>
            </a:r>
          </a:p>
          <a:p>
            <a:pPr algn="l" fontAlgn="base"/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A class in java can contain:</a:t>
            </a:r>
            <a:br>
              <a:rPr lang="en-GB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• data member</a:t>
            </a:r>
            <a:br>
              <a:rPr lang="en-GB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• method</a:t>
            </a:r>
            <a:br>
              <a:rPr lang="en-GB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• constructor</a:t>
            </a:r>
            <a:br>
              <a:rPr lang="en-GB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• nested class and </a:t>
            </a:r>
            <a:br>
              <a:rPr lang="en-GB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• interface</a:t>
            </a:r>
          </a:p>
          <a:p>
            <a:pPr algn="l" fontAlgn="base"/>
            <a:r>
              <a:rPr lang="en-GB" dirty="0">
                <a:solidFill>
                  <a:srgbClr val="273239"/>
                </a:solidFill>
                <a:latin typeface="urw-din"/>
              </a:rPr>
              <a:t>Syntax: </a:t>
            </a:r>
          </a:p>
          <a:p>
            <a:pPr marL="0" indent="0" algn="l" fontAlgn="base">
              <a:buNone/>
            </a:pP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                         Syntax to declare a class:</a:t>
            </a:r>
          </a:p>
          <a:p>
            <a:pPr marL="0" indent="0" algn="l" fontAlgn="base">
              <a:buNone/>
            </a:pP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                           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urw-din"/>
              </a:rPr>
              <a:t>access_modifier</a:t>
            </a: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 class&lt;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urw-din"/>
              </a:rPr>
              <a:t>class_name</a:t>
            </a: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&gt;</a:t>
            </a:r>
          </a:p>
          <a:p>
            <a:pPr marL="1714500" lvl="4" indent="0" fontAlgn="base">
              <a:buNone/>
            </a:pP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{  </a:t>
            </a:r>
          </a:p>
          <a:p>
            <a:pPr marL="1714500" lvl="4" indent="0" fontAlgn="base">
              <a:buNone/>
            </a:pP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    data member;  </a:t>
            </a:r>
          </a:p>
          <a:p>
            <a:pPr marL="1714500" lvl="4" indent="0" fontAlgn="base">
              <a:buNone/>
            </a:pP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    method;  </a:t>
            </a:r>
          </a:p>
          <a:p>
            <a:pPr marL="1714500" lvl="4" indent="0" fontAlgn="base">
              <a:buNone/>
            </a:pP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    constructor;</a:t>
            </a:r>
          </a:p>
          <a:p>
            <a:pPr marL="1714500" lvl="4" indent="0" fontAlgn="base">
              <a:buNone/>
            </a:pP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    nested class;</a:t>
            </a:r>
          </a:p>
          <a:p>
            <a:pPr marL="1714500" lvl="4" indent="0" fontAlgn="base">
              <a:buNone/>
            </a:pP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    interface;</a:t>
            </a:r>
          </a:p>
          <a:p>
            <a:pPr marL="1714500" lvl="4" indent="0" fontAlgn="base">
              <a:buNone/>
            </a:pP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}</a:t>
            </a:r>
          </a:p>
          <a:p>
            <a:pPr lvl="4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180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AAC2-2273-46A7-965E-037D1B39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816638"/>
          </a:xfrm>
        </p:spPr>
        <p:txBody>
          <a:bodyPr>
            <a:normAutofit fontScale="90000"/>
          </a:bodyPr>
          <a:lstStyle/>
          <a:p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30633-7303-45FA-AA9B-62236C73E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" y="488273"/>
            <a:ext cx="12112101" cy="5553090"/>
          </a:xfrm>
        </p:spPr>
        <p:txBody>
          <a:bodyPr>
            <a:normAutofit fontScale="92500" lnSpcReduction="20000"/>
          </a:bodyPr>
          <a:lstStyle/>
          <a:p>
            <a:r>
              <a:rPr lang="en-GB" sz="1200" dirty="0"/>
              <a:t>class Student</a:t>
            </a:r>
          </a:p>
          <a:p>
            <a:r>
              <a:rPr lang="en-GB" sz="1200" dirty="0"/>
              <a:t>{</a:t>
            </a:r>
          </a:p>
          <a:p>
            <a:r>
              <a:rPr lang="en-GB" sz="1200" dirty="0"/>
              <a:t>	int id;//data member (also instance variable)</a:t>
            </a:r>
          </a:p>
          <a:p>
            <a:r>
              <a:rPr lang="en-GB" sz="1200" dirty="0"/>
              <a:t>	String name; //data member (also instance variable)</a:t>
            </a:r>
          </a:p>
          <a:p>
            <a:endParaRPr lang="en-GB" sz="1200" dirty="0"/>
          </a:p>
          <a:p>
            <a:r>
              <a:rPr lang="en-GB" sz="1200" dirty="0"/>
              <a:t>	public static void main(String </a:t>
            </a:r>
            <a:r>
              <a:rPr lang="en-GB" sz="1200" dirty="0" err="1"/>
              <a:t>args</a:t>
            </a:r>
            <a:r>
              <a:rPr lang="en-GB" sz="1200" dirty="0"/>
              <a:t>[])</a:t>
            </a:r>
          </a:p>
          <a:p>
            <a:r>
              <a:rPr lang="en-GB" sz="1200" dirty="0"/>
              <a:t>	{</a:t>
            </a:r>
          </a:p>
          <a:p>
            <a:r>
              <a:rPr lang="en-GB" sz="1200" dirty="0"/>
              <a:t>		Student s1=new Student();//creating an object of Student</a:t>
            </a:r>
          </a:p>
          <a:p>
            <a:r>
              <a:rPr lang="en-GB" sz="1200" dirty="0"/>
              <a:t>		</a:t>
            </a:r>
            <a:r>
              <a:rPr lang="en-GB" sz="1200" dirty="0" err="1"/>
              <a:t>System.out.println</a:t>
            </a:r>
            <a:r>
              <a:rPr lang="en-GB" sz="1200" dirty="0"/>
              <a:t>(s1.id);</a:t>
            </a:r>
          </a:p>
          <a:p>
            <a:r>
              <a:rPr lang="en-GB" sz="1200" dirty="0"/>
              <a:t>		</a:t>
            </a:r>
            <a:r>
              <a:rPr lang="en-GB" sz="1200" dirty="0" err="1"/>
              <a:t>System.out.println</a:t>
            </a:r>
            <a:r>
              <a:rPr lang="en-GB" sz="1200" dirty="0"/>
              <a:t>(s1.name);</a:t>
            </a:r>
          </a:p>
          <a:p>
            <a:r>
              <a:rPr lang="en-GB" sz="1200" dirty="0"/>
              <a:t>	}</a:t>
            </a:r>
          </a:p>
          <a:p>
            <a:r>
              <a:rPr lang="en-GB" sz="1200" dirty="0"/>
              <a:t>}</a:t>
            </a:r>
          </a:p>
          <a:p>
            <a:pPr algn="l" fontAlgn="base">
              <a:buFont typeface="+mj-lt"/>
              <a:buAutoNum type="arabicPeriod"/>
            </a:pPr>
            <a:r>
              <a:rPr lang="en-GB" sz="1700" b="1" i="0" dirty="0">
                <a:solidFill>
                  <a:srgbClr val="273239"/>
                </a:solidFill>
                <a:effectLst/>
                <a:latin typeface="urw-din"/>
              </a:rPr>
              <a:t>Modifiers</a:t>
            </a:r>
            <a:r>
              <a:rPr lang="en-GB" sz="1700" b="0" i="0" dirty="0">
                <a:solidFill>
                  <a:srgbClr val="273239"/>
                </a:solidFill>
                <a:effectLst/>
                <a:latin typeface="urw-din"/>
              </a:rPr>
              <a:t>: A class can be public or has default access</a:t>
            </a:r>
          </a:p>
          <a:p>
            <a:pPr algn="l" fontAlgn="base">
              <a:buFont typeface="+mj-lt"/>
              <a:buAutoNum type="arabicPeriod"/>
            </a:pPr>
            <a:r>
              <a:rPr lang="en-GB" sz="1700" b="1" i="0" dirty="0">
                <a:solidFill>
                  <a:srgbClr val="273239"/>
                </a:solidFill>
                <a:effectLst/>
                <a:latin typeface="urw-din"/>
              </a:rPr>
              <a:t>Class keyword: </a:t>
            </a:r>
            <a:r>
              <a:rPr lang="en-GB" sz="1700" b="0" i="0" dirty="0">
                <a:solidFill>
                  <a:srgbClr val="273239"/>
                </a:solidFill>
                <a:effectLst/>
                <a:latin typeface="urw-din"/>
              </a:rPr>
              <a:t>class keyword is used to create a class.</a:t>
            </a:r>
          </a:p>
          <a:p>
            <a:pPr algn="l" fontAlgn="base">
              <a:buFont typeface="+mj-lt"/>
              <a:buAutoNum type="arabicPeriod"/>
            </a:pPr>
            <a:r>
              <a:rPr lang="en-GB" sz="1700" b="1" i="0" dirty="0">
                <a:solidFill>
                  <a:srgbClr val="273239"/>
                </a:solidFill>
                <a:effectLst/>
                <a:latin typeface="urw-din"/>
              </a:rPr>
              <a:t>Class name:</a:t>
            </a:r>
            <a:r>
              <a:rPr lang="en-GB" sz="1700" b="0" i="0" dirty="0">
                <a:solidFill>
                  <a:srgbClr val="273239"/>
                </a:solidFill>
                <a:effectLst/>
                <a:latin typeface="urw-din"/>
              </a:rPr>
              <a:t> The name should begin with an initial letter (capitalized by convention).</a:t>
            </a:r>
          </a:p>
          <a:p>
            <a:pPr algn="l" fontAlgn="base">
              <a:buFont typeface="+mj-lt"/>
              <a:buAutoNum type="arabicPeriod"/>
            </a:pPr>
            <a:r>
              <a:rPr lang="en-GB" sz="1700" b="1" i="0" dirty="0">
                <a:solidFill>
                  <a:srgbClr val="273239"/>
                </a:solidFill>
                <a:effectLst/>
                <a:latin typeface="urw-din"/>
              </a:rPr>
              <a:t>Superclass(if any):</a:t>
            </a:r>
            <a:r>
              <a:rPr lang="en-GB" sz="1700" b="0" i="0" dirty="0">
                <a:solidFill>
                  <a:srgbClr val="273239"/>
                </a:solidFill>
                <a:effectLst/>
                <a:latin typeface="urw-din"/>
              </a:rPr>
              <a:t> The name of the class’s parent (superclass), if any, preceded by the keyword extends. A class can only extend (subclass) one parent.</a:t>
            </a:r>
          </a:p>
          <a:p>
            <a:pPr algn="l" fontAlgn="base">
              <a:buFont typeface="+mj-lt"/>
              <a:buAutoNum type="arabicPeriod"/>
            </a:pPr>
            <a:r>
              <a:rPr lang="en-GB" sz="1700" b="1" i="0" dirty="0">
                <a:solidFill>
                  <a:srgbClr val="273239"/>
                </a:solidFill>
                <a:effectLst/>
                <a:latin typeface="urw-din"/>
              </a:rPr>
              <a:t>Interfaces(if any):</a:t>
            </a:r>
            <a:r>
              <a:rPr lang="en-GB" sz="1700" b="0" i="0" dirty="0">
                <a:solidFill>
                  <a:srgbClr val="273239"/>
                </a:solidFill>
                <a:effectLst/>
                <a:latin typeface="urw-din"/>
              </a:rPr>
              <a:t> A comma-separated list of interfaces implemented by the class, if any, preceded by the keyword implements. A class can implement more than one interface.</a:t>
            </a:r>
          </a:p>
          <a:p>
            <a:pPr algn="l" fontAlgn="base">
              <a:buFont typeface="+mj-lt"/>
              <a:buAutoNum type="arabicPeriod"/>
            </a:pPr>
            <a:r>
              <a:rPr lang="en-GB" sz="1700" b="1" i="0" dirty="0">
                <a:solidFill>
                  <a:srgbClr val="273239"/>
                </a:solidFill>
                <a:effectLst/>
                <a:latin typeface="urw-din"/>
              </a:rPr>
              <a:t>Body:</a:t>
            </a:r>
            <a:r>
              <a:rPr lang="en-GB" sz="1700" b="0" i="0" dirty="0">
                <a:solidFill>
                  <a:srgbClr val="273239"/>
                </a:solidFill>
                <a:effectLst/>
                <a:latin typeface="urw-din"/>
              </a:rPr>
              <a:t> The class body is surrounded by braces, { }.</a:t>
            </a:r>
          </a:p>
          <a:p>
            <a:endParaRPr lang="en-GB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F1AADF-9843-45E2-86A5-DCB6BB511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63" y="33702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87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EE27-1F8E-4A7C-A6DC-F9E07EC0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6" y="1"/>
            <a:ext cx="9182266" cy="798990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Object:</a:t>
            </a: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B195-E4D0-45CD-8B58-A5C2407B1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12559"/>
            <a:ext cx="12100264" cy="6014622"/>
          </a:xfrm>
        </p:spPr>
        <p:txBody>
          <a:bodyPr/>
          <a:lstStyle/>
          <a:p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It is a basic unit of Object-Oriented Programming and represents real life entities.</a:t>
            </a:r>
          </a:p>
          <a:p>
            <a:pPr algn="l" fontAlgn="base"/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A typical Java program creates many objects, which as you know, interact by invoking methods. An object consists of : </a:t>
            </a:r>
          </a:p>
          <a:p>
            <a:pPr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273239"/>
                </a:solidFill>
                <a:effectLst/>
                <a:latin typeface="urw-din"/>
              </a:rPr>
              <a:t>State</a:t>
            </a: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: It is represented by attributes of an object. It also reflects the properties of an object.</a:t>
            </a:r>
          </a:p>
          <a:p>
            <a:pPr algn="l" fontAlgn="base">
              <a:buFont typeface="+mj-lt"/>
              <a:buAutoNum type="arabicPeriod"/>
            </a:pPr>
            <a:r>
              <a:rPr lang="en-GB" b="1" i="0" dirty="0" err="1">
                <a:solidFill>
                  <a:srgbClr val="273239"/>
                </a:solidFill>
                <a:effectLst/>
                <a:latin typeface="urw-din"/>
              </a:rPr>
              <a:t>Behavior</a:t>
            </a: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: It is represented by methods of an object. It also reflects the response of an object with other objects.</a:t>
            </a:r>
          </a:p>
          <a:p>
            <a:pPr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273239"/>
                </a:solidFill>
                <a:effectLst/>
                <a:latin typeface="urw-din"/>
              </a:rPr>
              <a:t>Identity</a:t>
            </a: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: It gives a unique name to an object and enables one object to interact with other objects.</a:t>
            </a:r>
          </a:p>
          <a:p>
            <a:pPr marL="0" indent="0" algn="l" fontAlgn="base">
              <a:buNone/>
            </a:pPr>
            <a:endParaRPr lang="en-GB" dirty="0">
              <a:solidFill>
                <a:srgbClr val="273239"/>
              </a:solidFill>
              <a:latin typeface="urw-din"/>
            </a:endParaRPr>
          </a:p>
          <a:p>
            <a:pPr marL="0" indent="0" algn="l" fontAlgn="base">
              <a:buNone/>
            </a:pPr>
            <a:endParaRPr lang="en-GB" b="0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3074" name="Picture 2" descr="Blank Diagram - Page 1 (5)">
            <a:extLst>
              <a:ext uri="{FF2B5EF4-FFF2-40B4-BE49-F238E27FC236}">
                <a16:creationId xmlns:a16="http://schemas.microsoft.com/office/drawing/2014/main" id="{E50357ED-ACB3-4FC8-8A5E-1A66FED04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07" y="2762589"/>
            <a:ext cx="9299452" cy="271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57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76AD-6E4A-49C2-B642-C578C54C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4288"/>
            <a:ext cx="8596668" cy="506028"/>
          </a:xfrm>
        </p:spPr>
        <p:txBody>
          <a:bodyPr>
            <a:normAutofit fontScale="90000"/>
          </a:bodyPr>
          <a:lstStyle/>
          <a:p>
            <a:r>
              <a:rPr lang="en-GB" sz="1600" b="1" i="0" dirty="0">
                <a:solidFill>
                  <a:srgbClr val="273239"/>
                </a:solidFill>
                <a:effectLst/>
                <a:latin typeface="urw-din"/>
              </a:rPr>
              <a:t>Declaring Objects (Also called instantiating a </a:t>
            </a:r>
            <a:r>
              <a:rPr lang="en-GB" sz="1600" b="1" dirty="0">
                <a:solidFill>
                  <a:srgbClr val="273239"/>
                </a:solidFill>
                <a:latin typeface="urw-din"/>
              </a:rPr>
              <a:t>class</a:t>
            </a:r>
            <a:r>
              <a:rPr lang="en-GB" b="1" i="0" dirty="0">
                <a:solidFill>
                  <a:srgbClr val="273239"/>
                </a:solidFill>
                <a:effectLst/>
                <a:latin typeface="urw-din"/>
              </a:rPr>
              <a:t>)</a:t>
            </a:r>
            <a:br>
              <a:rPr lang="en-GB" b="1" i="0" dirty="0">
                <a:solidFill>
                  <a:srgbClr val="273239"/>
                </a:solidFill>
                <a:effectLst/>
                <a:latin typeface="urw-din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588B-8ACE-445F-8A91-DAEF50305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" y="763480"/>
            <a:ext cx="9167470" cy="5277882"/>
          </a:xfrm>
        </p:spPr>
        <p:txBody>
          <a:bodyPr/>
          <a:lstStyle/>
          <a:p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When an object of a class is created, the class is said to be </a:t>
            </a:r>
            <a:r>
              <a:rPr lang="en-GB" b="1" i="0" dirty="0">
                <a:solidFill>
                  <a:srgbClr val="273239"/>
                </a:solidFill>
                <a:effectLst/>
                <a:latin typeface="urw-din"/>
              </a:rPr>
              <a:t>instantiated</a:t>
            </a: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. All the instances share the attributes and the 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urw-din"/>
              </a:rPr>
              <a:t>behavior</a:t>
            </a: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 of the class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i="0" dirty="0">
                <a:solidFill>
                  <a:srgbClr val="273239"/>
                </a:solidFill>
                <a:effectLst/>
                <a:latin typeface="urw-din"/>
              </a:rPr>
              <a:t>Initializing an object:</a:t>
            </a:r>
          </a:p>
          <a:p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The new operator instantiates a class by allocating memory for a new object and returning a reference to that memory. The new operator also invokes the class constructor. </a:t>
            </a:r>
            <a:endParaRPr lang="en-GB" b="1" dirty="0">
              <a:solidFill>
                <a:srgbClr val="273239"/>
              </a:solidFill>
              <a:latin typeface="urw-din"/>
            </a:endParaRPr>
          </a:p>
          <a:p>
            <a:r>
              <a:rPr lang="en-GB" b="1" i="0" dirty="0">
                <a:solidFill>
                  <a:srgbClr val="273239"/>
                </a:solidFill>
                <a:effectLst/>
                <a:latin typeface="urw-din"/>
              </a:rPr>
              <a:t>Example : ref code Dog Example </a:t>
            </a:r>
          </a:p>
          <a:p>
            <a:endParaRPr lang="en-GB" dirty="0"/>
          </a:p>
        </p:txBody>
      </p:sp>
      <p:pic>
        <p:nvPicPr>
          <p:cNvPr id="4098" name="Picture 2" descr="Blank Diagram - Page 1 (3)">
            <a:extLst>
              <a:ext uri="{FF2B5EF4-FFF2-40B4-BE49-F238E27FC236}">
                <a16:creationId xmlns:a16="http://schemas.microsoft.com/office/drawing/2014/main" id="{2ECE9340-6225-418C-A6CF-0BAE3361A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678" y="1482572"/>
            <a:ext cx="7091006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61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9D9F-E2C2-4CCC-9380-B77B35A1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532"/>
            <a:ext cx="9274002" cy="559293"/>
          </a:xfrm>
        </p:spPr>
        <p:txBody>
          <a:bodyPr>
            <a:normAutofit fontScale="90000"/>
          </a:bodyPr>
          <a:lstStyle/>
          <a:p>
            <a:pPr algn="l"/>
            <a:r>
              <a:rPr lang="en-GB" b="1" i="0" dirty="0">
                <a:solidFill>
                  <a:srgbClr val="273239"/>
                </a:solidFill>
                <a:effectLst/>
                <a:latin typeface="urw-din"/>
              </a:rPr>
              <a:t>Initialize by using method/function:</a:t>
            </a: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6D04-B326-4F10-9A70-8AD9F83A5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" y="727968"/>
            <a:ext cx="12120979" cy="60234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/*package whatever //do not write package name here */</a:t>
            </a:r>
          </a:p>
          <a:p>
            <a:pPr marL="0" indent="0">
              <a:buNone/>
            </a:pPr>
            <a:r>
              <a:rPr lang="en-GB" dirty="0"/>
              <a:t>public class GFG {</a:t>
            </a:r>
          </a:p>
          <a:p>
            <a:pPr marL="0" indent="0">
              <a:buNone/>
            </a:pPr>
            <a:r>
              <a:rPr lang="en-GB" dirty="0"/>
              <a:t>	// </a:t>
            </a:r>
            <a:r>
              <a:rPr lang="en-GB" dirty="0" err="1"/>
              <a:t>sw</a:t>
            </a:r>
            <a:r>
              <a:rPr lang="en-GB" dirty="0"/>
              <a:t>=software</a:t>
            </a:r>
          </a:p>
          <a:p>
            <a:pPr marL="0" indent="0">
              <a:buNone/>
            </a:pPr>
            <a:r>
              <a:rPr lang="en-GB" dirty="0"/>
              <a:t>	static String </a:t>
            </a:r>
            <a:r>
              <a:rPr lang="en-GB" dirty="0" err="1"/>
              <a:t>sw_name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static float </a:t>
            </a:r>
            <a:r>
              <a:rPr lang="en-GB" dirty="0" err="1"/>
              <a:t>sw_price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static void set(String n, float p) {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sw_name</a:t>
            </a:r>
            <a:r>
              <a:rPr lang="en-GB" dirty="0"/>
              <a:t> = n;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sw_price</a:t>
            </a:r>
            <a:r>
              <a:rPr lang="en-GB" dirty="0"/>
              <a:t> = p;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static void get() {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System.out.println</a:t>
            </a:r>
            <a:r>
              <a:rPr lang="en-GB" dirty="0"/>
              <a:t>("Software name is: " + </a:t>
            </a:r>
            <a:r>
              <a:rPr lang="en-GB" dirty="0" err="1"/>
              <a:t>sw_name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System.out.println</a:t>
            </a:r>
            <a:r>
              <a:rPr lang="en-GB" dirty="0"/>
              <a:t>("Software price is: " + </a:t>
            </a:r>
            <a:r>
              <a:rPr lang="en-GB" dirty="0" err="1"/>
              <a:t>sw_price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GFG.set</a:t>
            </a:r>
            <a:r>
              <a:rPr lang="en-GB" dirty="0"/>
              <a:t>("Visual studio", 0.0f);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err="1"/>
              <a:t>GFG.get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208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3BE6-8FD0-42CD-84E2-102E015B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9899"/>
            <a:ext cx="8596668" cy="736739"/>
          </a:xfrm>
        </p:spPr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273239"/>
                </a:solidFill>
                <a:effectLst/>
                <a:latin typeface="sofia-pro"/>
              </a:rPr>
              <a:t>Object Class in Java</a:t>
            </a:r>
            <a:br>
              <a:rPr lang="en-GB" b="1" i="0" dirty="0">
                <a:solidFill>
                  <a:srgbClr val="273239"/>
                </a:solidFill>
                <a:effectLst/>
                <a:latin typeface="sofia-pro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B85C5-61FC-44CB-931C-BC7BBAA77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1639"/>
            <a:ext cx="12192000" cy="5379723"/>
          </a:xfrm>
        </p:spPr>
        <p:txBody>
          <a:bodyPr/>
          <a:lstStyle/>
          <a:p>
            <a:r>
              <a:rPr lang="en-GB" b="1" i="0" dirty="0">
                <a:solidFill>
                  <a:srgbClr val="273239"/>
                </a:solidFill>
                <a:effectLst/>
                <a:latin typeface="urw-din"/>
              </a:rPr>
              <a:t>Object</a:t>
            </a: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 class is present in </a:t>
            </a:r>
            <a:r>
              <a:rPr lang="en-GB" b="1" i="0" dirty="0" err="1">
                <a:solidFill>
                  <a:srgbClr val="273239"/>
                </a:solidFill>
                <a:effectLst/>
                <a:latin typeface="urw-din"/>
              </a:rPr>
              <a:t>java.lang</a:t>
            </a: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 package. </a:t>
            </a:r>
          </a:p>
          <a:p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Every class in Java is directly or indirectly derived from the </a:t>
            </a:r>
            <a:r>
              <a:rPr lang="en-GB" b="1" i="0" dirty="0">
                <a:solidFill>
                  <a:srgbClr val="273239"/>
                </a:solidFill>
                <a:effectLst/>
                <a:latin typeface="urw-din"/>
              </a:rPr>
              <a:t>Object</a:t>
            </a: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 class.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146" name="Picture 2" descr="Object Class in Java">
            <a:extLst>
              <a:ext uri="{FF2B5EF4-FFF2-40B4-BE49-F238E27FC236}">
                <a16:creationId xmlns:a16="http://schemas.microsoft.com/office/drawing/2014/main" id="{3BF014EF-8DEC-493F-B1FC-12AE8E196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72" y="1766656"/>
            <a:ext cx="9099611" cy="404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1628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6409</TotalTime>
  <Words>2696</Words>
  <Application>Microsoft Office PowerPoint</Application>
  <PresentationFormat>Widescreen</PresentationFormat>
  <Paragraphs>301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erdana</vt:lpstr>
      <vt:lpstr>inter-bold</vt:lpstr>
      <vt:lpstr>inter-regular</vt:lpstr>
      <vt:lpstr>Roboto</vt:lpstr>
      <vt:lpstr>sofia-pro</vt:lpstr>
      <vt:lpstr>system-ui</vt:lpstr>
      <vt:lpstr>Times New Roman</vt:lpstr>
      <vt:lpstr>Trebuchet MS</vt:lpstr>
      <vt:lpstr>urw-din</vt:lpstr>
      <vt:lpstr>Wingdings 3</vt:lpstr>
      <vt:lpstr>Facet</vt:lpstr>
      <vt:lpstr>Java OOPS Concepts</vt:lpstr>
      <vt:lpstr>OOPS:</vt:lpstr>
      <vt:lpstr>OOPs Features:</vt:lpstr>
      <vt:lpstr>Class: </vt:lpstr>
      <vt:lpstr> </vt:lpstr>
      <vt:lpstr>Object: </vt:lpstr>
      <vt:lpstr>Declaring Objects (Also called instantiating a class)  </vt:lpstr>
      <vt:lpstr>Initialize by using method/function:</vt:lpstr>
      <vt:lpstr>Object Class in Java </vt:lpstr>
      <vt:lpstr>Method </vt:lpstr>
      <vt:lpstr>Types of Method</vt:lpstr>
      <vt:lpstr>Static Method</vt:lpstr>
      <vt:lpstr>Instance Method </vt:lpstr>
      <vt:lpstr>Types of Instance Methods</vt:lpstr>
      <vt:lpstr>Abstract Method </vt:lpstr>
      <vt:lpstr>Constructors in Java </vt:lpstr>
      <vt:lpstr>Types of Java constructors </vt:lpstr>
      <vt:lpstr>Static </vt:lpstr>
      <vt:lpstr>Interview Preparation …..?</vt:lpstr>
      <vt:lpstr>PowerPoint Presentation</vt:lpstr>
      <vt:lpstr>Next topic…?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hp</dc:creator>
  <cp:lastModifiedBy>hp</cp:lastModifiedBy>
  <cp:revision>108</cp:revision>
  <dcterms:created xsi:type="dcterms:W3CDTF">2023-01-26T06:05:43Z</dcterms:created>
  <dcterms:modified xsi:type="dcterms:W3CDTF">2023-02-07T10:35:37Z</dcterms:modified>
</cp:coreProperties>
</file>