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92" r:id="rId5"/>
    <p:sldId id="277" r:id="rId6"/>
    <p:sldId id="278" r:id="rId7"/>
    <p:sldId id="272" r:id="rId8"/>
    <p:sldId id="282" r:id="rId9"/>
    <p:sldId id="293" r:id="rId10"/>
    <p:sldId id="294" r:id="rId11"/>
    <p:sldId id="295" r:id="rId12"/>
    <p:sldId id="287" r:id="rId13"/>
    <p:sldId id="288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299"/>
          </a:xfrm>
        </p:spPr>
        <p:txBody>
          <a:bodyPr/>
          <a:lstStyle/>
          <a:p>
            <a:r>
              <a:rPr lang="en-GB" dirty="0"/>
              <a:t>Java Inheritance</a:t>
            </a:r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5787-833C-4334-8809-9CD1C72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99"/>
            <a:ext cx="12192000" cy="1003177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of Child class referring Parent class property using super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7239-6974-47FB-94AC-219EB87B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3077"/>
            <a:ext cx="12192000" cy="4958286"/>
          </a:xfrm>
        </p:spPr>
        <p:txBody>
          <a:bodyPr>
            <a:normAutofit fontScale="70000" lnSpcReduction="2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 this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system-ui"/>
              </a:rPr>
              <a:t>examle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we will only focus on accessing the parent class property or variables.</a:t>
            </a:r>
          </a:p>
          <a:p>
            <a:r>
              <a:rPr lang="en-GB" dirty="0"/>
              <a:t>class Parent</a:t>
            </a:r>
          </a:p>
          <a:p>
            <a:r>
              <a:rPr lang="en-GB" dirty="0"/>
              <a:t>{String name; }</a:t>
            </a:r>
          </a:p>
          <a:p>
            <a:r>
              <a:rPr lang="en-GB" dirty="0"/>
              <a:t>public class Child extends Parent {</a:t>
            </a:r>
          </a:p>
          <a:p>
            <a:r>
              <a:rPr lang="en-GB" dirty="0"/>
              <a:t>    String name;</a:t>
            </a:r>
          </a:p>
          <a:p>
            <a:r>
              <a:rPr lang="en-GB" dirty="0"/>
              <a:t>    public void details()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super.name = "Parent";  //refers to parent class member</a:t>
            </a:r>
          </a:p>
          <a:p>
            <a:r>
              <a:rPr lang="en-GB" dirty="0"/>
              <a:t>        name = "Child";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(super.name+" and "+name);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Child </a:t>
            </a:r>
            <a:r>
              <a:rPr lang="en-GB" dirty="0" err="1"/>
              <a:t>cobj</a:t>
            </a:r>
            <a:r>
              <a:rPr lang="en-GB" dirty="0"/>
              <a:t> = new Child();</a:t>
            </a:r>
          </a:p>
          <a:p>
            <a:r>
              <a:rPr lang="en-GB" dirty="0"/>
              <a:t>        </a:t>
            </a:r>
            <a:r>
              <a:rPr lang="en-GB" dirty="0" err="1"/>
              <a:t>cobj.details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05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66D4-4B83-410C-9197-F8C61C67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692458"/>
            <a:ext cx="11949220" cy="5348905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 this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system-ui"/>
              </a:rPr>
              <a:t>examle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we will only focus on accessing the parent class methods.</a:t>
            </a:r>
          </a:p>
          <a:p>
            <a:r>
              <a:rPr lang="en-GB" dirty="0"/>
              <a:t>class Parent{</a:t>
            </a:r>
          </a:p>
          <a:p>
            <a:r>
              <a:rPr lang="en-GB" dirty="0"/>
              <a:t>    String name;</a:t>
            </a:r>
          </a:p>
          <a:p>
            <a:r>
              <a:rPr lang="en-GB" dirty="0"/>
              <a:t>    public void details(){</a:t>
            </a:r>
          </a:p>
          <a:p>
            <a:r>
              <a:rPr lang="en-GB" dirty="0"/>
              <a:t>      name = "Parent";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(name);}}</a:t>
            </a:r>
          </a:p>
          <a:p>
            <a:r>
              <a:rPr lang="en-GB" dirty="0"/>
              <a:t>public class Child extends Parent {</a:t>
            </a:r>
          </a:p>
          <a:p>
            <a:r>
              <a:rPr lang="en-GB" dirty="0"/>
              <a:t>    String name;</a:t>
            </a:r>
          </a:p>
          <a:p>
            <a:r>
              <a:rPr lang="en-GB" dirty="0"/>
              <a:t>    public void details() {</a:t>
            </a:r>
          </a:p>
          <a:p>
            <a:r>
              <a:rPr lang="en-GB" dirty="0"/>
              <a:t>        </a:t>
            </a:r>
            <a:r>
              <a:rPr lang="en-GB" dirty="0" err="1"/>
              <a:t>super.details</a:t>
            </a:r>
            <a:r>
              <a:rPr lang="en-GB" dirty="0"/>
              <a:t>();	//calling Parent class details() method</a:t>
            </a:r>
          </a:p>
          <a:p>
            <a:r>
              <a:rPr lang="en-GB" dirty="0"/>
              <a:t>        name = "Child";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(name);  }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Child </a:t>
            </a:r>
            <a:r>
              <a:rPr lang="en-GB" dirty="0" err="1"/>
              <a:t>cobj</a:t>
            </a:r>
            <a:r>
              <a:rPr lang="en-GB" dirty="0"/>
              <a:t> = new Child();</a:t>
            </a:r>
          </a:p>
          <a:p>
            <a:r>
              <a:rPr lang="en-GB" dirty="0"/>
              <a:t>        </a:t>
            </a:r>
            <a:r>
              <a:rPr lang="en-GB" dirty="0" err="1"/>
              <a:t>cobj.details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25A515-701C-4A78-BEF1-3CFDAD7A2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900" y="128414"/>
            <a:ext cx="12103100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Example of Child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refering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Parent class methods using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super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keyword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3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68B-D0D2-4632-B059-B136A321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83581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Aggregation in Java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20CE-4249-4096-8729-92899134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2256"/>
            <a:ext cx="12192000" cy="6098960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Aggregation is a term which is used to refer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one way relationship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between two objects. For example,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Student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class can have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reference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of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Address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class but vice versa does not make sense.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Aggregation is a term which is used to refer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one way relationship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between two objects. For example,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Student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class can have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reference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of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Address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class but vice versa does not make sense.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Lets understand it by an example and consider two classes Student and Address. Each student has own address that makes has-a relationship but address has student not makes any sense. We can understand it more clearly using Java code.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pic>
        <p:nvPicPr>
          <p:cNvPr id="12290" name="Picture 2" descr="Aggregation in Java">
            <a:extLst>
              <a:ext uri="{FF2B5EF4-FFF2-40B4-BE49-F238E27FC236}">
                <a16:creationId xmlns:a16="http://schemas.microsoft.com/office/drawing/2014/main" id="{64E40D1C-097D-43D5-BE34-16F045C43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50" y="3170530"/>
            <a:ext cx="636529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5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D238-78B1-4190-8A2E-1C90EFD3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3682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When use Aggregation?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CEB8-1035-4F55-A72A-101473B1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0013"/>
            <a:ext cx="12192000" cy="517135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Code reuse is also best achieved by aggregation when there is no is-a relationship.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Inheritance should be used only if the relationship is-a is maintained throughout the lifetime of the objects involved; otherwise, aggregation is the best choice.</a:t>
            </a:r>
          </a:p>
          <a:p>
            <a:br>
              <a:rPr lang="en-GB" dirty="0"/>
            </a:br>
            <a:r>
              <a:rPr lang="en-GB" b="0" dirty="0">
                <a:solidFill>
                  <a:srgbClr val="610B4B"/>
                </a:solidFill>
                <a:effectLst/>
                <a:latin typeface="tahoma" panose="020B0604030504040204" pitchFamily="34" charset="0"/>
              </a:rPr>
              <a:t>Understanding meaningful example of Aggregation: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In this example, Employee has an object of Address, address object contains its own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ter-regular"/>
              </a:rPr>
              <a:t>informations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such as city, state, country etc. In such case relationship is Employee HAS-A address.</a:t>
            </a:r>
            <a:endParaRPr lang="en-GB" i="0" dirty="0">
              <a:solidFill>
                <a:srgbClr val="610B4B"/>
              </a:solidFill>
              <a:latin typeface="tahoma" panose="020B0604030504040204" pitchFamily="34" charset="0"/>
            </a:endParaRPr>
          </a:p>
          <a:p>
            <a:endParaRPr lang="en-GB" b="0" dirty="0">
              <a:solidFill>
                <a:srgbClr val="610B4B"/>
              </a:solidFill>
              <a:effectLst/>
              <a:latin typeface="tahoma" panose="020B0604030504040204" pitchFamily="34" charset="0"/>
            </a:endParaRPr>
          </a:p>
          <a:p>
            <a:r>
              <a:rPr lang="en-GB" dirty="0">
                <a:solidFill>
                  <a:srgbClr val="610B4B"/>
                </a:solidFill>
                <a:latin typeface="tahoma" panose="020B0604030504040204" pitchFamily="34" charset="0"/>
              </a:rPr>
              <a:t>Ref code </a:t>
            </a:r>
            <a:endParaRPr lang="en-GB" b="0" dirty="0">
              <a:solidFill>
                <a:srgbClr val="610B4B"/>
              </a:solidFill>
              <a:effectLst/>
              <a:latin typeface="tahoma" panose="020B0604030504040204" pitchFamily="34" charset="0"/>
            </a:endParaRPr>
          </a:p>
          <a:p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730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8086-A39C-4AD3-95E0-877E1AD6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 Preparation …..?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EA25-7D99-46C5-AFE5-52F5D75C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518455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algn="l"/>
            <a:r>
              <a:rPr lang="en-GB" b="0" i="0" dirty="0">
                <a:solidFill>
                  <a:srgbClr val="272C37"/>
                </a:solidFill>
                <a:effectLst/>
                <a:latin typeface="Roboto" panose="020B0604020202020204" pitchFamily="2" charset="0"/>
              </a:rPr>
              <a:t>1.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When to use Inheritance and Aggregation?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en-GB" dirty="0">
                <a:solidFill>
                  <a:srgbClr val="272C37"/>
                </a:solidFill>
                <a:latin typeface="Roboto" panose="02000000000000000000" pitchFamily="2" charset="0"/>
              </a:rPr>
              <a:t>What is 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Inheritance and Aggregation</a:t>
            </a:r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Why multiple inheritance is not supported in Java?</a:t>
            </a: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u="sng" dirty="0">
              <a:solidFill>
                <a:srgbClr val="008000"/>
              </a:solidFill>
              <a:effectLst/>
              <a:latin typeface="times new roman" panose="02020603050405020304" pitchFamily="18" charset="0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0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8C2-6A9A-46AC-A617-613C4E1C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8078-F01B-488D-9469-14C3A4A3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Java Polymorphism</a:t>
            </a:r>
          </a:p>
          <a:p>
            <a:r>
              <a:rPr lang="en-GB" dirty="0"/>
              <a:t>Java Abstraction</a:t>
            </a:r>
          </a:p>
          <a:p>
            <a:r>
              <a:rPr lang="en-GB" dirty="0"/>
              <a:t>Java Encapsulation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2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Inheritance (IS-A relationship)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4703"/>
            <a:ext cx="12192000" cy="58681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Inheritance is one of the key features of Object Oriented Programming.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Inheritance provided mechanism that allowed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a class to inherit property of another class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When a Class extends another class it inherits all non-private members including fields and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Inheritance in Java can be best understood in terms of Parent and Child relationship, also known as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Super class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(Parent) and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Sub class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(child) in Java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Inheritance defines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is-a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relationship between a Super class and its Sub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  <a:latin typeface="system-ui"/>
              </a:rPr>
              <a:t>Extends and implements </a:t>
            </a:r>
            <a:r>
              <a:rPr lang="en-GB" dirty="0">
                <a:solidFill>
                  <a:srgbClr val="212529"/>
                </a:solidFill>
                <a:latin typeface="system-ui"/>
              </a:rPr>
              <a:t>keywords  are used to describe inheritance in java 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>
              <a:buAutoNum type="arabicPeriod"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33" name="Picture 9" descr="Inheritance in Java">
            <a:extLst>
              <a:ext uri="{FF2B5EF4-FFF2-40B4-BE49-F238E27FC236}">
                <a16:creationId xmlns:a16="http://schemas.microsoft.com/office/drawing/2014/main" id="{A644B08A-A5A5-4C5A-BD50-5F0A71A5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77" y="3429000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DFAC-4C51-493F-98F4-CD048CF0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59480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Why use inheritance in java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F22F-F62B-40C2-8276-3BDB82E6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9344"/>
            <a:ext cx="11141476" cy="633865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For </a:t>
            </a:r>
            <a:r>
              <a:rPr lang="en-GB" sz="1400" b="0" i="0" u="none" strike="noStrike" dirty="0">
                <a:solidFill>
                  <a:srgbClr val="008000"/>
                </a:solidFill>
                <a:effectLst/>
                <a:latin typeface="inter-regular"/>
              </a:rPr>
              <a:t>Method Overriding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(so </a:t>
            </a:r>
            <a:r>
              <a:rPr lang="en-GB" sz="1400" b="0" i="0" u="none" strike="noStrike" dirty="0">
                <a:solidFill>
                  <a:srgbClr val="008000"/>
                </a:solidFill>
                <a:effectLst/>
                <a:latin typeface="inter-regular"/>
              </a:rPr>
              <a:t>runtime polymorphism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can be achieved).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For Code Reusability.</a:t>
            </a:r>
          </a:p>
          <a:p>
            <a:pPr marL="0" indent="0" algn="l">
              <a:buNone/>
            </a:pP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Disadvantages of Inheritance: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 Main disadvantage of using inheritance is that the two classes (parent and child class) gets </a:t>
            </a:r>
            <a:r>
              <a:rPr lang="en-GB" sz="1400" b="1" i="0" dirty="0">
                <a:solidFill>
                  <a:srgbClr val="212529"/>
                </a:solidFill>
                <a:effectLst/>
                <a:latin typeface="system-ui"/>
              </a:rPr>
              <a:t>tightly coupled</a:t>
            </a: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This means that if we change code of parent class, it will affect to all the child classes which is inheriting/deriving the parent class, and hence, </a:t>
            </a:r>
            <a:r>
              <a:rPr lang="en-GB" sz="1400" b="1" i="0" dirty="0">
                <a:solidFill>
                  <a:srgbClr val="212529"/>
                </a:solidFill>
                <a:effectLst/>
                <a:latin typeface="system-ui"/>
              </a:rPr>
              <a:t>it      cannot be independent of each other</a:t>
            </a: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GB" sz="1400" b="0" i="0" dirty="0">
                <a:solidFill>
                  <a:srgbClr val="610B4B"/>
                </a:solidFill>
                <a:effectLst/>
                <a:latin typeface="erdana"/>
              </a:rPr>
              <a:t>The syntax of Java Inheritance:</a:t>
            </a:r>
          </a:p>
          <a:p>
            <a:pPr marL="800100" lvl="2" indent="0">
              <a:buNone/>
            </a:pPr>
            <a:r>
              <a:rPr lang="en-GB" sz="1600" dirty="0">
                <a:solidFill>
                  <a:srgbClr val="610B4B"/>
                </a:solidFill>
                <a:latin typeface="erdana"/>
              </a:rPr>
              <a:t> </a:t>
            </a:r>
            <a:r>
              <a:rPr lang="en-GB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inter-regular"/>
              </a:rPr>
              <a:t> Subclass-name </a:t>
            </a:r>
            <a:r>
              <a:rPr lang="en-GB" sz="16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inter-regular"/>
              </a:rPr>
              <a:t> Superclass-name  </a:t>
            </a:r>
          </a:p>
          <a:p>
            <a:pPr lvl="2" algn="just">
              <a:buFont typeface="+mj-lt"/>
              <a:buAutoNum type="arabicPeriod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lvl="2" algn="just">
              <a:buFont typeface="+mj-lt"/>
              <a:buAutoNum type="arabicPeriod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sz="1600" b="0" i="0" dirty="0">
                <a:solidFill>
                  <a:srgbClr val="008200"/>
                </a:solidFill>
                <a:effectLst/>
                <a:latin typeface="inter-regular"/>
              </a:rPr>
              <a:t>//methods and fields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2" algn="just">
              <a:buFont typeface="+mj-lt"/>
              <a:buAutoNum type="arabicPeriod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r>
              <a:rPr lang="en-GB" sz="1400" dirty="0"/>
              <a:t>Ex:</a:t>
            </a:r>
          </a:p>
        </p:txBody>
      </p:sp>
      <p:pic>
        <p:nvPicPr>
          <p:cNvPr id="2050" name="Picture 2" descr="Inheritance in Java">
            <a:extLst>
              <a:ext uri="{FF2B5EF4-FFF2-40B4-BE49-F238E27FC236}">
                <a16:creationId xmlns:a16="http://schemas.microsoft.com/office/drawing/2014/main" id="{916FCEE4-FBDB-4DB1-957E-DE0AF2DAD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54" y="2819122"/>
            <a:ext cx="2286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53AA-38F3-4622-8DB0-B0B71CA3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724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Types of Inheritance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436"/>
            <a:ext cx="12192000" cy="5419926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Java mainly supports only three types of inheritance that are listed below.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Single Inheritance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Multilevel Inheritance</a:t>
            </a:r>
          </a:p>
          <a:p>
            <a:pPr algn="l">
              <a:buFont typeface="+mj-lt"/>
              <a:buAutoNum type="arabicPeriod"/>
            </a:pPr>
            <a:r>
              <a:rPr lang="en-GB" b="0" i="0" dirty="0" err="1">
                <a:solidFill>
                  <a:srgbClr val="212529"/>
                </a:solidFill>
                <a:effectLst/>
                <a:latin typeface="system-ui"/>
              </a:rPr>
              <a:t>Heirarchical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Inheritance</a:t>
            </a:r>
          </a:p>
          <a:p>
            <a:pPr algn="l"/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NOTE: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Multiple inheritance is not supported in java</a:t>
            </a:r>
          </a:p>
          <a:p>
            <a:endParaRPr lang="en-GB" dirty="0"/>
          </a:p>
        </p:txBody>
      </p:sp>
      <p:pic>
        <p:nvPicPr>
          <p:cNvPr id="3074" name="Picture 2" descr="Types of Inheritance in Java">
            <a:extLst>
              <a:ext uri="{FF2B5EF4-FFF2-40B4-BE49-F238E27FC236}">
                <a16:creationId xmlns:a16="http://schemas.microsoft.com/office/drawing/2014/main" id="{3B9671CD-AC92-4F24-B6C8-0EC07F9A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8" y="2556768"/>
            <a:ext cx="6977849" cy="336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E27-1F8E-4A7C-A6DC-F9E07EC0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6" y="1"/>
            <a:ext cx="9182266" cy="514904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Single Inheritance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B195-E4D0-45CD-8B58-A5C2407B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2559"/>
            <a:ext cx="12100264" cy="6014622"/>
          </a:xfrm>
        </p:spPr>
        <p:txBody>
          <a:bodyPr>
            <a:normAutofit fontScale="85000" lnSpcReduction="20000"/>
          </a:bodyPr>
          <a:lstStyle/>
          <a:p>
            <a:pPr marL="0" indent="0" algn="l" fontAlgn="base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When a class extends to another class then it forms single inheritance. </a:t>
            </a: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 the below example, we have two classes in which class A extends to class B that forms single inheritance.</a:t>
            </a:r>
            <a:endParaRPr lang="en-GB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GB" dirty="0"/>
          </a:p>
          <a:p>
            <a:r>
              <a:rPr lang="en-GB" dirty="0"/>
              <a:t>class A{</a:t>
            </a:r>
          </a:p>
          <a:p>
            <a:r>
              <a:rPr lang="en-GB" dirty="0"/>
              <a:t>    int a = 10;</a:t>
            </a:r>
          </a:p>
          <a:p>
            <a:r>
              <a:rPr lang="en-GB" dirty="0"/>
              <a:t>    void show() {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("a = "+a);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class B extends A{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B </a:t>
            </a:r>
            <a:r>
              <a:rPr lang="en-GB" dirty="0" err="1"/>
              <a:t>b</a:t>
            </a:r>
            <a:r>
              <a:rPr lang="en-GB" dirty="0"/>
              <a:t> = new B();</a:t>
            </a:r>
          </a:p>
          <a:p>
            <a:r>
              <a:rPr lang="en-GB" dirty="0"/>
              <a:t>    </a:t>
            </a:r>
            <a:r>
              <a:rPr lang="en-GB" dirty="0" err="1"/>
              <a:t>b.show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5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76AD-6E4A-49C2-B642-C578C54C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288"/>
            <a:ext cx="12192000" cy="506028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Multilevel Inheritance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588B-8ACE-445F-8A91-DAEF503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763480"/>
            <a:ext cx="9167470" cy="6094520"/>
          </a:xfrm>
        </p:spPr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When a class extends to another class that also extends some other class forms a multilevel inheritance. 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For example a class C extends to class B that also extends to class A and all the data members an methods of class A and B are now accessible in class C.</a:t>
            </a:r>
          </a:p>
          <a:p>
            <a:r>
              <a:rPr lang="en-GB" dirty="0"/>
              <a:t>class A{</a:t>
            </a:r>
          </a:p>
          <a:p>
            <a:r>
              <a:rPr lang="en-GB" dirty="0"/>
              <a:t>    int a = 10;</a:t>
            </a:r>
          </a:p>
          <a:p>
            <a:r>
              <a:rPr lang="en-GB" dirty="0"/>
              <a:t>    void show() {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("a = "+a);  }}</a:t>
            </a:r>
          </a:p>
          <a:p>
            <a:r>
              <a:rPr lang="en-GB" dirty="0"/>
              <a:t>class B extends A{</a:t>
            </a:r>
          </a:p>
          <a:p>
            <a:r>
              <a:rPr lang="en-GB" dirty="0"/>
              <a:t>    int b = 10;</a:t>
            </a:r>
          </a:p>
          <a:p>
            <a:r>
              <a:rPr lang="en-GB" dirty="0"/>
              <a:t>    void </a:t>
            </a:r>
            <a:r>
              <a:rPr lang="en-GB" dirty="0" err="1"/>
              <a:t>showB</a:t>
            </a:r>
            <a:r>
              <a:rPr lang="en-GB" dirty="0"/>
              <a:t>() {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("b = "+b);}}</a:t>
            </a:r>
          </a:p>
          <a:p>
            <a:r>
              <a:rPr lang="en-GB" dirty="0"/>
              <a:t>public class C extends B{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C </a:t>
            </a:r>
            <a:r>
              <a:rPr lang="en-GB" dirty="0" err="1"/>
              <a:t>c</a:t>
            </a:r>
            <a:r>
              <a:rPr lang="en-GB" dirty="0"/>
              <a:t> = new C();</a:t>
            </a:r>
          </a:p>
          <a:p>
            <a:r>
              <a:rPr lang="en-GB" dirty="0"/>
              <a:t>    </a:t>
            </a:r>
            <a:r>
              <a:rPr lang="en-GB" dirty="0" err="1"/>
              <a:t>c.show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/>
              <a:t>c.showB</a:t>
            </a:r>
            <a:r>
              <a:rPr lang="en-GB" dirty="0"/>
              <a:t>();  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161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9D9F-E2C2-4CCC-9380-B77B35A1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2"/>
            <a:ext cx="9274002" cy="55929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Hierarchical Inheritance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6D04-B326-4F10-9A70-8AD9F83A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727968"/>
            <a:ext cx="12120979" cy="6023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When a class is extended by two or more classes, it forms hierarchical inheritance.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For example, class B extends to class A and class C also extends to class A in that case both B and C share properties of class 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class A{</a:t>
            </a:r>
          </a:p>
          <a:p>
            <a:pPr marL="0" indent="0">
              <a:buNone/>
            </a:pPr>
            <a:r>
              <a:rPr lang="en-GB" dirty="0"/>
              <a:t>    int a = 10;</a:t>
            </a:r>
          </a:p>
          <a:p>
            <a:pPr marL="0" indent="0">
              <a:buNone/>
            </a:pPr>
            <a:r>
              <a:rPr lang="en-GB" dirty="0"/>
              <a:t>    void show()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("a = "+a);}}</a:t>
            </a:r>
          </a:p>
          <a:p>
            <a:pPr marL="0" indent="0">
              <a:buNone/>
            </a:pPr>
            <a:r>
              <a:rPr lang="en-GB" dirty="0"/>
              <a:t>class B extends A{</a:t>
            </a:r>
          </a:p>
          <a:p>
            <a:pPr marL="0" indent="0">
              <a:buNone/>
            </a:pPr>
            <a:r>
              <a:rPr lang="en-GB" dirty="0"/>
              <a:t>    int b = 10;</a:t>
            </a:r>
          </a:p>
          <a:p>
            <a:pPr marL="0" indent="0">
              <a:buNone/>
            </a:pPr>
            <a:r>
              <a:rPr lang="en-GB" dirty="0"/>
              <a:t>    void </a:t>
            </a:r>
            <a:r>
              <a:rPr lang="en-GB" dirty="0" err="1"/>
              <a:t>showB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("b = "+b);}}</a:t>
            </a:r>
          </a:p>
          <a:p>
            <a:pPr marL="0" indent="0">
              <a:buNone/>
            </a:pPr>
            <a:r>
              <a:rPr lang="en-GB" dirty="0"/>
              <a:t>public class C extends A{</a:t>
            </a:r>
          </a:p>
          <a:p>
            <a:pPr marL="0" indent="0">
              <a:buNone/>
            </a:pPr>
            <a:r>
              <a:rPr lang="en-GB" dirty="0"/>
              <a:t>    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    C </a:t>
            </a:r>
            <a:r>
              <a:rPr lang="en-GB" dirty="0" err="1"/>
              <a:t>c</a:t>
            </a:r>
            <a:r>
              <a:rPr lang="en-GB" dirty="0"/>
              <a:t> = new C();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c.show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    B </a:t>
            </a:r>
            <a:r>
              <a:rPr lang="en-GB" dirty="0" err="1"/>
              <a:t>b</a:t>
            </a:r>
            <a:r>
              <a:rPr lang="en-GB" dirty="0"/>
              <a:t> = new B();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b.show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08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3BE6-8FD0-42CD-84E2-102E015B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1" y="79899"/>
            <a:ext cx="9099611" cy="736739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Why multiple inheritance is not supported in Java?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85C5-61FC-44CB-931C-BC7BBAA7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" y="661639"/>
            <a:ext cx="12182609" cy="537972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To remove ambiguity.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To provide more maintainable and clear design.</a:t>
            </a:r>
          </a:p>
          <a:p>
            <a:endParaRPr lang="en-GB" dirty="0"/>
          </a:p>
        </p:txBody>
      </p:sp>
      <p:pic>
        <p:nvPicPr>
          <p:cNvPr id="5122" name="Picture 2" descr="problem with multiple inheritance">
            <a:extLst>
              <a:ext uri="{FF2B5EF4-FFF2-40B4-BE49-F238E27FC236}">
                <a16:creationId xmlns:a16="http://schemas.microsoft.com/office/drawing/2014/main" id="{8C41E3E8-11AE-4EE4-937E-DA211DB7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4" y="1524000"/>
            <a:ext cx="7801806" cy="45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6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70FA-AC12-4AEA-BB49-093DED75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410"/>
            <a:ext cx="8596668" cy="763479"/>
          </a:xfrm>
        </p:spPr>
        <p:txBody>
          <a:bodyPr/>
          <a:lstStyle/>
          <a:p>
            <a:r>
              <a:rPr lang="en-GB" dirty="0"/>
              <a:t>Super Keyword: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4764D-D4AC-42C9-8632-A703F6D5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92459"/>
            <a:ext cx="12192001" cy="5348904"/>
          </a:xfrm>
        </p:spPr>
        <p:txBody>
          <a:bodyPr/>
          <a:lstStyle/>
          <a:p>
            <a:r>
              <a:rPr lang="en-GB" dirty="0"/>
              <a:t>In Java, super keyword is used to refer to immediate parent class of a child class.</a:t>
            </a:r>
          </a:p>
          <a:p>
            <a:r>
              <a:rPr lang="en-GB" dirty="0"/>
              <a:t>In other words super keyword is used by a subclass whenever it need to refer to its immediate super class.</a:t>
            </a:r>
          </a:p>
          <a:p>
            <a:endParaRPr lang="en-GB" dirty="0"/>
          </a:p>
        </p:txBody>
      </p:sp>
      <p:pic>
        <p:nvPicPr>
          <p:cNvPr id="7174" name="Picture 6" descr="example of super keyword in java">
            <a:extLst>
              <a:ext uri="{FF2B5EF4-FFF2-40B4-BE49-F238E27FC236}">
                <a16:creationId xmlns:a16="http://schemas.microsoft.com/office/drawing/2014/main" id="{79B38C3A-D263-442B-A08F-267ED0BD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09750"/>
            <a:ext cx="9570128" cy="416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4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6987</TotalTime>
  <Words>1201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erdana</vt:lpstr>
      <vt:lpstr>inter-regular</vt:lpstr>
      <vt:lpstr>Roboto</vt:lpstr>
      <vt:lpstr>sofia-pro</vt:lpstr>
      <vt:lpstr>system-ui</vt:lpstr>
      <vt:lpstr>tahoma</vt:lpstr>
      <vt:lpstr>times new roman</vt:lpstr>
      <vt:lpstr>Trebuchet MS</vt:lpstr>
      <vt:lpstr>urw-din</vt:lpstr>
      <vt:lpstr>var(--bs-font-monospace)</vt:lpstr>
      <vt:lpstr>Wingdings 3</vt:lpstr>
      <vt:lpstr>Facet</vt:lpstr>
      <vt:lpstr>Java Inheritance</vt:lpstr>
      <vt:lpstr>Inheritance (IS-A relationship) </vt:lpstr>
      <vt:lpstr>Why use inheritance in java </vt:lpstr>
      <vt:lpstr>Types of Inheritance </vt:lpstr>
      <vt:lpstr>Single Inheritance  </vt:lpstr>
      <vt:lpstr>Multilevel Inheritance   </vt:lpstr>
      <vt:lpstr>Hierarchical Inheritance </vt:lpstr>
      <vt:lpstr>Why multiple inheritance is not supported in Java?  </vt:lpstr>
      <vt:lpstr>Super Keyword:</vt:lpstr>
      <vt:lpstr>Example of Child class referring Parent class property using super keyword</vt:lpstr>
      <vt:lpstr>Example of Child class refering Parent class methods using super keyword </vt:lpstr>
      <vt:lpstr>Aggregation in Java  </vt:lpstr>
      <vt:lpstr>When use Aggregation?  </vt:lpstr>
      <vt:lpstr>Interview Preparation …..?</vt:lpstr>
      <vt:lpstr>Next topic…?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hp</cp:lastModifiedBy>
  <cp:revision>122</cp:revision>
  <dcterms:created xsi:type="dcterms:W3CDTF">2023-01-26T06:05:43Z</dcterms:created>
  <dcterms:modified xsi:type="dcterms:W3CDTF">2023-02-08T16:18:19Z</dcterms:modified>
</cp:coreProperties>
</file>