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92" r:id="rId5"/>
    <p:sldId id="277" r:id="rId6"/>
    <p:sldId id="278" r:id="rId7"/>
    <p:sldId id="272" r:id="rId8"/>
    <p:sldId id="282" r:id="rId9"/>
    <p:sldId id="293" r:id="rId10"/>
    <p:sldId id="294" r:id="rId11"/>
    <p:sldId id="295" r:id="rId12"/>
    <p:sldId id="287" r:id="rId13"/>
    <p:sldId id="27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6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1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23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26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667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3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884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07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2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0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26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35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71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76C-6F62-45A2-A7AF-4D4585360E2A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0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D076C-6F62-45A2-A7AF-4D4585360E2A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D52B6A-7232-4A64-B9F3-53E02BC51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77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mpile-time-polymorphism-in-java" TargetMode="External"/><Relationship Id="rId2" Type="http://schemas.openxmlformats.org/officeDocument/2006/relationships/hyperlink" Target="https://www.javatpoint.com/object-and-class-in-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difference-between-early-and-late-binding-in-jav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eeksforgeeks.org/type-conversion-java-exampl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215C-1C5A-475D-8424-B9D6C6041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299"/>
          </a:xfrm>
        </p:spPr>
        <p:txBody>
          <a:bodyPr/>
          <a:lstStyle/>
          <a:p>
            <a:r>
              <a:rPr lang="en-GB" dirty="0"/>
              <a:t>Java </a:t>
            </a:r>
            <a:r>
              <a:rPr lang="en-GB" b="1" dirty="0">
                <a:solidFill>
                  <a:srgbClr val="DF3A01"/>
                </a:solidFill>
                <a:latin typeface="verdana" panose="020B0604030504040204" pitchFamily="34" charset="0"/>
              </a:rPr>
              <a:t>P</a:t>
            </a:r>
            <a:r>
              <a:rPr lang="en-GB" b="1" i="0" dirty="0">
                <a:solidFill>
                  <a:srgbClr val="DF3A01"/>
                </a:solidFill>
                <a:effectLst/>
                <a:latin typeface="verdana" panose="020B0604030504040204" pitchFamily="34" charset="0"/>
              </a:rPr>
              <a:t>olymorphism</a:t>
            </a:r>
            <a:b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7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5787-833C-4334-8809-9CD1C72D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900"/>
            <a:ext cx="12192000" cy="594803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Runtime Polymorphism in Java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7239-6974-47FB-94AC-219EB87BE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" y="674703"/>
            <a:ext cx="12192000" cy="5366660"/>
          </a:xfrm>
        </p:spPr>
        <p:txBody>
          <a:bodyPr>
            <a:normAutofit/>
          </a:bodyPr>
          <a:lstStyle/>
          <a:p>
            <a:pPr algn="just"/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Polymorphism in Java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is a concept by which we can perform a </a:t>
            </a:r>
            <a:r>
              <a:rPr lang="en-GB" b="0" i="1" dirty="0">
                <a:solidFill>
                  <a:srgbClr val="333333"/>
                </a:solidFill>
                <a:effectLst/>
                <a:latin typeface="inter-regular"/>
              </a:rPr>
              <a:t>single action in different ways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 Polymorphism is derived from 2 Greek words: poly and morphs. The word "poly" means many and "morphs" means forms. So polymorphism means many forms.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There are two types of polymorphism in Java: compile-time polymorphism and runtime polymorphism. We can perform polymorphism in java by method overloading and method overriding.</a:t>
            </a:r>
          </a:p>
          <a:p>
            <a:pPr algn="just"/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Runtime Polymorphism in Java</a:t>
            </a:r>
          </a:p>
          <a:p>
            <a:pPr marL="0" indent="0" algn="just">
              <a:buNone/>
            </a:pP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      Runtime polymorphism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or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Dynamic Method Dispatch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is a process in which a call to an overridden method is resolved at runtime rather than compile-time.</a:t>
            </a:r>
          </a:p>
          <a:p>
            <a:br>
              <a:rPr lang="en-GB" dirty="0"/>
            </a:br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GB" dirty="0"/>
          </a:p>
        </p:txBody>
      </p:sp>
      <p:pic>
        <p:nvPicPr>
          <p:cNvPr id="3074" name="Picture 2" descr="Upcasting in Java">
            <a:extLst>
              <a:ext uri="{FF2B5EF4-FFF2-40B4-BE49-F238E27FC236}">
                <a16:creationId xmlns:a16="http://schemas.microsoft.com/office/drawing/2014/main" id="{ABB30CDE-6D16-492C-9ACD-51A003FA1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503" y="3429000"/>
            <a:ext cx="49625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05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66D4-4B83-410C-9197-F8C61C67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452761"/>
            <a:ext cx="12058650" cy="5588602"/>
          </a:xfrm>
        </p:spPr>
        <p:txBody>
          <a:bodyPr>
            <a:normAutofit/>
          </a:bodyPr>
          <a:lstStyle/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Connecting a method call to the method body is known as binding.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There are two types of binding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Static Binding (also known as Early Binding).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Dynamic Binding (also known as Late Binding).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static binding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When type of the object is determined at compiled 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time(by the compiler), it is known as static binding.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If there is any private, final or static method in a class, there is static binding.</a:t>
            </a:r>
          </a:p>
          <a:p>
            <a:pPr algn="just">
              <a:buFont typeface="+mj-lt"/>
              <a:buAutoNum type="arabicPeriod"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Dynamic binding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When type of the object is determined at run-time, it is known as dynamic binding.</a:t>
            </a:r>
          </a:p>
          <a:p>
            <a:endParaRPr lang="en-GB" dirty="0"/>
          </a:p>
          <a:p>
            <a:r>
              <a:rPr lang="en-GB" dirty="0"/>
              <a:t>Ref code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25A515-701C-4A78-BEF1-3CFDAD7A2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450" y="-68789"/>
            <a:ext cx="12103100" cy="6309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Aft>
                <a:spcPct val="0"/>
              </a:spcAft>
            </a:pPr>
            <a:r>
              <a:rPr lang="en-GB" sz="2000" b="0" i="0" dirty="0">
                <a:solidFill>
                  <a:srgbClr val="610B38"/>
                </a:solidFill>
                <a:effectLst/>
                <a:latin typeface="erdana"/>
              </a:rPr>
              <a:t>Static Binding and Dynamic Binding</a:t>
            </a:r>
            <a:br>
              <a:rPr lang="en-GB" sz="1050" b="0" i="0" dirty="0">
                <a:solidFill>
                  <a:srgbClr val="610B38"/>
                </a:solidFill>
                <a:effectLst/>
                <a:latin typeface="erdana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Static vs. Dynamic Binding in java">
            <a:extLst>
              <a:ext uri="{FF2B5EF4-FFF2-40B4-BE49-F238E27FC236}">
                <a16:creationId xmlns:a16="http://schemas.microsoft.com/office/drawing/2014/main" id="{F28AAC90-8021-4E69-9544-7CB1D360F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71" y="355734"/>
            <a:ext cx="39433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23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768B-D0D2-4632-B059-B136A321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683581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610B38"/>
                </a:solidFill>
                <a:latin typeface="erdana"/>
              </a:rPr>
              <a:t>Method Overloading Vs Method Overriding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DA6EE4-270E-4C88-AD26-0110FE9B1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54278"/>
              </p:ext>
            </p:extLst>
          </p:nvPr>
        </p:nvGraphicFramePr>
        <p:xfrm>
          <a:off x="142043" y="807469"/>
          <a:ext cx="11825055" cy="6102079"/>
        </p:xfrm>
        <a:graphic>
          <a:graphicData uri="http://schemas.openxmlformats.org/drawingml/2006/table">
            <a:tbl>
              <a:tblPr/>
              <a:tblGrid>
                <a:gridCol w="3941685">
                  <a:extLst>
                    <a:ext uri="{9D8B030D-6E8A-4147-A177-3AD203B41FA5}">
                      <a16:colId xmlns:a16="http://schemas.microsoft.com/office/drawing/2014/main" val="194802657"/>
                    </a:ext>
                  </a:extLst>
                </a:gridCol>
                <a:gridCol w="3941685">
                  <a:extLst>
                    <a:ext uri="{9D8B030D-6E8A-4147-A177-3AD203B41FA5}">
                      <a16:colId xmlns:a16="http://schemas.microsoft.com/office/drawing/2014/main" val="1223407124"/>
                    </a:ext>
                  </a:extLst>
                </a:gridCol>
                <a:gridCol w="3941685">
                  <a:extLst>
                    <a:ext uri="{9D8B030D-6E8A-4147-A177-3AD203B41FA5}">
                      <a16:colId xmlns:a16="http://schemas.microsoft.com/office/drawing/2014/main" val="1099486012"/>
                    </a:ext>
                  </a:extLst>
                </a:gridCol>
              </a:tblGrid>
              <a:tr h="299959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59992" marR="59992" marT="59992" marB="59992">
                    <a:lnL w="7620" cap="flat" cmpd="sng" algn="ctr">
                      <a:solidFill>
                        <a:srgbClr val="909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9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9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 Overloading</a:t>
                      </a:r>
                    </a:p>
                  </a:txBody>
                  <a:tcPr marL="59992" marR="59992" marT="59992" marB="59992">
                    <a:lnL w="7620" cap="flat" cmpd="sng" algn="ctr">
                      <a:solidFill>
                        <a:srgbClr val="909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9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9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 Overriding</a:t>
                      </a:r>
                    </a:p>
                  </a:txBody>
                  <a:tcPr marL="59992" marR="59992" marT="59992" marB="59992">
                    <a:lnL w="7620" cap="flat" cmpd="sng" algn="ctr">
                      <a:solidFill>
                        <a:srgbClr val="909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9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9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633821"/>
                  </a:ext>
                </a:extLst>
              </a:tr>
              <a:tr h="1339819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</a:t>
                      </a:r>
                    </a:p>
                  </a:txBody>
                  <a:tcPr marL="39995" marR="39995" marT="39995" marB="39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Method overloading is used </a:t>
                      </a:r>
                      <a:r>
                        <a:rPr lang="en-GB" sz="12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to increase the readability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of the program.</a:t>
                      </a:r>
                    </a:p>
                  </a:txBody>
                  <a:tcPr marL="39995" marR="39995" marT="39995" marB="39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Method overriding is used </a:t>
                      </a:r>
                      <a:r>
                        <a:rPr lang="en-GB" sz="12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to provide the specific implementation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of the method that is already provided by its super class.</a:t>
                      </a:r>
                    </a:p>
                  </a:txBody>
                  <a:tcPr marL="39995" marR="39995" marT="39995" marB="39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56710"/>
                  </a:ext>
                </a:extLst>
              </a:tr>
              <a:tr h="979867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</a:t>
                      </a:r>
                    </a:p>
                  </a:txBody>
                  <a:tcPr marL="39995" marR="39995" marT="39995" marB="39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Method overloading is performed </a:t>
                      </a:r>
                      <a:r>
                        <a:rPr lang="en-GB" sz="12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within class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39995" marR="39995" marT="39995" marB="39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Method overriding occurs </a:t>
                      </a:r>
                      <a:r>
                        <a:rPr lang="en-GB" sz="12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two classes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that have IS-A (inheritance) relationship.</a:t>
                      </a:r>
                    </a:p>
                  </a:txBody>
                  <a:tcPr marL="39995" marR="39995" marT="39995" marB="39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042807"/>
                  </a:ext>
                </a:extLst>
              </a:tr>
              <a:tr h="619916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3)</a:t>
                      </a:r>
                    </a:p>
                  </a:txBody>
                  <a:tcPr marL="39995" marR="39995" marT="39995" marB="39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case of method overloading, </a:t>
                      </a:r>
                      <a:r>
                        <a:rPr lang="en-GB" sz="12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parameter must be different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39995" marR="39995" marT="39995" marB="39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case of method overriding, </a:t>
                      </a:r>
                      <a:r>
                        <a:rPr lang="en-GB" sz="12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parameter must be same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39995" marR="39995" marT="39995" marB="39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837415"/>
                  </a:ext>
                </a:extLst>
              </a:tr>
              <a:tr h="799892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4)</a:t>
                      </a:r>
                    </a:p>
                  </a:txBody>
                  <a:tcPr marL="39995" marR="39995" marT="39995" marB="39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Method overloading is the example of </a:t>
                      </a:r>
                      <a:r>
                        <a:rPr lang="en-GB" sz="12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compile time polymorphism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39995" marR="39995" marT="39995" marB="39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Method overriding is the example of </a:t>
                      </a:r>
                      <a:r>
                        <a:rPr lang="en-GB" sz="12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run time polymorphism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39995" marR="39995" marT="39995" marB="39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595129"/>
                  </a:ext>
                </a:extLst>
              </a:tr>
              <a:tr h="2059721">
                <a:tc>
                  <a:txBody>
                    <a:bodyPr/>
                    <a:lstStyle/>
                    <a:p>
                      <a:pPr algn="just" fontAlgn="t"/>
                      <a:r>
                        <a:rPr lang="en-GB" sz="12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5)</a:t>
                      </a:r>
                    </a:p>
                  </a:txBody>
                  <a:tcPr marL="39995" marR="39995" marT="39995" marB="39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 java, method overloading can't be performed by changing return type of the method only. </a:t>
                      </a:r>
                      <a:r>
                        <a:rPr lang="en-GB" sz="1200" i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 type can be same or different</a:t>
                      </a:r>
                      <a:r>
                        <a:rPr lang="en-GB" sz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in method overloading. But you must have to change the parameter.</a:t>
                      </a:r>
                    </a:p>
                  </a:txBody>
                  <a:tcPr marL="39995" marR="39995" marT="39995" marB="39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1200" i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 type must be same or covariant</a:t>
                      </a:r>
                      <a:r>
                        <a:rPr lang="en-GB" sz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in method overriding.</a:t>
                      </a:r>
                    </a:p>
                  </a:txBody>
                  <a:tcPr marL="39995" marR="39995" marT="39995" marB="39995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486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95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8086-A39C-4AD3-95E0-877E1AD6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Interview Preparation …..?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EA25-7D99-46C5-AFE5-52F5D75C3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5184559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b="0" i="0" dirty="0">
                <a:solidFill>
                  <a:srgbClr val="272C37"/>
                </a:solidFill>
                <a:effectLst/>
                <a:latin typeface="Roboto" panose="020B0604020202020204" pitchFamily="2" charset="0"/>
              </a:rPr>
              <a:t>1.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Why Method Overloading is not possible by changing the return type of method only?</a:t>
            </a:r>
          </a:p>
          <a:p>
            <a:r>
              <a:rPr lang="en-GB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2. </a:t>
            </a:r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Can we overload java main() method?</a:t>
            </a:r>
          </a:p>
          <a:p>
            <a:r>
              <a:rPr lang="en-GB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3. 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What method overloading?</a:t>
            </a:r>
          </a:p>
          <a:p>
            <a:r>
              <a:rPr lang="en-GB" dirty="0">
                <a:solidFill>
                  <a:srgbClr val="212529"/>
                </a:solidFill>
                <a:latin typeface="system-ui"/>
              </a:rPr>
              <a:t>4.</a:t>
            </a:r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 Can we overload java main() method?</a:t>
            </a:r>
          </a:p>
          <a:p>
            <a:r>
              <a:rPr lang="en-GB" dirty="0">
                <a:solidFill>
                  <a:srgbClr val="610B4B"/>
                </a:solidFill>
                <a:latin typeface="erdana"/>
              </a:rPr>
              <a:t>5.</a:t>
            </a:r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 Can we overload methods that differ only by static keywords? </a:t>
            </a:r>
          </a:p>
          <a:p>
            <a:r>
              <a:rPr lang="en-GB" b="1" dirty="0">
                <a:solidFill>
                  <a:srgbClr val="273239"/>
                </a:solidFill>
                <a:latin typeface="urw-din"/>
              </a:rPr>
              <a:t>6.</a:t>
            </a:r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 Can we overload main() in Java? </a:t>
            </a:r>
          </a:p>
          <a:p>
            <a:r>
              <a:rPr lang="en-GB" b="1" dirty="0">
                <a:solidFill>
                  <a:srgbClr val="273239"/>
                </a:solidFill>
                <a:latin typeface="urw-din"/>
              </a:rPr>
              <a:t>7.</a:t>
            </a:r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 Does Java support Operator Overloading?</a:t>
            </a:r>
          </a:p>
          <a:p>
            <a:r>
              <a:rPr lang="en-GB" b="1" dirty="0">
                <a:solidFill>
                  <a:srgbClr val="273239"/>
                </a:solidFill>
                <a:latin typeface="urw-din"/>
              </a:rPr>
              <a:t>8.</a:t>
            </a:r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 Does Java support Operator Overloading?</a:t>
            </a:r>
          </a:p>
          <a:p>
            <a:r>
              <a:rPr lang="en-GB" b="1" dirty="0">
                <a:solidFill>
                  <a:srgbClr val="273239"/>
                </a:solidFill>
                <a:latin typeface="urw-din"/>
              </a:rPr>
              <a:t>9.what is overriding ?</a:t>
            </a:r>
          </a:p>
          <a:p>
            <a:r>
              <a:rPr lang="en-GB" b="1" dirty="0">
                <a:solidFill>
                  <a:srgbClr val="273239"/>
                </a:solidFill>
                <a:latin typeface="urw-din"/>
              </a:rPr>
              <a:t>10.</a:t>
            </a:r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 Can we declare a constructor final?</a:t>
            </a:r>
          </a:p>
          <a:p>
            <a:r>
              <a:rPr lang="en-GB" b="1" dirty="0">
                <a:solidFill>
                  <a:srgbClr val="273239"/>
                </a:solidFill>
                <a:latin typeface="urw-din"/>
              </a:rPr>
              <a:t>11.</a:t>
            </a:r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  What is final parameter?</a:t>
            </a:r>
          </a:p>
          <a:p>
            <a:endParaRPr lang="en-GB" b="1" dirty="0">
              <a:solidFill>
                <a:srgbClr val="273239"/>
              </a:solidFill>
              <a:latin typeface="urw-din"/>
            </a:endParaRPr>
          </a:p>
          <a:p>
            <a:endParaRPr lang="en-GB" b="1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GB" b="0" i="0" dirty="0">
              <a:solidFill>
                <a:srgbClr val="610B4B"/>
              </a:solidFill>
              <a:effectLst/>
              <a:latin typeface="erdana"/>
            </a:endParaRPr>
          </a:p>
          <a:p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en-GB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endParaRPr lang="en-GB" b="0" i="0" u="sng" dirty="0">
              <a:solidFill>
                <a:srgbClr val="008000"/>
              </a:solidFill>
              <a:effectLst/>
              <a:latin typeface="times new roman" panose="02020603050405020304" pitchFamily="18" charset="0"/>
            </a:endParaRPr>
          </a:p>
          <a:p>
            <a:endParaRPr lang="en-GB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endParaRPr lang="en-GB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GB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endParaRPr lang="en-GB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endParaRPr lang="en-GB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0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8C2-6A9A-46AC-A617-613C4E1C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topic…?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28078-F01B-488D-9469-14C3A4A3C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Java Abstraction and Interface</a:t>
            </a:r>
          </a:p>
          <a:p>
            <a:r>
              <a:rPr lang="en-GB" dirty="0"/>
              <a:t>Java Encapsulation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21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7D4C-6426-4665-880D-262BFDAE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654"/>
            <a:ext cx="9274002" cy="71898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212529"/>
                </a:solidFill>
                <a:latin typeface="system-ui"/>
              </a:rPr>
              <a:t>Polymorphism:</a:t>
            </a: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42A0-8932-478B-9A4B-48CDF63C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4703"/>
            <a:ext cx="12192000" cy="5868140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rgbClr val="212529"/>
                </a:solidFill>
                <a:latin typeface="system-ui"/>
              </a:rPr>
              <a:t>I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f </a:t>
            </a:r>
            <a:r>
              <a:rPr lang="en-GB" b="0" i="1" dirty="0">
                <a:solidFill>
                  <a:srgbClr val="333333"/>
                </a:solidFill>
                <a:effectLst/>
                <a:latin typeface="inter-regular"/>
              </a:rPr>
              <a:t>one task is performed in different ways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, it is known as polymorphism. For example: to convince the customer differently, to draw something, for example, shape, triangle, rectangle, etc.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In Java, we use method overloading and method overriding to achieve polymorphism.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Method Overloading in Java: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If a </a:t>
            </a:r>
            <a:r>
              <a:rPr lang="en-GB" b="0" i="0" u="none" strike="noStrike" dirty="0">
                <a:solidFill>
                  <a:srgbClr val="008000"/>
                </a:solidFill>
                <a:effectLst/>
                <a:latin typeface="inter-regular"/>
                <a:hlinkClick r:id="rId2"/>
              </a:rPr>
              <a:t>class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has multiple methods having same name but different in parameters, it is known as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Method Overloading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GB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Method overloading is also known as</a:t>
            </a:r>
            <a:r>
              <a:rPr lang="en-GB" b="1" i="1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GB" b="1" i="1" u="sng" dirty="0">
                <a:effectLst/>
                <a:latin typeface="urw-din"/>
                <a:hlinkClick r:id="rId3"/>
              </a:rPr>
              <a:t>Compile-time Polymorphism</a:t>
            </a:r>
            <a:r>
              <a:rPr lang="en-GB" b="1" i="1" dirty="0">
                <a:solidFill>
                  <a:srgbClr val="273239"/>
                </a:solidFill>
                <a:effectLst/>
                <a:latin typeface="urw-din"/>
              </a:rPr>
              <a:t>, Static Polymorphism, or </a:t>
            </a:r>
            <a:r>
              <a:rPr lang="en-GB" b="1" i="1" u="sng" dirty="0">
                <a:effectLst/>
                <a:latin typeface="urw-din"/>
                <a:hlinkClick r:id="rId4"/>
              </a:rPr>
              <a:t>Early binding</a:t>
            </a:r>
            <a:r>
              <a:rPr lang="en-GB" b="1" i="1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in Java. In Method overloading compared to parent argument, child argument will get the highest priority.</a:t>
            </a:r>
          </a:p>
          <a:p>
            <a:pPr algn="just"/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Different Ways of Method Overloading in Java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Changing the Number of Parameters.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Changing Data Types of the Arguments.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Changing the Order of the Parameters of Methods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just"/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GB" dirty="0">
              <a:solidFill>
                <a:srgbClr val="212529"/>
              </a:solidFill>
              <a:latin typeface="system-ui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40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DFAC-4C51-493F-98F4-CD048CF0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74002" cy="594805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Example :</a:t>
            </a:r>
            <a:br>
              <a:rPr lang="en-GB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3F22F-F62B-40C2-8276-3BDB82E6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9344"/>
            <a:ext cx="11141476" cy="6338656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1400" dirty="0"/>
              <a:t>// Java program to demonstrate working of method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400" dirty="0"/>
              <a:t>// overloading in Java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400" dirty="0"/>
              <a:t>public class Sum {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400" dirty="0"/>
              <a:t>	// Overloaded sum(). This sum takes two int parameters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400" dirty="0"/>
              <a:t>	public int sum(int x, int y) { return (x + y); }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400" dirty="0"/>
              <a:t>	// Overloaded sum(). This sum takes three int parameters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400" dirty="0"/>
              <a:t>	public int sum(int x, int y, int z){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400" dirty="0"/>
              <a:t>		return (x + y + z);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400" dirty="0"/>
              <a:t>	}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400" dirty="0"/>
              <a:t>	// Overloaded sum(). This sum takes two double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400" dirty="0"/>
              <a:t>	// parameters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400" dirty="0"/>
              <a:t>	public double sum(double x, double y){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400" dirty="0"/>
              <a:t>		return (x + y);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400" dirty="0"/>
              <a:t>	}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400" dirty="0"/>
              <a:t>	// Driver code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400" dirty="0"/>
              <a:t>	public static void main(String </a:t>
            </a:r>
            <a:r>
              <a:rPr lang="en-GB" sz="1400" dirty="0" err="1"/>
              <a:t>args</a:t>
            </a:r>
            <a:r>
              <a:rPr lang="en-GB" sz="1400" dirty="0"/>
              <a:t>[])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400" dirty="0"/>
              <a:t>	{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400" dirty="0"/>
              <a:t>		Sum s = new Sum();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400" dirty="0"/>
              <a:t>		</a:t>
            </a:r>
            <a:r>
              <a:rPr lang="en-GB" sz="1400" dirty="0" err="1"/>
              <a:t>System.out.println</a:t>
            </a:r>
            <a:r>
              <a:rPr lang="en-GB" sz="1400" dirty="0"/>
              <a:t>(</a:t>
            </a:r>
            <a:r>
              <a:rPr lang="en-GB" sz="1400" dirty="0" err="1"/>
              <a:t>s.sum</a:t>
            </a:r>
            <a:r>
              <a:rPr lang="en-GB" sz="1400" dirty="0"/>
              <a:t>(10, 20));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400" dirty="0"/>
              <a:t>		</a:t>
            </a:r>
            <a:r>
              <a:rPr lang="en-GB" sz="1400" dirty="0" err="1"/>
              <a:t>System.out.println</a:t>
            </a:r>
            <a:r>
              <a:rPr lang="en-GB" sz="1400" dirty="0"/>
              <a:t>(</a:t>
            </a:r>
            <a:r>
              <a:rPr lang="en-GB" sz="1400" dirty="0" err="1"/>
              <a:t>s.sum</a:t>
            </a:r>
            <a:r>
              <a:rPr lang="en-GB" sz="1400" dirty="0"/>
              <a:t>(10, 20, 30));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400" dirty="0"/>
              <a:t>		</a:t>
            </a:r>
            <a:r>
              <a:rPr lang="en-GB" sz="1400" dirty="0" err="1"/>
              <a:t>System.out.println</a:t>
            </a:r>
            <a:r>
              <a:rPr lang="en-GB" sz="1400" dirty="0"/>
              <a:t>(</a:t>
            </a:r>
            <a:r>
              <a:rPr lang="en-GB" sz="1400" dirty="0" err="1"/>
              <a:t>s.sum</a:t>
            </a:r>
            <a:r>
              <a:rPr lang="en-GB" sz="1400" dirty="0"/>
              <a:t>(10.5, 20.5));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400" dirty="0"/>
              <a:t>	}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400" dirty="0"/>
              <a:t>}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1672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523E-B8ED-4EAF-A0CB-1296375B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951216"/>
          </a:xfrm>
        </p:spPr>
        <p:txBody>
          <a:bodyPr/>
          <a:lstStyle/>
          <a:p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1. Changing the Number of Parameters</a:t>
            </a:r>
            <a:endParaRPr lang="en-GB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Method overloading can be achieved by changing the number of parameters while passing to different methods.</a:t>
            </a:r>
          </a:p>
          <a:p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Example:</a:t>
            </a:r>
          </a:p>
          <a:p>
            <a:pPr marL="0" indent="0">
              <a:buNone/>
            </a:pPr>
            <a:r>
              <a:rPr lang="en-GB" dirty="0"/>
              <a:t>                 public int multiply(int a, int b)</a:t>
            </a:r>
          </a:p>
          <a:p>
            <a:pPr marL="0" indent="0">
              <a:buNone/>
            </a:pPr>
            <a:r>
              <a:rPr lang="en-GB" dirty="0"/>
              <a:t>                 public int multiply(int a, int b, int c)</a:t>
            </a:r>
          </a:p>
          <a:p>
            <a:pPr marL="0" indent="0">
              <a:buNone/>
            </a:pPr>
            <a:endParaRPr lang="en-GB" dirty="0"/>
          </a:p>
          <a:p>
            <a:pPr algn="just" fontAlgn="base"/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2. Changing Data Types of the Arguments</a:t>
            </a:r>
          </a:p>
          <a:p>
            <a:pPr algn="just" fontAlgn="base"/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In many cases, methods can be considered Overloaded if they have the same name but have different parameter types, methods are considered to be overloaded.</a:t>
            </a:r>
          </a:p>
          <a:p>
            <a:pPr algn="just" fontAlgn="base"/>
            <a:r>
              <a:rPr lang="en-GB" dirty="0">
                <a:solidFill>
                  <a:srgbClr val="273239"/>
                </a:solidFill>
                <a:latin typeface="urw-din"/>
              </a:rPr>
              <a:t>Example :</a:t>
            </a:r>
          </a:p>
          <a:p>
            <a:pPr marL="0" indent="0" algn="just" fontAlgn="base">
              <a:buNone/>
            </a:pPr>
            <a:r>
              <a:rPr lang="en-GB" dirty="0">
                <a:solidFill>
                  <a:srgbClr val="273239"/>
                </a:solidFill>
                <a:latin typeface="urw-din"/>
              </a:rPr>
              <a:t>                       public int Prod(int a, int b, int c)</a:t>
            </a:r>
          </a:p>
          <a:p>
            <a:pPr marL="0" indent="0" algn="just" fontAlgn="base">
              <a:buNone/>
            </a:pPr>
            <a:r>
              <a:rPr lang="en-GB" dirty="0">
                <a:solidFill>
                  <a:srgbClr val="273239"/>
                </a:solidFill>
                <a:latin typeface="urw-din"/>
              </a:rPr>
              <a:t>                       public double Prod(double a, double b, double c)</a:t>
            </a:r>
          </a:p>
          <a:p>
            <a:pPr algn="just" fontAlgn="base"/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3. Changing the Order of the Parameters of Methods</a:t>
            </a:r>
          </a:p>
          <a:p>
            <a:pPr algn="just" fontAlgn="base"/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Method overloading can also be implemented by rearranging the parameters of two or more overloaded methods. For example, if the parameters of method 1 are (String name, int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urw-din"/>
              </a:rPr>
              <a:t>roll_no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) and the other method is (int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urw-din"/>
              </a:rPr>
              <a:t>roll_no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, String name) but both have the same name, then these 2 methods are considered to be overloaded with different sequences of parameters.</a:t>
            </a:r>
          </a:p>
          <a:p>
            <a:pPr algn="just" fontAlgn="base"/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Example : public void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urw-din"/>
              </a:rPr>
              <a:t>StudentId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(String name, int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urw-din"/>
              </a:rPr>
              <a:t>roll_no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)</a:t>
            </a:r>
          </a:p>
          <a:p>
            <a:pPr algn="just" fontAlgn="base"/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	                public void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urw-din"/>
              </a:rPr>
              <a:t>StudentId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(int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urw-din"/>
              </a:rPr>
              <a:t>roll_no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, String name)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00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EE27-1F8E-4A7C-A6DC-F9E07EC0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6" y="1"/>
            <a:ext cx="9182266" cy="514904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Advantages of Method Overloading </a:t>
            </a:r>
            <a:br>
              <a:rPr lang="en-GB" b="1" i="0" dirty="0">
                <a:solidFill>
                  <a:srgbClr val="273239"/>
                </a:solidFill>
                <a:effectLst/>
                <a:latin typeface="urw-din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B195-E4D0-45CD-8B58-A5C2407B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36" y="514905"/>
            <a:ext cx="12100264" cy="6014622"/>
          </a:xfrm>
        </p:spPr>
        <p:txBody>
          <a:bodyPr>
            <a:norm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Method overloading improves the Readability and reusability of the program.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Method overloading reduces the complexity of the program.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Using method overloading, programmers can perform a task efficiently and effectively.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Using method overloading, it is possible to access methods performing related functions with slightly different arguments and types.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Objects of a class can also be initialized in different ways using the constructors.</a:t>
            </a:r>
          </a:p>
          <a:p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What if the exact prototype does not match with arguments?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u="sng" dirty="0">
                <a:solidFill>
                  <a:srgbClr val="273239"/>
                </a:solidFill>
                <a:effectLst/>
                <a:latin typeface="urw-din"/>
                <a:hlinkClick r:id="rId2"/>
              </a:rPr>
              <a:t>Type Conversion</a:t>
            </a: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 but to higher type(in terms of range) in the same family.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Type conversion to the next higher family(suppose if there is no long data type available </a:t>
            </a:r>
          </a:p>
          <a:p>
            <a:pPr marL="0" indent="0" algn="just" fontAlgn="base">
              <a:buNone/>
            </a:pPr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for an int data type, then it will search for the float data type).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0" name="Picture 2" descr="Type Conversion in Java while method overloading">
            <a:extLst>
              <a:ext uri="{FF2B5EF4-FFF2-40B4-BE49-F238E27FC236}">
                <a16:creationId xmlns:a16="http://schemas.microsoft.com/office/drawing/2014/main" id="{5E3254DB-DB2E-48D7-8FE9-23603BC8E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2" y="2067715"/>
            <a:ext cx="3639127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57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76AD-6E4A-49C2-B642-C578C54C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288"/>
            <a:ext cx="12192000" cy="506028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Method Overriding in Java</a:t>
            </a: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1" i="0" dirty="0">
                <a:solidFill>
                  <a:srgbClr val="273239"/>
                </a:solidFill>
                <a:effectLst/>
                <a:latin typeface="urw-din"/>
              </a:rPr>
            </a:b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588B-8ACE-445F-8A91-DAEF50305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" y="763480"/>
            <a:ext cx="9167470" cy="6094520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If subclass (child class) has the same method as declared in the parent class, it is known as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method overriding in Java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Usage of Java Method Overriding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Method overriding is used to provide the specific implementation of a method which is already provided by its superclass.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Method overriding is used for runtime polymorphism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GB" b="0" i="0" dirty="0">
                <a:solidFill>
                  <a:srgbClr val="610B4B"/>
                </a:solidFill>
                <a:effectLst/>
                <a:latin typeface="erdana"/>
              </a:rPr>
              <a:t>Rules for Java Method Overriding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The method must have the same name as in the parent class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The method must have the same parameter as in the parent class.</a:t>
            </a:r>
          </a:p>
          <a:p>
            <a:pPr algn="just">
              <a:buFont typeface="+mj-lt"/>
              <a:buAutoNum type="arabicPeriod"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There must be an IS-A relationship (inheritance).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161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9D9F-E2C2-4CCC-9380-B77B35A1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532"/>
            <a:ext cx="9274002" cy="559293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Example</a:t>
            </a: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en-GB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6D04-B326-4F10-9A70-8AD9F83A5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" y="727968"/>
            <a:ext cx="12120979" cy="60234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class Animal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public void eat()</a:t>
            </a:r>
          </a:p>
          <a:p>
            <a:pPr marL="0" indent="0">
              <a:buNone/>
            </a:pPr>
            <a:r>
              <a:rPr lang="en-GB" dirty="0"/>
              <a:t>    {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("Eat all eatables");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class Dog extends Animal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public void eat()   //eat() method overridden by Dog class.</a:t>
            </a:r>
          </a:p>
          <a:p>
            <a:pPr marL="0" indent="0">
              <a:buNone/>
            </a:pPr>
            <a:r>
              <a:rPr lang="en-GB" dirty="0"/>
              <a:t>    {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System.out.println</a:t>
            </a:r>
            <a:r>
              <a:rPr lang="en-GB" dirty="0"/>
              <a:t>("Dog like to eat meat");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    </a:t>
            </a:r>
          </a:p>
          <a:p>
            <a:pPr marL="0" indent="0">
              <a:buNone/>
            </a:pPr>
            <a:r>
              <a:rPr lang="en-GB" dirty="0"/>
              <a:t>  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/>
              <a:t>        Dog d = new Dog();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/>
              <a:t>d.eat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08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3BE6-8FD0-42CD-84E2-102E015B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91" y="79899"/>
            <a:ext cx="9099611" cy="736739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Rules for method overriding:</a:t>
            </a:r>
            <a:br>
              <a:rPr lang="en-GB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en-GB" b="1" i="0" dirty="0">
                <a:solidFill>
                  <a:srgbClr val="273239"/>
                </a:solidFill>
                <a:effectLst/>
                <a:latin typeface="sofia-pro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85C5-61FC-44CB-931C-BC7BBAA77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1" y="661639"/>
            <a:ext cx="12182609" cy="5379723"/>
          </a:xfrm>
        </p:spPr>
        <p:txBody>
          <a:bodyPr/>
          <a:lstStyle/>
          <a:p>
            <a:pPr marL="0" indent="0">
              <a:buNone/>
            </a:pPr>
            <a:r>
              <a:rPr lang="en-GB" b="1" i="0" dirty="0">
                <a:solidFill>
                  <a:srgbClr val="273239"/>
                </a:solidFill>
                <a:effectLst/>
                <a:latin typeface="urw-din"/>
              </a:rPr>
              <a:t>1.Overriding and Access-Modifiers :</a:t>
            </a:r>
          </a:p>
          <a:p>
            <a:r>
              <a:rPr lang="en-GB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GB" sz="1400" b="0" i="0" dirty="0">
                <a:solidFill>
                  <a:srgbClr val="273239"/>
                </a:solidFill>
                <a:effectLst/>
                <a:latin typeface="urw-din"/>
              </a:rPr>
              <a:t>The </a:t>
            </a:r>
            <a:r>
              <a:rPr lang="en-GB" sz="1400" b="0" i="0" u="sng" dirty="0">
                <a:effectLst/>
                <a:latin typeface="urw-din"/>
              </a:rPr>
              <a:t>access modifier</a:t>
            </a:r>
            <a:r>
              <a:rPr lang="en-GB" sz="1400" b="0" i="0" dirty="0">
                <a:solidFill>
                  <a:srgbClr val="273239"/>
                </a:solidFill>
                <a:effectLst/>
                <a:latin typeface="urw-din"/>
              </a:rPr>
              <a:t> for an overriding method can allow more, but not less, access than the overridden method. </a:t>
            </a:r>
          </a:p>
          <a:p>
            <a:r>
              <a:rPr lang="en-GB" sz="1400" b="0" i="0" dirty="0">
                <a:solidFill>
                  <a:srgbClr val="273239"/>
                </a:solidFill>
                <a:effectLst/>
                <a:latin typeface="urw-din"/>
              </a:rPr>
              <a:t>For example, a protected instance method in the super-class can be made public, but not private, in the subclass. Doing so, will generate compile-time error.</a:t>
            </a:r>
          </a:p>
          <a:p>
            <a:pPr marL="0" indent="0">
              <a:buNone/>
            </a:pPr>
            <a:r>
              <a:rPr lang="en-GB" sz="1400" b="1" i="0" dirty="0">
                <a:solidFill>
                  <a:srgbClr val="273239"/>
                </a:solidFill>
                <a:effectLst/>
                <a:latin typeface="urw-din"/>
              </a:rPr>
              <a:t>2.Final methods can not be overridden :</a:t>
            </a:r>
            <a:r>
              <a:rPr lang="en-GB" sz="1400" b="0" i="0" dirty="0">
                <a:solidFill>
                  <a:srgbClr val="273239"/>
                </a:solidFill>
                <a:effectLst/>
                <a:latin typeface="urw-din"/>
              </a:rPr>
              <a:t> If we don’t want a method to be overridden, we declare it as </a:t>
            </a:r>
            <a:r>
              <a:rPr lang="en-GB" sz="1400" b="0" i="0" u="sng" dirty="0">
                <a:effectLst/>
                <a:latin typeface="urw-din"/>
              </a:rPr>
              <a:t>final</a:t>
            </a:r>
            <a:r>
              <a:rPr lang="en-GB" sz="14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pPr marL="0" indent="0">
              <a:buNone/>
            </a:pPr>
            <a:r>
              <a:rPr lang="en-GB" sz="1400" b="1" i="0" dirty="0">
                <a:solidFill>
                  <a:srgbClr val="273239"/>
                </a:solidFill>
                <a:effectLst/>
                <a:latin typeface="urw-din"/>
              </a:rPr>
              <a:t>3.Private methods can not be overridden :</a:t>
            </a:r>
            <a:r>
              <a:rPr lang="en-GB" sz="1400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GB" sz="1400" b="0" i="0" u="sng" dirty="0">
                <a:effectLst/>
                <a:latin typeface="urw-din"/>
              </a:rPr>
              <a:t>Private methods</a:t>
            </a:r>
            <a:r>
              <a:rPr lang="en-GB" sz="1400" b="0" i="0" dirty="0">
                <a:solidFill>
                  <a:srgbClr val="273239"/>
                </a:solidFill>
                <a:effectLst/>
                <a:latin typeface="urw-din"/>
              </a:rPr>
              <a:t> cannot be overridden as they are bonded during compile time. Therefore we can’t even override private methods in a subclass. </a:t>
            </a:r>
          </a:p>
          <a:p>
            <a:pPr marL="0" indent="0">
              <a:buNone/>
            </a:pPr>
            <a:r>
              <a:rPr lang="en-GB" sz="1400" b="1" i="0" dirty="0">
                <a:solidFill>
                  <a:srgbClr val="273239"/>
                </a:solidFill>
                <a:effectLst/>
                <a:latin typeface="urw-din"/>
              </a:rPr>
              <a:t>4.The overriding method must have same return type (or subtype) :</a:t>
            </a:r>
            <a:r>
              <a:rPr lang="en-GB" sz="1400" b="0" i="0" dirty="0">
                <a:solidFill>
                  <a:srgbClr val="273239"/>
                </a:solidFill>
                <a:effectLst/>
                <a:latin typeface="urw-din"/>
              </a:rPr>
              <a:t> From Java 5.0 onwards it is possible to have different return type for a overriding method in child class, but child’s return type should be sub-type of parent’s return type. This phenomena is known as </a:t>
            </a:r>
            <a:r>
              <a:rPr lang="en-GB" sz="1400" b="1" i="0" u="sng" dirty="0">
                <a:solidFill>
                  <a:srgbClr val="273239"/>
                </a:solidFill>
                <a:effectLst/>
                <a:latin typeface="urw-din"/>
              </a:rPr>
              <a:t>covariant return type</a:t>
            </a:r>
            <a:r>
              <a:rPr lang="en-GB" sz="14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pPr marL="0" indent="0">
              <a:buNone/>
            </a:pPr>
            <a:r>
              <a:rPr lang="en-GB" sz="1400" b="1" i="0" dirty="0">
                <a:solidFill>
                  <a:srgbClr val="273239"/>
                </a:solidFill>
                <a:effectLst/>
                <a:latin typeface="urw-din"/>
              </a:rPr>
              <a:t>5.Overriding and constructor :</a:t>
            </a:r>
            <a:r>
              <a:rPr lang="en-GB" sz="1400" b="0" i="0" dirty="0">
                <a:solidFill>
                  <a:srgbClr val="273239"/>
                </a:solidFill>
                <a:effectLst/>
                <a:latin typeface="urw-din"/>
              </a:rPr>
              <a:t> We can not override constructor as parent and child class can never have constructor with same name(Constructor name must always be same as Class name).</a:t>
            </a:r>
          </a:p>
          <a:p>
            <a:pPr marL="0" indent="0">
              <a:buNone/>
            </a:pPr>
            <a:r>
              <a:rPr lang="en-GB" sz="1400" b="1" i="0" dirty="0">
                <a:solidFill>
                  <a:srgbClr val="273239"/>
                </a:solidFill>
                <a:effectLst/>
                <a:latin typeface="urw-din"/>
              </a:rPr>
              <a:t>6.Overriding and Exception-Handling : </a:t>
            </a:r>
            <a:r>
              <a:rPr lang="en-GB" sz="1400" b="0" i="0" dirty="0">
                <a:solidFill>
                  <a:srgbClr val="273239"/>
                </a:solidFill>
                <a:effectLst/>
                <a:latin typeface="urw-din"/>
              </a:rPr>
              <a:t>Below are two rules to note when overriding methods related to exception-handling.</a:t>
            </a:r>
          </a:p>
          <a:p>
            <a:pPr marL="0" indent="0">
              <a:buNone/>
            </a:pPr>
            <a:r>
              <a:rPr lang="en-GB" sz="1400" b="1" i="0" dirty="0">
                <a:solidFill>
                  <a:srgbClr val="273239"/>
                </a:solidFill>
                <a:effectLst/>
                <a:latin typeface="urw-din"/>
              </a:rPr>
              <a:t> Rule#1 :</a:t>
            </a:r>
            <a:r>
              <a:rPr lang="en-GB" sz="1400" b="0" i="0" dirty="0">
                <a:solidFill>
                  <a:srgbClr val="273239"/>
                </a:solidFill>
                <a:effectLst/>
                <a:latin typeface="urw-din"/>
              </a:rPr>
              <a:t> If the super-class overridden method does not throw an exception, subclass overriding method can only throws the </a:t>
            </a:r>
            <a:r>
              <a:rPr lang="en-GB" sz="1400" b="0" i="0" u="sng" dirty="0">
                <a:effectLst/>
                <a:latin typeface="urw-din"/>
              </a:rPr>
              <a:t>unchecked exception</a:t>
            </a:r>
            <a:r>
              <a:rPr lang="en-GB" sz="1400" b="0" i="0" dirty="0">
                <a:solidFill>
                  <a:srgbClr val="273239"/>
                </a:solidFill>
                <a:effectLst/>
                <a:latin typeface="urw-din"/>
              </a:rPr>
              <a:t>, throwing checked         exception will lead to compile-time error.</a:t>
            </a:r>
          </a:p>
          <a:p>
            <a:pPr marL="0" indent="0">
              <a:buNone/>
            </a:pPr>
            <a:r>
              <a:rPr lang="en-GB" sz="1400" b="1" i="0" dirty="0">
                <a:solidFill>
                  <a:srgbClr val="273239"/>
                </a:solidFill>
                <a:effectLst/>
                <a:latin typeface="urw-din"/>
              </a:rPr>
              <a:t>Rule#2 :</a:t>
            </a:r>
            <a:r>
              <a:rPr lang="en-GB" sz="1400" b="0" i="0" dirty="0">
                <a:solidFill>
                  <a:srgbClr val="273239"/>
                </a:solidFill>
                <a:effectLst/>
                <a:latin typeface="urw-din"/>
              </a:rPr>
              <a:t> If the super-class overridden method does throws an exception, subclass overriding method can only throw same, subclass exception. Throwing parent exception in </a:t>
            </a:r>
            <a:r>
              <a:rPr lang="en-GB" sz="1400" b="0" i="0" u="sng" dirty="0">
                <a:effectLst/>
                <a:latin typeface="urw-din"/>
              </a:rPr>
              <a:t>Exception hierarchy</a:t>
            </a:r>
            <a:r>
              <a:rPr lang="en-GB" sz="1400" b="0" i="0" dirty="0">
                <a:solidFill>
                  <a:srgbClr val="273239"/>
                </a:solidFill>
                <a:effectLst/>
                <a:latin typeface="urw-din"/>
              </a:rPr>
              <a:t> will lead to compile time error. Also there is no issue if subclass overridden method is not throwing any exception.</a:t>
            </a:r>
          </a:p>
          <a:p>
            <a:pPr marL="0" indent="0">
              <a:buNone/>
            </a:pPr>
            <a:endParaRPr lang="en-GB" sz="1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>
              <a:buNone/>
            </a:pPr>
            <a:endParaRPr lang="en-GB" sz="1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>
              <a:buNone/>
            </a:pPr>
            <a:endParaRPr lang="en-GB" sz="14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>
              <a:buNone/>
            </a:pPr>
            <a:endParaRPr lang="en-GB" sz="1400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6916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70FA-AC12-4AEA-BB49-093DED75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410"/>
            <a:ext cx="9274002" cy="577049"/>
          </a:xfrm>
        </p:spPr>
        <p:txBody>
          <a:bodyPr>
            <a:normAutofit fontScale="90000"/>
          </a:bodyPr>
          <a:lstStyle/>
          <a:p>
            <a:r>
              <a:rPr lang="en-GB" dirty="0"/>
              <a:t>Final </a:t>
            </a:r>
            <a:r>
              <a:rPr lang="en-GB" dirty="0" err="1"/>
              <a:t>KeyWord</a:t>
            </a:r>
            <a:r>
              <a:rPr lang="en-GB" dirty="0"/>
              <a:t>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94764D-D4AC-42C9-8632-A703F6D5D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92459"/>
            <a:ext cx="12192001" cy="5348904"/>
          </a:xfrm>
        </p:spPr>
        <p:txBody>
          <a:bodyPr/>
          <a:lstStyle/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final keyword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in java is used to restrict the user. The java final keyword can be used in many context. Final can be: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              1.variable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              2.method</a:t>
            </a:r>
            <a:endParaRPr lang="en-GB" dirty="0">
              <a:solidFill>
                <a:srgbClr val="000000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             3. class</a:t>
            </a:r>
          </a:p>
          <a:p>
            <a:pPr algn="just"/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1) Java final variable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 If you make any variable as final, you cannot change the value of final variable(It will be constant).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          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final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speedlimit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GB" b="0" i="0" dirty="0">
                <a:solidFill>
                  <a:srgbClr val="C00000"/>
                </a:solidFill>
                <a:effectLst/>
                <a:latin typeface="inter-regular"/>
              </a:rPr>
              <a:t>90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;</a:t>
            </a:r>
            <a:r>
              <a:rPr lang="en-GB" b="0" i="0" dirty="0">
                <a:solidFill>
                  <a:srgbClr val="008200"/>
                </a:solidFill>
                <a:effectLst/>
                <a:latin typeface="inter-regular"/>
              </a:rPr>
              <a:t>//final variable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2) Java final method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 If you make any method as final, you cannot override it.</a:t>
            </a:r>
          </a:p>
          <a:p>
            <a:pPr marL="0" indent="0" algn="just">
              <a:buNone/>
            </a:pPr>
            <a:r>
              <a:rPr lang="en-GB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final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run(){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GB" b="0" i="0" dirty="0">
                <a:solidFill>
                  <a:srgbClr val="0000FF"/>
                </a:solidFill>
                <a:effectLst/>
                <a:latin typeface="inter-regular"/>
              </a:rPr>
              <a:t>"running"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);}  </a:t>
            </a:r>
          </a:p>
          <a:p>
            <a:pPr algn="just"/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3) Java final class</a:t>
            </a:r>
          </a:p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If you make any class as final, you cannot extend it.</a:t>
            </a:r>
          </a:p>
          <a:p>
            <a:pPr marL="0" indent="0" algn="just">
              <a:buNone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1240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7214</TotalTime>
  <Words>1855</Words>
  <Application>Microsoft Office PowerPoint</Application>
  <PresentationFormat>Widescreen</PresentationFormat>
  <Paragraphs>196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erdana</vt:lpstr>
      <vt:lpstr>inter-bold</vt:lpstr>
      <vt:lpstr>inter-regular</vt:lpstr>
      <vt:lpstr>Roboto</vt:lpstr>
      <vt:lpstr>sofia-pro</vt:lpstr>
      <vt:lpstr>system-ui</vt:lpstr>
      <vt:lpstr>Times New Roman</vt:lpstr>
      <vt:lpstr>Times New Roman</vt:lpstr>
      <vt:lpstr>Trebuchet MS</vt:lpstr>
      <vt:lpstr>urw-din</vt:lpstr>
      <vt:lpstr>Verdana</vt:lpstr>
      <vt:lpstr>Wingdings 3</vt:lpstr>
      <vt:lpstr>Facet</vt:lpstr>
      <vt:lpstr>Java Polymorphism </vt:lpstr>
      <vt:lpstr>Polymorphism: </vt:lpstr>
      <vt:lpstr>Example : </vt:lpstr>
      <vt:lpstr>PowerPoint Presentation</vt:lpstr>
      <vt:lpstr>Advantages of Method Overloading    </vt:lpstr>
      <vt:lpstr>Method Overriding in Java    </vt:lpstr>
      <vt:lpstr>Example </vt:lpstr>
      <vt:lpstr>Rules for method overriding:  </vt:lpstr>
      <vt:lpstr>Final KeyWord:</vt:lpstr>
      <vt:lpstr>Runtime Polymorphism in Java </vt:lpstr>
      <vt:lpstr>Static Binding and Dynamic Binding </vt:lpstr>
      <vt:lpstr>Method Overloading Vs Method Overriding  </vt:lpstr>
      <vt:lpstr>Interview Preparation …..?</vt:lpstr>
      <vt:lpstr>Next topic…?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hp</dc:creator>
  <cp:lastModifiedBy>hp</cp:lastModifiedBy>
  <cp:revision>140</cp:revision>
  <dcterms:created xsi:type="dcterms:W3CDTF">2023-01-26T06:05:43Z</dcterms:created>
  <dcterms:modified xsi:type="dcterms:W3CDTF">2023-02-09T09:09:14Z</dcterms:modified>
</cp:coreProperties>
</file>