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92" r:id="rId5"/>
    <p:sldId id="277" r:id="rId6"/>
    <p:sldId id="278" r:id="rId7"/>
    <p:sldId id="272" r:id="rId8"/>
    <p:sldId id="282" r:id="rId9"/>
    <p:sldId id="293" r:id="rId10"/>
    <p:sldId id="294" r:id="rId11"/>
    <p:sldId id="295" r:id="rId12"/>
    <p:sldId id="287" r:id="rId13"/>
    <p:sldId id="270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76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811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4236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52641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1667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0534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08845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669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807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120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501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6260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355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0715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725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700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D076C-6F62-45A2-A7AF-4D4585360E2A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776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java-tutoria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4215C-1C5A-475D-8424-B9D6C60416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032986"/>
            <a:ext cx="7766936" cy="2017847"/>
          </a:xfrm>
        </p:spPr>
        <p:txBody>
          <a:bodyPr/>
          <a:lstStyle/>
          <a:p>
            <a:r>
              <a:rPr lang="en-GB" dirty="0"/>
              <a:t>Java Abstract  </a:t>
            </a:r>
            <a:br>
              <a:rPr lang="en-GB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572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D5787-833C-4334-8809-9CD1C72D5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9900"/>
            <a:ext cx="12192000" cy="594803"/>
          </a:xfrm>
        </p:spPr>
        <p:txBody>
          <a:bodyPr>
            <a:normAutofit fontScale="90000"/>
          </a:bodyPr>
          <a:lstStyle/>
          <a:p>
            <a:r>
              <a:rPr lang="en-GB" b="0" i="0" dirty="0">
                <a:solidFill>
                  <a:srgbClr val="212529"/>
                </a:solidFill>
                <a:effectLst/>
                <a:latin typeface="system-ui"/>
              </a:rPr>
              <a:t>Interface extends other Interface:</a:t>
            </a:r>
            <a:br>
              <a:rPr lang="en-GB" b="0" i="0" dirty="0">
                <a:solidFill>
                  <a:srgbClr val="212529"/>
                </a:solidFill>
                <a:effectLst/>
                <a:latin typeface="system-ui"/>
              </a:rPr>
            </a:br>
            <a:br>
              <a:rPr lang="en-GB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87239-6974-47FB-94AC-219EB87BE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32" y="674703"/>
            <a:ext cx="12192000" cy="5366660"/>
          </a:xfrm>
        </p:spPr>
        <p:txBody>
          <a:bodyPr>
            <a:normAutofit/>
          </a:bodyPr>
          <a:lstStyle/>
          <a:p>
            <a:r>
              <a:rPr lang="en-GB" b="0" i="0" dirty="0">
                <a:solidFill>
                  <a:srgbClr val="212529"/>
                </a:solidFill>
                <a:effectLst/>
                <a:latin typeface="system-ui"/>
              </a:rPr>
              <a:t>Interface can inherit to another interface by using extends keyword. </a:t>
            </a:r>
          </a:p>
          <a:p>
            <a:r>
              <a:rPr lang="en-GB" b="0" i="0" dirty="0">
                <a:solidFill>
                  <a:srgbClr val="212529"/>
                </a:solidFill>
                <a:effectLst/>
                <a:latin typeface="system-ui"/>
              </a:rPr>
              <a:t>But in this case, interface just inherit, does not provide implementation. Implementation can be provided by a class only.</a:t>
            </a:r>
            <a:br>
              <a:rPr lang="en-GB" dirty="0"/>
            </a:br>
            <a:endParaRPr lang="en-GB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lvl="3"/>
            <a:r>
              <a:rPr lang="en-GB" sz="1800" dirty="0"/>
              <a:t>interface </a:t>
            </a:r>
            <a:r>
              <a:rPr lang="en-GB" sz="1800" dirty="0" err="1"/>
              <a:t>NewsPaper</a:t>
            </a:r>
            <a:endParaRPr lang="en-GB" sz="1800" dirty="0"/>
          </a:p>
          <a:p>
            <a:pPr lvl="3"/>
            <a:r>
              <a:rPr lang="en-GB" sz="1800" dirty="0"/>
              <a:t>{</a:t>
            </a:r>
          </a:p>
          <a:p>
            <a:pPr lvl="3"/>
            <a:r>
              <a:rPr lang="en-GB" sz="1800" dirty="0"/>
              <a:t> 	news();</a:t>
            </a:r>
          </a:p>
          <a:p>
            <a:pPr lvl="3"/>
            <a:r>
              <a:rPr lang="en-GB" sz="1800" dirty="0"/>
              <a:t>}</a:t>
            </a:r>
          </a:p>
          <a:p>
            <a:pPr lvl="3"/>
            <a:endParaRPr lang="en-GB" sz="1800" dirty="0"/>
          </a:p>
          <a:p>
            <a:pPr lvl="3"/>
            <a:r>
              <a:rPr lang="en-GB" sz="1800" dirty="0"/>
              <a:t>interface Magazine extends </a:t>
            </a:r>
            <a:r>
              <a:rPr lang="en-GB" sz="1800" dirty="0" err="1"/>
              <a:t>NewsPaper</a:t>
            </a:r>
            <a:endParaRPr lang="en-GB" sz="1800" dirty="0"/>
          </a:p>
          <a:p>
            <a:pPr lvl="3"/>
            <a:r>
              <a:rPr lang="en-GB" sz="1800" dirty="0"/>
              <a:t>{</a:t>
            </a:r>
          </a:p>
          <a:p>
            <a:pPr lvl="3"/>
            <a:r>
              <a:rPr lang="en-GB" sz="1800" dirty="0"/>
              <a:t> 	</a:t>
            </a:r>
            <a:r>
              <a:rPr lang="en-GB" sz="1800" dirty="0" err="1"/>
              <a:t>colorful</a:t>
            </a:r>
            <a:r>
              <a:rPr lang="en-GB" sz="1800" dirty="0"/>
              <a:t>();</a:t>
            </a:r>
          </a:p>
          <a:p>
            <a:pPr lvl="3"/>
            <a:r>
              <a:rPr lang="en-GB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93054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166D4-4B83-410C-9197-F8C61C674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00" y="452760"/>
            <a:ext cx="12058650" cy="6405239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GB" b="0" i="0" dirty="0">
                <a:solidFill>
                  <a:srgbClr val="212529"/>
                </a:solidFill>
                <a:effectLst/>
                <a:latin typeface="system-ui"/>
              </a:rPr>
              <a:t>Default Methods in Interface – Java 8:</a:t>
            </a:r>
          </a:p>
          <a:p>
            <a:pPr marL="0" indent="0" algn="just">
              <a:buNone/>
            </a:pPr>
            <a:r>
              <a:rPr lang="en-GB" b="0" i="0" dirty="0">
                <a:solidFill>
                  <a:srgbClr val="212529"/>
                </a:solidFill>
                <a:effectLst/>
                <a:latin typeface="system-ui"/>
              </a:rPr>
              <a:t>In Java 8 version a new feature is added to the interface, which was default method. Default method is a method that can have its body. It means default method is not abstract method, it is used to set some default functionality to the interface.</a:t>
            </a:r>
          </a:p>
          <a:p>
            <a:pPr marL="0" indent="0" algn="just">
              <a:buNone/>
            </a:pPr>
            <a:r>
              <a:rPr lang="en-GB" b="0" i="0" dirty="0">
                <a:solidFill>
                  <a:srgbClr val="212529"/>
                </a:solidFill>
                <a:effectLst/>
                <a:latin typeface="system-ui"/>
              </a:rPr>
              <a:t>Static methods in Interface – Java 8:</a:t>
            </a:r>
          </a:p>
          <a:p>
            <a:pPr marL="0" indent="0" algn="just">
              <a:buNone/>
            </a:pPr>
            <a:r>
              <a:rPr lang="en-GB" b="0" i="0" dirty="0">
                <a:solidFill>
                  <a:srgbClr val="212529"/>
                </a:solidFill>
                <a:effectLst/>
                <a:latin typeface="system-ui"/>
              </a:rPr>
              <a:t>The purpose of static method is to add utility methods into the interface</a:t>
            </a:r>
            <a:endParaRPr lang="en-GB" dirty="0">
              <a:solidFill>
                <a:srgbClr val="212529"/>
              </a:solidFill>
              <a:latin typeface="system-ui"/>
            </a:endParaRPr>
          </a:p>
          <a:p>
            <a:pPr marL="0" indent="0" algn="just">
              <a:buNone/>
            </a:pPr>
            <a:r>
              <a:rPr lang="en-GB" b="0" i="0" dirty="0">
                <a:solidFill>
                  <a:srgbClr val="212529"/>
                </a:solidFill>
                <a:effectLst/>
                <a:latin typeface="system-ui"/>
              </a:rPr>
              <a:t>Private methods – Java 9:</a:t>
            </a:r>
          </a:p>
          <a:p>
            <a:pPr marL="0" indent="0" algn="just">
              <a:buNone/>
            </a:pPr>
            <a:r>
              <a:rPr lang="en-GB" b="0" i="0" dirty="0">
                <a:solidFill>
                  <a:srgbClr val="212529"/>
                </a:solidFill>
                <a:effectLst/>
                <a:latin typeface="system-ui"/>
              </a:rPr>
              <a:t>In Java 9 version, a new feature is added that allows us to declare private methods inside the interface. The purpose of private method is just to share some task between the non-abstract methods of the interface.</a:t>
            </a:r>
          </a:p>
          <a:p>
            <a:pPr marL="0" indent="0" algn="just">
              <a:buNone/>
            </a:pPr>
            <a:endParaRPr lang="en-GB" b="0" i="0" dirty="0">
              <a:solidFill>
                <a:srgbClr val="212529"/>
              </a:solidFill>
              <a:effectLst/>
              <a:latin typeface="system-ui"/>
            </a:endParaRPr>
          </a:p>
          <a:p>
            <a:pPr marL="2628900" lvl="6" indent="0" algn="just">
              <a:buNone/>
            </a:pPr>
            <a:r>
              <a:rPr lang="en-GB" sz="1900" dirty="0">
                <a:solidFill>
                  <a:srgbClr val="212529"/>
                </a:solidFill>
                <a:latin typeface="system-ui"/>
              </a:rPr>
              <a:t>Syntax: </a:t>
            </a:r>
          </a:p>
          <a:p>
            <a:pPr marL="2628900" lvl="6" indent="0" algn="just">
              <a:buNone/>
            </a:pPr>
            <a:r>
              <a:rPr lang="en-GB" sz="1900" dirty="0">
                <a:solidFill>
                  <a:srgbClr val="212529"/>
                </a:solidFill>
                <a:latin typeface="system-ui"/>
              </a:rPr>
              <a:t>default void </a:t>
            </a:r>
            <a:r>
              <a:rPr lang="en-GB" sz="1900" dirty="0" err="1">
                <a:solidFill>
                  <a:srgbClr val="212529"/>
                </a:solidFill>
                <a:latin typeface="system-ui"/>
              </a:rPr>
              <a:t>msg</a:t>
            </a:r>
            <a:r>
              <a:rPr lang="en-GB" sz="1900" dirty="0">
                <a:solidFill>
                  <a:srgbClr val="212529"/>
                </a:solidFill>
                <a:latin typeface="system-ui"/>
              </a:rPr>
              <a:t>(){  </a:t>
            </a:r>
          </a:p>
          <a:p>
            <a:pPr marL="2628900" lvl="6" indent="0" algn="just">
              <a:buNone/>
            </a:pPr>
            <a:r>
              <a:rPr lang="en-GB" sz="1900" dirty="0">
                <a:solidFill>
                  <a:srgbClr val="212529"/>
                </a:solidFill>
                <a:latin typeface="system-ui"/>
              </a:rPr>
              <a:t>         greet();</a:t>
            </a:r>
          </a:p>
          <a:p>
            <a:pPr marL="2628900" lvl="6" indent="0" algn="just">
              <a:buNone/>
            </a:pPr>
            <a:r>
              <a:rPr lang="en-GB" sz="1900" dirty="0">
                <a:solidFill>
                  <a:srgbClr val="212529"/>
                </a:solidFill>
                <a:latin typeface="system-ui"/>
              </a:rPr>
              <a:t>    }  </a:t>
            </a:r>
          </a:p>
          <a:p>
            <a:pPr marL="2628900" lvl="6" indent="0" algn="just">
              <a:buNone/>
            </a:pPr>
            <a:r>
              <a:rPr lang="en-GB" sz="1900" dirty="0">
                <a:solidFill>
                  <a:srgbClr val="212529"/>
                </a:solidFill>
                <a:latin typeface="system-ui"/>
              </a:rPr>
              <a:t>    // Private method  </a:t>
            </a:r>
          </a:p>
          <a:p>
            <a:pPr marL="2628900" lvl="6" indent="0" algn="just">
              <a:buNone/>
            </a:pPr>
            <a:r>
              <a:rPr lang="en-GB" sz="1900" dirty="0">
                <a:solidFill>
                  <a:srgbClr val="212529"/>
                </a:solidFill>
                <a:latin typeface="system-ui"/>
              </a:rPr>
              <a:t>    private void greet() {</a:t>
            </a:r>
          </a:p>
          <a:p>
            <a:pPr marL="2628900" lvl="6" indent="0" algn="just">
              <a:buNone/>
            </a:pPr>
            <a:r>
              <a:rPr lang="en-GB" sz="1900" dirty="0">
                <a:solidFill>
                  <a:srgbClr val="212529"/>
                </a:solidFill>
                <a:latin typeface="system-ui"/>
              </a:rPr>
              <a:t>    	</a:t>
            </a:r>
            <a:r>
              <a:rPr lang="en-GB" sz="1900" dirty="0" err="1">
                <a:solidFill>
                  <a:srgbClr val="212529"/>
                </a:solidFill>
                <a:latin typeface="system-ui"/>
              </a:rPr>
              <a:t>System.out.println</a:t>
            </a:r>
            <a:r>
              <a:rPr lang="en-GB" sz="1900" dirty="0">
                <a:solidFill>
                  <a:srgbClr val="212529"/>
                </a:solidFill>
                <a:latin typeface="system-ui"/>
              </a:rPr>
              <a:t>("This is private method"); </a:t>
            </a:r>
          </a:p>
          <a:p>
            <a:pPr marL="2628900" lvl="6" indent="0" algn="just">
              <a:buNone/>
            </a:pPr>
            <a:r>
              <a:rPr lang="en-GB" sz="1900" dirty="0">
                <a:solidFill>
                  <a:srgbClr val="212529"/>
                </a:solidFill>
                <a:latin typeface="system-ui"/>
              </a:rPr>
              <a:t>    }</a:t>
            </a:r>
          </a:p>
          <a:p>
            <a:pPr marL="2628900" lvl="6" indent="0" algn="just">
              <a:buNone/>
            </a:pPr>
            <a:r>
              <a:rPr lang="en-GB" sz="1900" dirty="0">
                <a:solidFill>
                  <a:srgbClr val="212529"/>
                </a:solidFill>
                <a:latin typeface="system-ui"/>
              </a:rPr>
              <a:t>	 static void </a:t>
            </a:r>
            <a:r>
              <a:rPr lang="en-GB" sz="1900" dirty="0" err="1">
                <a:solidFill>
                  <a:srgbClr val="212529"/>
                </a:solidFill>
                <a:latin typeface="system-ui"/>
              </a:rPr>
              <a:t>msg</a:t>
            </a:r>
            <a:r>
              <a:rPr lang="en-GB" sz="1900" dirty="0">
                <a:solidFill>
                  <a:srgbClr val="212529"/>
                </a:solidFill>
                <a:latin typeface="system-ui"/>
              </a:rPr>
              <a:t>(){  </a:t>
            </a:r>
          </a:p>
          <a:p>
            <a:pPr marL="2628900" lvl="6" indent="0" algn="just">
              <a:buNone/>
            </a:pPr>
            <a:r>
              <a:rPr lang="en-GB" sz="1900" dirty="0">
                <a:solidFill>
                  <a:srgbClr val="212529"/>
                </a:solidFill>
                <a:latin typeface="system-ui"/>
              </a:rPr>
              <a:t>        </a:t>
            </a:r>
            <a:r>
              <a:rPr lang="en-GB" sz="1900" dirty="0" err="1">
                <a:solidFill>
                  <a:srgbClr val="212529"/>
                </a:solidFill>
                <a:latin typeface="system-ui"/>
              </a:rPr>
              <a:t>System.out.println</a:t>
            </a:r>
            <a:r>
              <a:rPr lang="en-GB" sz="1900" dirty="0">
                <a:solidFill>
                  <a:srgbClr val="212529"/>
                </a:solidFill>
                <a:latin typeface="system-ui"/>
              </a:rPr>
              <a:t>("This is static method");  </a:t>
            </a:r>
          </a:p>
          <a:p>
            <a:pPr marL="2628900" lvl="6" indent="0" algn="just">
              <a:buNone/>
            </a:pPr>
            <a:r>
              <a:rPr lang="en-GB" sz="1900" dirty="0">
                <a:solidFill>
                  <a:srgbClr val="212529"/>
                </a:solidFill>
                <a:latin typeface="system-ui"/>
              </a:rPr>
              <a:t>    } </a:t>
            </a:r>
            <a:endParaRPr lang="en-GB" sz="19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marL="0" indent="0" algn="just">
              <a:buNone/>
            </a:pPr>
            <a:endParaRPr lang="en-GB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just"/>
            <a:endParaRPr lang="en-GB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just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9238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A768B-D0D2-4632-B059-B136A3212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274002" cy="683581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610B38"/>
                </a:solidFill>
                <a:latin typeface="erdana"/>
              </a:rPr>
              <a:t>Abstract Class Vs Interface</a:t>
            </a:r>
            <a:br>
              <a:rPr lang="en-GB" b="0" i="0" dirty="0">
                <a:solidFill>
                  <a:srgbClr val="610B38"/>
                </a:solidFill>
                <a:effectLst/>
                <a:latin typeface="erdana"/>
              </a:rPr>
            </a:br>
            <a:br>
              <a:rPr lang="en-GB" b="0" i="0" dirty="0">
                <a:solidFill>
                  <a:srgbClr val="610B4B"/>
                </a:solidFill>
                <a:effectLst/>
                <a:latin typeface="erdana"/>
              </a:rPr>
            </a:br>
            <a:endParaRPr lang="en-GB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27439B9-D5FD-40B2-8EBD-9285D54706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6863662"/>
              </p:ext>
            </p:extLst>
          </p:nvPr>
        </p:nvGraphicFramePr>
        <p:xfrm>
          <a:off x="319596" y="684213"/>
          <a:ext cx="10085034" cy="6331348"/>
        </p:xfrm>
        <a:graphic>
          <a:graphicData uri="http://schemas.openxmlformats.org/drawingml/2006/table">
            <a:tbl>
              <a:tblPr/>
              <a:tblGrid>
                <a:gridCol w="5042517">
                  <a:extLst>
                    <a:ext uri="{9D8B030D-6E8A-4147-A177-3AD203B41FA5}">
                      <a16:colId xmlns:a16="http://schemas.microsoft.com/office/drawing/2014/main" val="4081484033"/>
                    </a:ext>
                  </a:extLst>
                </a:gridCol>
                <a:gridCol w="5042517">
                  <a:extLst>
                    <a:ext uri="{9D8B030D-6E8A-4147-A177-3AD203B41FA5}">
                      <a16:colId xmlns:a16="http://schemas.microsoft.com/office/drawing/2014/main" val="4123966574"/>
                    </a:ext>
                  </a:extLst>
                </a:gridCol>
              </a:tblGrid>
              <a:tr h="329599"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Abstract class</a:t>
                      </a:r>
                    </a:p>
                  </a:txBody>
                  <a:tcPr marL="82400" marR="82400" marT="41200" marB="41200">
                    <a:lnL w="7620" cap="flat" cmpd="sng" algn="ctr">
                      <a:solidFill>
                        <a:srgbClr val="4062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061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05D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5E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Interface</a:t>
                      </a:r>
                    </a:p>
                  </a:txBody>
                  <a:tcPr marL="82400" marR="82400" marT="41200" marB="41200">
                    <a:lnL w="7620" cap="flat" cmpd="sng" algn="ctr">
                      <a:solidFill>
                        <a:srgbClr val="6061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061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061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061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1017954"/>
                  </a:ext>
                </a:extLst>
              </a:tr>
              <a:tr h="2059995"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</a:rPr>
                        <a:t>Abstract class is a class which contain one or more abstract methods, which has to be implemented by its sub classes.</a:t>
                      </a:r>
                    </a:p>
                  </a:txBody>
                  <a:tcPr marL="82400" marR="82400" marT="41200" marB="41200">
                    <a:lnL w="7620" cap="flat" cmpd="sng" algn="ctr">
                      <a:solidFill>
                        <a:srgbClr val="C05E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061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5E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63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effectLst/>
                        </a:rPr>
                        <a:t>Interface is a Java Object containing method declaration but no implementation. The classes which implement the Interfaces must provide the method definition for all the methods.</a:t>
                      </a:r>
                    </a:p>
                  </a:txBody>
                  <a:tcPr marL="82400" marR="82400" marT="41200" marB="41200">
                    <a:lnL w="7620" cap="flat" cmpd="sng" algn="ctr">
                      <a:solidFill>
                        <a:srgbClr val="4061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061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061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66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426457"/>
                  </a:ext>
                </a:extLst>
              </a:tr>
              <a:tr h="1071198">
                <a:tc>
                  <a:txBody>
                    <a:bodyPr/>
                    <a:lstStyle/>
                    <a:p>
                      <a:r>
                        <a:rPr lang="en-GB" sz="1600">
                          <a:effectLst/>
                        </a:rPr>
                        <a:t>Abstract class is a Class prefix with an abstract keyword followed by Class definition.</a:t>
                      </a:r>
                    </a:p>
                  </a:txBody>
                  <a:tcPr marL="82400" marR="82400" marT="41200" marB="41200">
                    <a:lnL w="7620" cap="flat" cmpd="sng" algn="ctr">
                      <a:solidFill>
                        <a:srgbClr val="E063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66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63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063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effectLst/>
                        </a:rPr>
                        <a:t>Interface is a pure abstract class which starts with interface keyword.</a:t>
                      </a:r>
                    </a:p>
                  </a:txBody>
                  <a:tcPr marL="82400" marR="82400" marT="41200" marB="41200">
                    <a:lnL w="7620" cap="flat" cmpd="sng" algn="ctr">
                      <a:solidFill>
                        <a:srgbClr val="C066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66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66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2069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288644"/>
                  </a:ext>
                </a:extLst>
              </a:tr>
              <a:tr h="823998"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</a:rPr>
                        <a:t>Abstract class can also contain concrete methods, non-abstract methods</a:t>
                      </a:r>
                    </a:p>
                  </a:txBody>
                  <a:tcPr marL="82400" marR="82400" marT="41200" marB="41200">
                    <a:lnL w="7620" cap="flat" cmpd="sng" algn="ctr">
                      <a:solidFill>
                        <a:srgbClr val="4063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069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063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206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</a:rPr>
                        <a:t>Whereas, Interface contains all abstract methods and final variable declarations.</a:t>
                      </a:r>
                    </a:p>
                    <a:p>
                      <a:r>
                        <a:rPr lang="en-GB" sz="1600" dirty="0">
                          <a:effectLst/>
                          <a:sym typeface="Wingdings" panose="05000000000000000000" pitchFamily="2" charset="2"/>
                        </a:rPr>
                        <a:t>By default variable is public ,static and final</a:t>
                      </a:r>
                    </a:p>
                    <a:p>
                      <a:r>
                        <a:rPr lang="en-GB" sz="1600" dirty="0">
                          <a:effectLst/>
                          <a:sym typeface="Wingdings" panose="05000000000000000000" pitchFamily="2" charset="2"/>
                        </a:rPr>
                        <a:t>- BY default methods is public and abstract </a:t>
                      </a:r>
                      <a:endParaRPr lang="en-GB" sz="1600" dirty="0">
                        <a:effectLst/>
                      </a:endParaRPr>
                    </a:p>
                  </a:txBody>
                  <a:tcPr marL="82400" marR="82400" marT="41200" marB="41200">
                    <a:lnL w="7620" cap="flat" cmpd="sng" algn="ctr">
                      <a:solidFill>
                        <a:srgbClr val="2069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069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069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06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813515"/>
                  </a:ext>
                </a:extLst>
              </a:tr>
              <a:tr h="1812796"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</a:rPr>
                        <a:t>Abstract classes are useful in a situation that Some general methods should be implemented and specialization </a:t>
                      </a:r>
                      <a:r>
                        <a:rPr lang="en-GB" sz="1600" dirty="0" err="1">
                          <a:effectLst/>
                        </a:rPr>
                        <a:t>behavior</a:t>
                      </a:r>
                      <a:r>
                        <a:rPr lang="en-GB" sz="1600" dirty="0">
                          <a:effectLst/>
                        </a:rPr>
                        <a:t> should be implemented by child classes.</a:t>
                      </a:r>
                    </a:p>
                  </a:txBody>
                  <a:tcPr marL="82400" marR="82400" marT="41200" marB="41200">
                    <a:lnL w="7620" cap="flat" cmpd="sng" algn="ctr">
                      <a:solidFill>
                        <a:srgbClr val="206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06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06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206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</a:rPr>
                        <a:t>Interfaces are useful in a situation that all properties should be implemented.</a:t>
                      </a:r>
                    </a:p>
                  </a:txBody>
                  <a:tcPr marL="82400" marR="82400" marT="41200" marB="41200">
                    <a:lnL w="7620" cap="flat" cmpd="sng" algn="ctr">
                      <a:solidFill>
                        <a:srgbClr val="606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06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06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0651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8377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0956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58086-A39C-4AD3-95E0-877E1AD61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Interview Preparation …..?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2EA25-7D99-46C5-AFE5-52F5D75C3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2571"/>
            <a:ext cx="8596668" cy="51845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GB" dirty="0"/>
          </a:p>
          <a:p>
            <a:r>
              <a:rPr lang="en-GB" b="0" i="0" dirty="0">
                <a:solidFill>
                  <a:srgbClr val="272C37"/>
                </a:solidFill>
                <a:effectLst/>
                <a:latin typeface="Roboto" panose="020B0604020202020204" pitchFamily="2" charset="0"/>
              </a:rPr>
              <a:t>1.</a:t>
            </a:r>
            <a:r>
              <a:rPr lang="en-GB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en-GB" b="0" i="0" dirty="0">
                <a:solidFill>
                  <a:srgbClr val="610B4B"/>
                </a:solidFill>
                <a:effectLst/>
                <a:latin typeface="erdana"/>
              </a:rPr>
              <a:t>What is </a:t>
            </a:r>
            <a:r>
              <a:rPr lang="en-GB" dirty="0">
                <a:solidFill>
                  <a:srgbClr val="610B4B"/>
                </a:solidFill>
                <a:latin typeface="erdana"/>
              </a:rPr>
              <a:t>interface </a:t>
            </a:r>
            <a:r>
              <a:rPr lang="en-GB" b="0" i="0" dirty="0">
                <a:solidFill>
                  <a:srgbClr val="610B4B"/>
                </a:solidFill>
                <a:effectLst/>
                <a:latin typeface="erdana"/>
              </a:rPr>
              <a:t>?</a:t>
            </a:r>
          </a:p>
          <a:p>
            <a:r>
              <a:rPr lang="en-GB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2. what is abstraction </a:t>
            </a:r>
            <a:r>
              <a:rPr lang="en-GB" b="0" i="0" dirty="0">
                <a:solidFill>
                  <a:srgbClr val="610B4B"/>
                </a:solidFill>
                <a:effectLst/>
                <a:latin typeface="erdana"/>
              </a:rPr>
              <a:t>?</a:t>
            </a:r>
          </a:p>
          <a:p>
            <a:r>
              <a:rPr lang="en-GB" b="1" i="0" dirty="0">
                <a:solidFill>
                  <a:srgbClr val="555555"/>
                </a:solidFill>
                <a:effectLst/>
                <a:latin typeface="helvetica" panose="020B0604020202020204" pitchFamily="34" charset="0"/>
              </a:rPr>
              <a:t>3.What is the difference between Abstract class and Interface</a:t>
            </a:r>
            <a:br>
              <a:rPr lang="en-GB" dirty="0"/>
            </a:br>
            <a:r>
              <a:rPr lang="en-GB" b="1" i="0" dirty="0">
                <a:solidFill>
                  <a:srgbClr val="555555"/>
                </a:solidFill>
                <a:effectLst/>
                <a:latin typeface="helvetica" panose="020B0604020202020204" pitchFamily="34" charset="0"/>
              </a:rPr>
              <a:t>Or</a:t>
            </a:r>
            <a:br>
              <a:rPr lang="en-GB" dirty="0"/>
            </a:br>
            <a:r>
              <a:rPr lang="en-GB" b="1" i="0" dirty="0">
                <a:solidFill>
                  <a:srgbClr val="555555"/>
                </a:solidFill>
                <a:effectLst/>
                <a:latin typeface="helvetica" panose="020B0604020202020204" pitchFamily="34" charset="0"/>
              </a:rPr>
              <a:t>When should you use an abstract class, when an interface, when both?</a:t>
            </a:r>
            <a:br>
              <a:rPr lang="en-GB" dirty="0"/>
            </a:br>
            <a:r>
              <a:rPr lang="en-GB" b="1" i="0" dirty="0">
                <a:solidFill>
                  <a:srgbClr val="555555"/>
                </a:solidFill>
                <a:effectLst/>
                <a:latin typeface="helvetica" panose="020B0604020202020204" pitchFamily="34" charset="0"/>
              </a:rPr>
              <a:t>Or</a:t>
            </a:r>
            <a:br>
              <a:rPr lang="en-GB" dirty="0"/>
            </a:br>
            <a:r>
              <a:rPr lang="en-GB" b="1" i="0" dirty="0">
                <a:solidFill>
                  <a:srgbClr val="555555"/>
                </a:solidFill>
                <a:effectLst/>
                <a:latin typeface="helvetica" panose="020B0604020202020204" pitchFamily="34" charset="0"/>
              </a:rPr>
              <a:t>What is similarities/difference between an Abstract class and Interface?</a:t>
            </a:r>
            <a:br>
              <a:rPr lang="en-GB" dirty="0"/>
            </a:br>
            <a:r>
              <a:rPr lang="en-GB" b="1" i="0" dirty="0">
                <a:solidFill>
                  <a:srgbClr val="555555"/>
                </a:solidFill>
                <a:effectLst/>
                <a:latin typeface="helvetica" panose="020B0604020202020204" pitchFamily="34" charset="0"/>
              </a:rPr>
              <a:t>Or</a:t>
            </a:r>
            <a:br>
              <a:rPr lang="en-GB" dirty="0"/>
            </a:br>
            <a:r>
              <a:rPr lang="en-GB" b="1" i="0" dirty="0">
                <a:solidFill>
                  <a:srgbClr val="555555"/>
                </a:solidFill>
                <a:effectLst/>
                <a:latin typeface="helvetica" panose="020B0604020202020204" pitchFamily="34" charset="0"/>
              </a:rPr>
              <a:t>What is the difference between interface and an abstract class?</a:t>
            </a:r>
            <a:endParaRPr lang="en-GB" b="0" i="0" dirty="0">
              <a:solidFill>
                <a:srgbClr val="212529"/>
              </a:solidFill>
              <a:effectLst/>
              <a:latin typeface="system-ui"/>
            </a:endParaRPr>
          </a:p>
          <a:p>
            <a:r>
              <a:rPr lang="en-GB" dirty="0">
                <a:solidFill>
                  <a:srgbClr val="212529"/>
                </a:solidFill>
                <a:latin typeface="system-ui"/>
              </a:rPr>
              <a:t>4.</a:t>
            </a:r>
            <a:r>
              <a:rPr lang="en-GB" b="0" i="0" dirty="0">
                <a:solidFill>
                  <a:srgbClr val="610B4B"/>
                </a:solidFill>
                <a:effectLst/>
                <a:latin typeface="erdana"/>
              </a:rPr>
              <a:t> </a:t>
            </a:r>
            <a:r>
              <a:rPr lang="en-GB" b="1" i="0" dirty="0">
                <a:solidFill>
                  <a:srgbClr val="555555"/>
                </a:solidFill>
                <a:effectLst/>
                <a:latin typeface="helvetica" panose="020B0604020202020204" pitchFamily="34" charset="0"/>
              </a:rPr>
              <a:t>What is interface? How to support multiple </a:t>
            </a:r>
            <a:r>
              <a:rPr lang="en-GB" b="1" i="0" dirty="0" err="1">
                <a:solidFill>
                  <a:srgbClr val="555555"/>
                </a:solidFill>
                <a:effectLst/>
                <a:latin typeface="helvetica" panose="020B0604020202020204" pitchFamily="34" charset="0"/>
              </a:rPr>
              <a:t>inhertance</a:t>
            </a:r>
            <a:r>
              <a:rPr lang="en-GB" b="1" i="0" dirty="0">
                <a:solidFill>
                  <a:srgbClr val="555555"/>
                </a:solidFill>
                <a:effectLst/>
                <a:latin typeface="helvetica" panose="020B0604020202020204" pitchFamily="34" charset="0"/>
              </a:rPr>
              <a:t> in Java?</a:t>
            </a:r>
          </a:p>
          <a:p>
            <a:r>
              <a:rPr lang="en-GB" dirty="0">
                <a:solidFill>
                  <a:srgbClr val="610B4B"/>
                </a:solidFill>
                <a:latin typeface="erdana"/>
              </a:rPr>
              <a:t>5.</a:t>
            </a:r>
            <a:r>
              <a:rPr lang="en-GB" b="1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en-GB" b="1" i="0" dirty="0">
                <a:solidFill>
                  <a:srgbClr val="555555"/>
                </a:solidFill>
                <a:effectLst/>
                <a:latin typeface="helvetica" panose="020B0604020202020204" pitchFamily="34" charset="0"/>
              </a:rPr>
              <a:t>Can you make an instance of an abstract class</a:t>
            </a:r>
            <a:r>
              <a:rPr lang="en-GB" b="1" i="0" dirty="0">
                <a:solidFill>
                  <a:srgbClr val="273239"/>
                </a:solidFill>
                <a:effectLst/>
                <a:latin typeface="urw-din"/>
              </a:rPr>
              <a:t>? </a:t>
            </a:r>
          </a:p>
          <a:p>
            <a:r>
              <a:rPr lang="en-GB" b="1" dirty="0">
                <a:solidFill>
                  <a:srgbClr val="273239"/>
                </a:solidFill>
                <a:latin typeface="urw-din"/>
              </a:rPr>
              <a:t>6.</a:t>
            </a:r>
            <a:r>
              <a:rPr lang="en-GB" b="1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en-GB" b="1" i="0" dirty="0">
                <a:solidFill>
                  <a:srgbClr val="555555"/>
                </a:solidFill>
                <a:effectLst/>
                <a:latin typeface="helvetica" panose="020B0604020202020204" pitchFamily="34" charset="0"/>
              </a:rPr>
              <a:t>Can Abstract Class have constructors? Can interfaces have constructors</a:t>
            </a:r>
            <a:r>
              <a:rPr lang="en-GB" b="1" i="0" dirty="0">
                <a:solidFill>
                  <a:srgbClr val="273239"/>
                </a:solidFill>
                <a:effectLst/>
                <a:latin typeface="urw-din"/>
              </a:rPr>
              <a:t>? </a:t>
            </a:r>
          </a:p>
          <a:p>
            <a:r>
              <a:rPr lang="en-GB" b="1" dirty="0">
                <a:solidFill>
                  <a:srgbClr val="273239"/>
                </a:solidFill>
                <a:latin typeface="urw-din"/>
              </a:rPr>
              <a:t>7.</a:t>
            </a:r>
            <a:r>
              <a:rPr lang="en-GB" b="1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en-GB" b="1" i="0" dirty="0">
                <a:solidFill>
                  <a:srgbClr val="555555"/>
                </a:solidFill>
                <a:effectLst/>
                <a:latin typeface="helvetica" panose="020B0604020202020204" pitchFamily="34" charset="0"/>
              </a:rPr>
              <a:t>If interface &amp; abstract class have same methods and those methods contain no implementation, which one would you prefer?</a:t>
            </a:r>
            <a:r>
              <a:rPr lang="en-GB" b="1" dirty="0">
                <a:solidFill>
                  <a:srgbClr val="273239"/>
                </a:solidFill>
                <a:latin typeface="urw-din"/>
              </a:rPr>
              <a:t>8.</a:t>
            </a:r>
            <a:r>
              <a:rPr lang="en-GB" b="1" i="0" dirty="0">
                <a:solidFill>
                  <a:srgbClr val="273239"/>
                </a:solidFill>
                <a:effectLst/>
                <a:latin typeface="urw-din"/>
              </a:rPr>
              <a:t> Does Java support Operator Overloading?</a:t>
            </a:r>
          </a:p>
          <a:p>
            <a:endParaRPr lang="en-GB" b="0" i="0" dirty="0">
              <a:solidFill>
                <a:srgbClr val="610B4B"/>
              </a:solidFill>
              <a:effectLst/>
              <a:latin typeface="erdana"/>
            </a:endParaRPr>
          </a:p>
          <a:p>
            <a:endParaRPr lang="en-GB" b="1" dirty="0">
              <a:solidFill>
                <a:srgbClr val="273239"/>
              </a:solidFill>
              <a:latin typeface="urw-din"/>
            </a:endParaRPr>
          </a:p>
          <a:p>
            <a:endParaRPr lang="en-GB" b="1" i="0" dirty="0">
              <a:solidFill>
                <a:srgbClr val="273239"/>
              </a:solidFill>
              <a:effectLst/>
              <a:latin typeface="urw-din"/>
            </a:endParaRPr>
          </a:p>
          <a:p>
            <a:endParaRPr lang="en-GB" b="0" i="0" dirty="0">
              <a:solidFill>
                <a:srgbClr val="610B4B"/>
              </a:solidFill>
              <a:effectLst/>
              <a:latin typeface="erdana"/>
            </a:endParaRPr>
          </a:p>
          <a:p>
            <a:endParaRPr lang="en-GB" b="0" i="0" dirty="0">
              <a:solidFill>
                <a:srgbClr val="212529"/>
              </a:solidFill>
              <a:effectLst/>
              <a:latin typeface="system-ui"/>
            </a:endParaRPr>
          </a:p>
          <a:p>
            <a:endParaRPr lang="en-GB" b="0" i="0" dirty="0">
              <a:solidFill>
                <a:srgbClr val="272C37"/>
              </a:solidFill>
              <a:effectLst/>
              <a:latin typeface="Roboto" panose="02000000000000000000" pitchFamily="2" charset="0"/>
            </a:endParaRPr>
          </a:p>
          <a:p>
            <a:endParaRPr lang="en-GB" b="0" i="0" u="sng" dirty="0">
              <a:solidFill>
                <a:srgbClr val="008000"/>
              </a:solidFill>
              <a:effectLst/>
              <a:latin typeface="times new roman" panose="02020603050405020304" pitchFamily="18" charset="0"/>
            </a:endParaRPr>
          </a:p>
          <a:p>
            <a:endParaRPr lang="en-GB" b="0" i="0" dirty="0">
              <a:solidFill>
                <a:srgbClr val="272C37"/>
              </a:solidFill>
              <a:effectLst/>
              <a:latin typeface="Roboto" panose="02000000000000000000" pitchFamily="2" charset="0"/>
            </a:endParaRPr>
          </a:p>
          <a:p>
            <a:endParaRPr lang="en-GB" b="0" i="0" dirty="0">
              <a:solidFill>
                <a:srgbClr val="272C37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GB" b="0" i="0" dirty="0">
              <a:solidFill>
                <a:srgbClr val="272C37"/>
              </a:solidFill>
              <a:effectLst/>
              <a:latin typeface="Roboto" panose="02000000000000000000" pitchFamily="2" charset="0"/>
            </a:endParaRPr>
          </a:p>
          <a:p>
            <a:endParaRPr lang="en-GB" b="0" i="0" dirty="0">
              <a:solidFill>
                <a:srgbClr val="51565E"/>
              </a:solidFill>
              <a:effectLst/>
              <a:latin typeface="Roboto" panose="02000000000000000000" pitchFamily="2" charset="0"/>
            </a:endParaRPr>
          </a:p>
          <a:p>
            <a:endParaRPr lang="en-GB" b="0" i="0" dirty="0">
              <a:solidFill>
                <a:srgbClr val="51565E"/>
              </a:solidFill>
              <a:effectLst/>
              <a:latin typeface="Roboto" panose="02000000000000000000" pitchFamily="2" charset="0"/>
            </a:endParaRP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405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338C2-6A9A-46AC-A617-613C4E1C4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topic…?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28078-F01B-488D-9469-14C3A4A3C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Java Encapsulation 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9217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F7D4C-6426-4665-880D-262BFDAEE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7654"/>
            <a:ext cx="9274002" cy="718983"/>
          </a:xfrm>
        </p:spPr>
        <p:txBody>
          <a:bodyPr>
            <a:normAutofit fontScale="90000"/>
          </a:bodyPr>
          <a:lstStyle/>
          <a:p>
            <a:r>
              <a:rPr lang="en-GB" b="0" i="0" dirty="0">
                <a:solidFill>
                  <a:srgbClr val="610B38"/>
                </a:solidFill>
                <a:effectLst/>
                <a:latin typeface="erdana"/>
              </a:rPr>
              <a:t>Abstract class in Java</a:t>
            </a:r>
            <a:br>
              <a:rPr lang="en-GB" b="0" i="0" dirty="0">
                <a:solidFill>
                  <a:srgbClr val="610B38"/>
                </a:solidFill>
                <a:effectLst/>
                <a:latin typeface="erdana"/>
              </a:rPr>
            </a:br>
            <a:br>
              <a:rPr lang="en-GB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942A0-8932-478B-9A4B-48CDF63C5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16637"/>
            <a:ext cx="12192000" cy="5726206"/>
          </a:xfrm>
        </p:spPr>
        <p:txBody>
          <a:bodyPr>
            <a:normAutofit/>
          </a:bodyPr>
          <a:lstStyle/>
          <a:p>
            <a:pPr algn="just"/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A class which is declared with the abstract keyword is known as an abstract class in </a:t>
            </a:r>
            <a:r>
              <a:rPr lang="en-GB" b="0" i="0" u="none" strike="noStrike" dirty="0">
                <a:solidFill>
                  <a:srgbClr val="008000"/>
                </a:solidFill>
                <a:effectLst/>
                <a:latin typeface="inter-regular"/>
                <a:hlinkClick r:id="rId2"/>
              </a:rPr>
              <a:t>Java</a:t>
            </a:r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. It can have abstract and non-abstract methods (method with the body).</a:t>
            </a:r>
          </a:p>
          <a:p>
            <a:pPr algn="just"/>
            <a:r>
              <a:rPr lang="en-GB" b="0" i="0" dirty="0">
                <a:solidFill>
                  <a:srgbClr val="610B38"/>
                </a:solidFill>
                <a:effectLst/>
                <a:latin typeface="erdana"/>
              </a:rPr>
              <a:t>Abstraction in Java</a:t>
            </a:r>
          </a:p>
          <a:p>
            <a:pPr marL="0" indent="0" algn="just">
              <a:buNone/>
            </a:pPr>
            <a:r>
              <a:rPr lang="en-GB" b="1" i="0" dirty="0">
                <a:solidFill>
                  <a:srgbClr val="333333"/>
                </a:solidFill>
                <a:effectLst/>
                <a:latin typeface="inter-bold"/>
              </a:rPr>
              <a:t>Abstraction</a:t>
            </a:r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 is a process of hiding the implementation details and showing only functionality to the user.</a:t>
            </a:r>
          </a:p>
          <a:p>
            <a:pPr algn="just"/>
            <a:r>
              <a:rPr lang="en-GB" b="0" i="0" dirty="0">
                <a:solidFill>
                  <a:srgbClr val="610B4B"/>
                </a:solidFill>
                <a:effectLst/>
                <a:latin typeface="erdana"/>
              </a:rPr>
              <a:t>Ways to achieve Abstraction</a:t>
            </a:r>
          </a:p>
          <a:p>
            <a:pPr marL="0" indent="0" algn="just">
              <a:buNone/>
            </a:pPr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There are two ways to achieve abstraction in java</a:t>
            </a:r>
          </a:p>
          <a:p>
            <a:pPr algn="just">
              <a:buFont typeface="+mj-lt"/>
              <a:buAutoNum type="arabicPeriod"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Abstract class (0 to 100%)</a:t>
            </a:r>
          </a:p>
          <a:p>
            <a:pPr algn="just">
              <a:buFont typeface="+mj-lt"/>
              <a:buAutoNum type="arabicPeriod"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Interface (100%)</a:t>
            </a:r>
          </a:p>
          <a:p>
            <a:pPr algn="just"/>
            <a:r>
              <a:rPr lang="en-GB" b="0" i="0" dirty="0">
                <a:solidFill>
                  <a:srgbClr val="610B38"/>
                </a:solidFill>
                <a:effectLst/>
                <a:latin typeface="erdana"/>
              </a:rPr>
              <a:t>Abstract class in Java</a:t>
            </a:r>
          </a:p>
          <a:p>
            <a:pPr marL="0" indent="0" algn="just">
              <a:buNone/>
            </a:pPr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A class which is declared as abstract is known as an </a:t>
            </a:r>
            <a:r>
              <a:rPr lang="en-GB" b="1" i="0" dirty="0">
                <a:solidFill>
                  <a:srgbClr val="333333"/>
                </a:solidFill>
                <a:effectLst/>
                <a:latin typeface="inter-bold"/>
              </a:rPr>
              <a:t>abstract class</a:t>
            </a:r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. It can have abstract and non-abstract methods. It needs to be extended and its method implemented. It cannot be instantiated.</a:t>
            </a:r>
          </a:p>
          <a:p>
            <a:pPr marL="0" indent="0" algn="just">
              <a:buNone/>
            </a:pPr>
            <a:endParaRPr lang="en-GB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algn="just">
              <a:buFont typeface="+mj-lt"/>
              <a:buAutoNum type="arabicPeriod"/>
            </a:pPr>
            <a:endParaRPr lang="en-GB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>
              <a:buFont typeface="+mj-lt"/>
              <a:buAutoNum type="arabicPeriod"/>
            </a:pPr>
            <a:endParaRPr lang="en-GB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/>
            <a:endParaRPr lang="en-GB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marL="0" indent="0">
              <a:buNone/>
            </a:pPr>
            <a:endParaRPr lang="en-GB" dirty="0">
              <a:solidFill>
                <a:srgbClr val="212529"/>
              </a:solidFill>
              <a:latin typeface="system-ui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2402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ules for Java Abstract class">
            <a:extLst>
              <a:ext uri="{FF2B5EF4-FFF2-40B4-BE49-F238E27FC236}">
                <a16:creationId xmlns:a16="http://schemas.microsoft.com/office/drawing/2014/main" id="{3B3A12B4-6CE6-4FD1-998D-192879412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113" y="381741"/>
            <a:ext cx="8353887" cy="451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722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9523E-B8ED-4EAF-A0CB-1296375B5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951216"/>
          </a:xfrm>
        </p:spPr>
        <p:txBody>
          <a:bodyPr/>
          <a:lstStyle/>
          <a:p>
            <a:pPr marL="0" indent="0" algn="l">
              <a:buNone/>
            </a:pPr>
            <a:r>
              <a:rPr lang="en-GB" b="0" i="0" dirty="0">
                <a:solidFill>
                  <a:srgbClr val="212529"/>
                </a:solidFill>
                <a:effectLst/>
                <a:latin typeface="system-ui"/>
              </a:rPr>
              <a:t>Abstract method</a:t>
            </a:r>
          </a:p>
          <a:p>
            <a:pPr algn="l"/>
            <a:r>
              <a:rPr lang="en-GB" b="0" i="0" dirty="0">
                <a:solidFill>
                  <a:srgbClr val="212529"/>
                </a:solidFill>
                <a:effectLst/>
                <a:latin typeface="system-ui"/>
              </a:rPr>
              <a:t>Method that are declared without any body within an abstract class are called </a:t>
            </a:r>
            <a:r>
              <a:rPr lang="en-GB" b="1" i="0" dirty="0">
                <a:solidFill>
                  <a:srgbClr val="212529"/>
                </a:solidFill>
                <a:effectLst/>
                <a:latin typeface="system-ui"/>
              </a:rPr>
              <a:t>abstract method</a:t>
            </a:r>
            <a:r>
              <a:rPr lang="en-GB" b="0" i="0" dirty="0">
                <a:solidFill>
                  <a:srgbClr val="212529"/>
                </a:solidFill>
                <a:effectLst/>
                <a:latin typeface="system-ui"/>
              </a:rPr>
              <a:t>. </a:t>
            </a:r>
          </a:p>
          <a:p>
            <a:pPr algn="l"/>
            <a:r>
              <a:rPr lang="en-GB" b="0" i="0" dirty="0">
                <a:solidFill>
                  <a:srgbClr val="212529"/>
                </a:solidFill>
                <a:effectLst/>
                <a:latin typeface="system-ui"/>
              </a:rPr>
              <a:t>The method body will be defined by its subclass. </a:t>
            </a:r>
          </a:p>
          <a:p>
            <a:pPr algn="l"/>
            <a:r>
              <a:rPr lang="en-GB" b="0" i="0" dirty="0">
                <a:solidFill>
                  <a:srgbClr val="212529"/>
                </a:solidFill>
                <a:effectLst/>
                <a:latin typeface="system-ui"/>
              </a:rPr>
              <a:t>Abstract method can never be final and static. Any class that extends an abstract class must implement all the abstract methods.</a:t>
            </a:r>
          </a:p>
          <a:p>
            <a:pPr algn="l"/>
            <a:r>
              <a:rPr lang="en-GB" dirty="0">
                <a:solidFill>
                  <a:srgbClr val="212529"/>
                </a:solidFill>
                <a:latin typeface="system-ui"/>
              </a:rPr>
              <a:t>Syntax:    abstract </a:t>
            </a:r>
            <a:r>
              <a:rPr lang="en-GB" dirty="0" err="1">
                <a:solidFill>
                  <a:srgbClr val="212529"/>
                </a:solidFill>
                <a:latin typeface="system-ui"/>
              </a:rPr>
              <a:t>return_type</a:t>
            </a:r>
            <a:r>
              <a:rPr lang="en-GB" dirty="0">
                <a:solidFill>
                  <a:srgbClr val="212529"/>
                </a:solidFill>
                <a:latin typeface="system-ui"/>
              </a:rPr>
              <a:t> </a:t>
            </a:r>
            <a:r>
              <a:rPr lang="en-GB" dirty="0" err="1">
                <a:solidFill>
                  <a:srgbClr val="212529"/>
                </a:solidFill>
                <a:latin typeface="system-ui"/>
              </a:rPr>
              <a:t>function_name</a:t>
            </a:r>
            <a:r>
              <a:rPr lang="en-GB" dirty="0">
                <a:solidFill>
                  <a:srgbClr val="212529"/>
                </a:solidFill>
                <a:latin typeface="system-ui"/>
              </a:rPr>
              <a:t> (); //No definition</a:t>
            </a:r>
          </a:p>
          <a:p>
            <a:pPr marL="0" indent="0" algn="l">
              <a:buNone/>
            </a:pPr>
            <a:r>
              <a:rPr lang="en-GB" sz="2000" b="1" i="0" dirty="0">
                <a:solidFill>
                  <a:srgbClr val="212529"/>
                </a:solidFill>
                <a:effectLst/>
                <a:latin typeface="system-ui"/>
              </a:rPr>
              <a:t>Points to Remember about Abstract Class and Method:</a:t>
            </a:r>
          </a:p>
          <a:p>
            <a:pPr algn="l"/>
            <a:r>
              <a:rPr lang="en-GB" b="0" i="0" dirty="0">
                <a:solidFill>
                  <a:srgbClr val="212529"/>
                </a:solidFill>
                <a:effectLst/>
                <a:latin typeface="system-ui"/>
              </a:rPr>
              <a:t>Here are some useful points to remember: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solidFill>
                  <a:srgbClr val="212529"/>
                </a:solidFill>
                <a:effectLst/>
                <a:latin typeface="system-ui"/>
              </a:rPr>
              <a:t>Abstract classes are not Interfaces. 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solidFill>
                  <a:srgbClr val="212529"/>
                </a:solidFill>
                <a:effectLst/>
                <a:latin typeface="system-ui"/>
              </a:rPr>
              <a:t>An abstract class may or may not have an abstract method. But if any class has even a single abstract method, then it must be declared abstract.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solidFill>
                  <a:srgbClr val="212529"/>
                </a:solidFill>
                <a:effectLst/>
                <a:latin typeface="system-ui"/>
              </a:rPr>
              <a:t>Abstract classes can have Constructors, Member variables and Normal methods.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solidFill>
                  <a:srgbClr val="212529"/>
                </a:solidFill>
                <a:effectLst/>
                <a:latin typeface="system-ui"/>
              </a:rPr>
              <a:t>Abstract classes are never instantiated.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solidFill>
                  <a:srgbClr val="212529"/>
                </a:solidFill>
                <a:effectLst/>
                <a:latin typeface="system-ui"/>
              </a:rPr>
              <a:t>When you extend Abstract class with abstract method, you must define the abstract method in the child class, or make the child class abstract.</a:t>
            </a:r>
          </a:p>
          <a:p>
            <a:pPr algn="l"/>
            <a:endParaRPr lang="en-GB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en-GB" b="0" i="0" dirty="0">
              <a:solidFill>
                <a:srgbClr val="212529"/>
              </a:solidFill>
              <a:effectLst/>
              <a:latin typeface="system-ui"/>
            </a:endParaRPr>
          </a:p>
          <a:p>
            <a:pPr marL="0" indent="0">
              <a:buNone/>
            </a:pPr>
            <a:endParaRPr lang="en-GB" b="0" i="0" dirty="0">
              <a:solidFill>
                <a:srgbClr val="610B38"/>
              </a:solidFill>
              <a:effectLst/>
              <a:latin typeface="erdana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1000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BEE27-1F8E-4A7C-A6DC-F9E07EC02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36" y="1"/>
            <a:ext cx="9182266" cy="514904"/>
          </a:xfrm>
        </p:spPr>
        <p:txBody>
          <a:bodyPr>
            <a:normAutofit fontScale="90000"/>
          </a:bodyPr>
          <a:lstStyle/>
          <a:p>
            <a:r>
              <a:rPr lang="en-GB" b="1" i="0" dirty="0">
                <a:solidFill>
                  <a:srgbClr val="273239"/>
                </a:solidFill>
                <a:effectLst/>
                <a:latin typeface="urw-din"/>
              </a:rPr>
              <a:t>Example of Abstract class:</a:t>
            </a:r>
            <a:br>
              <a:rPr lang="en-GB" b="1" i="0" dirty="0">
                <a:solidFill>
                  <a:srgbClr val="273239"/>
                </a:solidFill>
                <a:effectLst/>
                <a:latin typeface="urw-din"/>
              </a:rPr>
            </a:br>
            <a:br>
              <a:rPr lang="en-GB" b="0" i="0" dirty="0">
                <a:solidFill>
                  <a:srgbClr val="212529"/>
                </a:solidFill>
                <a:effectLst/>
                <a:latin typeface="system-ui"/>
              </a:rPr>
            </a:br>
            <a:br>
              <a:rPr lang="en-GB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EB195-E4D0-45CD-8B58-A5C2407B1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36" y="514905"/>
            <a:ext cx="12100264" cy="60146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In this example, we created an abstract class A that contains a method </a:t>
            </a:r>
            <a:r>
              <a:rPr lang="en-GB" dirty="0" err="1"/>
              <a:t>callme</a:t>
            </a:r>
            <a:r>
              <a:rPr lang="en-GB" dirty="0"/>
              <a:t>() and Using class B, we are extending the abstract class.</a:t>
            </a:r>
          </a:p>
          <a:p>
            <a:pPr marL="1257300" lvl="3" indent="0">
              <a:buNone/>
            </a:pPr>
            <a:r>
              <a:rPr lang="en-GB" sz="1800" dirty="0"/>
              <a:t>abstract class A{</a:t>
            </a:r>
          </a:p>
          <a:p>
            <a:pPr marL="1257300" lvl="3" indent="0">
              <a:buNone/>
            </a:pPr>
            <a:r>
              <a:rPr lang="en-GB" sz="1800" dirty="0"/>
              <a:t>  abstract void </a:t>
            </a:r>
            <a:r>
              <a:rPr lang="en-GB" sz="1800" dirty="0" err="1"/>
              <a:t>callme</a:t>
            </a:r>
            <a:r>
              <a:rPr lang="en-GB" sz="1800" dirty="0"/>
              <a:t>();}</a:t>
            </a:r>
          </a:p>
          <a:p>
            <a:pPr marL="1257300" lvl="3" indent="0">
              <a:buNone/>
            </a:pPr>
            <a:r>
              <a:rPr lang="en-GB" sz="1800" dirty="0"/>
              <a:t>class B extends A</a:t>
            </a:r>
          </a:p>
          <a:p>
            <a:pPr marL="1257300" lvl="3" indent="0">
              <a:buNone/>
            </a:pPr>
            <a:r>
              <a:rPr lang="en-GB" sz="1800" dirty="0"/>
              <a:t>{</a:t>
            </a:r>
          </a:p>
          <a:p>
            <a:pPr marL="1257300" lvl="3" indent="0">
              <a:buNone/>
            </a:pPr>
            <a:r>
              <a:rPr lang="en-GB" sz="1800" dirty="0"/>
              <a:t>  void </a:t>
            </a:r>
            <a:r>
              <a:rPr lang="en-GB" sz="1800" dirty="0" err="1"/>
              <a:t>callme</a:t>
            </a:r>
            <a:r>
              <a:rPr lang="en-GB" sz="1800" dirty="0"/>
              <a:t>()</a:t>
            </a:r>
          </a:p>
          <a:p>
            <a:pPr marL="1257300" lvl="3" indent="0">
              <a:buNone/>
            </a:pPr>
            <a:r>
              <a:rPr lang="en-GB" sz="1800" dirty="0"/>
              <a:t>  {</a:t>
            </a:r>
          </a:p>
          <a:p>
            <a:pPr marL="1257300" lvl="3" indent="0">
              <a:buNone/>
            </a:pPr>
            <a:r>
              <a:rPr lang="en-GB" sz="1800" dirty="0"/>
              <a:t>    </a:t>
            </a:r>
            <a:r>
              <a:rPr lang="en-GB" sz="1800" dirty="0" err="1"/>
              <a:t>System.out.println</a:t>
            </a:r>
            <a:r>
              <a:rPr lang="en-GB" sz="1800" dirty="0"/>
              <a:t>("Calling...");</a:t>
            </a:r>
          </a:p>
          <a:p>
            <a:pPr marL="1257300" lvl="3" indent="0">
              <a:buNone/>
            </a:pPr>
            <a:r>
              <a:rPr lang="en-GB" sz="1800" dirty="0"/>
              <a:t>  }</a:t>
            </a:r>
          </a:p>
          <a:p>
            <a:pPr marL="1257300" lvl="3" indent="0">
              <a:buNone/>
            </a:pPr>
            <a:r>
              <a:rPr lang="en-GB" sz="1800" dirty="0"/>
              <a:t>  public static void main(String[] </a:t>
            </a:r>
            <a:r>
              <a:rPr lang="en-GB" sz="1800" dirty="0" err="1"/>
              <a:t>args</a:t>
            </a:r>
            <a:r>
              <a:rPr lang="en-GB" sz="1800" dirty="0"/>
              <a:t>)</a:t>
            </a:r>
          </a:p>
          <a:p>
            <a:pPr marL="1257300" lvl="3" indent="0">
              <a:buNone/>
            </a:pPr>
            <a:r>
              <a:rPr lang="en-GB" sz="1800" dirty="0"/>
              <a:t>  {  </a:t>
            </a:r>
          </a:p>
          <a:p>
            <a:pPr marL="1257300" lvl="3" indent="0">
              <a:buNone/>
            </a:pPr>
            <a:r>
              <a:rPr lang="en-GB" sz="1800" dirty="0"/>
              <a:t>    B </a:t>
            </a:r>
            <a:r>
              <a:rPr lang="en-GB" sz="1800" dirty="0" err="1"/>
              <a:t>b</a:t>
            </a:r>
            <a:r>
              <a:rPr lang="en-GB" sz="1800" dirty="0"/>
              <a:t> = new B();</a:t>
            </a:r>
          </a:p>
          <a:p>
            <a:pPr marL="1257300" lvl="3" indent="0">
              <a:buNone/>
            </a:pPr>
            <a:r>
              <a:rPr lang="en-GB" sz="1800" dirty="0"/>
              <a:t>    </a:t>
            </a:r>
            <a:r>
              <a:rPr lang="en-GB" sz="1800" dirty="0" err="1"/>
              <a:t>b.callme</a:t>
            </a:r>
            <a:r>
              <a:rPr lang="en-GB" sz="1800" dirty="0"/>
              <a:t>();</a:t>
            </a:r>
          </a:p>
          <a:p>
            <a:pPr marL="1257300" lvl="3" indent="0">
              <a:buNone/>
            </a:pPr>
            <a:r>
              <a:rPr lang="en-GB" sz="1800" dirty="0"/>
              <a:t>  }</a:t>
            </a:r>
          </a:p>
          <a:p>
            <a:pPr marL="1257300" lvl="3" indent="0">
              <a:buNone/>
            </a:pPr>
            <a:r>
              <a:rPr lang="en-GB" sz="1800" dirty="0"/>
              <a:t>}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5570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76AD-6E4A-49C2-B642-C578C54C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4288"/>
            <a:ext cx="12192000" cy="506028"/>
          </a:xfrm>
        </p:spPr>
        <p:txBody>
          <a:bodyPr>
            <a:normAutofit fontScale="90000"/>
          </a:bodyPr>
          <a:lstStyle/>
          <a:p>
            <a:br>
              <a:rPr lang="en-GB" b="0" i="0" dirty="0">
                <a:solidFill>
                  <a:srgbClr val="212529"/>
                </a:solidFill>
                <a:effectLst/>
                <a:latin typeface="system-ui"/>
              </a:rPr>
            </a:br>
            <a:br>
              <a:rPr lang="en-GB" b="0" i="0" dirty="0">
                <a:solidFill>
                  <a:srgbClr val="212529"/>
                </a:solidFill>
                <a:effectLst/>
                <a:latin typeface="system-ui"/>
              </a:rPr>
            </a:br>
            <a:br>
              <a:rPr lang="en-GB" b="1" i="0" dirty="0">
                <a:solidFill>
                  <a:srgbClr val="273239"/>
                </a:solidFill>
                <a:effectLst/>
                <a:latin typeface="urw-din"/>
              </a:rPr>
            </a:br>
            <a:br>
              <a:rPr lang="en-GB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4588B-8ACE-445F-8A91-DAEF50305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32" y="763480"/>
            <a:ext cx="9167470" cy="6094520"/>
          </a:xfrm>
        </p:spPr>
        <p:txBody>
          <a:bodyPr>
            <a:normAutofit/>
          </a:bodyPr>
          <a:lstStyle/>
          <a:p>
            <a:pPr algn="just"/>
            <a:r>
              <a:rPr lang="en-GB" b="0" i="0" dirty="0">
                <a:solidFill>
                  <a:srgbClr val="610B38"/>
                </a:solidFill>
                <a:effectLst/>
                <a:latin typeface="erdana"/>
              </a:rPr>
              <a:t>Abstract class having constructor, data member and methods</a:t>
            </a:r>
          </a:p>
          <a:p>
            <a:pPr marL="0" indent="0" algn="just">
              <a:buNone/>
            </a:pPr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An abstract class can have a data member, abstract method, method body (non-abstract method), constructor, and even main() method.</a:t>
            </a:r>
          </a:p>
          <a:p>
            <a:pPr algn="just">
              <a:buFont typeface="+mj-lt"/>
              <a:buAutoNum type="arabicPeriod"/>
            </a:pPr>
            <a:r>
              <a:rPr lang="en-GB" b="1" i="0" dirty="0">
                <a:solidFill>
                  <a:srgbClr val="006699"/>
                </a:solidFill>
                <a:effectLst/>
                <a:latin typeface="inter-regular"/>
              </a:rPr>
              <a:t>abstract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GB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 Bike{  </a:t>
            </a:r>
          </a:p>
          <a:p>
            <a:pPr algn="just">
              <a:buFont typeface="+mj-lt"/>
              <a:buAutoNum type="arabicPeriod"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   Bike(){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inter-regular"/>
              </a:rPr>
              <a:t>System.out.println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GB" b="0" i="0" dirty="0">
                <a:solidFill>
                  <a:srgbClr val="0000FF"/>
                </a:solidFill>
                <a:effectLst/>
                <a:latin typeface="inter-regular"/>
              </a:rPr>
              <a:t>"bike is created"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);}  </a:t>
            </a:r>
          </a:p>
          <a:p>
            <a:pPr algn="just">
              <a:buFont typeface="+mj-lt"/>
              <a:buAutoNum type="arabicPeriod"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   </a:t>
            </a:r>
            <a:r>
              <a:rPr lang="en-GB" b="1" i="0" dirty="0">
                <a:solidFill>
                  <a:srgbClr val="006699"/>
                </a:solidFill>
                <a:effectLst/>
                <a:latin typeface="inter-regular"/>
              </a:rPr>
              <a:t>abstract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GB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 run();  </a:t>
            </a:r>
          </a:p>
          <a:p>
            <a:pPr algn="just">
              <a:buFont typeface="+mj-lt"/>
              <a:buAutoNum type="arabicPeriod"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   </a:t>
            </a:r>
            <a:r>
              <a:rPr lang="en-GB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inter-regular"/>
              </a:rPr>
              <a:t>changeGear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(){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inter-regular"/>
              </a:rPr>
              <a:t>System.out.println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GB" b="0" i="0" dirty="0">
                <a:solidFill>
                  <a:srgbClr val="0000FF"/>
                </a:solidFill>
                <a:effectLst/>
                <a:latin typeface="inter-regular"/>
              </a:rPr>
              <a:t>"gear changed"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);}  </a:t>
            </a:r>
          </a:p>
          <a:p>
            <a:pPr algn="just">
              <a:buFont typeface="+mj-lt"/>
              <a:buAutoNum type="arabicPeriod"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 }  </a:t>
            </a:r>
          </a:p>
          <a:p>
            <a:pPr algn="just">
              <a:buFont typeface="+mj-lt"/>
              <a:buAutoNum type="arabicPeriod"/>
            </a:pPr>
            <a:r>
              <a:rPr lang="en-GB" b="0" i="0" dirty="0">
                <a:solidFill>
                  <a:srgbClr val="008200"/>
                </a:solidFill>
                <a:effectLst/>
                <a:latin typeface="inter-regular"/>
              </a:rPr>
              <a:t>//Creating a Child class which inherits Abstract class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GB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 Honda </a:t>
            </a:r>
            <a:r>
              <a:rPr lang="en-GB" b="1" i="0" dirty="0">
                <a:solidFill>
                  <a:srgbClr val="006699"/>
                </a:solidFill>
                <a:effectLst/>
                <a:latin typeface="inter-regular"/>
              </a:rPr>
              <a:t>extends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 Bike{  </a:t>
            </a:r>
          </a:p>
          <a:p>
            <a:pPr algn="just">
              <a:buFont typeface="+mj-lt"/>
              <a:buAutoNum type="arabicPeriod"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GB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 run(){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inter-regular"/>
              </a:rPr>
              <a:t>System.out.println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GB" b="0" i="0" dirty="0">
                <a:solidFill>
                  <a:srgbClr val="0000FF"/>
                </a:solidFill>
                <a:effectLst/>
                <a:latin typeface="inter-regular"/>
              </a:rPr>
              <a:t>"running safely.."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);}  </a:t>
            </a:r>
          </a:p>
          <a:p>
            <a:pPr algn="just">
              <a:buFont typeface="+mj-lt"/>
              <a:buAutoNum type="arabicPeriod"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 }  </a:t>
            </a:r>
          </a:p>
          <a:p>
            <a:pPr marL="0" indent="0" algn="just">
              <a:buNone/>
            </a:pPr>
            <a:endParaRPr lang="en-GB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41615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19D9F-E2C2-4CCC-9380-B77B35A12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6532"/>
            <a:ext cx="9274002" cy="559293"/>
          </a:xfrm>
        </p:spPr>
        <p:txBody>
          <a:bodyPr>
            <a:normAutofit fontScale="90000"/>
          </a:bodyPr>
          <a:lstStyle/>
          <a:p>
            <a:r>
              <a:rPr lang="en-GB" b="0" i="0" dirty="0">
                <a:solidFill>
                  <a:srgbClr val="610B38"/>
                </a:solidFill>
                <a:effectLst/>
                <a:latin typeface="erdana"/>
              </a:rPr>
              <a:t>Interface in Java</a:t>
            </a:r>
            <a:br>
              <a:rPr lang="en-GB" b="0" i="0" dirty="0">
                <a:solidFill>
                  <a:srgbClr val="610B38"/>
                </a:solidFill>
                <a:effectLst/>
                <a:latin typeface="erdana"/>
              </a:rPr>
            </a:br>
            <a:br>
              <a:rPr lang="en-GB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en-GB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56D04-B326-4F10-9A70-8AD9F83A5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21" y="727968"/>
            <a:ext cx="12120979" cy="6023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1.I</a:t>
            </a:r>
            <a:r>
              <a:rPr lang="en-GB" b="0" i="0" dirty="0">
                <a:solidFill>
                  <a:srgbClr val="212529"/>
                </a:solidFill>
                <a:effectLst/>
                <a:latin typeface="system-ui"/>
              </a:rPr>
              <a:t>nterface is a concept which is used to achieve abstraction in Java. </a:t>
            </a:r>
          </a:p>
          <a:p>
            <a:pPr marL="0" indent="0">
              <a:buNone/>
            </a:pPr>
            <a:r>
              <a:rPr lang="en-GB" b="0" i="0" dirty="0">
                <a:solidFill>
                  <a:srgbClr val="212529"/>
                </a:solidFill>
                <a:effectLst/>
                <a:latin typeface="system-ui"/>
              </a:rPr>
              <a:t>2.Interfaces are syntactically similar to classes, but you cannot create instance of an </a:t>
            </a:r>
            <a:r>
              <a:rPr lang="en-GB" b="1" i="0" dirty="0">
                <a:solidFill>
                  <a:srgbClr val="212529"/>
                </a:solidFill>
                <a:effectLst/>
                <a:latin typeface="system-ui"/>
              </a:rPr>
              <a:t>Interface</a:t>
            </a:r>
            <a:r>
              <a:rPr lang="en-GB" b="0" i="0" dirty="0">
                <a:solidFill>
                  <a:srgbClr val="212529"/>
                </a:solidFill>
                <a:effectLst/>
                <a:latin typeface="system-ui"/>
              </a:rPr>
              <a:t> and their methods are declared without any body.</a:t>
            </a:r>
          </a:p>
          <a:p>
            <a:pPr marL="0" indent="0">
              <a:buNone/>
            </a:pPr>
            <a:r>
              <a:rPr lang="en-GB" b="0" i="0" dirty="0">
                <a:solidFill>
                  <a:srgbClr val="212529"/>
                </a:solidFill>
                <a:effectLst/>
                <a:latin typeface="system-ui"/>
              </a:rPr>
              <a:t>3.It can have only abstract methods and static fields.</a:t>
            </a:r>
          </a:p>
          <a:p>
            <a:pPr marL="0" indent="0">
              <a:buNone/>
            </a:pPr>
            <a:r>
              <a:rPr lang="en-GB" dirty="0">
                <a:solidFill>
                  <a:srgbClr val="212529"/>
                </a:solidFill>
                <a:latin typeface="system-ui"/>
              </a:rPr>
              <a:t>4.</a:t>
            </a:r>
            <a:r>
              <a:rPr lang="en-GB" b="0" i="0" dirty="0">
                <a:solidFill>
                  <a:srgbClr val="212529"/>
                </a:solidFill>
                <a:effectLst/>
                <a:latin typeface="system-ui"/>
              </a:rPr>
              <a:t> However, from </a:t>
            </a:r>
            <a:r>
              <a:rPr lang="en-GB" b="1" i="0" dirty="0">
                <a:solidFill>
                  <a:srgbClr val="212529"/>
                </a:solidFill>
                <a:effectLst/>
                <a:latin typeface="system-ui"/>
              </a:rPr>
              <a:t>Java 8</a:t>
            </a:r>
            <a:r>
              <a:rPr lang="en-GB" b="0" i="0" dirty="0">
                <a:solidFill>
                  <a:srgbClr val="212529"/>
                </a:solidFill>
                <a:effectLst/>
                <a:latin typeface="system-ui"/>
              </a:rPr>
              <a:t>, interface can have </a:t>
            </a:r>
            <a:r>
              <a:rPr lang="en-GB" b="1" i="0" dirty="0">
                <a:solidFill>
                  <a:srgbClr val="212529"/>
                </a:solidFill>
                <a:effectLst/>
                <a:latin typeface="system-ui"/>
              </a:rPr>
              <a:t>default</a:t>
            </a:r>
            <a:r>
              <a:rPr lang="en-GB" b="0" i="0" dirty="0">
                <a:solidFill>
                  <a:srgbClr val="212529"/>
                </a:solidFill>
                <a:effectLst/>
                <a:latin typeface="system-ui"/>
              </a:rPr>
              <a:t> and </a:t>
            </a:r>
            <a:r>
              <a:rPr lang="en-GB" b="1" i="0" dirty="0">
                <a:solidFill>
                  <a:srgbClr val="212529"/>
                </a:solidFill>
                <a:effectLst/>
                <a:latin typeface="system-ui"/>
              </a:rPr>
              <a:t>static methods</a:t>
            </a:r>
            <a:r>
              <a:rPr lang="en-GB" b="0" i="0" dirty="0">
                <a:solidFill>
                  <a:srgbClr val="212529"/>
                </a:solidFill>
                <a:effectLst/>
                <a:latin typeface="system-ui"/>
              </a:rPr>
              <a:t> and from </a:t>
            </a:r>
            <a:r>
              <a:rPr lang="en-GB" b="1" i="0" dirty="0">
                <a:solidFill>
                  <a:srgbClr val="212529"/>
                </a:solidFill>
                <a:effectLst/>
                <a:latin typeface="system-ui"/>
              </a:rPr>
              <a:t>Java 9</a:t>
            </a:r>
            <a:r>
              <a:rPr lang="en-GB" b="0" i="0" dirty="0">
                <a:solidFill>
                  <a:srgbClr val="212529"/>
                </a:solidFill>
                <a:effectLst/>
                <a:latin typeface="system-ui"/>
              </a:rPr>
              <a:t>, it can have </a:t>
            </a:r>
            <a:r>
              <a:rPr lang="en-GB" b="1" i="0" dirty="0">
                <a:solidFill>
                  <a:srgbClr val="212529"/>
                </a:solidFill>
                <a:effectLst/>
                <a:latin typeface="system-ui"/>
              </a:rPr>
              <a:t>private methods</a:t>
            </a:r>
            <a:r>
              <a:rPr lang="en-GB" b="0" i="0" dirty="0">
                <a:solidFill>
                  <a:srgbClr val="212529"/>
                </a:solidFill>
                <a:effectLst/>
                <a:latin typeface="system-ui"/>
              </a:rPr>
              <a:t> as well.</a:t>
            </a:r>
            <a:endParaRPr lang="en-GB" dirty="0">
              <a:solidFill>
                <a:srgbClr val="212529"/>
              </a:solidFill>
              <a:latin typeface="system-ui"/>
            </a:endParaRPr>
          </a:p>
          <a:p>
            <a:pPr marL="0" indent="0">
              <a:buNone/>
            </a:pPr>
            <a:r>
              <a:rPr lang="en-GB" b="0" i="0" dirty="0">
                <a:solidFill>
                  <a:srgbClr val="212529"/>
                </a:solidFill>
                <a:effectLst/>
                <a:latin typeface="system-ui"/>
              </a:rPr>
              <a:t>5.When an interface inherits another interface </a:t>
            </a:r>
            <a:r>
              <a:rPr lang="en-GB" b="1" i="0" dirty="0">
                <a:solidFill>
                  <a:srgbClr val="212529"/>
                </a:solidFill>
                <a:effectLst/>
                <a:latin typeface="system-ui"/>
              </a:rPr>
              <a:t>extends</a:t>
            </a:r>
            <a:r>
              <a:rPr lang="en-GB" b="0" i="0" dirty="0">
                <a:solidFill>
                  <a:srgbClr val="212529"/>
                </a:solidFill>
                <a:effectLst/>
                <a:latin typeface="system-ui"/>
              </a:rPr>
              <a:t> keyword is used where as class use </a:t>
            </a:r>
            <a:r>
              <a:rPr lang="en-GB" b="1" i="0" dirty="0">
                <a:solidFill>
                  <a:srgbClr val="212529"/>
                </a:solidFill>
                <a:effectLst/>
                <a:latin typeface="system-ui"/>
              </a:rPr>
              <a:t>implements</a:t>
            </a:r>
            <a:r>
              <a:rPr lang="en-GB" b="0" i="0" dirty="0">
                <a:solidFill>
                  <a:srgbClr val="212529"/>
                </a:solidFill>
                <a:effectLst/>
                <a:latin typeface="system-ui"/>
              </a:rPr>
              <a:t> keyword to inherit an interface.</a:t>
            </a:r>
          </a:p>
          <a:p>
            <a:pPr marL="0" indent="0" algn="l">
              <a:buNone/>
            </a:pPr>
            <a:r>
              <a:rPr lang="en-GB" b="0" i="0" dirty="0">
                <a:solidFill>
                  <a:srgbClr val="212529"/>
                </a:solidFill>
                <a:effectLst/>
                <a:latin typeface="system-ui"/>
              </a:rPr>
              <a:t>Advantages of Interface: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12529"/>
                </a:solidFill>
                <a:effectLst/>
                <a:latin typeface="system-ui"/>
              </a:rPr>
              <a:t>It Support multiple inheritance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12529"/>
                </a:solidFill>
                <a:effectLst/>
                <a:latin typeface="system-ui"/>
              </a:rPr>
              <a:t>It helps to achieve abstraction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12529"/>
                </a:solidFill>
                <a:effectLst/>
                <a:latin typeface="system-ui"/>
              </a:rPr>
              <a:t>It can be used to achieve loose coupling.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12529"/>
                </a:solidFill>
                <a:latin typeface="system-ui"/>
              </a:rPr>
              <a:t>Syntax:</a:t>
            </a:r>
            <a:endParaRPr lang="en-GB" b="0" i="0" dirty="0">
              <a:solidFill>
                <a:srgbClr val="212529"/>
              </a:solidFill>
              <a:effectLst/>
              <a:latin typeface="system-ui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12529"/>
                </a:solidFill>
                <a:effectLst/>
                <a:latin typeface="system-ui"/>
              </a:rPr>
              <a:t>interface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system-ui"/>
              </a:rPr>
              <a:t>interface_name</a:t>
            </a:r>
            <a:r>
              <a:rPr lang="en-GB" b="0" i="0" dirty="0">
                <a:solidFill>
                  <a:srgbClr val="212529"/>
                </a:solidFill>
                <a:effectLst/>
                <a:latin typeface="system-ui"/>
              </a:rPr>
              <a:t> { 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12529"/>
                </a:solidFill>
                <a:effectLst/>
                <a:latin typeface="system-ui"/>
              </a:rPr>
              <a:t>// fields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12529"/>
                </a:solidFill>
                <a:effectLst/>
                <a:latin typeface="system-ui"/>
              </a:rPr>
              <a:t>// abstract/private/default methods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12529"/>
                </a:solidFill>
                <a:effectLst/>
                <a:latin typeface="system-ui"/>
              </a:rPr>
              <a:t>}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212529"/>
              </a:solidFill>
              <a:effectLst/>
              <a:latin typeface="system-ui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2087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3BE6-8FD0-42CD-84E2-102E015B9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91" y="79899"/>
            <a:ext cx="9099611" cy="736739"/>
          </a:xfrm>
        </p:spPr>
        <p:txBody>
          <a:bodyPr>
            <a:normAutofit/>
          </a:bodyPr>
          <a:lstStyle/>
          <a:p>
            <a:pPr algn="l"/>
            <a:r>
              <a:rPr lang="en-GB" b="0" i="0" dirty="0">
                <a:solidFill>
                  <a:srgbClr val="212529"/>
                </a:solidFill>
                <a:effectLst/>
                <a:latin typeface="system-ui"/>
              </a:rPr>
              <a:t>Interface Key Points: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B85C5-61FC-44CB-931C-BC7BBAA77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1" y="661638"/>
            <a:ext cx="12182609" cy="6116463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rgbClr val="212529"/>
                </a:solidFill>
                <a:effectLst/>
                <a:latin typeface="system-ui"/>
              </a:rPr>
              <a:t>Methods inside interface must not be static, final, native or </a:t>
            </a:r>
            <a:r>
              <a:rPr lang="en-GB" sz="1400" b="0" i="0" dirty="0" err="1">
                <a:solidFill>
                  <a:srgbClr val="212529"/>
                </a:solidFill>
                <a:effectLst/>
                <a:latin typeface="system-ui"/>
              </a:rPr>
              <a:t>strictfp</a:t>
            </a:r>
            <a:r>
              <a:rPr lang="en-GB" sz="1400" b="0" i="0" dirty="0">
                <a:solidFill>
                  <a:srgbClr val="212529"/>
                </a:solidFill>
                <a:effectLst/>
                <a:latin typeface="system-ui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rgbClr val="212529"/>
                </a:solidFill>
                <a:effectLst/>
                <a:latin typeface="system-ui"/>
              </a:rPr>
              <a:t>All variables declared inside interface are implicitly public, static and final.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rgbClr val="212529"/>
                </a:solidFill>
                <a:effectLst/>
                <a:latin typeface="system-ui"/>
              </a:rPr>
              <a:t>All methods declared inside interfaces are implicitly public and abstract, even if you don't use public or abstract keyword.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rgbClr val="212529"/>
                </a:solidFill>
                <a:effectLst/>
                <a:latin typeface="system-ui"/>
              </a:rPr>
              <a:t>Interface can extend one or more other interface.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rgbClr val="212529"/>
                </a:solidFill>
                <a:effectLst/>
                <a:latin typeface="system-ui"/>
              </a:rPr>
              <a:t>Interface cannot implement a class.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rgbClr val="212529"/>
                </a:solidFill>
                <a:effectLst/>
                <a:latin typeface="system-ui"/>
              </a:rPr>
              <a:t>Interface can be nested inside another interface.</a:t>
            </a:r>
          </a:p>
          <a:p>
            <a:pPr marL="0" indent="0" algn="l">
              <a:buNone/>
            </a:pPr>
            <a:endParaRPr lang="en-GB" sz="14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marL="0" indent="0">
              <a:buNone/>
            </a:pPr>
            <a:endParaRPr lang="en-GB" sz="1400" b="0" i="0" dirty="0">
              <a:solidFill>
                <a:srgbClr val="273239"/>
              </a:solidFill>
              <a:effectLst/>
              <a:latin typeface="urw-din"/>
            </a:endParaRPr>
          </a:p>
          <a:p>
            <a:pPr marL="0" indent="0">
              <a:buNone/>
            </a:pPr>
            <a:endParaRPr lang="en-GB" sz="1400" b="0" i="0" dirty="0">
              <a:solidFill>
                <a:srgbClr val="273239"/>
              </a:solidFill>
              <a:effectLst/>
              <a:latin typeface="urw-din"/>
            </a:endParaRPr>
          </a:p>
          <a:p>
            <a:pPr marL="0" indent="0">
              <a:buNone/>
            </a:pPr>
            <a:endParaRPr lang="en-GB" sz="1400" b="0" i="0" dirty="0">
              <a:solidFill>
                <a:srgbClr val="273239"/>
              </a:solidFill>
              <a:effectLst/>
              <a:latin typeface="urw-din"/>
            </a:endParaRPr>
          </a:p>
          <a:p>
            <a:endParaRPr lang="en-GB" sz="1400" dirty="0"/>
          </a:p>
          <a:p>
            <a:endParaRPr lang="en-GB" sz="1400" dirty="0"/>
          </a:p>
          <a:p>
            <a:endParaRPr lang="en-GB" sz="1400" dirty="0"/>
          </a:p>
          <a:p>
            <a:endParaRPr lang="en-GB" sz="1400" dirty="0"/>
          </a:p>
          <a:p>
            <a:endParaRPr lang="en-GB" sz="1400" dirty="0"/>
          </a:p>
          <a:p>
            <a:endParaRPr lang="en-GB" sz="1400" dirty="0"/>
          </a:p>
          <a:p>
            <a:r>
              <a:rPr lang="en-GB" sz="1400" dirty="0"/>
              <a:t>NOTE: Compiler automatically converts methods of Interface as public and abstract, and the data members as public, static and final by default.</a:t>
            </a:r>
          </a:p>
          <a:p>
            <a:r>
              <a:rPr lang="en-GB" sz="1400" dirty="0" err="1"/>
              <a:t>Ref:code</a:t>
            </a:r>
            <a:endParaRPr lang="en-GB" sz="1400" dirty="0"/>
          </a:p>
          <a:p>
            <a:endParaRPr lang="en-GB" sz="1400" dirty="0"/>
          </a:p>
        </p:txBody>
      </p:sp>
      <p:pic>
        <p:nvPicPr>
          <p:cNvPr id="4098" name="Picture 2" descr="Interface in Java">
            <a:extLst>
              <a:ext uri="{FF2B5EF4-FFF2-40B4-BE49-F238E27FC236}">
                <a16:creationId xmlns:a16="http://schemas.microsoft.com/office/drawing/2014/main" id="{4C4599F0-695D-4CA2-BC85-ADEBDA546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700687"/>
            <a:ext cx="5334000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9162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070FA-AC12-4AEA-BB49-093DED75D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5410"/>
            <a:ext cx="9274002" cy="577049"/>
          </a:xfrm>
        </p:spPr>
        <p:txBody>
          <a:bodyPr>
            <a:normAutofit fontScale="90000"/>
          </a:bodyPr>
          <a:lstStyle/>
          <a:p>
            <a:r>
              <a:rPr lang="en-GB" b="0" i="0" dirty="0">
                <a:solidFill>
                  <a:srgbClr val="212529"/>
                </a:solidFill>
                <a:effectLst/>
                <a:latin typeface="system-ui"/>
              </a:rPr>
              <a:t>Interfaces supports Multiple Inheritance:</a:t>
            </a:r>
            <a:br>
              <a:rPr lang="en-GB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B94764D-D4AC-42C9-8632-A703F6D5D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692459"/>
            <a:ext cx="12192001" cy="6232124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GB" b="0" i="0" dirty="0">
                <a:solidFill>
                  <a:srgbClr val="212529"/>
                </a:solidFill>
                <a:effectLst/>
                <a:latin typeface="system-ui"/>
              </a:rPr>
              <a:t>Though classes in Java doesn't support multiple inheritance, but a class can implement more than one interfaces.</a:t>
            </a:r>
          </a:p>
          <a:p>
            <a:pPr algn="l"/>
            <a:r>
              <a:rPr lang="en-GB" b="0" i="0" dirty="0">
                <a:solidFill>
                  <a:srgbClr val="212529"/>
                </a:solidFill>
                <a:effectLst/>
                <a:latin typeface="system-ui"/>
              </a:rPr>
              <a:t>In this example, two interfaces are implemented by a class that show implementation of multiple inheritance.</a:t>
            </a:r>
          </a:p>
          <a:p>
            <a:pPr marL="800100" lvl="2" indent="0" algn="just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interface Moveable{</a:t>
            </a:r>
          </a:p>
          <a:p>
            <a:pPr marL="800100" lvl="2" indent="0" algn="just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 	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inter-regular"/>
              </a:rPr>
              <a:t>boolean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inter-regular"/>
              </a:rPr>
              <a:t>isMoveable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();  </a:t>
            </a:r>
          </a:p>
          <a:p>
            <a:pPr marL="800100" lvl="2" indent="0" algn="just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}</a:t>
            </a:r>
          </a:p>
          <a:p>
            <a:pPr marL="800100" lvl="2" indent="0" algn="just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interface Rollable{</a:t>
            </a:r>
          </a:p>
          <a:p>
            <a:pPr marL="800100" lvl="2" indent="0" algn="just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 	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inter-regular"/>
              </a:rPr>
              <a:t>boolean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inter-regular"/>
              </a:rPr>
              <a:t>isRollable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();</a:t>
            </a:r>
          </a:p>
          <a:p>
            <a:pPr marL="800100" lvl="2" indent="0" algn="just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}</a:t>
            </a:r>
          </a:p>
          <a:p>
            <a:pPr marL="800100" lvl="2" indent="0" algn="just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class Tyre implements Moveable, Rollable{</a:t>
            </a:r>
          </a:p>
          <a:p>
            <a:pPr marL="800100" lvl="2" indent="0" algn="just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 	int width;</a:t>
            </a:r>
          </a:p>
          <a:p>
            <a:pPr marL="800100" lvl="2" indent="0" algn="just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 	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inter-regular"/>
              </a:rPr>
              <a:t>boolean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inter-regular"/>
              </a:rPr>
              <a:t>isMoveable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(){</a:t>
            </a:r>
          </a:p>
          <a:p>
            <a:pPr marL="800100" lvl="2" indent="0" algn="just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  		return true;</a:t>
            </a:r>
          </a:p>
          <a:p>
            <a:pPr marL="800100" lvl="2" indent="0" algn="just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}</a:t>
            </a:r>
          </a:p>
          <a:p>
            <a:pPr marL="800100" lvl="2" indent="0" algn="just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 	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inter-regular"/>
              </a:rPr>
              <a:t>boolean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inter-regular"/>
              </a:rPr>
              <a:t>isRollable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(){</a:t>
            </a:r>
          </a:p>
          <a:p>
            <a:pPr marL="800100" lvl="2" indent="0" algn="just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  		return true;}</a:t>
            </a:r>
          </a:p>
          <a:p>
            <a:pPr marL="800100" lvl="2" indent="0" algn="just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  	public static void main(String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inter-regular"/>
              </a:rPr>
              <a:t>args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[])</a:t>
            </a:r>
          </a:p>
          <a:p>
            <a:pPr marL="800100" lvl="2" indent="0" algn="just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 	{</a:t>
            </a:r>
          </a:p>
          <a:p>
            <a:pPr marL="800100" lvl="2" indent="0" algn="just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  		Tyre tr = new Tyre();</a:t>
            </a:r>
          </a:p>
          <a:p>
            <a:pPr marL="800100" lvl="2" indent="0" algn="just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  		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inter-regular"/>
              </a:rPr>
              <a:t>System.out.println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inter-regular"/>
              </a:rPr>
              <a:t>tr.isMoveable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());</a:t>
            </a:r>
          </a:p>
          <a:p>
            <a:pPr marL="800100" lvl="2" indent="0" algn="just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  		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inter-regular"/>
              </a:rPr>
              <a:t>System.out.println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inter-regular"/>
              </a:rPr>
              <a:t>tr.isRollable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());</a:t>
            </a:r>
          </a:p>
          <a:p>
            <a:pPr marL="800100" lvl="2" indent="0" algn="just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 	}</a:t>
            </a:r>
          </a:p>
          <a:p>
            <a:pPr marL="800100" lvl="2" indent="0" algn="just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}</a:t>
            </a:r>
          </a:p>
          <a:p>
            <a:pPr marL="0" indent="0" algn="just">
              <a:buNone/>
            </a:pPr>
            <a:endParaRPr lang="en-GB" b="0" i="0" dirty="0">
              <a:solidFill>
                <a:srgbClr val="000000"/>
              </a:solidFill>
              <a:effectLst/>
              <a:latin typeface="inter-regular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11240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7594</TotalTime>
  <Words>1448</Words>
  <Application>Microsoft Office PowerPoint</Application>
  <PresentationFormat>Widescreen</PresentationFormat>
  <Paragraphs>186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8" baseType="lpstr">
      <vt:lpstr>Arial</vt:lpstr>
      <vt:lpstr>erdana</vt:lpstr>
      <vt:lpstr>helvetica</vt:lpstr>
      <vt:lpstr>inter-bold</vt:lpstr>
      <vt:lpstr>inter-regular</vt:lpstr>
      <vt:lpstr>Roboto</vt:lpstr>
      <vt:lpstr>system-ui</vt:lpstr>
      <vt:lpstr>Times New Roman</vt:lpstr>
      <vt:lpstr>Times New Roman</vt:lpstr>
      <vt:lpstr>Trebuchet MS</vt:lpstr>
      <vt:lpstr>urw-din</vt:lpstr>
      <vt:lpstr>Wingdings</vt:lpstr>
      <vt:lpstr>Wingdings 3</vt:lpstr>
      <vt:lpstr>Facet</vt:lpstr>
      <vt:lpstr>Java Abstract   </vt:lpstr>
      <vt:lpstr>Abstract class in Java  </vt:lpstr>
      <vt:lpstr>PowerPoint Presentation</vt:lpstr>
      <vt:lpstr>PowerPoint Presentation</vt:lpstr>
      <vt:lpstr>Example of Abstract class:   </vt:lpstr>
      <vt:lpstr>    </vt:lpstr>
      <vt:lpstr>Interface in Java  </vt:lpstr>
      <vt:lpstr>Interface Key Points:</vt:lpstr>
      <vt:lpstr>Interfaces supports Multiple Inheritance: </vt:lpstr>
      <vt:lpstr>Interface extends other Interface:  </vt:lpstr>
      <vt:lpstr>PowerPoint Presentation</vt:lpstr>
      <vt:lpstr>Abstract Class Vs Interface  </vt:lpstr>
      <vt:lpstr>Interview Preparation …..?</vt:lpstr>
      <vt:lpstr>Next topic…?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</dc:title>
  <dc:creator>hp</dc:creator>
  <cp:lastModifiedBy>hp</cp:lastModifiedBy>
  <cp:revision>158</cp:revision>
  <dcterms:created xsi:type="dcterms:W3CDTF">2023-01-26T06:05:43Z</dcterms:created>
  <dcterms:modified xsi:type="dcterms:W3CDTF">2023-02-10T16:48:53Z</dcterms:modified>
</cp:coreProperties>
</file>