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313" r:id="rId4"/>
    <p:sldId id="292" r:id="rId5"/>
    <p:sldId id="314" r:id="rId6"/>
    <p:sldId id="297" r:id="rId7"/>
    <p:sldId id="310" r:id="rId8"/>
    <p:sldId id="301" r:id="rId9"/>
    <p:sldId id="302" r:id="rId10"/>
    <p:sldId id="303" r:id="rId11"/>
    <p:sldId id="309" r:id="rId12"/>
    <p:sldId id="315" r:id="rId13"/>
    <p:sldId id="316" r:id="rId14"/>
    <p:sldId id="317" r:id="rId15"/>
    <p:sldId id="318" r:id="rId16"/>
    <p:sldId id="319" r:id="rId17"/>
    <p:sldId id="320" r:id="rId18"/>
    <p:sldId id="321" r:id="rId19"/>
    <p:sldId id="322" r:id="rId20"/>
    <p:sldId id="304" r:id="rId21"/>
    <p:sldId id="30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24/02/2023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4068763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24/02/2023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74781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24/02/2023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54236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24/02/2023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745264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24/02/2023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1667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24/02/2023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460534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24/02/2023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1410884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24/02/2023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521669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24/02/2023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38807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24/02/2023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418012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BD076C-6F62-45A2-A7AF-4D4585360E2A}" type="datetimeFigureOut">
              <a:rPr lang="en-GB" smtClean="0"/>
              <a:t>24/02/2023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335501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BD076C-6F62-45A2-A7AF-4D4585360E2A}" type="datetimeFigureOut">
              <a:rPr lang="en-GB" smtClean="0"/>
              <a:t>24/02/2023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11626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BD076C-6F62-45A2-A7AF-4D4585360E2A}" type="datetimeFigureOut">
              <a:rPr lang="en-GB" smtClean="0"/>
              <a:t>24/02/2023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172635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D076C-6F62-45A2-A7AF-4D4585360E2A}" type="datetimeFigureOut">
              <a:rPr lang="en-GB" smtClean="0"/>
              <a:t>24/02/2023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370715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BD076C-6F62-45A2-A7AF-4D4585360E2A}" type="datetimeFigureOut">
              <a:rPr lang="en-GB" smtClean="0"/>
              <a:t>24/02/2023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4172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BD076C-6F62-45A2-A7AF-4D4585360E2A}" type="datetimeFigureOut">
              <a:rPr lang="en-GB" smtClean="0"/>
              <a:t>24/02/2023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692700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BD076C-6F62-45A2-A7AF-4D4585360E2A}" type="datetimeFigureOut">
              <a:rPr lang="en-GB" smtClean="0"/>
              <a:t>24/02/2023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D52B6A-7232-4A64-B9F3-53E02BC51663}" type="slidenum">
              <a:rPr lang="en-GB" smtClean="0"/>
              <a:t>‹#›</a:t>
            </a:fld>
            <a:endParaRPr lang="en-GB"/>
          </a:p>
        </p:txBody>
      </p:sp>
    </p:spTree>
    <p:extLst>
      <p:ext uri="{BB962C8B-B14F-4D97-AF65-F5344CB8AC3E}">
        <p14:creationId xmlns:p14="http://schemas.microsoft.com/office/powerpoint/2010/main" val="121177601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4215C-1C5A-475D-8424-B9D6C6041651}"/>
              </a:ext>
            </a:extLst>
          </p:cNvPr>
          <p:cNvSpPr>
            <a:spLocks noGrp="1"/>
          </p:cNvSpPr>
          <p:nvPr>
            <p:ph type="ctrTitle"/>
          </p:nvPr>
        </p:nvSpPr>
        <p:spPr>
          <a:xfrm>
            <a:off x="1507067" y="2032986"/>
            <a:ext cx="7766936" cy="2017847"/>
          </a:xfrm>
        </p:spPr>
        <p:txBody>
          <a:bodyPr/>
          <a:lstStyle/>
          <a:p>
            <a:r>
              <a:rPr lang="en-GB" dirty="0"/>
              <a:t>Spring-MVC  </a:t>
            </a:r>
            <a:br>
              <a:rPr lang="en-GB" b="1" i="0" dirty="0">
                <a:solidFill>
                  <a:srgbClr val="000000"/>
                </a:solidFill>
                <a:effectLst/>
                <a:latin typeface="Times New Roman" panose="02020603050405020304" pitchFamily="18" charset="0"/>
              </a:rPr>
            </a:br>
            <a:endParaRPr lang="en-GB" dirty="0"/>
          </a:p>
        </p:txBody>
      </p:sp>
    </p:spTree>
    <p:extLst>
      <p:ext uri="{BB962C8B-B14F-4D97-AF65-F5344CB8AC3E}">
        <p14:creationId xmlns:p14="http://schemas.microsoft.com/office/powerpoint/2010/main" val="366572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2424DC-1688-4959-A46F-11915F02A3D4}"/>
              </a:ext>
            </a:extLst>
          </p:cNvPr>
          <p:cNvSpPr>
            <a:spLocks noGrp="1"/>
          </p:cNvSpPr>
          <p:nvPr>
            <p:ph idx="1"/>
          </p:nvPr>
        </p:nvSpPr>
        <p:spPr>
          <a:xfrm>
            <a:off x="88777" y="0"/>
            <a:ext cx="12029242" cy="10119360"/>
          </a:xfrm>
        </p:spPr>
        <p:txBody>
          <a:bodyPr>
            <a:noAutofit/>
          </a:bodyPr>
          <a:lstStyle/>
          <a:p>
            <a:pPr marL="0" indent="0">
              <a:buNone/>
            </a:pPr>
            <a:r>
              <a:rPr lang="en-IN" sz="2000" b="0" i="0" dirty="0">
                <a:solidFill>
                  <a:srgbClr val="610B4B"/>
                </a:solidFill>
                <a:effectLst/>
                <a:latin typeface="erdana"/>
              </a:rPr>
              <a:t>Using </a:t>
            </a:r>
            <a:r>
              <a:rPr lang="en-IN" sz="2000" b="0" i="0" dirty="0" err="1">
                <a:solidFill>
                  <a:srgbClr val="610B4B"/>
                </a:solidFill>
                <a:effectLst/>
                <a:latin typeface="erdana"/>
              </a:rPr>
              <a:t>BeanFactory</a:t>
            </a:r>
            <a:r>
              <a:rPr lang="en-IN" sz="2000" b="0" i="0" dirty="0">
                <a:solidFill>
                  <a:srgbClr val="610B4B"/>
                </a:solidFill>
                <a:effectLst/>
                <a:latin typeface="erdana"/>
              </a:rPr>
              <a:t> :</a:t>
            </a:r>
          </a:p>
          <a:p>
            <a:pPr marL="0" indent="0">
              <a:buNone/>
            </a:pPr>
            <a:r>
              <a:rPr lang="en-US" sz="2000" b="0" i="0" dirty="0">
                <a:solidFill>
                  <a:srgbClr val="333333"/>
                </a:solidFill>
                <a:effectLst/>
                <a:latin typeface="inter-regular"/>
              </a:rPr>
              <a:t>The </a:t>
            </a:r>
            <a:r>
              <a:rPr lang="en-US" sz="2000" b="0" i="0" dirty="0" err="1">
                <a:solidFill>
                  <a:srgbClr val="333333"/>
                </a:solidFill>
                <a:effectLst/>
                <a:latin typeface="inter-regular"/>
              </a:rPr>
              <a:t>XmlBeanFactory</a:t>
            </a:r>
            <a:r>
              <a:rPr lang="en-US" sz="2000" b="0" i="0" dirty="0">
                <a:solidFill>
                  <a:srgbClr val="333333"/>
                </a:solidFill>
                <a:effectLst/>
                <a:latin typeface="inter-regular"/>
              </a:rPr>
              <a:t> is the implementation class for the </a:t>
            </a:r>
            <a:r>
              <a:rPr lang="en-US" sz="2000" b="0" i="0" dirty="0" err="1">
                <a:solidFill>
                  <a:srgbClr val="333333"/>
                </a:solidFill>
                <a:effectLst/>
                <a:latin typeface="inter-regular"/>
              </a:rPr>
              <a:t>BeanFactory</a:t>
            </a:r>
            <a:r>
              <a:rPr lang="en-US" sz="2000" b="0" i="0" dirty="0">
                <a:solidFill>
                  <a:srgbClr val="333333"/>
                </a:solidFill>
                <a:effectLst/>
                <a:latin typeface="inter-regular"/>
              </a:rPr>
              <a:t> interface. To use the </a:t>
            </a:r>
            <a:r>
              <a:rPr lang="en-US" sz="2000" b="0" i="0" dirty="0" err="1">
                <a:solidFill>
                  <a:srgbClr val="333333"/>
                </a:solidFill>
                <a:effectLst/>
                <a:latin typeface="inter-regular"/>
              </a:rPr>
              <a:t>BeanFactory</a:t>
            </a:r>
            <a:r>
              <a:rPr lang="en-US" sz="2000" b="0" i="0" dirty="0">
                <a:solidFill>
                  <a:srgbClr val="333333"/>
                </a:solidFill>
                <a:effectLst/>
                <a:latin typeface="inter-regular"/>
              </a:rPr>
              <a:t>, we need to create the instance of </a:t>
            </a:r>
            <a:r>
              <a:rPr lang="en-US" sz="2000" b="0" i="0" dirty="0" err="1">
                <a:solidFill>
                  <a:srgbClr val="333333"/>
                </a:solidFill>
                <a:effectLst/>
                <a:latin typeface="inter-regular"/>
              </a:rPr>
              <a:t>XmlBeanFactory</a:t>
            </a:r>
            <a:r>
              <a:rPr lang="en-US" sz="2000" b="0" i="0" dirty="0">
                <a:solidFill>
                  <a:srgbClr val="333333"/>
                </a:solidFill>
                <a:effectLst/>
                <a:latin typeface="inter-regular"/>
              </a:rPr>
              <a:t> class as given below:</a:t>
            </a:r>
            <a:endParaRPr lang="en-IN" sz="2000" dirty="0">
              <a:solidFill>
                <a:srgbClr val="610B4B"/>
              </a:solidFill>
              <a:latin typeface="erdana"/>
            </a:endParaRPr>
          </a:p>
          <a:p>
            <a:pPr algn="just">
              <a:buFont typeface="+mj-lt"/>
              <a:buAutoNum type="arabicPeriod"/>
            </a:pPr>
            <a:r>
              <a:rPr lang="en-US" sz="2000" b="0" i="0" dirty="0">
                <a:solidFill>
                  <a:srgbClr val="000000"/>
                </a:solidFill>
                <a:effectLst/>
                <a:latin typeface="inter-regular"/>
              </a:rPr>
              <a:t>Resource resource=</a:t>
            </a:r>
            <a:r>
              <a:rPr lang="en-US" sz="2000" b="1" i="0" dirty="0">
                <a:solidFill>
                  <a:srgbClr val="006699"/>
                </a:solidFill>
                <a:effectLst/>
                <a:latin typeface="inter-regular"/>
              </a:rPr>
              <a:t>new</a:t>
            </a:r>
            <a:r>
              <a:rPr lang="en-US" sz="2000" b="0" i="0" dirty="0">
                <a:solidFill>
                  <a:srgbClr val="000000"/>
                </a:solidFill>
                <a:effectLst/>
                <a:latin typeface="inter-regular"/>
              </a:rPr>
              <a:t> </a:t>
            </a:r>
            <a:r>
              <a:rPr lang="en-US" sz="2000" b="0" i="0" dirty="0" err="1">
                <a:solidFill>
                  <a:srgbClr val="000000"/>
                </a:solidFill>
                <a:effectLst/>
                <a:latin typeface="inter-regular"/>
              </a:rPr>
              <a:t>ClassPathResource</a:t>
            </a:r>
            <a:r>
              <a:rPr lang="en-US" sz="2000" b="0" i="0" dirty="0">
                <a:solidFill>
                  <a:srgbClr val="000000"/>
                </a:solidFill>
                <a:effectLst/>
                <a:latin typeface="inter-regular"/>
              </a:rPr>
              <a:t>(</a:t>
            </a:r>
            <a:r>
              <a:rPr lang="en-US" sz="2000" b="0" i="0" dirty="0">
                <a:solidFill>
                  <a:srgbClr val="0000FF"/>
                </a:solidFill>
                <a:effectLst/>
                <a:latin typeface="inter-regular"/>
              </a:rPr>
              <a:t>"applicationContext.xml"</a:t>
            </a:r>
            <a:r>
              <a:rPr lang="en-US" sz="2000" b="0" i="0" dirty="0">
                <a:solidFill>
                  <a:srgbClr val="000000"/>
                </a:solidFill>
                <a:effectLst/>
                <a:latin typeface="inter-regular"/>
              </a:rPr>
              <a:t>);  </a:t>
            </a:r>
          </a:p>
          <a:p>
            <a:pPr algn="just">
              <a:buFont typeface="+mj-lt"/>
              <a:buAutoNum type="arabicPeriod"/>
            </a:pPr>
            <a:r>
              <a:rPr lang="en-US" sz="2000" b="0" i="0" dirty="0" err="1">
                <a:solidFill>
                  <a:srgbClr val="000000"/>
                </a:solidFill>
                <a:effectLst/>
                <a:latin typeface="inter-regular"/>
              </a:rPr>
              <a:t>BeanFactory</a:t>
            </a:r>
            <a:r>
              <a:rPr lang="en-US" sz="2000" b="0" i="0" dirty="0">
                <a:solidFill>
                  <a:srgbClr val="000000"/>
                </a:solidFill>
                <a:effectLst/>
                <a:latin typeface="inter-regular"/>
              </a:rPr>
              <a:t> factory=</a:t>
            </a:r>
            <a:r>
              <a:rPr lang="en-US" sz="2000" b="1" i="0" dirty="0">
                <a:solidFill>
                  <a:srgbClr val="006699"/>
                </a:solidFill>
                <a:effectLst/>
                <a:latin typeface="inter-regular"/>
              </a:rPr>
              <a:t>new</a:t>
            </a:r>
            <a:r>
              <a:rPr lang="en-US" sz="2000" b="0" i="0" dirty="0">
                <a:solidFill>
                  <a:srgbClr val="000000"/>
                </a:solidFill>
                <a:effectLst/>
                <a:latin typeface="inter-regular"/>
              </a:rPr>
              <a:t> </a:t>
            </a:r>
            <a:r>
              <a:rPr lang="en-US" sz="2000" b="0" i="0" dirty="0" err="1">
                <a:solidFill>
                  <a:srgbClr val="000000"/>
                </a:solidFill>
                <a:effectLst/>
                <a:latin typeface="inter-regular"/>
              </a:rPr>
              <a:t>XmlBeanFactory</a:t>
            </a:r>
            <a:r>
              <a:rPr lang="en-US" sz="2000" b="0" i="0" dirty="0">
                <a:solidFill>
                  <a:srgbClr val="000000"/>
                </a:solidFill>
                <a:effectLst/>
                <a:latin typeface="inter-regular"/>
              </a:rPr>
              <a:t>(resource); </a:t>
            </a:r>
          </a:p>
          <a:p>
            <a:pPr marL="0" indent="0">
              <a:buNone/>
            </a:pPr>
            <a:r>
              <a:rPr lang="en-US" sz="2000" b="0" i="0" dirty="0">
                <a:solidFill>
                  <a:srgbClr val="333333"/>
                </a:solidFill>
                <a:effectLst/>
                <a:latin typeface="inter-regular"/>
              </a:rPr>
              <a:t>The constructor of </a:t>
            </a:r>
            <a:r>
              <a:rPr lang="en-US" sz="2000" b="0" i="0" dirty="0" err="1">
                <a:solidFill>
                  <a:srgbClr val="333333"/>
                </a:solidFill>
                <a:effectLst/>
                <a:latin typeface="inter-regular"/>
              </a:rPr>
              <a:t>XmlBeanFactory</a:t>
            </a:r>
            <a:r>
              <a:rPr lang="en-US" sz="2000" b="0" i="0" dirty="0">
                <a:solidFill>
                  <a:srgbClr val="333333"/>
                </a:solidFill>
                <a:effectLst/>
                <a:latin typeface="inter-regular"/>
              </a:rPr>
              <a:t> class receives the Resource object so we need to pass the resource object to create the object of </a:t>
            </a:r>
            <a:r>
              <a:rPr lang="en-US" sz="2000" b="0" i="0" dirty="0" err="1">
                <a:solidFill>
                  <a:srgbClr val="333333"/>
                </a:solidFill>
                <a:effectLst/>
                <a:latin typeface="inter-regular"/>
              </a:rPr>
              <a:t>BeanFactory</a:t>
            </a:r>
            <a:r>
              <a:rPr lang="en-US" sz="2000" b="0" i="0" dirty="0">
                <a:solidFill>
                  <a:srgbClr val="333333"/>
                </a:solidFill>
                <a:effectLst/>
                <a:latin typeface="inter-regular"/>
              </a:rPr>
              <a:t>.</a:t>
            </a:r>
            <a:endParaRPr lang="en-IN" sz="2000" b="0" i="0" dirty="0">
              <a:solidFill>
                <a:srgbClr val="610B4B"/>
              </a:solidFill>
              <a:effectLst/>
              <a:latin typeface="erdana"/>
            </a:endParaRPr>
          </a:p>
          <a:p>
            <a:pPr marL="0" indent="0">
              <a:buNone/>
            </a:pPr>
            <a:endParaRPr lang="en-IN" sz="2000" dirty="0">
              <a:solidFill>
                <a:srgbClr val="610B4B"/>
              </a:solidFill>
              <a:latin typeface="erdana"/>
            </a:endParaRPr>
          </a:p>
          <a:p>
            <a:pPr marL="0" indent="0">
              <a:buNone/>
            </a:pPr>
            <a:r>
              <a:rPr lang="en-IN" sz="2000" b="0" i="0" dirty="0">
                <a:solidFill>
                  <a:srgbClr val="610B4B"/>
                </a:solidFill>
                <a:effectLst/>
                <a:latin typeface="erdana"/>
              </a:rPr>
              <a:t>Using </a:t>
            </a:r>
            <a:r>
              <a:rPr lang="en-IN" sz="2000" b="0" i="0" dirty="0" err="1">
                <a:solidFill>
                  <a:srgbClr val="610B4B"/>
                </a:solidFill>
                <a:effectLst/>
                <a:latin typeface="erdana"/>
              </a:rPr>
              <a:t>ApplicationContext</a:t>
            </a:r>
            <a:r>
              <a:rPr lang="en-IN" sz="2000" b="0" i="0" dirty="0">
                <a:solidFill>
                  <a:srgbClr val="610B4B"/>
                </a:solidFill>
                <a:effectLst/>
                <a:latin typeface="erdana"/>
              </a:rPr>
              <a:t>:</a:t>
            </a:r>
          </a:p>
          <a:p>
            <a:pPr marL="0" indent="0">
              <a:buNone/>
            </a:pPr>
            <a:r>
              <a:rPr lang="en-US" sz="2000" b="0" i="0" dirty="0">
                <a:solidFill>
                  <a:srgbClr val="333333"/>
                </a:solidFill>
                <a:effectLst/>
                <a:latin typeface="inter-regular"/>
              </a:rPr>
              <a:t>The </a:t>
            </a:r>
            <a:r>
              <a:rPr lang="en-US" sz="2000" b="0" i="0" dirty="0" err="1">
                <a:solidFill>
                  <a:srgbClr val="333333"/>
                </a:solidFill>
                <a:effectLst/>
                <a:latin typeface="inter-regular"/>
              </a:rPr>
              <a:t>ClassPathXmlApplicationContext</a:t>
            </a:r>
            <a:r>
              <a:rPr lang="en-US" sz="2000" b="0" i="0" dirty="0">
                <a:solidFill>
                  <a:srgbClr val="333333"/>
                </a:solidFill>
                <a:effectLst/>
                <a:latin typeface="inter-regular"/>
              </a:rPr>
              <a:t> class is the implementation class of </a:t>
            </a:r>
            <a:r>
              <a:rPr lang="en-US" sz="2000" b="0" i="0" dirty="0" err="1">
                <a:solidFill>
                  <a:srgbClr val="333333"/>
                </a:solidFill>
                <a:effectLst/>
                <a:latin typeface="inter-regular"/>
              </a:rPr>
              <a:t>ApplicationContext</a:t>
            </a:r>
            <a:r>
              <a:rPr lang="en-US" sz="2000" b="0" i="0" dirty="0">
                <a:solidFill>
                  <a:srgbClr val="333333"/>
                </a:solidFill>
                <a:effectLst/>
                <a:latin typeface="inter-regular"/>
              </a:rPr>
              <a:t> interface.</a:t>
            </a:r>
          </a:p>
          <a:p>
            <a:pPr marL="0" indent="0">
              <a:buNone/>
            </a:pPr>
            <a:r>
              <a:rPr lang="en-US" sz="2000" b="0" i="0" dirty="0">
                <a:solidFill>
                  <a:srgbClr val="333333"/>
                </a:solidFill>
                <a:effectLst/>
                <a:latin typeface="inter-regular"/>
              </a:rPr>
              <a:t> We need to instantiate the </a:t>
            </a:r>
            <a:r>
              <a:rPr lang="en-US" sz="2000" b="0" i="0" dirty="0" err="1">
                <a:solidFill>
                  <a:srgbClr val="333333"/>
                </a:solidFill>
                <a:effectLst/>
                <a:latin typeface="inter-regular"/>
              </a:rPr>
              <a:t>ClassPathXmlApplicationContext</a:t>
            </a:r>
            <a:r>
              <a:rPr lang="en-US" sz="2000" b="0" i="0" dirty="0">
                <a:solidFill>
                  <a:srgbClr val="333333"/>
                </a:solidFill>
                <a:effectLst/>
                <a:latin typeface="inter-regular"/>
              </a:rPr>
              <a:t> class to use the </a:t>
            </a:r>
            <a:r>
              <a:rPr lang="en-US" sz="2000" b="0" i="0" dirty="0" err="1">
                <a:solidFill>
                  <a:srgbClr val="333333"/>
                </a:solidFill>
                <a:effectLst/>
                <a:latin typeface="inter-regular"/>
              </a:rPr>
              <a:t>ApplicationContext</a:t>
            </a:r>
            <a:r>
              <a:rPr lang="en-US" sz="2000" b="0" i="0" dirty="0">
                <a:solidFill>
                  <a:srgbClr val="333333"/>
                </a:solidFill>
                <a:effectLst/>
                <a:latin typeface="inter-regular"/>
              </a:rPr>
              <a:t> as given below:</a:t>
            </a:r>
          </a:p>
          <a:p>
            <a:pPr algn="just">
              <a:buFont typeface="+mj-lt"/>
              <a:buAutoNum type="arabicPeriod"/>
            </a:pPr>
            <a:r>
              <a:rPr lang="fr-FR" sz="2000" b="0" i="0" dirty="0" err="1">
                <a:solidFill>
                  <a:srgbClr val="000000"/>
                </a:solidFill>
                <a:effectLst/>
                <a:latin typeface="inter-regular"/>
              </a:rPr>
              <a:t>ApplicationContext</a:t>
            </a:r>
            <a:r>
              <a:rPr lang="fr-FR" sz="2000" b="0" i="0" dirty="0">
                <a:solidFill>
                  <a:srgbClr val="000000"/>
                </a:solidFill>
                <a:effectLst/>
                <a:latin typeface="inter-regular"/>
              </a:rPr>
              <a:t> </a:t>
            </a:r>
            <a:r>
              <a:rPr lang="fr-FR" sz="2000" b="0" i="0" dirty="0" err="1">
                <a:solidFill>
                  <a:srgbClr val="000000"/>
                </a:solidFill>
                <a:effectLst/>
                <a:latin typeface="inter-regular"/>
              </a:rPr>
              <a:t>context</a:t>
            </a:r>
            <a:r>
              <a:rPr lang="fr-FR" sz="2000" b="0" i="0" dirty="0">
                <a:solidFill>
                  <a:srgbClr val="000000"/>
                </a:solidFill>
                <a:effectLst/>
                <a:latin typeface="inter-regular"/>
              </a:rPr>
              <a:t> =   </a:t>
            </a:r>
          </a:p>
          <a:p>
            <a:pPr algn="just">
              <a:buFont typeface="+mj-lt"/>
              <a:buAutoNum type="arabicPeriod"/>
            </a:pPr>
            <a:r>
              <a:rPr lang="fr-FR" sz="2000" b="0" i="0" dirty="0">
                <a:solidFill>
                  <a:srgbClr val="000000"/>
                </a:solidFill>
                <a:effectLst/>
                <a:latin typeface="inter-regular"/>
              </a:rPr>
              <a:t>    </a:t>
            </a:r>
            <a:r>
              <a:rPr lang="fr-FR" sz="2000" b="1" i="0" dirty="0">
                <a:solidFill>
                  <a:srgbClr val="006699"/>
                </a:solidFill>
                <a:effectLst/>
                <a:latin typeface="inter-regular"/>
              </a:rPr>
              <a:t>new</a:t>
            </a:r>
            <a:r>
              <a:rPr lang="fr-FR" sz="2000" b="0" i="0" dirty="0">
                <a:solidFill>
                  <a:srgbClr val="000000"/>
                </a:solidFill>
                <a:effectLst/>
                <a:latin typeface="inter-regular"/>
              </a:rPr>
              <a:t> </a:t>
            </a:r>
            <a:r>
              <a:rPr lang="fr-FR" sz="2000" b="0" i="0" dirty="0" err="1">
                <a:solidFill>
                  <a:srgbClr val="000000"/>
                </a:solidFill>
                <a:effectLst/>
                <a:latin typeface="inter-regular"/>
              </a:rPr>
              <a:t>ClassPathXmlApplicationContext</a:t>
            </a:r>
            <a:r>
              <a:rPr lang="fr-FR" sz="2000" b="0" i="0" dirty="0">
                <a:solidFill>
                  <a:srgbClr val="000000"/>
                </a:solidFill>
                <a:effectLst/>
                <a:latin typeface="inter-regular"/>
              </a:rPr>
              <a:t>(</a:t>
            </a:r>
            <a:r>
              <a:rPr lang="fr-FR" sz="2000" b="0" i="0" dirty="0">
                <a:solidFill>
                  <a:srgbClr val="0000FF"/>
                </a:solidFill>
                <a:effectLst/>
                <a:latin typeface="inter-regular"/>
              </a:rPr>
              <a:t>"applicationContext.xml"</a:t>
            </a:r>
            <a:r>
              <a:rPr lang="fr-FR" sz="2000" b="0" i="0" dirty="0">
                <a:solidFill>
                  <a:srgbClr val="000000"/>
                </a:solidFill>
                <a:effectLst/>
                <a:latin typeface="inter-regular"/>
              </a:rPr>
              <a:t>);  </a:t>
            </a:r>
          </a:p>
          <a:p>
            <a:pPr marL="0" indent="0">
              <a:buNone/>
            </a:pPr>
            <a:r>
              <a:rPr lang="en-US" sz="2000" b="0" i="0" dirty="0">
                <a:solidFill>
                  <a:srgbClr val="333333"/>
                </a:solidFill>
                <a:effectLst/>
                <a:latin typeface="inter-regular"/>
              </a:rPr>
              <a:t>The constructor of </a:t>
            </a:r>
            <a:r>
              <a:rPr lang="en-US" sz="2000" b="0" i="0" dirty="0" err="1">
                <a:solidFill>
                  <a:srgbClr val="333333"/>
                </a:solidFill>
                <a:effectLst/>
                <a:latin typeface="inter-regular"/>
              </a:rPr>
              <a:t>ClassPathXmlApplicationContext</a:t>
            </a:r>
            <a:r>
              <a:rPr lang="en-US" sz="2000" b="0" i="0" dirty="0">
                <a:solidFill>
                  <a:srgbClr val="333333"/>
                </a:solidFill>
                <a:effectLst/>
                <a:latin typeface="inter-regular"/>
              </a:rPr>
              <a:t> class receives string, so we can pass the name of the xml file to create the instance of </a:t>
            </a:r>
            <a:r>
              <a:rPr lang="en-US" sz="2000" b="0" i="0" dirty="0" err="1">
                <a:solidFill>
                  <a:srgbClr val="333333"/>
                </a:solidFill>
                <a:effectLst/>
                <a:latin typeface="inter-regular"/>
              </a:rPr>
              <a:t>ApplicationContext</a:t>
            </a:r>
            <a:r>
              <a:rPr lang="en-US" sz="2000" b="0" i="0" dirty="0">
                <a:solidFill>
                  <a:srgbClr val="333333"/>
                </a:solidFill>
                <a:effectLst/>
                <a:latin typeface="inter-regular"/>
              </a:rPr>
              <a:t>.</a:t>
            </a:r>
            <a:endParaRPr lang="en-IN" sz="2000" dirty="0">
              <a:solidFill>
                <a:srgbClr val="610B4B"/>
              </a:solidFill>
              <a:latin typeface="erdana"/>
            </a:endParaRPr>
          </a:p>
          <a:p>
            <a:pPr marL="0" indent="0">
              <a:buNone/>
            </a:pPr>
            <a:endParaRPr lang="en-IN" sz="2000" b="0" i="0" dirty="0">
              <a:solidFill>
                <a:srgbClr val="610B4B"/>
              </a:solidFill>
              <a:effectLst/>
              <a:latin typeface="erdana"/>
            </a:endParaRPr>
          </a:p>
          <a:p>
            <a:pPr marL="0" indent="0">
              <a:buNone/>
            </a:pPr>
            <a:endParaRPr lang="en-IN" sz="1600" b="0" i="0" dirty="0">
              <a:solidFill>
                <a:srgbClr val="610B4B"/>
              </a:solidFill>
              <a:effectLst/>
              <a:latin typeface="erdana"/>
            </a:endParaRPr>
          </a:p>
          <a:p>
            <a:endParaRPr lang="en-GB" sz="1600" dirty="0"/>
          </a:p>
        </p:txBody>
      </p:sp>
    </p:spTree>
    <p:extLst>
      <p:ext uri="{BB962C8B-B14F-4D97-AF65-F5344CB8AC3E}">
        <p14:creationId xmlns:p14="http://schemas.microsoft.com/office/powerpoint/2010/main" val="1099734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082B-1D1E-D331-3207-DBDBE5C36416}"/>
              </a:ext>
            </a:extLst>
          </p:cNvPr>
          <p:cNvSpPr>
            <a:spLocks noGrp="1"/>
          </p:cNvSpPr>
          <p:nvPr>
            <p:ph type="title"/>
          </p:nvPr>
        </p:nvSpPr>
        <p:spPr>
          <a:xfrm>
            <a:off x="0" y="152400"/>
            <a:ext cx="9274002" cy="751840"/>
          </a:xfrm>
        </p:spPr>
        <p:txBody>
          <a:bodyPr>
            <a:normAutofit fontScale="90000"/>
          </a:bodyPr>
          <a:lstStyle/>
          <a:p>
            <a:r>
              <a:rPr lang="en-IN" b="0" i="0" dirty="0">
                <a:solidFill>
                  <a:srgbClr val="610B38"/>
                </a:solidFill>
                <a:effectLst/>
                <a:latin typeface="erdana"/>
              </a:rPr>
              <a:t>Dependency Injection in Spring:</a:t>
            </a:r>
            <a:br>
              <a:rPr lang="en-IN" b="0" i="0" dirty="0">
                <a:solidFill>
                  <a:srgbClr val="610B38"/>
                </a:solidFill>
                <a:effectLst/>
                <a:latin typeface="erdana"/>
              </a:rPr>
            </a:br>
            <a:br>
              <a:rPr lang="en-IN" b="0" i="0" dirty="0">
                <a:solidFill>
                  <a:srgbClr val="610B38"/>
                </a:solidFill>
                <a:effectLst/>
                <a:latin typeface="erdana"/>
              </a:rPr>
            </a:br>
            <a:br>
              <a:rPr lang="en-IN" b="0" i="0" dirty="0">
                <a:solidFill>
                  <a:srgbClr val="303030"/>
                </a:solidFill>
                <a:effectLst/>
                <a:latin typeface="Heebo" pitchFamily="2" charset="-79"/>
                <a:cs typeface="Heebo" pitchFamily="2" charset="-79"/>
              </a:rPr>
            </a:br>
            <a:br>
              <a:rPr lang="en-US" b="0" i="0" dirty="0">
                <a:solidFill>
                  <a:srgbClr val="610B4B"/>
                </a:solidFill>
                <a:effectLst/>
                <a:latin typeface="erdana"/>
              </a:rPr>
            </a:b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1FEC086-3945-2245-EC71-1CE8A7FA9855}"/>
              </a:ext>
            </a:extLst>
          </p:cNvPr>
          <p:cNvSpPr>
            <a:spLocks noGrp="1"/>
          </p:cNvSpPr>
          <p:nvPr>
            <p:ph idx="1"/>
          </p:nvPr>
        </p:nvSpPr>
        <p:spPr>
          <a:xfrm>
            <a:off x="0" y="843280"/>
            <a:ext cx="12009120" cy="6014719"/>
          </a:xfrm>
        </p:spPr>
        <p:txBody>
          <a:bodyPr/>
          <a:lstStyle/>
          <a:p>
            <a:r>
              <a:rPr lang="en-US" b="0" i="0" dirty="0">
                <a:solidFill>
                  <a:srgbClr val="333333"/>
                </a:solidFill>
                <a:effectLst/>
                <a:latin typeface="inter-regular"/>
              </a:rPr>
              <a:t>Dependency Injection (DI) is a design pattern that removes the dependency from the programming code so that it can be easy to manage and test the application. </a:t>
            </a:r>
          </a:p>
          <a:p>
            <a:r>
              <a:rPr lang="en-US" b="0" i="0" dirty="0">
                <a:solidFill>
                  <a:srgbClr val="333333"/>
                </a:solidFill>
                <a:effectLst/>
                <a:latin typeface="inter-regular"/>
              </a:rPr>
              <a:t>Dependency Injection makes our programming code loosely coupled.</a:t>
            </a:r>
          </a:p>
          <a:p>
            <a:r>
              <a:rPr lang="en-US" b="0" i="0" dirty="0">
                <a:solidFill>
                  <a:srgbClr val="333333"/>
                </a:solidFill>
                <a:effectLst/>
                <a:latin typeface="inter-regular"/>
              </a:rPr>
              <a:t> In such case we provide the information from the external source such as XML file. It makes our code loosely coupled and easier for testing. In such case we write the code as:</a:t>
            </a:r>
          </a:p>
          <a:p>
            <a:pPr lvl="5" algn="just">
              <a:buFont typeface="+mj-lt"/>
              <a:buAutoNum type="arabicPeriod"/>
            </a:pPr>
            <a:r>
              <a:rPr lang="en-US" sz="1600" b="1" i="0" dirty="0">
                <a:solidFill>
                  <a:srgbClr val="006699"/>
                </a:solidFill>
                <a:effectLst/>
                <a:latin typeface="inter-regular"/>
              </a:rPr>
              <a:t>class</a:t>
            </a:r>
            <a:r>
              <a:rPr lang="en-US" sz="1600" b="0" i="0" dirty="0">
                <a:solidFill>
                  <a:srgbClr val="000000"/>
                </a:solidFill>
                <a:effectLst/>
                <a:latin typeface="inter-regular"/>
              </a:rPr>
              <a:t> Employee{  </a:t>
            </a:r>
          </a:p>
          <a:p>
            <a:pPr lvl="5" algn="just">
              <a:buFont typeface="+mj-lt"/>
              <a:buAutoNum type="arabicPeriod"/>
            </a:pPr>
            <a:r>
              <a:rPr lang="en-US" sz="1600" b="0" i="0" dirty="0">
                <a:solidFill>
                  <a:srgbClr val="000000"/>
                </a:solidFill>
                <a:effectLst/>
                <a:latin typeface="inter-regular"/>
              </a:rPr>
              <a:t>Address </a:t>
            </a:r>
            <a:r>
              <a:rPr lang="en-US" sz="1600" b="0" i="0" dirty="0" err="1">
                <a:solidFill>
                  <a:srgbClr val="000000"/>
                </a:solidFill>
                <a:effectLst/>
                <a:latin typeface="inter-regular"/>
              </a:rPr>
              <a:t>address</a:t>
            </a:r>
            <a:r>
              <a:rPr lang="en-US" sz="1600" b="0" i="0" dirty="0">
                <a:solidFill>
                  <a:srgbClr val="000000"/>
                </a:solidFill>
                <a:effectLst/>
                <a:latin typeface="inter-regular"/>
              </a:rPr>
              <a:t>;  </a:t>
            </a:r>
          </a:p>
          <a:p>
            <a:pPr lvl="5" algn="just">
              <a:buFont typeface="+mj-lt"/>
              <a:buAutoNum type="arabicPeriod"/>
            </a:pPr>
            <a:r>
              <a:rPr lang="en-US" sz="1600" b="0" i="0" dirty="0">
                <a:solidFill>
                  <a:srgbClr val="000000"/>
                </a:solidFill>
                <a:effectLst/>
                <a:latin typeface="inter-regular"/>
              </a:rPr>
              <a:t> Employee(Address address){  </a:t>
            </a:r>
          </a:p>
          <a:p>
            <a:pPr lvl="5" algn="just">
              <a:buFont typeface="+mj-lt"/>
              <a:buAutoNum type="arabicPeriod"/>
            </a:pPr>
            <a:r>
              <a:rPr lang="en-US" sz="1600" b="1" i="0" dirty="0" err="1">
                <a:solidFill>
                  <a:srgbClr val="006699"/>
                </a:solidFill>
                <a:effectLst/>
                <a:latin typeface="inter-regular"/>
              </a:rPr>
              <a:t>this</a:t>
            </a:r>
            <a:r>
              <a:rPr lang="en-US" sz="1600" b="0" i="0" dirty="0" err="1">
                <a:solidFill>
                  <a:srgbClr val="000000"/>
                </a:solidFill>
                <a:effectLst/>
                <a:latin typeface="inter-regular"/>
              </a:rPr>
              <a:t>.address</a:t>
            </a:r>
            <a:r>
              <a:rPr lang="en-US" sz="1600" b="0" i="0" dirty="0">
                <a:solidFill>
                  <a:srgbClr val="000000"/>
                </a:solidFill>
                <a:effectLst/>
                <a:latin typeface="inter-regular"/>
              </a:rPr>
              <a:t>=address;  </a:t>
            </a:r>
          </a:p>
          <a:p>
            <a:pPr lvl="5" algn="just">
              <a:buFont typeface="+mj-lt"/>
              <a:buAutoNum type="arabicPeriod"/>
            </a:pPr>
            <a:r>
              <a:rPr lang="en-US" sz="1600" b="0" i="0" dirty="0">
                <a:solidFill>
                  <a:srgbClr val="000000"/>
                </a:solidFill>
                <a:effectLst/>
                <a:latin typeface="inter-regular"/>
              </a:rPr>
              <a:t>}  </a:t>
            </a:r>
          </a:p>
          <a:p>
            <a:pPr lvl="5" algn="just">
              <a:buFont typeface="+mj-lt"/>
              <a:buAutoNum type="arabicPeriod"/>
            </a:pPr>
            <a:r>
              <a:rPr lang="en-US" sz="1600" b="1" i="0" dirty="0">
                <a:solidFill>
                  <a:srgbClr val="006699"/>
                </a:solidFill>
                <a:effectLst/>
                <a:latin typeface="inter-regular"/>
              </a:rPr>
              <a:t>public</a:t>
            </a:r>
            <a:r>
              <a:rPr lang="en-US" sz="1600" b="0" i="0" dirty="0">
                <a:solidFill>
                  <a:srgbClr val="000000"/>
                </a:solidFill>
                <a:effectLst/>
                <a:latin typeface="inter-regular"/>
              </a:rPr>
              <a:t> </a:t>
            </a:r>
            <a:r>
              <a:rPr lang="en-US" sz="1600" b="1" i="0" dirty="0">
                <a:solidFill>
                  <a:srgbClr val="006699"/>
                </a:solidFill>
                <a:effectLst/>
                <a:latin typeface="inter-regular"/>
              </a:rPr>
              <a:t>void</a:t>
            </a:r>
            <a:r>
              <a:rPr lang="en-US" sz="1600" b="0" i="0" dirty="0">
                <a:solidFill>
                  <a:srgbClr val="000000"/>
                </a:solidFill>
                <a:effectLst/>
                <a:latin typeface="inter-regular"/>
              </a:rPr>
              <a:t> </a:t>
            </a:r>
            <a:r>
              <a:rPr lang="en-US" sz="1600" b="0" i="0" dirty="0" err="1">
                <a:solidFill>
                  <a:srgbClr val="000000"/>
                </a:solidFill>
                <a:effectLst/>
                <a:latin typeface="inter-regular"/>
              </a:rPr>
              <a:t>setAddress</a:t>
            </a:r>
            <a:r>
              <a:rPr lang="en-US" sz="1600" b="0" i="0" dirty="0">
                <a:solidFill>
                  <a:srgbClr val="000000"/>
                </a:solidFill>
                <a:effectLst/>
                <a:latin typeface="inter-regular"/>
              </a:rPr>
              <a:t>(Address address){  </a:t>
            </a:r>
          </a:p>
          <a:p>
            <a:pPr lvl="5" algn="just">
              <a:buFont typeface="+mj-lt"/>
              <a:buAutoNum type="arabicPeriod"/>
            </a:pPr>
            <a:r>
              <a:rPr lang="en-US" sz="1600" b="1" i="0" dirty="0" err="1">
                <a:solidFill>
                  <a:srgbClr val="006699"/>
                </a:solidFill>
                <a:effectLst/>
                <a:latin typeface="inter-regular"/>
              </a:rPr>
              <a:t>this</a:t>
            </a:r>
            <a:r>
              <a:rPr lang="en-US" sz="1600" b="0" i="0" dirty="0" err="1">
                <a:solidFill>
                  <a:srgbClr val="000000"/>
                </a:solidFill>
                <a:effectLst/>
                <a:latin typeface="inter-regular"/>
              </a:rPr>
              <a:t>.address</a:t>
            </a:r>
            <a:r>
              <a:rPr lang="en-US" sz="1600" b="0" i="0" dirty="0">
                <a:solidFill>
                  <a:srgbClr val="000000"/>
                </a:solidFill>
                <a:effectLst/>
                <a:latin typeface="inter-regular"/>
              </a:rPr>
              <a:t>=address;  </a:t>
            </a:r>
          </a:p>
          <a:p>
            <a:pPr lvl="5" algn="just">
              <a:buFont typeface="+mj-lt"/>
              <a:buAutoNum type="arabicPeriod"/>
            </a:pPr>
            <a:r>
              <a:rPr lang="en-US" sz="1600"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a:solidFill>
                  <a:srgbClr val="333333"/>
                </a:solidFill>
                <a:effectLst/>
                <a:latin typeface="inter-regular"/>
              </a:rPr>
              <a:t>In such case, instance of Address class is provided by external </a:t>
            </a:r>
            <a:r>
              <a:rPr lang="en-US" b="0" i="0" dirty="0" err="1">
                <a:solidFill>
                  <a:srgbClr val="333333"/>
                </a:solidFill>
                <a:effectLst/>
                <a:latin typeface="inter-regular"/>
              </a:rPr>
              <a:t>souce</a:t>
            </a:r>
            <a:r>
              <a:rPr lang="en-US" b="0" i="0" dirty="0">
                <a:solidFill>
                  <a:srgbClr val="333333"/>
                </a:solidFill>
                <a:effectLst/>
                <a:latin typeface="inter-regular"/>
              </a:rPr>
              <a:t> such as XML file either by constructor or setter method.</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2793280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C8FB-1043-D73E-0E1D-AE2892C5F7FC}"/>
              </a:ext>
            </a:extLst>
          </p:cNvPr>
          <p:cNvSpPr>
            <a:spLocks noGrp="1"/>
          </p:cNvSpPr>
          <p:nvPr>
            <p:ph type="title"/>
          </p:nvPr>
        </p:nvSpPr>
        <p:spPr>
          <a:xfrm>
            <a:off x="0" y="0"/>
            <a:ext cx="12110720" cy="1239520"/>
          </a:xfrm>
        </p:spPr>
        <p:txBody>
          <a:bodyPr>
            <a:normAutofit/>
          </a:bodyPr>
          <a:lstStyle/>
          <a:p>
            <a:r>
              <a:rPr lang="en-US" b="0" i="0" dirty="0">
                <a:solidFill>
                  <a:srgbClr val="610B4B"/>
                </a:solidFill>
                <a:effectLst/>
                <a:latin typeface="erdana"/>
              </a:rPr>
              <a:t>Two ways to perform Dependency Injection in Spring framework</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CF2195D0-9C90-A417-DF3F-8AE85ABC36AC}"/>
              </a:ext>
            </a:extLst>
          </p:cNvPr>
          <p:cNvSpPr>
            <a:spLocks noGrp="1"/>
          </p:cNvSpPr>
          <p:nvPr>
            <p:ph idx="1"/>
          </p:nvPr>
        </p:nvSpPr>
        <p:spPr>
          <a:xfrm>
            <a:off x="81280" y="1117600"/>
            <a:ext cx="12110720" cy="5740399"/>
          </a:xfrm>
        </p:spPr>
        <p:txBody>
          <a:bodyPr/>
          <a:lstStyle/>
          <a:p>
            <a:pPr algn="just"/>
            <a:r>
              <a:rPr lang="en-US" b="0" i="0" dirty="0">
                <a:solidFill>
                  <a:srgbClr val="333333"/>
                </a:solidFill>
                <a:effectLst/>
                <a:latin typeface="inter-regular"/>
              </a:rPr>
              <a:t>Spring framework provides two ways to inject dependency</a:t>
            </a:r>
          </a:p>
          <a:p>
            <a:pPr algn="just">
              <a:buFont typeface="Arial" panose="020B0604020202020204" pitchFamily="34" charset="0"/>
              <a:buChar char="•"/>
            </a:pPr>
            <a:r>
              <a:rPr lang="en-US" b="0" i="0" dirty="0">
                <a:solidFill>
                  <a:srgbClr val="000000"/>
                </a:solidFill>
                <a:effectLst/>
                <a:latin typeface="inter-regular"/>
              </a:rPr>
              <a:t>By Constructor</a:t>
            </a:r>
          </a:p>
          <a:p>
            <a:pPr algn="just">
              <a:buFont typeface="Arial" panose="020B0604020202020204" pitchFamily="34" charset="0"/>
              <a:buChar char="•"/>
            </a:pPr>
            <a:r>
              <a:rPr lang="en-US" b="0" i="0" dirty="0">
                <a:solidFill>
                  <a:srgbClr val="000000"/>
                </a:solidFill>
                <a:effectLst/>
                <a:latin typeface="inter-regular"/>
              </a:rPr>
              <a:t>By Setter method</a:t>
            </a:r>
          </a:p>
          <a:p>
            <a:r>
              <a:rPr lang="en-US" b="0" i="0" dirty="0">
                <a:solidFill>
                  <a:srgbClr val="610B38"/>
                </a:solidFill>
                <a:effectLst/>
                <a:latin typeface="erdana"/>
              </a:rPr>
              <a:t>Dependency Injection by Constructor :</a:t>
            </a:r>
          </a:p>
          <a:p>
            <a:pPr marL="0" indent="0" algn="just">
              <a:buNone/>
            </a:pPr>
            <a:r>
              <a:rPr lang="en-US" b="0" i="0" dirty="0">
                <a:solidFill>
                  <a:srgbClr val="333333"/>
                </a:solidFill>
                <a:effectLst/>
                <a:latin typeface="inter-regular"/>
              </a:rPr>
              <a:t>We can inject the dependency by constructor.</a:t>
            </a:r>
          </a:p>
          <a:p>
            <a:pPr marL="0" indent="0" algn="just">
              <a:buNone/>
            </a:pPr>
            <a:r>
              <a:rPr lang="en-US" b="0" i="0" dirty="0">
                <a:solidFill>
                  <a:srgbClr val="333333"/>
                </a:solidFill>
                <a:effectLst/>
                <a:latin typeface="inter-regular"/>
              </a:rPr>
              <a:t> The </a:t>
            </a:r>
            <a:r>
              <a:rPr lang="en-US" b="1" i="0" dirty="0">
                <a:solidFill>
                  <a:srgbClr val="333333"/>
                </a:solidFill>
                <a:effectLst/>
                <a:latin typeface="inter-bold"/>
              </a:rPr>
              <a:t>&lt;constructor-</a:t>
            </a:r>
            <a:r>
              <a:rPr lang="en-US" b="1" i="0" dirty="0" err="1">
                <a:solidFill>
                  <a:srgbClr val="333333"/>
                </a:solidFill>
                <a:effectLst/>
                <a:latin typeface="inter-bold"/>
              </a:rPr>
              <a:t>arg</a:t>
            </a:r>
            <a:r>
              <a:rPr lang="en-US" b="1" i="0" dirty="0">
                <a:solidFill>
                  <a:srgbClr val="333333"/>
                </a:solidFill>
                <a:effectLst/>
                <a:latin typeface="inter-bold"/>
              </a:rPr>
              <a:t>&gt;</a:t>
            </a:r>
            <a:r>
              <a:rPr lang="en-US" b="0" i="0" dirty="0">
                <a:solidFill>
                  <a:srgbClr val="333333"/>
                </a:solidFill>
                <a:effectLst/>
                <a:latin typeface="inter-regular"/>
              </a:rPr>
              <a:t> </a:t>
            </a:r>
            <a:r>
              <a:rPr lang="en-US" b="0" i="0" dirty="0" err="1">
                <a:solidFill>
                  <a:srgbClr val="333333"/>
                </a:solidFill>
                <a:effectLst/>
                <a:latin typeface="inter-regular"/>
              </a:rPr>
              <a:t>subelement</a:t>
            </a:r>
            <a:r>
              <a:rPr lang="en-US" b="0" i="0" dirty="0">
                <a:solidFill>
                  <a:srgbClr val="333333"/>
                </a:solidFill>
                <a:effectLst/>
                <a:latin typeface="inter-regular"/>
              </a:rPr>
              <a:t> of </a:t>
            </a:r>
            <a:r>
              <a:rPr lang="en-US" b="1" i="0" dirty="0">
                <a:solidFill>
                  <a:srgbClr val="333333"/>
                </a:solidFill>
                <a:effectLst/>
                <a:latin typeface="inter-bold"/>
              </a:rPr>
              <a:t>&lt;bean&gt;</a:t>
            </a:r>
            <a:r>
              <a:rPr lang="en-US" b="0" i="0" dirty="0">
                <a:solidFill>
                  <a:srgbClr val="333333"/>
                </a:solidFill>
                <a:effectLst/>
                <a:latin typeface="inter-regular"/>
              </a:rPr>
              <a:t> is used for constructor injection. Here we are going to inject</a:t>
            </a:r>
          </a:p>
          <a:p>
            <a:pPr algn="just">
              <a:buFont typeface="+mj-lt"/>
              <a:buAutoNum type="arabicPeriod"/>
            </a:pPr>
            <a:r>
              <a:rPr lang="en-US" b="0" i="0" dirty="0">
                <a:solidFill>
                  <a:srgbClr val="000000"/>
                </a:solidFill>
                <a:effectLst/>
                <a:latin typeface="inter-regular"/>
              </a:rPr>
              <a:t>primitive and String-based values</a:t>
            </a:r>
          </a:p>
          <a:p>
            <a:pPr algn="just">
              <a:buFont typeface="+mj-lt"/>
              <a:buAutoNum type="arabicPeriod"/>
            </a:pPr>
            <a:r>
              <a:rPr lang="en-US" b="0" i="0" dirty="0">
                <a:solidFill>
                  <a:srgbClr val="000000"/>
                </a:solidFill>
                <a:effectLst/>
                <a:latin typeface="inter-regular"/>
              </a:rPr>
              <a:t>Dependent object (contained object)</a:t>
            </a:r>
          </a:p>
          <a:p>
            <a:pPr algn="just">
              <a:buFont typeface="+mj-lt"/>
              <a:buAutoNum type="arabicPeriod"/>
            </a:pPr>
            <a:r>
              <a:rPr lang="en-US" b="0" i="0" dirty="0">
                <a:solidFill>
                  <a:srgbClr val="000000"/>
                </a:solidFill>
                <a:effectLst/>
                <a:latin typeface="inter-regular"/>
              </a:rPr>
              <a:t>Collection values etc.</a:t>
            </a:r>
          </a:p>
          <a:p>
            <a:pPr algn="just">
              <a:buFont typeface="+mj-lt"/>
              <a:buAutoNum type="arabicPeriod"/>
            </a:pPr>
            <a:r>
              <a:rPr lang="en-US" dirty="0">
                <a:solidFill>
                  <a:srgbClr val="000000"/>
                </a:solidFill>
                <a:latin typeface="inter-regular"/>
              </a:rPr>
              <a:t>Ex:   </a:t>
            </a:r>
            <a:r>
              <a:rPr lang="en-US" b="0" i="0" dirty="0">
                <a:solidFill>
                  <a:srgbClr val="000000"/>
                </a:solidFill>
                <a:effectLst/>
                <a:latin typeface="inter-regular"/>
              </a:rPr>
              <a:t>&lt;bean id=</a:t>
            </a:r>
            <a:r>
              <a:rPr lang="en-US" b="0" i="0" dirty="0">
                <a:solidFill>
                  <a:srgbClr val="0000FF"/>
                </a:solidFill>
                <a:effectLst/>
                <a:latin typeface="inter-regular"/>
              </a:rPr>
              <a:t>"e"</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com.</a:t>
            </a:r>
            <a:r>
              <a:rPr lang="en-US" dirty="0" err="1">
                <a:solidFill>
                  <a:srgbClr val="0000FF"/>
                </a:solidFill>
                <a:latin typeface="inter-regular"/>
              </a:rPr>
              <a:t>springcore</a:t>
            </a:r>
            <a:r>
              <a:rPr lang="en-US" b="0" i="0" dirty="0" err="1">
                <a:solidFill>
                  <a:srgbClr val="0000FF"/>
                </a:solidFill>
                <a:effectLst/>
                <a:latin typeface="inter-regular"/>
              </a:rPr>
              <a:t>.Employee</a:t>
            </a:r>
            <a:r>
              <a:rPr lang="en-US" b="0" i="0" dirty="0">
                <a:solidFill>
                  <a:srgbClr val="0000FF"/>
                </a:solidFill>
                <a:effectLst/>
                <a:latin typeface="inter-regular"/>
              </a:rPr>
              <a:t>"</a:t>
            </a:r>
            <a:r>
              <a:rPr lang="en-US" b="0" i="0" dirty="0">
                <a:solidFill>
                  <a:srgbClr val="000000"/>
                </a:solidFill>
                <a:effectLst/>
                <a:latin typeface="inter-regular"/>
              </a:rPr>
              <a:t>&gt;  </a:t>
            </a:r>
          </a:p>
          <a:p>
            <a:pPr algn="just">
              <a:buFont typeface="+mj-lt"/>
              <a:buAutoNum type="arabicPeriod"/>
            </a:pPr>
            <a:r>
              <a:rPr lang="en-US" b="0" i="0" dirty="0">
                <a:solidFill>
                  <a:srgbClr val="000000"/>
                </a:solidFill>
                <a:effectLst/>
                <a:latin typeface="inter-regular"/>
              </a:rPr>
              <a:t>&lt;constructor-</a:t>
            </a:r>
            <a:r>
              <a:rPr lang="en-US" b="0" i="0" dirty="0" err="1">
                <a:solidFill>
                  <a:srgbClr val="000000"/>
                </a:solidFill>
                <a:effectLst/>
                <a:latin typeface="inter-regular"/>
              </a:rPr>
              <a:t>arg</a:t>
            </a:r>
            <a:r>
              <a:rPr lang="en-US" b="0" i="0" dirty="0">
                <a:solidFill>
                  <a:srgbClr val="000000"/>
                </a:solidFill>
                <a:effectLst/>
                <a:latin typeface="inter-regular"/>
              </a:rPr>
              <a:t> value=</a:t>
            </a:r>
            <a:r>
              <a:rPr lang="en-US" b="0" i="0" dirty="0">
                <a:solidFill>
                  <a:srgbClr val="0000FF"/>
                </a:solidFill>
                <a:effectLst/>
                <a:latin typeface="inter-regular"/>
              </a:rPr>
              <a:t>"10"</a:t>
            </a:r>
            <a:r>
              <a:rPr lang="en-US" b="0" i="0" dirty="0">
                <a:solidFill>
                  <a:srgbClr val="000000"/>
                </a:solidFill>
                <a:effectLst/>
                <a:latin typeface="inter-regular"/>
              </a:rPr>
              <a:t> type=</a:t>
            </a:r>
            <a:r>
              <a:rPr lang="en-US" b="0" i="0" dirty="0">
                <a:solidFill>
                  <a:srgbClr val="0000FF"/>
                </a:solidFill>
                <a:effectLst/>
                <a:latin typeface="inter-regular"/>
              </a:rPr>
              <a:t>"int"</a:t>
            </a:r>
            <a:r>
              <a:rPr lang="en-US" b="0" i="0" dirty="0">
                <a:solidFill>
                  <a:srgbClr val="000000"/>
                </a:solidFill>
                <a:effectLst/>
                <a:latin typeface="inter-regular"/>
              </a:rPr>
              <a:t>&gt;&lt;/constructor-</a:t>
            </a:r>
            <a:r>
              <a:rPr lang="en-US" b="0" i="0" dirty="0" err="1">
                <a:solidFill>
                  <a:srgbClr val="000000"/>
                </a:solidFill>
                <a:effectLst/>
                <a:latin typeface="inter-regular"/>
              </a:rPr>
              <a:t>arg</a:t>
            </a:r>
            <a:r>
              <a:rPr lang="en-US" b="0" i="0" dirty="0">
                <a:solidFill>
                  <a:srgbClr val="000000"/>
                </a:solidFill>
                <a:effectLst/>
                <a:latin typeface="inter-regular"/>
              </a:rPr>
              <a:t>&gt;  </a:t>
            </a:r>
          </a:p>
          <a:p>
            <a:pPr algn="just">
              <a:buFont typeface="+mj-lt"/>
              <a:buAutoNum type="arabicPeriod"/>
            </a:pPr>
            <a:r>
              <a:rPr lang="en-US" b="0" i="0" dirty="0">
                <a:solidFill>
                  <a:srgbClr val="000000"/>
                </a:solidFill>
                <a:effectLst/>
                <a:latin typeface="inter-regular"/>
              </a:rPr>
              <a:t>&lt;/bean&gt;  </a:t>
            </a:r>
          </a:p>
          <a:p>
            <a:pPr algn="just">
              <a:buFont typeface="+mj-lt"/>
              <a:buAutoNum type="arabicPeriod"/>
            </a:pPr>
            <a:endParaRPr lang="en-US" b="0" i="0" dirty="0">
              <a:solidFill>
                <a:srgbClr val="000000"/>
              </a:solidFill>
              <a:effectLst/>
              <a:latin typeface="inter-regular"/>
            </a:endParaRPr>
          </a:p>
          <a:p>
            <a:endParaRPr lang="en-US" b="0" i="0" dirty="0">
              <a:solidFill>
                <a:srgbClr val="610B38"/>
              </a:solidFill>
              <a:effectLst/>
              <a:latin typeface="erdana"/>
            </a:endParaRPr>
          </a:p>
          <a:p>
            <a:endParaRPr lang="en-US" b="0" i="0" dirty="0">
              <a:solidFill>
                <a:srgbClr val="610B38"/>
              </a:solidFill>
              <a:effectLst/>
              <a:latin typeface="erdana"/>
            </a:endParaRPr>
          </a:p>
          <a:p>
            <a:endParaRPr lang="en-IN" dirty="0"/>
          </a:p>
        </p:txBody>
      </p:sp>
    </p:spTree>
    <p:extLst>
      <p:ext uri="{BB962C8B-B14F-4D97-AF65-F5344CB8AC3E}">
        <p14:creationId xmlns:p14="http://schemas.microsoft.com/office/powerpoint/2010/main" val="1522808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7B96-CAE5-BAC2-22CA-976BC918F298}"/>
              </a:ext>
            </a:extLst>
          </p:cNvPr>
          <p:cNvSpPr>
            <a:spLocks noGrp="1"/>
          </p:cNvSpPr>
          <p:nvPr>
            <p:ph type="title"/>
          </p:nvPr>
        </p:nvSpPr>
        <p:spPr>
          <a:xfrm>
            <a:off x="0" y="-91440"/>
            <a:ext cx="9274002" cy="1026160"/>
          </a:xfrm>
        </p:spPr>
        <p:txBody>
          <a:bodyPr>
            <a:normAutofit fontScale="90000"/>
          </a:bodyPr>
          <a:lstStyle/>
          <a:p>
            <a:r>
              <a:rPr lang="en-US" b="0" i="0" dirty="0">
                <a:solidFill>
                  <a:srgbClr val="610B4B"/>
                </a:solidFill>
                <a:effectLst/>
                <a:latin typeface="erdana"/>
              </a:rPr>
              <a:t>Injecting primitive and string-based values</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FF58D6F-9896-DA50-73B5-4CFFC90447AE}"/>
              </a:ext>
            </a:extLst>
          </p:cNvPr>
          <p:cNvSpPr>
            <a:spLocks noGrp="1"/>
          </p:cNvSpPr>
          <p:nvPr>
            <p:ph idx="1"/>
          </p:nvPr>
        </p:nvSpPr>
        <p:spPr>
          <a:xfrm>
            <a:off x="71120" y="619760"/>
            <a:ext cx="12120880" cy="6238239"/>
          </a:xfrm>
        </p:spPr>
        <p:txBody>
          <a:bodyPr>
            <a:normAutofit fontScale="92500" lnSpcReduction="10000"/>
          </a:bodyPr>
          <a:lstStyle/>
          <a:p>
            <a:pPr algn="just"/>
            <a:r>
              <a:rPr lang="en-US" b="0" i="0" dirty="0">
                <a:solidFill>
                  <a:srgbClr val="333333"/>
                </a:solidFill>
                <a:effectLst/>
                <a:latin typeface="inter-regular"/>
              </a:rPr>
              <a:t>Let's see the simple example to inject primitive and string-based values. We have created three files here:</a:t>
            </a:r>
          </a:p>
          <a:p>
            <a:pPr algn="just">
              <a:buFont typeface="Arial" panose="020B0604020202020204" pitchFamily="34" charset="0"/>
              <a:buChar char="•"/>
            </a:pPr>
            <a:r>
              <a:rPr lang="en-US" b="0" i="0" dirty="0">
                <a:solidFill>
                  <a:srgbClr val="000000"/>
                </a:solidFill>
                <a:effectLst/>
                <a:latin typeface="inter-regular"/>
              </a:rPr>
              <a:t>Employee.java</a:t>
            </a:r>
          </a:p>
          <a:p>
            <a:pPr algn="just">
              <a:buFont typeface="Arial" panose="020B0604020202020204" pitchFamily="34" charset="0"/>
              <a:buChar char="•"/>
            </a:pPr>
            <a:r>
              <a:rPr lang="en-US" b="0" i="0" dirty="0">
                <a:solidFill>
                  <a:srgbClr val="000000"/>
                </a:solidFill>
                <a:effectLst/>
                <a:latin typeface="inter-regular"/>
              </a:rPr>
              <a:t>applicationContext.xml</a:t>
            </a:r>
          </a:p>
          <a:p>
            <a:pPr algn="just">
              <a:buFont typeface="Arial" panose="020B0604020202020204" pitchFamily="34" charset="0"/>
              <a:buChar char="•"/>
            </a:pPr>
            <a:r>
              <a:rPr lang="en-US" b="0" i="0" dirty="0">
                <a:solidFill>
                  <a:srgbClr val="000000"/>
                </a:solidFill>
                <a:effectLst/>
                <a:latin typeface="inter-regular"/>
              </a:rPr>
              <a:t>Test.java</a:t>
            </a:r>
          </a:p>
          <a:p>
            <a:endParaRPr lang="en-IN" dirty="0"/>
          </a:p>
          <a:p>
            <a:r>
              <a:rPr lang="en-IN" dirty="0"/>
              <a:t>Ex:</a:t>
            </a:r>
          </a:p>
          <a:p>
            <a:r>
              <a:rPr lang="en-US" b="0" i="0" dirty="0">
                <a:solidFill>
                  <a:srgbClr val="333333"/>
                </a:solidFill>
                <a:effectLst/>
                <a:latin typeface="inter-regular"/>
              </a:rPr>
              <a:t>It is a simple class containing two fields id and name. There are four constructors and one method in this class.</a:t>
            </a:r>
          </a:p>
          <a:p>
            <a:r>
              <a:rPr lang="en-US" dirty="0">
                <a:solidFill>
                  <a:srgbClr val="333333"/>
                </a:solidFill>
                <a:latin typeface="inter-regular"/>
              </a:rPr>
              <a:t>Student -</a:t>
            </a:r>
            <a:r>
              <a:rPr lang="en-US" dirty="0">
                <a:solidFill>
                  <a:srgbClr val="333333"/>
                </a:solidFill>
                <a:latin typeface="inter-regular"/>
                <a:sym typeface="Wingdings" panose="05000000000000000000" pitchFamily="2" charset="2"/>
              </a:rPr>
              <a:t>id ,name </a:t>
            </a:r>
          </a:p>
          <a:p>
            <a:pPr marL="0" indent="0">
              <a:buNone/>
            </a:pPr>
            <a:r>
              <a:rPr lang="en-IN" b="1" i="0" dirty="0">
                <a:solidFill>
                  <a:srgbClr val="333333"/>
                </a:solidFill>
                <a:effectLst/>
                <a:latin typeface="inter-bold"/>
              </a:rPr>
              <a:t>applicationContext.xml:</a:t>
            </a:r>
          </a:p>
          <a:p>
            <a:pPr marL="0" indent="0">
              <a:buNone/>
            </a:pPr>
            <a:r>
              <a:rPr lang="en-US" b="0" i="0" dirty="0">
                <a:solidFill>
                  <a:srgbClr val="333333"/>
                </a:solidFill>
                <a:effectLst/>
                <a:latin typeface="inter-regular"/>
              </a:rPr>
              <a:t>We are providing the information into the bean by this file. The constructor-</a:t>
            </a:r>
            <a:r>
              <a:rPr lang="en-US" b="0" i="0" dirty="0" err="1">
                <a:solidFill>
                  <a:srgbClr val="333333"/>
                </a:solidFill>
                <a:effectLst/>
                <a:latin typeface="inter-regular"/>
              </a:rPr>
              <a:t>arg</a:t>
            </a:r>
            <a:r>
              <a:rPr lang="en-US" b="0" i="0" dirty="0">
                <a:solidFill>
                  <a:srgbClr val="333333"/>
                </a:solidFill>
                <a:effectLst/>
                <a:latin typeface="inter-regular"/>
              </a:rPr>
              <a:t> element invokes the constructor. </a:t>
            </a:r>
          </a:p>
          <a:p>
            <a:pPr algn="just">
              <a:buFont typeface="+mj-lt"/>
              <a:buAutoNum type="arabicPeriod"/>
            </a:pPr>
            <a:r>
              <a:rPr lang="en-US" b="0" i="0" dirty="0">
                <a:solidFill>
                  <a:srgbClr val="000000"/>
                </a:solidFill>
                <a:effectLst/>
                <a:latin typeface="inter-regular"/>
              </a:rPr>
              <a:t>&lt;bean id=</a:t>
            </a:r>
            <a:r>
              <a:rPr lang="en-US" b="0" i="0" dirty="0">
                <a:solidFill>
                  <a:srgbClr val="0000FF"/>
                </a:solidFill>
                <a:effectLst/>
                <a:latin typeface="inter-regular"/>
              </a:rPr>
              <a:t>"e"</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com.javatpoint.Employee</a:t>
            </a:r>
            <a:r>
              <a:rPr lang="en-US" b="0" i="0" dirty="0">
                <a:solidFill>
                  <a:srgbClr val="0000FF"/>
                </a:solidFill>
                <a:effectLst/>
                <a:latin typeface="inter-regular"/>
              </a:rPr>
              <a:t>"</a:t>
            </a:r>
            <a:r>
              <a:rPr lang="en-US" b="0" i="0" dirty="0">
                <a:solidFill>
                  <a:srgbClr val="000000"/>
                </a:solidFill>
                <a:effectLst/>
                <a:latin typeface="inter-regular"/>
              </a:rPr>
              <a:t>&gt;  </a:t>
            </a:r>
          </a:p>
          <a:p>
            <a:pPr algn="just">
              <a:buFont typeface="+mj-lt"/>
              <a:buAutoNum type="arabicPeriod"/>
            </a:pPr>
            <a:r>
              <a:rPr lang="en-US" b="0" i="0" dirty="0">
                <a:solidFill>
                  <a:srgbClr val="000000"/>
                </a:solidFill>
                <a:effectLst/>
                <a:latin typeface="inter-regular"/>
              </a:rPr>
              <a:t>&lt;constructor-</a:t>
            </a:r>
            <a:r>
              <a:rPr lang="en-US" b="0" i="0" dirty="0" err="1">
                <a:solidFill>
                  <a:srgbClr val="000000"/>
                </a:solidFill>
                <a:effectLst/>
                <a:latin typeface="inter-regular"/>
              </a:rPr>
              <a:t>arg</a:t>
            </a:r>
            <a:r>
              <a:rPr lang="en-US" b="0" i="0" dirty="0">
                <a:solidFill>
                  <a:srgbClr val="000000"/>
                </a:solidFill>
                <a:effectLst/>
                <a:latin typeface="inter-regular"/>
              </a:rPr>
              <a:t> value=</a:t>
            </a:r>
            <a:r>
              <a:rPr lang="en-US" b="0" i="0" dirty="0">
                <a:solidFill>
                  <a:srgbClr val="0000FF"/>
                </a:solidFill>
                <a:effectLst/>
                <a:latin typeface="inter-regular"/>
              </a:rPr>
              <a:t>"10"</a:t>
            </a:r>
            <a:r>
              <a:rPr lang="en-US" b="0" i="0" dirty="0">
                <a:solidFill>
                  <a:srgbClr val="000000"/>
                </a:solidFill>
                <a:effectLst/>
                <a:latin typeface="inter-regular"/>
              </a:rPr>
              <a:t> type=</a:t>
            </a:r>
            <a:r>
              <a:rPr lang="en-US" b="0" i="0" dirty="0">
                <a:solidFill>
                  <a:srgbClr val="0000FF"/>
                </a:solidFill>
                <a:effectLst/>
                <a:latin typeface="inter-regular"/>
              </a:rPr>
              <a:t>"int"</a:t>
            </a:r>
            <a:r>
              <a:rPr lang="en-US" b="0" i="0" dirty="0">
                <a:solidFill>
                  <a:srgbClr val="000000"/>
                </a:solidFill>
                <a:effectLst/>
                <a:latin typeface="inter-regular"/>
              </a:rPr>
              <a:t>&gt;&lt;/constructor-</a:t>
            </a:r>
            <a:r>
              <a:rPr lang="en-US" b="0" i="0" dirty="0" err="1">
                <a:solidFill>
                  <a:srgbClr val="000000"/>
                </a:solidFill>
                <a:effectLst/>
                <a:latin typeface="inter-regular"/>
              </a:rPr>
              <a:t>arg</a:t>
            </a:r>
            <a:r>
              <a:rPr lang="en-US" b="0" i="0" dirty="0">
                <a:solidFill>
                  <a:srgbClr val="000000"/>
                </a:solidFill>
                <a:effectLst/>
                <a:latin typeface="inter-regular"/>
              </a:rPr>
              <a:t>&gt;  </a:t>
            </a:r>
          </a:p>
          <a:p>
            <a:pPr algn="just">
              <a:buFont typeface="+mj-lt"/>
              <a:buAutoNum type="arabicPeriod"/>
            </a:pPr>
            <a:r>
              <a:rPr lang="en-US" b="0" i="0" dirty="0">
                <a:solidFill>
                  <a:srgbClr val="000000"/>
                </a:solidFill>
                <a:effectLst/>
                <a:latin typeface="inter-regular"/>
              </a:rPr>
              <a:t>&lt;/bean&gt;  </a:t>
            </a:r>
          </a:p>
          <a:p>
            <a:pPr marL="0" indent="0">
              <a:buNone/>
            </a:pPr>
            <a:r>
              <a:rPr lang="en-IN" b="0" i="0" dirty="0">
                <a:solidFill>
                  <a:srgbClr val="610B4B"/>
                </a:solidFill>
                <a:effectLst/>
                <a:latin typeface="erdana"/>
              </a:rPr>
              <a:t>Injecting string-based values</a:t>
            </a:r>
          </a:p>
          <a:p>
            <a:pPr algn="just">
              <a:buFont typeface="+mj-lt"/>
              <a:buAutoNum type="arabicPeriod"/>
            </a:pPr>
            <a:r>
              <a:rPr lang="en-IN" b="0" i="0" dirty="0">
                <a:solidFill>
                  <a:srgbClr val="000000"/>
                </a:solidFill>
                <a:effectLst/>
                <a:latin typeface="inter-regular"/>
              </a:rPr>
              <a:t>&lt;bean id=</a:t>
            </a:r>
            <a:r>
              <a:rPr lang="en-IN" b="0" i="0" dirty="0">
                <a:solidFill>
                  <a:srgbClr val="0000FF"/>
                </a:solidFill>
                <a:effectLst/>
                <a:latin typeface="inter-regular"/>
              </a:rPr>
              <a:t>"e"</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com.javatpoint.Employee</a:t>
            </a:r>
            <a:r>
              <a:rPr lang="en-IN" b="0" i="0" dirty="0">
                <a:solidFill>
                  <a:srgbClr val="0000FF"/>
                </a:solidFill>
                <a:effectLst/>
                <a:latin typeface="inter-regular"/>
              </a:rPr>
              <a:t>"</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&lt;constructor-</a:t>
            </a:r>
            <a:r>
              <a:rPr lang="en-IN" b="0" i="0" dirty="0" err="1">
                <a:solidFill>
                  <a:srgbClr val="000000"/>
                </a:solidFill>
                <a:effectLst/>
                <a:latin typeface="inter-regular"/>
              </a:rPr>
              <a:t>arg</a:t>
            </a:r>
            <a:r>
              <a:rPr lang="en-IN" b="0" i="0" dirty="0">
                <a:solidFill>
                  <a:srgbClr val="000000"/>
                </a:solidFill>
                <a:effectLst/>
                <a:latin typeface="inter-regular"/>
              </a:rPr>
              <a:t> value=</a:t>
            </a:r>
            <a:r>
              <a:rPr lang="en-IN" b="0" i="0" dirty="0">
                <a:solidFill>
                  <a:srgbClr val="0000FF"/>
                </a:solidFill>
                <a:effectLst/>
                <a:latin typeface="inter-regular"/>
              </a:rPr>
              <a:t>"</a:t>
            </a:r>
            <a:r>
              <a:rPr lang="en-IN" b="0" i="0" dirty="0" err="1">
                <a:solidFill>
                  <a:srgbClr val="0000FF"/>
                </a:solidFill>
                <a:effectLst/>
                <a:latin typeface="inter-regular"/>
              </a:rPr>
              <a:t>Sonoo</a:t>
            </a:r>
            <a:r>
              <a:rPr lang="en-IN" b="0" i="0" dirty="0">
                <a:solidFill>
                  <a:srgbClr val="0000FF"/>
                </a:solidFill>
                <a:effectLst/>
                <a:latin typeface="inter-regular"/>
              </a:rPr>
              <a:t>"</a:t>
            </a:r>
            <a:r>
              <a:rPr lang="en-IN" b="0" i="0" dirty="0">
                <a:solidFill>
                  <a:srgbClr val="000000"/>
                </a:solidFill>
                <a:effectLst/>
                <a:latin typeface="inter-regular"/>
              </a:rPr>
              <a:t>&gt;&lt;/constructor-</a:t>
            </a:r>
            <a:r>
              <a:rPr lang="en-IN" b="0" i="0" dirty="0" err="1">
                <a:solidFill>
                  <a:srgbClr val="000000"/>
                </a:solidFill>
                <a:effectLst/>
                <a:latin typeface="inter-regular"/>
              </a:rPr>
              <a:t>arg</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&lt;/bean&gt; </a:t>
            </a:r>
          </a:p>
          <a:p>
            <a:pPr marL="0" indent="0">
              <a:buNone/>
            </a:pPr>
            <a:endParaRPr lang="en-IN" dirty="0"/>
          </a:p>
        </p:txBody>
      </p:sp>
    </p:spTree>
    <p:extLst>
      <p:ext uri="{BB962C8B-B14F-4D97-AF65-F5344CB8AC3E}">
        <p14:creationId xmlns:p14="http://schemas.microsoft.com/office/powerpoint/2010/main" val="2268933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7B96-CAE5-BAC2-22CA-976BC918F298}"/>
              </a:ext>
            </a:extLst>
          </p:cNvPr>
          <p:cNvSpPr>
            <a:spLocks noGrp="1"/>
          </p:cNvSpPr>
          <p:nvPr>
            <p:ph type="title"/>
          </p:nvPr>
        </p:nvSpPr>
        <p:spPr>
          <a:xfrm>
            <a:off x="0" y="-91440"/>
            <a:ext cx="9274002" cy="1026160"/>
          </a:xfrm>
        </p:spPr>
        <p:txBody>
          <a:bodyPr>
            <a:normAutofit fontScale="90000"/>
          </a:bodyPr>
          <a:lstStyle/>
          <a:p>
            <a:r>
              <a:rPr lang="en-US" b="0" i="0" dirty="0">
                <a:solidFill>
                  <a:srgbClr val="610B38"/>
                </a:solidFill>
                <a:effectLst/>
                <a:latin typeface="erdana"/>
              </a:rPr>
              <a:t>Constructor Injection with Dependent Object:</a:t>
            </a:r>
            <a:br>
              <a:rPr lang="en-US" b="0" i="0" dirty="0">
                <a:solidFill>
                  <a:srgbClr val="610B38"/>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FF58D6F-9896-DA50-73B5-4CFFC90447AE}"/>
              </a:ext>
            </a:extLst>
          </p:cNvPr>
          <p:cNvSpPr>
            <a:spLocks noGrp="1"/>
          </p:cNvSpPr>
          <p:nvPr>
            <p:ph idx="1"/>
          </p:nvPr>
        </p:nvSpPr>
        <p:spPr>
          <a:xfrm>
            <a:off x="71120" y="619760"/>
            <a:ext cx="12120880" cy="6238239"/>
          </a:xfrm>
        </p:spPr>
        <p:txBody>
          <a:bodyPr>
            <a:normAutofit fontScale="85000" lnSpcReduction="10000"/>
          </a:bodyPr>
          <a:lstStyle/>
          <a:p>
            <a:pPr marL="0" indent="0">
              <a:buNone/>
            </a:pPr>
            <a:r>
              <a:rPr lang="en-US" b="0" i="0" dirty="0">
                <a:solidFill>
                  <a:srgbClr val="333333"/>
                </a:solidFill>
                <a:effectLst/>
                <a:latin typeface="inter-regular"/>
              </a:rPr>
              <a:t>If there is HAS-A relationship between the classes, we create the instance of dependent object (contained object) first then pass it as an argument of the main class constructor. Here, our scenario is Employee HAS-A Address. The Address class object will be termed as the dependent object. </a:t>
            </a:r>
            <a:endParaRPr lang="en-IN" b="1" i="0" dirty="0">
              <a:solidFill>
                <a:srgbClr val="333333"/>
              </a:solidFill>
              <a:effectLst/>
              <a:latin typeface="inter-bold"/>
            </a:endParaRPr>
          </a:p>
          <a:p>
            <a:pPr marL="0" indent="0">
              <a:buNone/>
            </a:pPr>
            <a:r>
              <a:rPr lang="en-IN" b="1" i="0" dirty="0">
                <a:solidFill>
                  <a:srgbClr val="333333"/>
                </a:solidFill>
                <a:effectLst/>
                <a:latin typeface="inter-bold"/>
              </a:rPr>
              <a:t>applicationContext.xml:</a:t>
            </a:r>
          </a:p>
          <a:p>
            <a:pPr marL="0" indent="0">
              <a:buNone/>
            </a:pPr>
            <a:r>
              <a:rPr lang="en-US" b="0" i="0" dirty="0">
                <a:solidFill>
                  <a:srgbClr val="333333"/>
                </a:solidFill>
                <a:effectLst/>
                <a:latin typeface="inter-regular"/>
              </a:rPr>
              <a:t>We are providing the information into the bean by this file. The constructor-</a:t>
            </a:r>
            <a:r>
              <a:rPr lang="en-US" b="0" i="0" dirty="0" err="1">
                <a:solidFill>
                  <a:srgbClr val="333333"/>
                </a:solidFill>
                <a:effectLst/>
                <a:latin typeface="inter-regular"/>
              </a:rPr>
              <a:t>arg</a:t>
            </a:r>
            <a:r>
              <a:rPr lang="en-US" b="0" i="0" dirty="0">
                <a:solidFill>
                  <a:srgbClr val="333333"/>
                </a:solidFill>
                <a:effectLst/>
                <a:latin typeface="inter-regular"/>
              </a:rPr>
              <a:t> element invokes the constructor. </a:t>
            </a:r>
          </a:p>
          <a:p>
            <a:pPr marL="0" indent="0">
              <a:buNone/>
            </a:pPr>
            <a:r>
              <a:rPr lang="en-US" b="0" i="0" dirty="0">
                <a:solidFill>
                  <a:srgbClr val="333333"/>
                </a:solidFill>
                <a:effectLst/>
                <a:latin typeface="inter-regular"/>
              </a:rPr>
              <a:t>The </a:t>
            </a:r>
            <a:r>
              <a:rPr lang="en-US" b="1" i="0" dirty="0">
                <a:solidFill>
                  <a:srgbClr val="333333"/>
                </a:solidFill>
                <a:effectLst/>
                <a:latin typeface="inter-bold"/>
              </a:rPr>
              <a:t>ref</a:t>
            </a:r>
            <a:r>
              <a:rPr lang="en-US" b="0" i="0" dirty="0">
                <a:solidFill>
                  <a:srgbClr val="333333"/>
                </a:solidFill>
                <a:effectLst/>
                <a:latin typeface="inter-regular"/>
              </a:rPr>
              <a:t> attribute is used to define the reference of another object, such way we are passing the dependent object as an constructor argument.</a:t>
            </a:r>
          </a:p>
          <a:p>
            <a:pPr algn="just">
              <a:buFont typeface="+mj-lt"/>
              <a:buAutoNum type="arabicPeriod"/>
            </a:pPr>
            <a:r>
              <a:rPr lang="en-IN" b="0" i="0" dirty="0">
                <a:solidFill>
                  <a:srgbClr val="000000"/>
                </a:solidFill>
                <a:effectLst/>
                <a:latin typeface="inter-regular"/>
              </a:rPr>
              <a:t>&lt;bean id=</a:t>
            </a:r>
            <a:r>
              <a:rPr lang="en-IN" b="0" i="0" dirty="0">
                <a:solidFill>
                  <a:srgbClr val="0000FF"/>
                </a:solidFill>
                <a:effectLst/>
                <a:latin typeface="inter-regular"/>
              </a:rPr>
              <a:t>"a1"</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com.</a:t>
            </a:r>
            <a:r>
              <a:rPr lang="en-IN" dirty="0" err="1">
                <a:solidFill>
                  <a:srgbClr val="0000FF"/>
                </a:solidFill>
                <a:latin typeface="inter-regular"/>
              </a:rPr>
              <a:t>springcore</a:t>
            </a:r>
            <a:r>
              <a:rPr lang="en-IN" b="0" i="0" dirty="0" err="1">
                <a:solidFill>
                  <a:srgbClr val="0000FF"/>
                </a:solidFill>
                <a:effectLst/>
                <a:latin typeface="inter-regular"/>
              </a:rPr>
              <a:t>.Address</a:t>
            </a:r>
            <a:r>
              <a:rPr lang="en-IN" b="0" i="0" dirty="0">
                <a:solidFill>
                  <a:srgbClr val="0000FF"/>
                </a:solidFill>
                <a:effectLst/>
                <a:latin typeface="inter-regular"/>
              </a:rPr>
              <a:t>"</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&lt;constructor-</a:t>
            </a:r>
            <a:r>
              <a:rPr lang="en-IN" b="0" i="0" dirty="0" err="1">
                <a:solidFill>
                  <a:srgbClr val="000000"/>
                </a:solidFill>
                <a:effectLst/>
                <a:latin typeface="inter-regular"/>
              </a:rPr>
              <a:t>arg</a:t>
            </a:r>
            <a:r>
              <a:rPr lang="en-IN" b="0" i="0" dirty="0">
                <a:solidFill>
                  <a:srgbClr val="000000"/>
                </a:solidFill>
                <a:effectLst/>
                <a:latin typeface="inter-regular"/>
              </a:rPr>
              <a:t> value=</a:t>
            </a:r>
            <a:r>
              <a:rPr lang="en-IN" b="0" i="0" dirty="0">
                <a:solidFill>
                  <a:srgbClr val="0000FF"/>
                </a:solidFill>
                <a:effectLst/>
                <a:latin typeface="inter-regular"/>
              </a:rPr>
              <a:t>“</a:t>
            </a:r>
            <a:r>
              <a:rPr lang="en-IN" b="0" i="0" dirty="0" err="1">
                <a:solidFill>
                  <a:srgbClr val="0000FF"/>
                </a:solidFill>
                <a:effectLst/>
                <a:latin typeface="inter-regular"/>
              </a:rPr>
              <a:t>Macherla</a:t>
            </a:r>
            <a:r>
              <a:rPr lang="en-IN" b="0" i="0" dirty="0">
                <a:solidFill>
                  <a:srgbClr val="0000FF"/>
                </a:solidFill>
                <a:effectLst/>
                <a:latin typeface="inter-regular"/>
              </a:rPr>
              <a:t>"</a:t>
            </a:r>
            <a:r>
              <a:rPr lang="en-IN" b="0" i="0" dirty="0">
                <a:solidFill>
                  <a:srgbClr val="000000"/>
                </a:solidFill>
                <a:effectLst/>
                <a:latin typeface="inter-regular"/>
              </a:rPr>
              <a:t>&gt;&lt;/constructor-</a:t>
            </a:r>
            <a:r>
              <a:rPr lang="en-IN" b="0" i="0" dirty="0" err="1">
                <a:solidFill>
                  <a:srgbClr val="000000"/>
                </a:solidFill>
                <a:effectLst/>
                <a:latin typeface="inter-regular"/>
              </a:rPr>
              <a:t>arg</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&lt;constructor-</a:t>
            </a:r>
            <a:r>
              <a:rPr lang="en-IN" b="0" i="0" dirty="0" err="1">
                <a:solidFill>
                  <a:srgbClr val="000000"/>
                </a:solidFill>
                <a:effectLst/>
                <a:latin typeface="inter-regular"/>
              </a:rPr>
              <a:t>arg</a:t>
            </a:r>
            <a:r>
              <a:rPr lang="en-IN" b="0" i="0" dirty="0">
                <a:solidFill>
                  <a:srgbClr val="000000"/>
                </a:solidFill>
                <a:effectLst/>
                <a:latin typeface="inter-regular"/>
              </a:rPr>
              <a:t> value=</a:t>
            </a:r>
            <a:r>
              <a:rPr lang="en-IN" b="0" i="0" dirty="0">
                <a:solidFill>
                  <a:srgbClr val="0000FF"/>
                </a:solidFill>
                <a:effectLst/>
                <a:latin typeface="inter-regular"/>
              </a:rPr>
              <a:t>“AP"</a:t>
            </a:r>
            <a:r>
              <a:rPr lang="en-IN" b="0" i="0" dirty="0">
                <a:solidFill>
                  <a:srgbClr val="000000"/>
                </a:solidFill>
                <a:effectLst/>
                <a:latin typeface="inter-regular"/>
              </a:rPr>
              <a:t>&gt;&lt;/constructor-</a:t>
            </a:r>
            <a:r>
              <a:rPr lang="en-IN" b="0" i="0" dirty="0" err="1">
                <a:solidFill>
                  <a:srgbClr val="000000"/>
                </a:solidFill>
                <a:effectLst/>
                <a:latin typeface="inter-regular"/>
              </a:rPr>
              <a:t>arg</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&lt;constructor-</a:t>
            </a:r>
            <a:r>
              <a:rPr lang="en-IN" b="0" i="0" dirty="0" err="1">
                <a:solidFill>
                  <a:srgbClr val="000000"/>
                </a:solidFill>
                <a:effectLst/>
                <a:latin typeface="inter-regular"/>
              </a:rPr>
              <a:t>arg</a:t>
            </a:r>
            <a:r>
              <a:rPr lang="en-IN" b="0" i="0" dirty="0">
                <a:solidFill>
                  <a:srgbClr val="000000"/>
                </a:solidFill>
                <a:effectLst/>
                <a:latin typeface="inter-regular"/>
              </a:rPr>
              <a:t> value=</a:t>
            </a:r>
            <a:r>
              <a:rPr lang="en-IN" b="0" i="0" dirty="0">
                <a:solidFill>
                  <a:srgbClr val="0000FF"/>
                </a:solidFill>
                <a:effectLst/>
                <a:latin typeface="inter-regular"/>
              </a:rPr>
              <a:t>"India"</a:t>
            </a:r>
            <a:r>
              <a:rPr lang="en-IN" b="0" i="0" dirty="0">
                <a:solidFill>
                  <a:srgbClr val="000000"/>
                </a:solidFill>
                <a:effectLst/>
                <a:latin typeface="inter-regular"/>
              </a:rPr>
              <a:t>&gt;&lt;/constructor-</a:t>
            </a:r>
            <a:r>
              <a:rPr lang="en-IN" b="0" i="0" dirty="0" err="1">
                <a:solidFill>
                  <a:srgbClr val="000000"/>
                </a:solidFill>
                <a:effectLst/>
                <a:latin typeface="inter-regular"/>
              </a:rPr>
              <a:t>arg</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&lt;/bean&gt;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&lt;bean id=</a:t>
            </a:r>
            <a:r>
              <a:rPr lang="en-IN" b="0" i="0" dirty="0">
                <a:solidFill>
                  <a:srgbClr val="0000FF"/>
                </a:solidFill>
                <a:effectLst/>
                <a:latin typeface="inter-regular"/>
              </a:rPr>
              <a:t>"e"</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com.</a:t>
            </a:r>
            <a:r>
              <a:rPr lang="en-IN" dirty="0" err="1">
                <a:solidFill>
                  <a:srgbClr val="0000FF"/>
                </a:solidFill>
                <a:latin typeface="inter-regular"/>
              </a:rPr>
              <a:t>springcore</a:t>
            </a:r>
            <a:r>
              <a:rPr lang="en-IN" b="0" i="0" dirty="0" err="1">
                <a:solidFill>
                  <a:srgbClr val="0000FF"/>
                </a:solidFill>
                <a:effectLst/>
                <a:latin typeface="inter-regular"/>
              </a:rPr>
              <a:t>.Employee</a:t>
            </a:r>
            <a:r>
              <a:rPr lang="en-IN" b="0" i="0" dirty="0">
                <a:solidFill>
                  <a:srgbClr val="0000FF"/>
                </a:solidFill>
                <a:effectLst/>
                <a:latin typeface="inter-regular"/>
              </a:rPr>
              <a:t>"</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&lt;constructor-</a:t>
            </a:r>
            <a:r>
              <a:rPr lang="en-IN" b="0" i="0" dirty="0" err="1">
                <a:solidFill>
                  <a:srgbClr val="000000"/>
                </a:solidFill>
                <a:effectLst/>
                <a:latin typeface="inter-regular"/>
              </a:rPr>
              <a:t>arg</a:t>
            </a:r>
            <a:r>
              <a:rPr lang="en-IN" b="0" i="0" dirty="0">
                <a:solidFill>
                  <a:srgbClr val="000000"/>
                </a:solidFill>
                <a:effectLst/>
                <a:latin typeface="inter-regular"/>
              </a:rPr>
              <a:t> value=</a:t>
            </a:r>
            <a:r>
              <a:rPr lang="en-IN" b="0" i="0" dirty="0">
                <a:solidFill>
                  <a:srgbClr val="0000FF"/>
                </a:solidFill>
                <a:effectLst/>
                <a:latin typeface="inter-regular"/>
              </a:rPr>
              <a:t>"12"</a:t>
            </a:r>
            <a:r>
              <a:rPr lang="en-IN" b="0" i="0" dirty="0">
                <a:solidFill>
                  <a:srgbClr val="000000"/>
                </a:solidFill>
                <a:effectLst/>
                <a:latin typeface="inter-regular"/>
              </a:rPr>
              <a:t> type=</a:t>
            </a:r>
            <a:r>
              <a:rPr lang="en-IN" b="0" i="0" dirty="0">
                <a:solidFill>
                  <a:srgbClr val="0000FF"/>
                </a:solidFill>
                <a:effectLst/>
                <a:latin typeface="inter-regular"/>
              </a:rPr>
              <a:t>"int"</a:t>
            </a:r>
            <a:r>
              <a:rPr lang="en-IN" b="0" i="0" dirty="0">
                <a:solidFill>
                  <a:srgbClr val="000000"/>
                </a:solidFill>
                <a:effectLst/>
                <a:latin typeface="inter-regular"/>
              </a:rPr>
              <a:t>&gt;&lt;/constructor-</a:t>
            </a:r>
            <a:r>
              <a:rPr lang="en-IN" b="0" i="0" dirty="0" err="1">
                <a:solidFill>
                  <a:srgbClr val="000000"/>
                </a:solidFill>
                <a:effectLst/>
                <a:latin typeface="inter-regular"/>
              </a:rPr>
              <a:t>arg</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&lt;constructor-</a:t>
            </a:r>
            <a:r>
              <a:rPr lang="en-IN" b="0" i="0" dirty="0" err="1">
                <a:solidFill>
                  <a:srgbClr val="000000"/>
                </a:solidFill>
                <a:effectLst/>
                <a:latin typeface="inter-regular"/>
              </a:rPr>
              <a:t>arg</a:t>
            </a:r>
            <a:r>
              <a:rPr lang="en-IN" b="0" i="0" dirty="0">
                <a:solidFill>
                  <a:srgbClr val="000000"/>
                </a:solidFill>
                <a:effectLst/>
                <a:latin typeface="inter-regular"/>
              </a:rPr>
              <a:t> value=</a:t>
            </a:r>
            <a:r>
              <a:rPr lang="en-IN" b="0" i="0" dirty="0">
                <a:solidFill>
                  <a:srgbClr val="0000FF"/>
                </a:solidFill>
                <a:effectLst/>
                <a:latin typeface="inter-regular"/>
              </a:rPr>
              <a:t>“Harish"</a:t>
            </a:r>
            <a:r>
              <a:rPr lang="en-IN" b="0" i="0" dirty="0">
                <a:solidFill>
                  <a:srgbClr val="000000"/>
                </a:solidFill>
                <a:effectLst/>
                <a:latin typeface="inter-regular"/>
              </a:rPr>
              <a:t>&gt;&lt;/constructor-</a:t>
            </a:r>
            <a:r>
              <a:rPr lang="en-IN" b="0" i="0" dirty="0" err="1">
                <a:solidFill>
                  <a:srgbClr val="000000"/>
                </a:solidFill>
                <a:effectLst/>
                <a:latin typeface="inter-regular"/>
              </a:rPr>
              <a:t>arg</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&lt;constructor-</a:t>
            </a:r>
            <a:r>
              <a:rPr lang="en-IN" b="0" i="0" dirty="0" err="1">
                <a:solidFill>
                  <a:srgbClr val="000000"/>
                </a:solidFill>
                <a:effectLst/>
                <a:latin typeface="inter-regular"/>
              </a:rPr>
              <a:t>arg</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&lt;ref bean=</a:t>
            </a:r>
            <a:r>
              <a:rPr lang="en-IN" b="0" i="0" dirty="0">
                <a:solidFill>
                  <a:srgbClr val="0000FF"/>
                </a:solidFill>
                <a:effectLst/>
                <a:latin typeface="inter-regular"/>
              </a:rPr>
              <a:t>"a1"</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&lt;/constructor-</a:t>
            </a:r>
            <a:r>
              <a:rPr lang="en-IN" b="0" i="0" dirty="0" err="1">
                <a:solidFill>
                  <a:srgbClr val="000000"/>
                </a:solidFill>
                <a:effectLst/>
                <a:latin typeface="inter-regular"/>
              </a:rPr>
              <a:t>arg</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&lt;/bean&gt;  </a:t>
            </a:r>
          </a:p>
          <a:p>
            <a:pPr marL="0" indent="0">
              <a:buNone/>
            </a:pPr>
            <a:endParaRPr lang="en-IN" dirty="0"/>
          </a:p>
        </p:txBody>
      </p:sp>
    </p:spTree>
    <p:extLst>
      <p:ext uri="{BB962C8B-B14F-4D97-AF65-F5344CB8AC3E}">
        <p14:creationId xmlns:p14="http://schemas.microsoft.com/office/powerpoint/2010/main" val="3070238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7B96-CAE5-BAC2-22CA-976BC918F298}"/>
              </a:ext>
            </a:extLst>
          </p:cNvPr>
          <p:cNvSpPr>
            <a:spLocks noGrp="1"/>
          </p:cNvSpPr>
          <p:nvPr>
            <p:ph type="title"/>
          </p:nvPr>
        </p:nvSpPr>
        <p:spPr>
          <a:xfrm>
            <a:off x="0" y="-91440"/>
            <a:ext cx="9274002" cy="1026160"/>
          </a:xfrm>
        </p:spPr>
        <p:txBody>
          <a:bodyPr>
            <a:normAutofit fontScale="90000"/>
          </a:bodyPr>
          <a:lstStyle/>
          <a:p>
            <a:r>
              <a:rPr lang="en-US" b="0" i="0" dirty="0">
                <a:solidFill>
                  <a:srgbClr val="610B38"/>
                </a:solidFill>
                <a:effectLst/>
                <a:latin typeface="erdana"/>
              </a:rPr>
              <a:t>Constructor Injection with Collection Example:</a:t>
            </a:r>
            <a:br>
              <a:rPr lang="en-US" b="0" i="0" dirty="0">
                <a:solidFill>
                  <a:srgbClr val="610B38"/>
                </a:solidFill>
                <a:effectLst/>
                <a:latin typeface="erdana"/>
              </a:rPr>
            </a:br>
            <a:br>
              <a:rPr lang="en-US" b="0" i="0" dirty="0">
                <a:solidFill>
                  <a:srgbClr val="610B38"/>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FF58D6F-9896-DA50-73B5-4CFFC90447AE}"/>
              </a:ext>
            </a:extLst>
          </p:cNvPr>
          <p:cNvSpPr>
            <a:spLocks noGrp="1"/>
          </p:cNvSpPr>
          <p:nvPr>
            <p:ph idx="1"/>
          </p:nvPr>
        </p:nvSpPr>
        <p:spPr>
          <a:xfrm>
            <a:off x="71120" y="619760"/>
            <a:ext cx="12120880" cy="6238239"/>
          </a:xfrm>
        </p:spPr>
        <p:txBody>
          <a:bodyPr>
            <a:normAutofit/>
          </a:bodyPr>
          <a:lstStyle/>
          <a:p>
            <a:pPr algn="just"/>
            <a:r>
              <a:rPr lang="en-US" b="0" i="0" dirty="0">
                <a:solidFill>
                  <a:srgbClr val="333333"/>
                </a:solidFill>
                <a:effectLst/>
                <a:latin typeface="inter-regular"/>
              </a:rPr>
              <a:t>We can inject collection values by constructor in spring framework. There can be used three elements inside the </a:t>
            </a:r>
            <a:r>
              <a:rPr lang="en-US" b="1" i="0" dirty="0">
                <a:solidFill>
                  <a:srgbClr val="333333"/>
                </a:solidFill>
                <a:effectLst/>
                <a:latin typeface="inter-bold"/>
              </a:rPr>
              <a:t>constructor-</a:t>
            </a:r>
            <a:r>
              <a:rPr lang="en-US" b="1" i="0" dirty="0" err="1">
                <a:solidFill>
                  <a:srgbClr val="333333"/>
                </a:solidFill>
                <a:effectLst/>
                <a:latin typeface="inter-bold"/>
              </a:rPr>
              <a:t>arg</a:t>
            </a:r>
            <a:r>
              <a:rPr lang="en-US" b="0" i="0" dirty="0">
                <a:solidFill>
                  <a:srgbClr val="333333"/>
                </a:solidFill>
                <a:effectLst/>
                <a:latin typeface="inter-regular"/>
              </a:rPr>
              <a:t> element. It can be:</a:t>
            </a:r>
          </a:p>
          <a:p>
            <a:pPr algn="just">
              <a:buFont typeface="+mj-lt"/>
              <a:buAutoNum type="arabicPeriod"/>
            </a:pPr>
            <a:r>
              <a:rPr lang="en-US" b="1" i="0" dirty="0">
                <a:solidFill>
                  <a:srgbClr val="000000"/>
                </a:solidFill>
                <a:effectLst/>
                <a:latin typeface="inter-bold"/>
              </a:rPr>
              <a:t>list</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set</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Map</a:t>
            </a:r>
          </a:p>
          <a:p>
            <a:pPr algn="just">
              <a:buFont typeface="+mj-lt"/>
              <a:buAutoNum type="arabicPeriod"/>
            </a:pPr>
            <a:endParaRPr lang="en-US" b="1" dirty="0">
              <a:solidFill>
                <a:srgbClr val="000000"/>
              </a:solidFill>
              <a:latin typeface="inter-bold"/>
            </a:endParaRPr>
          </a:p>
          <a:p>
            <a:pPr algn="just">
              <a:buFont typeface="+mj-lt"/>
              <a:buAutoNum type="arabicPeriod"/>
            </a:pPr>
            <a:r>
              <a:rPr lang="en-US" b="0" i="0" dirty="0">
                <a:solidFill>
                  <a:srgbClr val="333333"/>
                </a:solidFill>
                <a:effectLst/>
                <a:latin typeface="inter-regular"/>
              </a:rPr>
              <a:t>Each collection can have string based and non-string based values.</a:t>
            </a:r>
            <a:endParaRPr lang="en-US" b="0" i="0" dirty="0">
              <a:solidFill>
                <a:srgbClr val="000000"/>
              </a:solidFill>
              <a:effectLst/>
              <a:latin typeface="inter-regular"/>
            </a:endParaRPr>
          </a:p>
          <a:p>
            <a:pPr marL="0" indent="0">
              <a:buNone/>
            </a:pPr>
            <a:r>
              <a:rPr lang="en-US" b="0" i="0" dirty="0">
                <a:solidFill>
                  <a:srgbClr val="333333"/>
                </a:solidFill>
                <a:effectLst/>
                <a:latin typeface="inter-regular"/>
              </a:rPr>
              <a:t>In this example, we are taking the example of Forum where </a:t>
            </a:r>
            <a:r>
              <a:rPr lang="en-US" b="1" i="0" dirty="0">
                <a:solidFill>
                  <a:srgbClr val="333333"/>
                </a:solidFill>
                <a:effectLst/>
                <a:latin typeface="inter-bold"/>
              </a:rPr>
              <a:t>One question can have multiple answers</a:t>
            </a:r>
            <a:r>
              <a:rPr lang="en-US" b="0" i="0" dirty="0">
                <a:solidFill>
                  <a:srgbClr val="333333"/>
                </a:solidFill>
                <a:effectLst/>
                <a:latin typeface="inter-regular"/>
              </a:rPr>
              <a:t>. </a:t>
            </a:r>
          </a:p>
          <a:p>
            <a:pPr algn="just"/>
            <a:r>
              <a:rPr lang="en-IN" b="0" i="0" dirty="0">
                <a:solidFill>
                  <a:srgbClr val="333333"/>
                </a:solidFill>
                <a:effectLst/>
                <a:latin typeface="inter-regular"/>
              </a:rPr>
              <a:t>There are three pages:</a:t>
            </a:r>
          </a:p>
          <a:p>
            <a:pPr algn="just">
              <a:buFont typeface="+mj-lt"/>
              <a:buAutoNum type="arabicPeriod"/>
            </a:pPr>
            <a:r>
              <a:rPr lang="en-IN" b="1" i="0" dirty="0">
                <a:solidFill>
                  <a:srgbClr val="000000"/>
                </a:solidFill>
                <a:effectLst/>
                <a:latin typeface="inter-bold"/>
              </a:rPr>
              <a:t>Question.java</a:t>
            </a:r>
            <a:endParaRPr lang="en-IN" b="0" i="0" dirty="0">
              <a:solidFill>
                <a:srgbClr val="000000"/>
              </a:solidFill>
              <a:effectLst/>
              <a:latin typeface="inter-regular"/>
            </a:endParaRPr>
          </a:p>
          <a:p>
            <a:pPr algn="just">
              <a:buFont typeface="+mj-lt"/>
              <a:buAutoNum type="arabicPeriod"/>
            </a:pPr>
            <a:r>
              <a:rPr lang="en-IN" b="1" i="0" dirty="0">
                <a:solidFill>
                  <a:srgbClr val="000000"/>
                </a:solidFill>
                <a:effectLst/>
                <a:latin typeface="inter-bold"/>
              </a:rPr>
              <a:t>applicationContext.xml</a:t>
            </a:r>
            <a:endParaRPr lang="en-IN" b="0" i="0" dirty="0">
              <a:solidFill>
                <a:srgbClr val="000000"/>
              </a:solidFill>
              <a:effectLst/>
              <a:latin typeface="inter-regular"/>
            </a:endParaRPr>
          </a:p>
          <a:p>
            <a:pPr algn="just">
              <a:buFont typeface="+mj-lt"/>
              <a:buAutoNum type="arabicPeriod"/>
            </a:pPr>
            <a:r>
              <a:rPr lang="en-IN" b="1" i="0" dirty="0">
                <a:solidFill>
                  <a:srgbClr val="000000"/>
                </a:solidFill>
                <a:effectLst/>
                <a:latin typeface="inter-bold"/>
              </a:rPr>
              <a:t>Test.java</a:t>
            </a:r>
            <a:endParaRPr lang="en-IN" b="0" i="0" dirty="0">
              <a:solidFill>
                <a:srgbClr val="000000"/>
              </a:solidFill>
              <a:effectLst/>
              <a:latin typeface="inter-regular"/>
            </a:endParaRPr>
          </a:p>
          <a:p>
            <a:pPr marL="0" indent="0">
              <a:buNone/>
            </a:pPr>
            <a:endParaRPr lang="en-IN" dirty="0"/>
          </a:p>
        </p:txBody>
      </p:sp>
    </p:spTree>
    <p:extLst>
      <p:ext uri="{BB962C8B-B14F-4D97-AF65-F5344CB8AC3E}">
        <p14:creationId xmlns:p14="http://schemas.microsoft.com/office/powerpoint/2010/main" val="3509051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7B96-CAE5-BAC2-22CA-976BC918F298}"/>
              </a:ext>
            </a:extLst>
          </p:cNvPr>
          <p:cNvSpPr>
            <a:spLocks noGrp="1"/>
          </p:cNvSpPr>
          <p:nvPr>
            <p:ph type="title"/>
          </p:nvPr>
        </p:nvSpPr>
        <p:spPr>
          <a:xfrm>
            <a:off x="0" y="-91440"/>
            <a:ext cx="9274002" cy="1026160"/>
          </a:xfrm>
        </p:spPr>
        <p:txBody>
          <a:bodyPr>
            <a:normAutofit fontScale="90000"/>
          </a:bodyPr>
          <a:lstStyle/>
          <a:p>
            <a:r>
              <a:rPr lang="en-US" b="0" i="0" dirty="0">
                <a:solidFill>
                  <a:srgbClr val="610B38"/>
                </a:solidFill>
                <a:effectLst/>
                <a:latin typeface="erdana"/>
              </a:rPr>
              <a:t>Dependency Injection by setter method</a:t>
            </a:r>
            <a:br>
              <a:rPr lang="en-US" b="0" i="0" dirty="0">
                <a:solidFill>
                  <a:srgbClr val="610B38"/>
                </a:solidFill>
                <a:effectLst/>
                <a:latin typeface="erdana"/>
              </a:rPr>
            </a:br>
            <a:br>
              <a:rPr lang="en-US" b="0" i="0" dirty="0">
                <a:solidFill>
                  <a:srgbClr val="610B38"/>
                </a:solidFill>
                <a:effectLst/>
                <a:latin typeface="erdana"/>
              </a:rPr>
            </a:br>
            <a:br>
              <a:rPr lang="en-US" b="0" i="0" dirty="0">
                <a:solidFill>
                  <a:srgbClr val="610B38"/>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FF58D6F-9896-DA50-73B5-4CFFC90447AE}"/>
              </a:ext>
            </a:extLst>
          </p:cNvPr>
          <p:cNvSpPr>
            <a:spLocks noGrp="1"/>
          </p:cNvSpPr>
          <p:nvPr>
            <p:ph idx="1"/>
          </p:nvPr>
        </p:nvSpPr>
        <p:spPr>
          <a:xfrm>
            <a:off x="71120" y="619760"/>
            <a:ext cx="12120880" cy="6238239"/>
          </a:xfrm>
        </p:spPr>
        <p:txBody>
          <a:bodyPr>
            <a:normAutofit fontScale="92500" lnSpcReduction="20000"/>
          </a:bodyPr>
          <a:lstStyle/>
          <a:p>
            <a:pPr algn="just"/>
            <a:r>
              <a:rPr lang="en-US" b="0" i="0" dirty="0">
                <a:solidFill>
                  <a:srgbClr val="333333"/>
                </a:solidFill>
                <a:effectLst/>
                <a:latin typeface="inter-regular"/>
              </a:rPr>
              <a:t>We can inject the dependency by setter method also. The </a:t>
            </a:r>
            <a:r>
              <a:rPr lang="en-US" b="1" i="0" dirty="0">
                <a:solidFill>
                  <a:srgbClr val="333333"/>
                </a:solidFill>
                <a:effectLst/>
                <a:latin typeface="inter-bold"/>
              </a:rPr>
              <a:t>&lt;property&gt;</a:t>
            </a:r>
            <a:r>
              <a:rPr lang="en-US" b="0" i="0" dirty="0">
                <a:solidFill>
                  <a:srgbClr val="333333"/>
                </a:solidFill>
                <a:effectLst/>
                <a:latin typeface="inter-regular"/>
              </a:rPr>
              <a:t> </a:t>
            </a:r>
            <a:r>
              <a:rPr lang="en-US" b="0" i="0" dirty="0" err="1">
                <a:solidFill>
                  <a:srgbClr val="333333"/>
                </a:solidFill>
                <a:effectLst/>
                <a:latin typeface="inter-regular"/>
              </a:rPr>
              <a:t>subelement</a:t>
            </a:r>
            <a:r>
              <a:rPr lang="en-US" b="0" i="0" dirty="0">
                <a:solidFill>
                  <a:srgbClr val="333333"/>
                </a:solidFill>
                <a:effectLst/>
                <a:latin typeface="inter-regular"/>
              </a:rPr>
              <a:t> of </a:t>
            </a:r>
            <a:r>
              <a:rPr lang="en-US" b="1" i="0" dirty="0">
                <a:solidFill>
                  <a:srgbClr val="333333"/>
                </a:solidFill>
                <a:effectLst/>
                <a:latin typeface="inter-bold"/>
              </a:rPr>
              <a:t>&lt;bean&gt;</a:t>
            </a:r>
            <a:r>
              <a:rPr lang="en-US" b="0" i="0" dirty="0">
                <a:solidFill>
                  <a:srgbClr val="333333"/>
                </a:solidFill>
                <a:effectLst/>
                <a:latin typeface="inter-regular"/>
              </a:rPr>
              <a:t> is used for setter injection. Here we are going to inject</a:t>
            </a:r>
          </a:p>
          <a:p>
            <a:pPr algn="just">
              <a:buFont typeface="+mj-lt"/>
              <a:buAutoNum type="arabicPeriod"/>
            </a:pPr>
            <a:r>
              <a:rPr lang="en-US" b="0" i="0" dirty="0">
                <a:solidFill>
                  <a:srgbClr val="000000"/>
                </a:solidFill>
                <a:effectLst/>
                <a:latin typeface="inter-regular"/>
              </a:rPr>
              <a:t>primitive and String-based values</a:t>
            </a:r>
          </a:p>
          <a:p>
            <a:pPr algn="just">
              <a:buFont typeface="+mj-lt"/>
              <a:buAutoNum type="arabicPeriod"/>
            </a:pPr>
            <a:r>
              <a:rPr lang="en-US" b="0" i="0" dirty="0">
                <a:solidFill>
                  <a:srgbClr val="000000"/>
                </a:solidFill>
                <a:effectLst/>
                <a:latin typeface="inter-regular"/>
              </a:rPr>
              <a:t>Dependent object (contained object)</a:t>
            </a:r>
          </a:p>
          <a:p>
            <a:pPr algn="just">
              <a:buFont typeface="+mj-lt"/>
              <a:buAutoNum type="arabicPeriod"/>
            </a:pPr>
            <a:r>
              <a:rPr lang="en-US" b="0" i="0" dirty="0">
                <a:solidFill>
                  <a:srgbClr val="000000"/>
                </a:solidFill>
                <a:effectLst/>
                <a:latin typeface="inter-regular"/>
              </a:rPr>
              <a:t>Collection values etc.</a:t>
            </a:r>
          </a:p>
          <a:p>
            <a:pPr marL="0" indent="0" algn="just">
              <a:buNone/>
            </a:pPr>
            <a:r>
              <a:rPr lang="en-US" b="0" i="0" dirty="0">
                <a:solidFill>
                  <a:srgbClr val="000000"/>
                </a:solidFill>
                <a:effectLst/>
                <a:latin typeface="inter-regular"/>
              </a:rPr>
              <a:t>Example:</a:t>
            </a:r>
          </a:p>
          <a:p>
            <a:pPr algn="just">
              <a:buFont typeface="+mj-lt"/>
              <a:buAutoNum type="arabicPeriod"/>
            </a:pPr>
            <a:r>
              <a:rPr lang="en-IN" b="0" i="0" dirty="0">
                <a:solidFill>
                  <a:srgbClr val="000000"/>
                </a:solidFill>
                <a:effectLst/>
                <a:latin typeface="inter-regular"/>
              </a:rPr>
              <a:t>&lt;bean id=</a:t>
            </a:r>
            <a:r>
              <a:rPr lang="en-IN" b="0" i="0" dirty="0">
                <a:solidFill>
                  <a:srgbClr val="0000FF"/>
                </a:solidFill>
                <a:effectLst/>
                <a:latin typeface="inter-regular"/>
              </a:rPr>
              <a:t>"</a:t>
            </a:r>
            <a:r>
              <a:rPr lang="en-IN" b="0" i="0" dirty="0" err="1">
                <a:solidFill>
                  <a:srgbClr val="0000FF"/>
                </a:solidFill>
                <a:effectLst/>
                <a:latin typeface="inter-regular"/>
              </a:rPr>
              <a:t>obj</a:t>
            </a:r>
            <a:r>
              <a:rPr lang="en-IN" b="0" i="0" dirty="0">
                <a:solidFill>
                  <a:srgbClr val="0000FF"/>
                </a:solidFill>
                <a:effectLst/>
                <a:latin typeface="inter-regular"/>
              </a:rPr>
              <a:t>"</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a:t>
            </a:r>
            <a:r>
              <a:rPr lang="en-IN" b="0" i="0" dirty="0">
                <a:solidFill>
                  <a:srgbClr val="0000FF"/>
                </a:solidFill>
                <a:effectLst/>
                <a:latin typeface="inter-regular"/>
              </a:rPr>
              <a:t>“</a:t>
            </a:r>
            <a:r>
              <a:rPr lang="en-IN" dirty="0" err="1">
                <a:solidFill>
                  <a:srgbClr val="0000FF"/>
                </a:solidFill>
                <a:latin typeface="inter-regular"/>
              </a:rPr>
              <a:t>springcore</a:t>
            </a:r>
            <a:r>
              <a:rPr lang="en-IN" b="0" i="0" dirty="0" err="1">
                <a:solidFill>
                  <a:srgbClr val="0000FF"/>
                </a:solidFill>
                <a:effectLst/>
                <a:latin typeface="inter-regular"/>
              </a:rPr>
              <a:t>.Employee</a:t>
            </a:r>
            <a:r>
              <a:rPr lang="en-IN" b="0" i="0" dirty="0">
                <a:solidFill>
                  <a:srgbClr val="0000FF"/>
                </a:solidFill>
                <a:effectLst/>
                <a:latin typeface="inter-regular"/>
              </a:rPr>
              <a:t>"</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&lt;property name=</a:t>
            </a:r>
            <a:r>
              <a:rPr lang="en-IN" b="0" i="0" dirty="0">
                <a:solidFill>
                  <a:srgbClr val="0000FF"/>
                </a:solidFill>
                <a:effectLst/>
                <a:latin typeface="inter-regular"/>
              </a:rPr>
              <a:t>"id"</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&lt;value&gt;</a:t>
            </a:r>
            <a:r>
              <a:rPr lang="en-IN" b="0" i="0" dirty="0">
                <a:solidFill>
                  <a:srgbClr val="C00000"/>
                </a:solidFill>
                <a:effectLst/>
                <a:latin typeface="inter-regular"/>
              </a:rPr>
              <a:t>20</a:t>
            </a:r>
            <a:r>
              <a:rPr lang="en-IN" b="0" i="0" dirty="0">
                <a:solidFill>
                  <a:srgbClr val="000000"/>
                </a:solidFill>
                <a:effectLst/>
                <a:latin typeface="inter-regular"/>
              </a:rPr>
              <a:t>&lt;/value&gt;  </a:t>
            </a:r>
          </a:p>
          <a:p>
            <a:pPr algn="just">
              <a:buFont typeface="+mj-lt"/>
              <a:buAutoNum type="arabicPeriod"/>
            </a:pPr>
            <a:r>
              <a:rPr lang="en-IN" b="0" i="0" dirty="0">
                <a:solidFill>
                  <a:srgbClr val="000000"/>
                </a:solidFill>
                <a:effectLst/>
                <a:latin typeface="inter-regular"/>
              </a:rPr>
              <a:t>&lt;/property&gt;  </a:t>
            </a:r>
          </a:p>
          <a:p>
            <a:pPr algn="just">
              <a:buFont typeface="+mj-lt"/>
              <a:buAutoNum type="arabicPeriod"/>
            </a:pPr>
            <a:r>
              <a:rPr lang="en-IN" b="0" i="0" dirty="0">
                <a:solidFill>
                  <a:srgbClr val="000000"/>
                </a:solidFill>
                <a:effectLst/>
                <a:latin typeface="inter-regular"/>
              </a:rPr>
              <a:t>&lt;property name=</a:t>
            </a:r>
            <a:r>
              <a:rPr lang="en-IN" b="0" i="0" dirty="0">
                <a:solidFill>
                  <a:srgbClr val="0000FF"/>
                </a:solidFill>
                <a:effectLst/>
                <a:latin typeface="inter-regular"/>
              </a:rPr>
              <a:t>"name"</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&lt;value&gt;Arun&lt;/value&gt;  </a:t>
            </a:r>
          </a:p>
          <a:p>
            <a:pPr algn="just">
              <a:buFont typeface="+mj-lt"/>
              <a:buAutoNum type="arabicPeriod"/>
            </a:pPr>
            <a:r>
              <a:rPr lang="en-IN" b="0" i="0" dirty="0">
                <a:solidFill>
                  <a:srgbClr val="000000"/>
                </a:solidFill>
                <a:effectLst/>
                <a:latin typeface="inter-regular"/>
              </a:rPr>
              <a:t>&lt;/property&gt;  </a:t>
            </a:r>
          </a:p>
          <a:p>
            <a:pPr algn="just">
              <a:buFont typeface="+mj-lt"/>
              <a:buAutoNum type="arabicPeriod"/>
            </a:pPr>
            <a:r>
              <a:rPr lang="en-IN" b="0" i="0" dirty="0">
                <a:solidFill>
                  <a:srgbClr val="000000"/>
                </a:solidFill>
                <a:effectLst/>
                <a:latin typeface="inter-regular"/>
              </a:rPr>
              <a:t>&lt;property name=</a:t>
            </a:r>
            <a:r>
              <a:rPr lang="en-IN" b="0" i="0" dirty="0">
                <a:solidFill>
                  <a:srgbClr val="0000FF"/>
                </a:solidFill>
                <a:effectLst/>
                <a:latin typeface="inter-regular"/>
              </a:rPr>
              <a:t>"city"</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&lt;value&gt;</a:t>
            </a:r>
            <a:r>
              <a:rPr lang="en-IN" b="0" i="0" dirty="0" err="1">
                <a:solidFill>
                  <a:srgbClr val="000000"/>
                </a:solidFill>
                <a:effectLst/>
                <a:latin typeface="inter-regular"/>
              </a:rPr>
              <a:t>ghaziabad</a:t>
            </a:r>
            <a:r>
              <a:rPr lang="en-IN" b="0" i="0" dirty="0">
                <a:solidFill>
                  <a:srgbClr val="000000"/>
                </a:solidFill>
                <a:effectLst/>
                <a:latin typeface="inter-regular"/>
              </a:rPr>
              <a:t>&lt;/value&gt;  </a:t>
            </a:r>
          </a:p>
          <a:p>
            <a:pPr algn="just">
              <a:buFont typeface="+mj-lt"/>
              <a:buAutoNum type="arabicPeriod"/>
            </a:pPr>
            <a:r>
              <a:rPr lang="en-IN" b="0" i="0" dirty="0">
                <a:solidFill>
                  <a:srgbClr val="000000"/>
                </a:solidFill>
                <a:effectLst/>
                <a:latin typeface="inter-regular"/>
              </a:rPr>
              <a:t>&lt;/property&gt;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&lt;/bean&gt;  </a:t>
            </a:r>
          </a:p>
          <a:p>
            <a:pPr marL="0" indent="0">
              <a:buNone/>
            </a:pPr>
            <a:endParaRPr lang="en-IN" dirty="0"/>
          </a:p>
        </p:txBody>
      </p:sp>
    </p:spTree>
    <p:extLst>
      <p:ext uri="{BB962C8B-B14F-4D97-AF65-F5344CB8AC3E}">
        <p14:creationId xmlns:p14="http://schemas.microsoft.com/office/powerpoint/2010/main" val="3595955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7B96-CAE5-BAC2-22CA-976BC918F298}"/>
              </a:ext>
            </a:extLst>
          </p:cNvPr>
          <p:cNvSpPr>
            <a:spLocks noGrp="1"/>
          </p:cNvSpPr>
          <p:nvPr>
            <p:ph type="title"/>
          </p:nvPr>
        </p:nvSpPr>
        <p:spPr>
          <a:xfrm>
            <a:off x="0" y="-91440"/>
            <a:ext cx="9274002" cy="1026160"/>
          </a:xfrm>
        </p:spPr>
        <p:txBody>
          <a:bodyPr>
            <a:normAutofit fontScale="90000"/>
          </a:bodyPr>
          <a:lstStyle/>
          <a:p>
            <a:r>
              <a:rPr lang="en-IN" b="0" i="0" dirty="0" err="1">
                <a:solidFill>
                  <a:srgbClr val="610B38"/>
                </a:solidFill>
                <a:effectLst/>
                <a:latin typeface="erdana"/>
              </a:rPr>
              <a:t>Autowiring</a:t>
            </a:r>
            <a:r>
              <a:rPr lang="en-IN" b="0" i="0" dirty="0">
                <a:solidFill>
                  <a:srgbClr val="610B38"/>
                </a:solidFill>
                <a:effectLst/>
                <a:latin typeface="erdana"/>
              </a:rPr>
              <a:t> in Spring:</a:t>
            </a:r>
            <a:br>
              <a:rPr lang="en-IN" b="0" i="0" dirty="0">
                <a:solidFill>
                  <a:srgbClr val="610B38"/>
                </a:solidFill>
                <a:effectLst/>
                <a:latin typeface="erdana"/>
              </a:rPr>
            </a:br>
            <a:br>
              <a:rPr lang="en-US" b="0" i="0" dirty="0">
                <a:solidFill>
                  <a:srgbClr val="610B38"/>
                </a:solidFill>
                <a:effectLst/>
                <a:latin typeface="erdana"/>
              </a:rPr>
            </a:br>
            <a:br>
              <a:rPr lang="en-US" b="0" i="0" dirty="0">
                <a:solidFill>
                  <a:srgbClr val="610B38"/>
                </a:solidFill>
                <a:effectLst/>
                <a:latin typeface="erdana"/>
              </a:rPr>
            </a:br>
            <a:br>
              <a:rPr lang="en-US" b="0" i="0" dirty="0">
                <a:solidFill>
                  <a:srgbClr val="610B38"/>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FF58D6F-9896-DA50-73B5-4CFFC90447AE}"/>
              </a:ext>
            </a:extLst>
          </p:cNvPr>
          <p:cNvSpPr>
            <a:spLocks noGrp="1"/>
          </p:cNvSpPr>
          <p:nvPr>
            <p:ph idx="1"/>
          </p:nvPr>
        </p:nvSpPr>
        <p:spPr>
          <a:xfrm>
            <a:off x="71120" y="619760"/>
            <a:ext cx="12120880" cy="6238239"/>
          </a:xfrm>
        </p:spPr>
        <p:txBody>
          <a:bodyPr>
            <a:normAutofit/>
          </a:bodyPr>
          <a:lstStyle/>
          <a:p>
            <a:pPr>
              <a:buFont typeface="+mj-lt"/>
              <a:buAutoNum type="arabicPeriod"/>
            </a:pPr>
            <a:r>
              <a:rPr lang="en-US" b="0" i="0" dirty="0" err="1">
                <a:solidFill>
                  <a:srgbClr val="333333"/>
                </a:solidFill>
                <a:effectLst/>
                <a:latin typeface="inter-regular"/>
              </a:rPr>
              <a:t>Autowiring</a:t>
            </a:r>
            <a:r>
              <a:rPr lang="en-US" b="0" i="0" dirty="0">
                <a:solidFill>
                  <a:srgbClr val="333333"/>
                </a:solidFill>
                <a:effectLst/>
                <a:latin typeface="inter-regular"/>
              </a:rPr>
              <a:t> feature of spring framework enables you to inject the object dependency implicitly.</a:t>
            </a:r>
          </a:p>
          <a:p>
            <a:pPr>
              <a:buFont typeface="+mj-lt"/>
              <a:buAutoNum type="arabicPeriod"/>
            </a:pPr>
            <a:r>
              <a:rPr lang="en-US" b="0" i="0" dirty="0">
                <a:solidFill>
                  <a:srgbClr val="333333"/>
                </a:solidFill>
                <a:effectLst/>
                <a:latin typeface="inter-regular"/>
              </a:rPr>
              <a:t> It internally uses setter or constructor injection.</a:t>
            </a:r>
          </a:p>
          <a:p>
            <a:pPr>
              <a:buFont typeface="+mj-lt"/>
              <a:buAutoNum type="arabicPeriod"/>
            </a:pPr>
            <a:r>
              <a:rPr lang="en-US" b="0" i="0" dirty="0" err="1">
                <a:solidFill>
                  <a:srgbClr val="333333"/>
                </a:solidFill>
                <a:effectLst/>
                <a:latin typeface="inter-regular"/>
              </a:rPr>
              <a:t>Autowiring</a:t>
            </a:r>
            <a:r>
              <a:rPr lang="en-US" b="0" i="0" dirty="0">
                <a:solidFill>
                  <a:srgbClr val="333333"/>
                </a:solidFill>
                <a:effectLst/>
                <a:latin typeface="inter-regular"/>
              </a:rPr>
              <a:t> can't be used to inject primitive and string values. It works with reference only.</a:t>
            </a:r>
          </a:p>
          <a:p>
            <a:pPr marL="0" indent="0">
              <a:buNone/>
            </a:pPr>
            <a:r>
              <a:rPr lang="en-IN" b="0" i="0" dirty="0">
                <a:solidFill>
                  <a:srgbClr val="610B38"/>
                </a:solidFill>
                <a:effectLst/>
                <a:latin typeface="erdana"/>
              </a:rPr>
              <a:t>Advantage of </a:t>
            </a:r>
            <a:r>
              <a:rPr lang="en-IN" b="0" i="0" dirty="0" err="1">
                <a:solidFill>
                  <a:srgbClr val="610B38"/>
                </a:solidFill>
                <a:effectLst/>
                <a:latin typeface="erdana"/>
              </a:rPr>
              <a:t>Autowiring</a:t>
            </a:r>
            <a:r>
              <a:rPr lang="en-IN" b="0" i="0" dirty="0">
                <a:solidFill>
                  <a:srgbClr val="610B38"/>
                </a:solidFill>
                <a:effectLst/>
                <a:latin typeface="erdana"/>
              </a:rPr>
              <a:t>         Ex: </a:t>
            </a:r>
            <a:r>
              <a:rPr lang="en-US" b="0" i="0" dirty="0">
                <a:solidFill>
                  <a:srgbClr val="000000"/>
                </a:solidFill>
                <a:effectLst/>
                <a:latin typeface="inter-regular"/>
              </a:rPr>
              <a:t>&lt;bean id=</a:t>
            </a:r>
            <a:r>
              <a:rPr lang="en-US" b="0" i="0" dirty="0">
                <a:solidFill>
                  <a:srgbClr val="0000FF"/>
                </a:solidFill>
                <a:effectLst/>
                <a:latin typeface="inter-regular"/>
              </a:rPr>
              <a:t>"a"</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org.sssit.A</a:t>
            </a:r>
            <a:r>
              <a:rPr lang="en-US" b="0" i="0" dirty="0">
                <a:solidFill>
                  <a:srgbClr val="0000FF"/>
                </a:solidFill>
                <a:effectLst/>
                <a:latin typeface="inter-regular"/>
              </a:rPr>
              <a:t>"</a:t>
            </a:r>
            <a:r>
              <a:rPr lang="en-US" b="0" i="0" dirty="0">
                <a:solidFill>
                  <a:srgbClr val="000000"/>
                </a:solidFill>
                <a:effectLst/>
                <a:latin typeface="inter-regular"/>
              </a:rPr>
              <a:t> </a:t>
            </a:r>
            <a:r>
              <a:rPr lang="en-US" b="0" i="0" dirty="0" err="1">
                <a:solidFill>
                  <a:srgbClr val="000000"/>
                </a:solidFill>
                <a:effectLst/>
                <a:latin typeface="inter-regular"/>
              </a:rPr>
              <a:t>autowire</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byName</a:t>
            </a:r>
            <a:r>
              <a:rPr lang="en-US" b="0" i="0" dirty="0">
                <a:solidFill>
                  <a:srgbClr val="0000FF"/>
                </a:solidFill>
                <a:effectLst/>
                <a:latin typeface="inter-regular"/>
              </a:rPr>
              <a:t>"</a:t>
            </a:r>
            <a:r>
              <a:rPr lang="en-US" b="0" i="0" dirty="0">
                <a:solidFill>
                  <a:srgbClr val="000000"/>
                </a:solidFill>
                <a:effectLst/>
                <a:latin typeface="inter-regular"/>
              </a:rPr>
              <a:t>&gt;&lt;/bean&gt;  </a:t>
            </a:r>
          </a:p>
          <a:p>
            <a:pPr algn="just"/>
            <a:r>
              <a:rPr lang="en-US" b="0" i="0" dirty="0">
                <a:solidFill>
                  <a:srgbClr val="333333"/>
                </a:solidFill>
                <a:effectLst/>
                <a:latin typeface="inter-regular"/>
              </a:rPr>
              <a:t>It requires the </a:t>
            </a:r>
            <a:r>
              <a:rPr lang="en-US" b="1" i="0" dirty="0">
                <a:solidFill>
                  <a:srgbClr val="333333"/>
                </a:solidFill>
                <a:effectLst/>
                <a:latin typeface="inter-bold"/>
              </a:rPr>
              <a:t>less code</a:t>
            </a:r>
            <a:r>
              <a:rPr lang="en-US" b="0" i="0" dirty="0">
                <a:solidFill>
                  <a:srgbClr val="333333"/>
                </a:solidFill>
                <a:effectLst/>
                <a:latin typeface="inter-regular"/>
              </a:rPr>
              <a:t> because we don't need to write the code to inject the dependency explicitly.</a:t>
            </a:r>
          </a:p>
          <a:p>
            <a:pPr marL="0" indent="0">
              <a:buNone/>
            </a:pPr>
            <a:r>
              <a:rPr lang="en-IN" b="0" i="0" dirty="0">
                <a:solidFill>
                  <a:srgbClr val="610B38"/>
                </a:solidFill>
                <a:effectLst/>
                <a:latin typeface="erdana"/>
              </a:rPr>
              <a:t>Disadvantage of </a:t>
            </a:r>
            <a:r>
              <a:rPr lang="en-IN" b="0" i="0" dirty="0" err="1">
                <a:solidFill>
                  <a:srgbClr val="610B38"/>
                </a:solidFill>
                <a:effectLst/>
                <a:latin typeface="erdana"/>
              </a:rPr>
              <a:t>Autowiring</a:t>
            </a:r>
            <a:r>
              <a:rPr lang="en-IN" b="0" i="0" dirty="0">
                <a:solidFill>
                  <a:srgbClr val="610B38"/>
                </a:solidFill>
                <a:effectLst/>
                <a:latin typeface="erdana"/>
              </a:rPr>
              <a:t> : </a:t>
            </a:r>
            <a:r>
              <a:rPr lang="en-IN" b="0" i="0" dirty="0">
                <a:solidFill>
                  <a:srgbClr val="333333"/>
                </a:solidFill>
                <a:effectLst/>
                <a:latin typeface="inter-regular"/>
              </a:rPr>
              <a:t>No control of programmer.</a:t>
            </a:r>
            <a:endParaRPr lang="en-IN" b="0" i="0" dirty="0">
              <a:solidFill>
                <a:srgbClr val="610B38"/>
              </a:solidFill>
              <a:effectLst/>
              <a:latin typeface="erdana"/>
            </a:endParaRPr>
          </a:p>
          <a:p>
            <a:pPr marL="0" indent="0">
              <a:buNone/>
            </a:pPr>
            <a:r>
              <a:rPr lang="en-US" b="0" i="0" dirty="0">
                <a:solidFill>
                  <a:srgbClr val="333333"/>
                </a:solidFill>
                <a:effectLst/>
                <a:latin typeface="inter-regular"/>
              </a:rPr>
              <a:t>There are many </a:t>
            </a:r>
            <a:r>
              <a:rPr lang="en-US" b="0" i="0" dirty="0" err="1">
                <a:solidFill>
                  <a:srgbClr val="333333"/>
                </a:solidFill>
                <a:effectLst/>
                <a:latin typeface="inter-regular"/>
              </a:rPr>
              <a:t>autowiring</a:t>
            </a:r>
            <a:r>
              <a:rPr lang="en-US" b="0" i="0" dirty="0">
                <a:solidFill>
                  <a:srgbClr val="333333"/>
                </a:solidFill>
                <a:effectLst/>
                <a:latin typeface="inter-regular"/>
              </a:rPr>
              <a:t> modes:</a:t>
            </a:r>
            <a:endParaRPr lang="en-IN" dirty="0">
              <a:solidFill>
                <a:srgbClr val="333333"/>
              </a:solidFill>
              <a:latin typeface="inter-regular"/>
            </a:endParaRPr>
          </a:p>
          <a:p>
            <a:pPr marL="0" indent="0">
              <a:buNone/>
            </a:pPr>
            <a:endParaRPr lang="en-IN" b="0" i="0" dirty="0">
              <a:solidFill>
                <a:srgbClr val="610B38"/>
              </a:solidFill>
              <a:effectLst/>
              <a:latin typeface="erdana"/>
            </a:endParaRPr>
          </a:p>
          <a:p>
            <a:pPr marL="0" indent="0">
              <a:buNone/>
            </a:pPr>
            <a:br>
              <a:rPr lang="en-US" dirty="0"/>
            </a:br>
            <a:endParaRPr lang="en-US" dirty="0">
              <a:solidFill>
                <a:srgbClr val="333333"/>
              </a:solidFill>
              <a:latin typeface="inter-regular"/>
            </a:endParaRPr>
          </a:p>
          <a:p>
            <a:pPr marL="0" indent="0">
              <a:buNone/>
            </a:pPr>
            <a:endParaRPr lang="en-IN" dirty="0"/>
          </a:p>
        </p:txBody>
      </p:sp>
      <p:graphicFrame>
        <p:nvGraphicFramePr>
          <p:cNvPr id="4" name="Table 3">
            <a:extLst>
              <a:ext uri="{FF2B5EF4-FFF2-40B4-BE49-F238E27FC236}">
                <a16:creationId xmlns:a16="http://schemas.microsoft.com/office/drawing/2014/main" id="{589CCCB4-0CC3-B07F-3BB5-C528C50BCD43}"/>
              </a:ext>
            </a:extLst>
          </p:cNvPr>
          <p:cNvGraphicFramePr>
            <a:graphicFrameLocks noGrp="1"/>
          </p:cNvGraphicFramePr>
          <p:nvPr>
            <p:extLst>
              <p:ext uri="{D42A27DB-BD31-4B8C-83A1-F6EECF244321}">
                <p14:modId xmlns:p14="http://schemas.microsoft.com/office/powerpoint/2010/main" val="768312048"/>
              </p:ext>
            </p:extLst>
          </p:nvPr>
        </p:nvGraphicFramePr>
        <p:xfrm>
          <a:off x="0" y="3291840"/>
          <a:ext cx="11419839" cy="3532711"/>
        </p:xfrm>
        <a:graphic>
          <a:graphicData uri="http://schemas.openxmlformats.org/drawingml/2006/table">
            <a:tbl>
              <a:tblPr/>
              <a:tblGrid>
                <a:gridCol w="3806613">
                  <a:extLst>
                    <a:ext uri="{9D8B030D-6E8A-4147-A177-3AD203B41FA5}">
                      <a16:colId xmlns:a16="http://schemas.microsoft.com/office/drawing/2014/main" val="2004639104"/>
                    </a:ext>
                  </a:extLst>
                </a:gridCol>
                <a:gridCol w="3806613">
                  <a:extLst>
                    <a:ext uri="{9D8B030D-6E8A-4147-A177-3AD203B41FA5}">
                      <a16:colId xmlns:a16="http://schemas.microsoft.com/office/drawing/2014/main" val="3075652615"/>
                    </a:ext>
                  </a:extLst>
                </a:gridCol>
                <a:gridCol w="3806613">
                  <a:extLst>
                    <a:ext uri="{9D8B030D-6E8A-4147-A177-3AD203B41FA5}">
                      <a16:colId xmlns:a16="http://schemas.microsoft.com/office/drawing/2014/main" val="262866563"/>
                    </a:ext>
                  </a:extLst>
                </a:gridCol>
              </a:tblGrid>
              <a:tr h="227295">
                <a:tc>
                  <a:txBody>
                    <a:bodyPr/>
                    <a:lstStyle/>
                    <a:p>
                      <a:pPr algn="l" fontAlgn="t"/>
                      <a:r>
                        <a:rPr lang="en-IN" sz="1400">
                          <a:solidFill>
                            <a:srgbClr val="000000"/>
                          </a:solidFill>
                          <a:effectLst/>
                          <a:latin typeface="times new roman" panose="02020603050405020304" pitchFamily="18" charset="0"/>
                        </a:rPr>
                        <a:t>No.</a:t>
                      </a:r>
                    </a:p>
                  </a:txBody>
                  <a:tcPr marL="19817" marR="19817" marT="19817" marB="19817">
                    <a:lnL w="6350" cap="flat" cmpd="sng" algn="ctr">
                      <a:solidFill>
                        <a:srgbClr val="605106"/>
                      </a:solidFill>
                      <a:prstDash val="solid"/>
                      <a:round/>
                      <a:headEnd type="none" w="med" len="med"/>
                      <a:tailEnd type="none" w="med" len="med"/>
                    </a:lnL>
                    <a:lnR w="6350" cap="flat" cmpd="sng" algn="ctr">
                      <a:solidFill>
                        <a:srgbClr val="605106"/>
                      </a:solidFill>
                      <a:prstDash val="solid"/>
                      <a:round/>
                      <a:headEnd type="none" w="med" len="med"/>
                      <a:tailEnd type="none" w="med" len="med"/>
                    </a:lnR>
                    <a:lnT w="6350" cap="flat" cmpd="sng" algn="ctr">
                      <a:solidFill>
                        <a:srgbClr val="60510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Mode</a:t>
                      </a:r>
                    </a:p>
                  </a:txBody>
                  <a:tcPr marL="19817" marR="19817" marT="19817" marB="19817">
                    <a:lnL w="6350" cap="flat" cmpd="sng" algn="ctr">
                      <a:solidFill>
                        <a:srgbClr val="605106"/>
                      </a:solidFill>
                      <a:prstDash val="solid"/>
                      <a:round/>
                      <a:headEnd type="none" w="med" len="med"/>
                      <a:tailEnd type="none" w="med" len="med"/>
                    </a:lnL>
                    <a:lnR w="6350" cap="flat" cmpd="sng" algn="ctr">
                      <a:solidFill>
                        <a:srgbClr val="605106"/>
                      </a:solidFill>
                      <a:prstDash val="solid"/>
                      <a:round/>
                      <a:headEnd type="none" w="med" len="med"/>
                      <a:tailEnd type="none" w="med" len="med"/>
                    </a:lnR>
                    <a:lnT w="6350" cap="flat" cmpd="sng" algn="ctr">
                      <a:solidFill>
                        <a:srgbClr val="60510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Description</a:t>
                      </a:r>
                    </a:p>
                  </a:txBody>
                  <a:tcPr marL="19817" marR="19817" marT="19817" marB="19817">
                    <a:lnL w="6350" cap="flat" cmpd="sng" algn="ctr">
                      <a:solidFill>
                        <a:srgbClr val="605106"/>
                      </a:solidFill>
                      <a:prstDash val="solid"/>
                      <a:round/>
                      <a:headEnd type="none" w="med" len="med"/>
                      <a:tailEnd type="none" w="med" len="med"/>
                    </a:lnL>
                    <a:lnR w="6350" cap="flat" cmpd="sng" algn="ctr">
                      <a:solidFill>
                        <a:srgbClr val="605106"/>
                      </a:solidFill>
                      <a:prstDash val="solid"/>
                      <a:round/>
                      <a:headEnd type="none" w="med" len="med"/>
                      <a:tailEnd type="none" w="med" len="med"/>
                    </a:lnR>
                    <a:lnT w="6350" cap="flat" cmpd="sng" algn="ctr">
                      <a:solidFill>
                        <a:srgbClr val="60510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801362037"/>
                  </a:ext>
                </a:extLst>
              </a:tr>
              <a:tr h="420150">
                <a:tc>
                  <a:txBody>
                    <a:bodyPr/>
                    <a:lstStyle/>
                    <a:p>
                      <a:pPr algn="just" fontAlgn="t"/>
                      <a:r>
                        <a:rPr lang="en-IN" sz="1400">
                          <a:solidFill>
                            <a:srgbClr val="333333"/>
                          </a:solidFill>
                          <a:effectLst/>
                          <a:latin typeface="inter-regular"/>
                        </a:rPr>
                        <a:t>1)</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no</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is the default autowiring mode. It means no autowiring bydefault.</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58204049"/>
                  </a:ext>
                </a:extLst>
              </a:tr>
              <a:tr h="934848">
                <a:tc>
                  <a:txBody>
                    <a:bodyPr/>
                    <a:lstStyle/>
                    <a:p>
                      <a:pPr algn="just" fontAlgn="t"/>
                      <a:r>
                        <a:rPr lang="en-IN" sz="1400" dirty="0">
                          <a:solidFill>
                            <a:srgbClr val="333333"/>
                          </a:solidFill>
                          <a:effectLst/>
                          <a:latin typeface="inter-regular"/>
                        </a:rPr>
                        <a:t>2)</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byName</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The byName mode injects the object dependency according to name of the bean. In such case, property name and bean name must be same. It internally calls setter method.</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55832672"/>
                  </a:ext>
                </a:extLst>
              </a:tr>
              <a:tr h="820471">
                <a:tc>
                  <a:txBody>
                    <a:bodyPr/>
                    <a:lstStyle/>
                    <a:p>
                      <a:pPr algn="just" fontAlgn="t"/>
                      <a:r>
                        <a:rPr lang="en-IN" sz="1400">
                          <a:solidFill>
                            <a:srgbClr val="333333"/>
                          </a:solidFill>
                          <a:effectLst/>
                          <a:latin typeface="inter-regular"/>
                        </a:rPr>
                        <a:t>3)</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byType</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The byType mode injects the object dependency according to type. So property name and bean name can be different. It internally calls setter method.</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14249637"/>
                  </a:ext>
                </a:extLst>
              </a:tr>
              <a:tr h="763281">
                <a:tc>
                  <a:txBody>
                    <a:bodyPr/>
                    <a:lstStyle/>
                    <a:p>
                      <a:pPr algn="just" fontAlgn="t"/>
                      <a:r>
                        <a:rPr lang="en-IN" sz="1400">
                          <a:solidFill>
                            <a:srgbClr val="333333"/>
                          </a:solidFill>
                          <a:effectLst/>
                          <a:latin typeface="inter-regular"/>
                        </a:rPr>
                        <a:t>4)</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dirty="0">
                          <a:solidFill>
                            <a:srgbClr val="333333"/>
                          </a:solidFill>
                          <a:effectLst/>
                          <a:latin typeface="inter-regular"/>
                        </a:rPr>
                        <a:t>constructor</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The constructor mode injects the dependency by calling the constructor of the class. It calls the constructor having large number of parameters.</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28931340"/>
                  </a:ext>
                </a:extLst>
              </a:tr>
              <a:tr h="248584">
                <a:tc>
                  <a:txBody>
                    <a:bodyPr/>
                    <a:lstStyle/>
                    <a:p>
                      <a:pPr algn="just" fontAlgn="t"/>
                      <a:r>
                        <a:rPr lang="en-IN" sz="1400">
                          <a:solidFill>
                            <a:srgbClr val="333333"/>
                          </a:solidFill>
                          <a:effectLst/>
                          <a:latin typeface="inter-regular"/>
                        </a:rPr>
                        <a:t>5)</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autodetect</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It is deprecated since Spring 3.</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24872032"/>
                  </a:ext>
                </a:extLst>
              </a:tr>
            </a:tbl>
          </a:graphicData>
        </a:graphic>
      </p:graphicFrame>
    </p:spTree>
    <p:extLst>
      <p:ext uri="{BB962C8B-B14F-4D97-AF65-F5344CB8AC3E}">
        <p14:creationId xmlns:p14="http://schemas.microsoft.com/office/powerpoint/2010/main" val="2186027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F3FCE-3239-08BC-41AF-62CBFF3E2188}"/>
              </a:ext>
            </a:extLst>
          </p:cNvPr>
          <p:cNvSpPr>
            <a:spLocks noGrp="1"/>
          </p:cNvSpPr>
          <p:nvPr>
            <p:ph type="title"/>
          </p:nvPr>
        </p:nvSpPr>
        <p:spPr>
          <a:xfrm>
            <a:off x="677334" y="0"/>
            <a:ext cx="8596668" cy="670560"/>
          </a:xfrm>
        </p:spPr>
        <p:txBody>
          <a:bodyPr>
            <a:normAutofit fontScale="90000"/>
          </a:bodyPr>
          <a:lstStyle/>
          <a:p>
            <a:r>
              <a:rPr lang="en-IN" sz="1800" b="1" i="0" dirty="0">
                <a:solidFill>
                  <a:srgbClr val="C00000"/>
                </a:solidFill>
                <a:effectLst/>
                <a:latin typeface="Cambria" panose="02040503050406030204" pitchFamily="18" charset="0"/>
              </a:rPr>
              <a:t>Setter vs. Constructor Injection</a:t>
            </a:r>
            <a:br>
              <a:rPr lang="en-IN" sz="1800" b="1" i="0" dirty="0">
                <a:solidFill>
                  <a:srgbClr val="C00000"/>
                </a:solidFill>
                <a:effectLst/>
                <a:latin typeface="Cambria" panose="02040503050406030204" pitchFamily="18" charset="0"/>
              </a:rPr>
            </a:br>
            <a:endParaRPr lang="en-IN" dirty="0"/>
          </a:p>
        </p:txBody>
      </p:sp>
      <p:graphicFrame>
        <p:nvGraphicFramePr>
          <p:cNvPr id="4" name="Content Placeholder 3">
            <a:extLst>
              <a:ext uri="{FF2B5EF4-FFF2-40B4-BE49-F238E27FC236}">
                <a16:creationId xmlns:a16="http://schemas.microsoft.com/office/drawing/2014/main" id="{C1AA91AF-4B5F-9D91-B717-9AE39514C556}"/>
              </a:ext>
            </a:extLst>
          </p:cNvPr>
          <p:cNvGraphicFramePr>
            <a:graphicFrameLocks noGrp="1"/>
          </p:cNvGraphicFramePr>
          <p:nvPr>
            <p:ph idx="1"/>
            <p:extLst>
              <p:ext uri="{D42A27DB-BD31-4B8C-83A1-F6EECF244321}">
                <p14:modId xmlns:p14="http://schemas.microsoft.com/office/powerpoint/2010/main" val="35069194"/>
              </p:ext>
            </p:extLst>
          </p:nvPr>
        </p:nvGraphicFramePr>
        <p:xfrm>
          <a:off x="182880" y="680720"/>
          <a:ext cx="11409680" cy="5713812"/>
        </p:xfrm>
        <a:graphic>
          <a:graphicData uri="http://schemas.openxmlformats.org/drawingml/2006/table">
            <a:tbl>
              <a:tblPr/>
              <a:tblGrid>
                <a:gridCol w="5589039">
                  <a:extLst>
                    <a:ext uri="{9D8B030D-6E8A-4147-A177-3AD203B41FA5}">
                      <a16:colId xmlns:a16="http://schemas.microsoft.com/office/drawing/2014/main" val="2014383033"/>
                    </a:ext>
                  </a:extLst>
                </a:gridCol>
                <a:gridCol w="5820641">
                  <a:extLst>
                    <a:ext uri="{9D8B030D-6E8A-4147-A177-3AD203B41FA5}">
                      <a16:colId xmlns:a16="http://schemas.microsoft.com/office/drawing/2014/main" val="3476501079"/>
                    </a:ext>
                  </a:extLst>
                </a:gridCol>
              </a:tblGrid>
              <a:tr h="323176">
                <a:tc>
                  <a:txBody>
                    <a:bodyPr/>
                    <a:lstStyle/>
                    <a:p>
                      <a:pPr algn="ctr" fontAlgn="t">
                        <a:spcBef>
                          <a:spcPts val="569"/>
                        </a:spcBef>
                        <a:spcAft>
                          <a:spcPts val="569"/>
                        </a:spcAft>
                      </a:pPr>
                      <a:r>
                        <a:rPr lang="en-IN" sz="1600" b="1">
                          <a:solidFill>
                            <a:srgbClr val="000000"/>
                          </a:solidFill>
                          <a:effectLst/>
                          <a:latin typeface="Cambria" panose="02040503050406030204" pitchFamily="18" charset="0"/>
                        </a:rPr>
                        <a:t>Setter</a:t>
                      </a:r>
                      <a:endParaRPr lang="en-IN"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fontAlgn="t">
                        <a:spcBef>
                          <a:spcPts val="569"/>
                        </a:spcBef>
                        <a:spcAft>
                          <a:spcPts val="569"/>
                        </a:spcAft>
                      </a:pPr>
                      <a:r>
                        <a:rPr lang="en-IN" sz="1600" b="1">
                          <a:solidFill>
                            <a:srgbClr val="000000"/>
                          </a:solidFill>
                          <a:effectLst/>
                          <a:latin typeface="Cambria" panose="02040503050406030204" pitchFamily="18" charset="0"/>
                        </a:rPr>
                        <a:t>Constructor</a:t>
                      </a:r>
                      <a:endParaRPr lang="en-IN"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3020805875"/>
                  </a:ext>
                </a:extLst>
              </a:tr>
              <a:tr h="323176">
                <a:tc>
                  <a:txBody>
                    <a:bodyPr/>
                    <a:lstStyle/>
                    <a:p>
                      <a:pPr algn="l" fontAlgn="t">
                        <a:spcBef>
                          <a:spcPts val="569"/>
                        </a:spcBef>
                        <a:spcAft>
                          <a:spcPts val="569"/>
                        </a:spcAft>
                      </a:pPr>
                      <a:r>
                        <a:rPr lang="en-US" sz="1600">
                          <a:solidFill>
                            <a:srgbClr val="000000"/>
                          </a:solidFill>
                          <a:effectLst/>
                          <a:latin typeface="Cambria" panose="02040503050406030204" pitchFamily="18" charset="0"/>
                        </a:rPr>
                        <a:t>Dependencies are injected using setter methods.</a:t>
                      </a:r>
                      <a:endParaRPr lang="en-US"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spcBef>
                          <a:spcPts val="569"/>
                        </a:spcBef>
                        <a:spcAft>
                          <a:spcPts val="569"/>
                        </a:spcAft>
                      </a:pPr>
                      <a:r>
                        <a:rPr lang="en-US" sz="1600">
                          <a:solidFill>
                            <a:srgbClr val="000000"/>
                          </a:solidFill>
                          <a:effectLst/>
                          <a:latin typeface="Cambria" panose="02040503050406030204" pitchFamily="18" charset="0"/>
                        </a:rPr>
                        <a:t>Dependencies are injected using constructor arguments.</a:t>
                      </a:r>
                      <a:endParaRPr lang="en-US"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10863630"/>
                  </a:ext>
                </a:extLst>
              </a:tr>
              <a:tr h="1292702">
                <a:tc>
                  <a:txBody>
                    <a:bodyPr/>
                    <a:lstStyle/>
                    <a:p>
                      <a:pPr algn="l" fontAlgn="t">
                        <a:spcBef>
                          <a:spcPts val="569"/>
                        </a:spcBef>
                        <a:spcAft>
                          <a:spcPts val="569"/>
                        </a:spcAft>
                      </a:pPr>
                      <a:r>
                        <a:rPr lang="en-US" sz="1600">
                          <a:solidFill>
                            <a:srgbClr val="000000"/>
                          </a:solidFill>
                          <a:effectLst/>
                          <a:latin typeface="Cambria" panose="02040503050406030204" pitchFamily="18" charset="0"/>
                        </a:rPr>
                        <a:t>Partial dependency injection is supported; we can ignore any property for injection. We can inject properties only if necessary.</a:t>
                      </a:r>
                      <a:endParaRPr lang="en-US"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spcBef>
                          <a:spcPts val="569"/>
                        </a:spcBef>
                        <a:spcAft>
                          <a:spcPts val="569"/>
                        </a:spcAft>
                      </a:pPr>
                      <a:r>
                        <a:rPr lang="en-US" sz="1600">
                          <a:solidFill>
                            <a:srgbClr val="000000"/>
                          </a:solidFill>
                          <a:effectLst/>
                          <a:latin typeface="Cambria" panose="02040503050406030204" pitchFamily="18" charset="0"/>
                        </a:rPr>
                        <a:t>Partial dependency injection is not supported; we cannot ignore the property if it is there in constructor parameter. All the parameters of constructor must be injected. Otherwise an overloaded constructor must be created with those properties need to be injected.</a:t>
                      </a:r>
                      <a:endParaRPr lang="en-US"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61812432"/>
                  </a:ext>
                </a:extLst>
              </a:tr>
              <a:tr h="646351">
                <a:tc>
                  <a:txBody>
                    <a:bodyPr/>
                    <a:lstStyle/>
                    <a:p>
                      <a:pPr algn="l" fontAlgn="t">
                        <a:spcBef>
                          <a:spcPts val="569"/>
                        </a:spcBef>
                        <a:spcAft>
                          <a:spcPts val="569"/>
                        </a:spcAft>
                      </a:pPr>
                      <a:r>
                        <a:rPr lang="en-US" sz="1600" dirty="0">
                          <a:solidFill>
                            <a:srgbClr val="000000"/>
                          </a:solidFill>
                          <a:effectLst/>
                          <a:latin typeface="Cambria" panose="02040503050406030204" pitchFamily="18" charset="0"/>
                        </a:rPr>
                        <a:t>If we use constructor and setter injection both, setter injection will be used because setter methods will be executed after constructor.</a:t>
                      </a:r>
                      <a:endParaRPr lang="en-US" sz="1600" dirty="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spcBef>
                          <a:spcPts val="569"/>
                        </a:spcBef>
                        <a:spcAft>
                          <a:spcPts val="569"/>
                        </a:spcAft>
                      </a:pPr>
                      <a:r>
                        <a:rPr lang="en-US" sz="1600">
                          <a:solidFill>
                            <a:srgbClr val="000000"/>
                          </a:solidFill>
                          <a:effectLst/>
                          <a:latin typeface="Cambria" panose="02040503050406030204" pitchFamily="18" charset="0"/>
                        </a:rPr>
                        <a:t>If we use constructor and setter injection, constructor injection will </a:t>
                      </a:r>
                      <a:r>
                        <a:rPr lang="en-US" sz="1600" b="1">
                          <a:solidFill>
                            <a:srgbClr val="000000"/>
                          </a:solidFill>
                          <a:effectLst/>
                          <a:latin typeface="Cambria" panose="02040503050406030204" pitchFamily="18" charset="0"/>
                        </a:rPr>
                        <a:t>not </a:t>
                      </a:r>
                      <a:r>
                        <a:rPr lang="en-US" sz="1600">
                          <a:solidFill>
                            <a:srgbClr val="000000"/>
                          </a:solidFill>
                          <a:effectLst/>
                          <a:latin typeface="Cambria" panose="02040503050406030204" pitchFamily="18" charset="0"/>
                        </a:rPr>
                        <a:t>be used.</a:t>
                      </a:r>
                      <a:endParaRPr lang="en-US"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12735045"/>
                  </a:ext>
                </a:extLst>
              </a:tr>
              <a:tr h="323176">
                <a:tc>
                  <a:txBody>
                    <a:bodyPr/>
                    <a:lstStyle/>
                    <a:p>
                      <a:pPr algn="l" fontAlgn="t">
                        <a:spcBef>
                          <a:spcPts val="569"/>
                        </a:spcBef>
                        <a:spcAft>
                          <a:spcPts val="569"/>
                        </a:spcAft>
                      </a:pPr>
                      <a:r>
                        <a:rPr lang="en-IN" sz="1600">
                          <a:solidFill>
                            <a:srgbClr val="000000"/>
                          </a:solidFill>
                          <a:effectLst/>
                          <a:latin typeface="Cambria" panose="02040503050406030204" pitchFamily="18" charset="0"/>
                        </a:rPr>
                        <a:t>Default constructor is mandatory.</a:t>
                      </a:r>
                      <a:endParaRPr lang="en-IN"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spcBef>
                          <a:spcPts val="569"/>
                        </a:spcBef>
                        <a:spcAft>
                          <a:spcPts val="569"/>
                        </a:spcAft>
                      </a:pPr>
                      <a:r>
                        <a:rPr lang="en-US" sz="1600">
                          <a:solidFill>
                            <a:srgbClr val="000000"/>
                          </a:solidFill>
                          <a:effectLst/>
                          <a:latin typeface="Cambria" panose="02040503050406030204" pitchFamily="18" charset="0"/>
                        </a:rPr>
                        <a:t>Default constructor is not mandatory.</a:t>
                      </a:r>
                      <a:endParaRPr lang="en-US"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97399"/>
                  </a:ext>
                </a:extLst>
              </a:tr>
              <a:tr h="323176">
                <a:tc>
                  <a:txBody>
                    <a:bodyPr/>
                    <a:lstStyle/>
                    <a:p>
                      <a:pPr algn="l" fontAlgn="t">
                        <a:spcBef>
                          <a:spcPts val="569"/>
                        </a:spcBef>
                        <a:spcAft>
                          <a:spcPts val="569"/>
                        </a:spcAft>
                      </a:pPr>
                      <a:r>
                        <a:rPr lang="en-IN" sz="1600">
                          <a:solidFill>
                            <a:srgbClr val="000000"/>
                          </a:solidFill>
                          <a:effectLst/>
                          <a:latin typeface="Cambria" panose="02040503050406030204" pitchFamily="18" charset="0"/>
                        </a:rPr>
                        <a:t>More readable</a:t>
                      </a:r>
                      <a:endParaRPr lang="en-IN"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spcBef>
                          <a:spcPts val="569"/>
                        </a:spcBef>
                        <a:spcAft>
                          <a:spcPts val="569"/>
                        </a:spcAft>
                      </a:pPr>
                      <a:r>
                        <a:rPr lang="en-US" sz="1600">
                          <a:solidFill>
                            <a:srgbClr val="000000"/>
                          </a:solidFill>
                          <a:effectLst/>
                          <a:latin typeface="Cambria" panose="02040503050406030204" pitchFamily="18" charset="0"/>
                        </a:rPr>
                        <a:t>Less Readable when there is more number of properties in class.</a:t>
                      </a:r>
                      <a:endParaRPr lang="en-US"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32641919"/>
                  </a:ext>
                </a:extLst>
              </a:tr>
              <a:tr h="969527">
                <a:tc>
                  <a:txBody>
                    <a:bodyPr/>
                    <a:lstStyle/>
                    <a:p>
                      <a:pPr algn="l" fontAlgn="t">
                        <a:spcBef>
                          <a:spcPts val="569"/>
                        </a:spcBef>
                        <a:spcAft>
                          <a:spcPts val="569"/>
                        </a:spcAft>
                      </a:pPr>
                      <a:r>
                        <a:rPr lang="en-US" sz="1600">
                          <a:solidFill>
                            <a:srgbClr val="000000"/>
                          </a:solidFill>
                          <a:effectLst/>
                          <a:latin typeface="Cambria" panose="02040503050406030204" pitchFamily="18" charset="0"/>
                        </a:rPr>
                        <a:t>Less secure than constructor inject, because while using setter injection, you can override certain dependency by sub-classes overridden setter methods.</a:t>
                      </a:r>
                      <a:endParaRPr lang="en-US"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spcBef>
                          <a:spcPts val="569"/>
                        </a:spcBef>
                        <a:spcAft>
                          <a:spcPts val="569"/>
                        </a:spcAft>
                      </a:pPr>
                      <a:r>
                        <a:rPr lang="en-US" sz="1600">
                          <a:solidFill>
                            <a:srgbClr val="000000"/>
                          </a:solidFill>
                          <a:effectLst/>
                          <a:latin typeface="Cambria" panose="02040503050406030204" pitchFamily="18" charset="0"/>
                        </a:rPr>
                        <a:t>More secure than setter inject as dependency cannot be overridden, sub-classes still has to invoke super class constructors.</a:t>
                      </a:r>
                      <a:endParaRPr lang="en-US"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9582253"/>
                  </a:ext>
                </a:extLst>
              </a:tr>
              <a:tr h="1427359">
                <a:tc>
                  <a:txBody>
                    <a:bodyPr/>
                    <a:lstStyle/>
                    <a:p>
                      <a:pPr algn="l" fontAlgn="t">
                        <a:spcBef>
                          <a:spcPts val="569"/>
                        </a:spcBef>
                        <a:spcAft>
                          <a:spcPts val="569"/>
                        </a:spcAft>
                      </a:pPr>
                      <a:r>
                        <a:rPr lang="en-US" sz="1600">
                          <a:effectLst/>
                          <a:latin typeface="Cambria" panose="02040503050406030204" pitchFamily="18" charset="0"/>
                        </a:rPr>
                        <a:t>If two objects dependent each other, the circular dependency has no effect as objects use setter methods of other.</a:t>
                      </a:r>
                    </a:p>
                    <a:p>
                      <a:pPr algn="l" fontAlgn="t"/>
                      <a:br>
                        <a:rPr lang="en-US" sz="1600">
                          <a:solidFill>
                            <a:srgbClr val="000000"/>
                          </a:solidFill>
                          <a:effectLst/>
                          <a:latin typeface="Cambria" panose="02040503050406030204" pitchFamily="18" charset="0"/>
                        </a:rPr>
                      </a:br>
                      <a:endParaRPr lang="en-US"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spcBef>
                          <a:spcPts val="569"/>
                        </a:spcBef>
                        <a:spcAft>
                          <a:spcPts val="569"/>
                        </a:spcAft>
                      </a:pPr>
                      <a:r>
                        <a:rPr lang="en-US" sz="1600" dirty="0">
                          <a:effectLst/>
                          <a:latin typeface="Cambria" panose="02040503050406030204" pitchFamily="18" charset="0"/>
                        </a:rPr>
                        <a:t>If two objects dependent each other, the circular dependency has an effect and exception will be thrown from spring. One object has to wait for other object creation; both the objects wait for other creation results in </a:t>
                      </a:r>
                      <a:r>
                        <a:rPr lang="en-US" sz="1600" dirty="0" err="1">
                          <a:effectLst/>
                          <a:latin typeface="Cambria" panose="02040503050406030204" pitchFamily="18" charset="0"/>
                        </a:rPr>
                        <a:t>ObjectCurrentlyInCreationException</a:t>
                      </a:r>
                      <a:r>
                        <a:rPr lang="en-US" sz="1600" dirty="0">
                          <a:effectLst/>
                          <a:latin typeface="Cambria" panose="020405030504060302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32570723"/>
                  </a:ext>
                </a:extLst>
              </a:tr>
            </a:tbl>
          </a:graphicData>
        </a:graphic>
      </p:graphicFrame>
    </p:spTree>
    <p:extLst>
      <p:ext uri="{BB962C8B-B14F-4D97-AF65-F5344CB8AC3E}">
        <p14:creationId xmlns:p14="http://schemas.microsoft.com/office/powerpoint/2010/main" val="2631908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E9D51-6F31-FAB2-CDB2-2CF48914D560}"/>
              </a:ext>
            </a:extLst>
          </p:cNvPr>
          <p:cNvSpPr>
            <a:spLocks noGrp="1"/>
          </p:cNvSpPr>
          <p:nvPr>
            <p:ph type="title"/>
          </p:nvPr>
        </p:nvSpPr>
        <p:spPr>
          <a:xfrm>
            <a:off x="677334" y="121920"/>
            <a:ext cx="8596668" cy="694718"/>
          </a:xfrm>
        </p:spPr>
        <p:txBody>
          <a:bodyPr>
            <a:normAutofit fontScale="90000"/>
          </a:bodyPr>
          <a:lstStyle/>
          <a:p>
            <a:r>
              <a:rPr lang="en-IN" sz="1800" b="1" i="0" dirty="0">
                <a:solidFill>
                  <a:srgbClr val="C00000"/>
                </a:solidFill>
                <a:effectLst/>
                <a:latin typeface="Cambria" panose="02040503050406030204" pitchFamily="18" charset="0"/>
              </a:rPr>
              <a:t>Spring Bean Scopes</a:t>
            </a:r>
            <a:br>
              <a:rPr lang="en-IN" sz="1800" b="1" i="0" dirty="0">
                <a:solidFill>
                  <a:srgbClr val="C00000"/>
                </a:solidFill>
                <a:effectLst/>
                <a:latin typeface="Cambria" panose="02040503050406030204" pitchFamily="18" charset="0"/>
              </a:rPr>
            </a:br>
            <a:endParaRPr lang="en-IN" dirty="0"/>
          </a:p>
        </p:txBody>
      </p:sp>
      <p:graphicFrame>
        <p:nvGraphicFramePr>
          <p:cNvPr id="4" name="Content Placeholder 3">
            <a:extLst>
              <a:ext uri="{FF2B5EF4-FFF2-40B4-BE49-F238E27FC236}">
                <a16:creationId xmlns:a16="http://schemas.microsoft.com/office/drawing/2014/main" id="{EA6AAB2A-63EE-1CF2-45D1-07B000F1F652}"/>
              </a:ext>
            </a:extLst>
          </p:cNvPr>
          <p:cNvGraphicFramePr>
            <a:graphicFrameLocks noGrp="1"/>
          </p:cNvGraphicFramePr>
          <p:nvPr>
            <p:ph idx="1"/>
            <p:extLst>
              <p:ext uri="{D42A27DB-BD31-4B8C-83A1-F6EECF244321}">
                <p14:modId xmlns:p14="http://schemas.microsoft.com/office/powerpoint/2010/main" val="2567210104"/>
              </p:ext>
            </p:extLst>
          </p:nvPr>
        </p:nvGraphicFramePr>
        <p:xfrm>
          <a:off x="203200" y="589280"/>
          <a:ext cx="11744960" cy="6014720"/>
        </p:xfrm>
        <a:graphic>
          <a:graphicData uri="http://schemas.openxmlformats.org/drawingml/2006/table">
            <a:tbl>
              <a:tblPr/>
              <a:tblGrid>
                <a:gridCol w="1742465">
                  <a:extLst>
                    <a:ext uri="{9D8B030D-6E8A-4147-A177-3AD203B41FA5}">
                      <a16:colId xmlns:a16="http://schemas.microsoft.com/office/drawing/2014/main" val="507765266"/>
                    </a:ext>
                  </a:extLst>
                </a:gridCol>
                <a:gridCol w="10002495">
                  <a:extLst>
                    <a:ext uri="{9D8B030D-6E8A-4147-A177-3AD203B41FA5}">
                      <a16:colId xmlns:a16="http://schemas.microsoft.com/office/drawing/2014/main" val="3604605693"/>
                    </a:ext>
                  </a:extLst>
                </a:gridCol>
              </a:tblGrid>
              <a:tr h="284160">
                <a:tc>
                  <a:txBody>
                    <a:bodyPr/>
                    <a:lstStyle/>
                    <a:p>
                      <a:pPr algn="ctr" fontAlgn="t">
                        <a:spcBef>
                          <a:spcPts val="569"/>
                        </a:spcBef>
                        <a:spcAft>
                          <a:spcPts val="569"/>
                        </a:spcAft>
                      </a:pPr>
                      <a:r>
                        <a:rPr lang="en-IN" sz="1200" b="1">
                          <a:effectLst/>
                          <a:latin typeface="Cambria" panose="02040503050406030204" pitchFamily="18" charset="0"/>
                        </a:rPr>
                        <a:t>Scope</a:t>
                      </a:r>
                      <a:endParaRPr lang="en-IN" sz="12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t">
                        <a:spcBef>
                          <a:spcPts val="569"/>
                        </a:spcBef>
                        <a:spcAft>
                          <a:spcPts val="569"/>
                        </a:spcAft>
                      </a:pPr>
                      <a:r>
                        <a:rPr lang="en-IN" sz="1200" b="1">
                          <a:effectLst/>
                          <a:latin typeface="Cambria" panose="02040503050406030204" pitchFamily="18" charset="0"/>
                        </a:rPr>
                        <a:t>Description</a:t>
                      </a:r>
                      <a:endParaRPr lang="en-IN" sz="12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8789399"/>
                  </a:ext>
                </a:extLst>
              </a:tr>
              <a:tr h="1799680">
                <a:tc>
                  <a:txBody>
                    <a:bodyPr/>
                    <a:lstStyle/>
                    <a:p>
                      <a:pPr algn="just" fontAlgn="t">
                        <a:spcBef>
                          <a:spcPts val="569"/>
                        </a:spcBef>
                        <a:spcAft>
                          <a:spcPts val="569"/>
                        </a:spcAft>
                      </a:pPr>
                      <a:r>
                        <a:rPr lang="en-IN" sz="1200">
                          <a:effectLst/>
                          <a:latin typeface="Cambria" panose="02040503050406030204" pitchFamily="18" charset="0"/>
                        </a:rPr>
                        <a:t>singleton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fontAlgn="t">
                        <a:spcBef>
                          <a:spcPts val="569"/>
                        </a:spcBef>
                        <a:spcAft>
                          <a:spcPts val="569"/>
                        </a:spcAft>
                      </a:pPr>
                      <a:r>
                        <a:rPr lang="en-US" sz="1200" dirty="0">
                          <a:effectLst/>
                          <a:latin typeface="Cambria" panose="02040503050406030204" pitchFamily="18" charset="0"/>
                        </a:rPr>
                        <a:t>Spring container creates only one object for JavaBean class. This single will be used every time whenever the bean is to be injected.</a:t>
                      </a:r>
                    </a:p>
                    <a:p>
                      <a:pPr algn="just" fontAlgn="t">
                        <a:spcBef>
                          <a:spcPts val="569"/>
                        </a:spcBef>
                        <a:spcAft>
                          <a:spcPts val="569"/>
                        </a:spcAft>
                      </a:pPr>
                      <a:r>
                        <a:rPr lang="en-US" sz="1200" dirty="0">
                          <a:effectLst/>
                          <a:latin typeface="Cambria" panose="02040503050406030204" pitchFamily="18" charset="0"/>
                        </a:rPr>
                        <a:t>Singleton means one object per JVM.</a:t>
                      </a:r>
                    </a:p>
                    <a:p>
                      <a:pPr algn="just" fontAlgn="t">
                        <a:spcBef>
                          <a:spcPts val="569"/>
                        </a:spcBef>
                        <a:spcAft>
                          <a:spcPts val="569"/>
                        </a:spcAft>
                      </a:pPr>
                      <a:r>
                        <a:rPr lang="en-US" sz="1200" dirty="0">
                          <a:effectLst/>
                          <a:latin typeface="Cambria" panose="02040503050406030204" pitchFamily="18" charset="0"/>
                        </a:rPr>
                        <a:t>This is the default scope of a bean. But we can configure explicitly as below.</a:t>
                      </a:r>
                    </a:p>
                    <a:p>
                      <a:pPr algn="just" fontAlgn="t">
                        <a:spcBef>
                          <a:spcPts val="569"/>
                        </a:spcBef>
                        <a:spcAft>
                          <a:spcPts val="569"/>
                        </a:spcAft>
                      </a:pPr>
                      <a:r>
                        <a:rPr lang="en-US" sz="1000" dirty="0">
                          <a:solidFill>
                            <a:srgbClr val="008080"/>
                          </a:solidFill>
                          <a:effectLst/>
                          <a:latin typeface="Courier New" panose="02070309020205020404" pitchFamily="49" charset="0"/>
                        </a:rPr>
                        <a:t>&lt;</a:t>
                      </a:r>
                      <a:r>
                        <a:rPr lang="en-US" sz="1000" dirty="0">
                          <a:solidFill>
                            <a:srgbClr val="3F7F7F"/>
                          </a:solidFill>
                          <a:effectLst/>
                          <a:latin typeface="Courier New" panose="02070309020205020404" pitchFamily="49" charset="0"/>
                        </a:rPr>
                        <a:t>bean</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id</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a:t>
                      </a:r>
                      <a:r>
                        <a:rPr lang="en-US" sz="1000" i="1" dirty="0" err="1">
                          <a:solidFill>
                            <a:srgbClr val="2A00FF"/>
                          </a:solidFill>
                          <a:effectLst/>
                          <a:latin typeface="Courier New" panose="02070309020205020404" pitchFamily="49" charset="0"/>
                        </a:rPr>
                        <a:t>adrress</a:t>
                      </a:r>
                      <a:r>
                        <a:rPr lang="en-US" sz="1000" i="1" dirty="0">
                          <a:solidFill>
                            <a:srgbClr val="2A00FF"/>
                          </a:solidFill>
                          <a:effectLst/>
                          <a:latin typeface="Courier New" panose="02070309020205020404" pitchFamily="49" charset="0"/>
                        </a:rPr>
                        <a:t>"</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class</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a:t>
                      </a:r>
                      <a:r>
                        <a:rPr lang="en-US" sz="1000" i="1" dirty="0" err="1">
                          <a:solidFill>
                            <a:srgbClr val="2A00FF"/>
                          </a:solidFill>
                          <a:effectLst/>
                          <a:latin typeface="Courier New" panose="02070309020205020404" pitchFamily="49" charset="0"/>
                        </a:rPr>
                        <a:t>com.javacoding.EmplyeeAdress</a:t>
                      </a:r>
                      <a:r>
                        <a:rPr lang="en-US" sz="1000" i="1" dirty="0">
                          <a:solidFill>
                            <a:srgbClr val="2A00FF"/>
                          </a:solidFill>
                          <a:effectLst/>
                          <a:latin typeface="Courier New" panose="02070309020205020404" pitchFamily="49" charset="0"/>
                        </a:rPr>
                        <a:t>"</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scope</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"singleton"</a:t>
                      </a:r>
                      <a:r>
                        <a:rPr lang="en-US" sz="1000" dirty="0">
                          <a:solidFill>
                            <a:srgbClr val="008080"/>
                          </a:solidFill>
                          <a:effectLst/>
                          <a:latin typeface="Courier New" panose="02070309020205020404" pitchFamily="49" charset="0"/>
                        </a:rPr>
                        <a:t>&gt;&lt;/</a:t>
                      </a:r>
                      <a:r>
                        <a:rPr lang="en-US" sz="1000" dirty="0">
                          <a:solidFill>
                            <a:srgbClr val="3F7F7F"/>
                          </a:solidFill>
                          <a:effectLst/>
                          <a:latin typeface="Courier New" panose="02070309020205020404" pitchFamily="49" charset="0"/>
                        </a:rPr>
                        <a:t>bean</a:t>
                      </a:r>
                      <a:r>
                        <a:rPr lang="en-US" sz="1000" dirty="0">
                          <a:solidFill>
                            <a:srgbClr val="008080"/>
                          </a:solidFill>
                          <a:effectLst/>
                          <a:latin typeface="Courier New" panose="02070309020205020404" pitchFamily="49" charset="0"/>
                        </a:rPr>
                        <a:t>&gt;</a:t>
                      </a:r>
                      <a:endParaRPr lang="en-US" sz="1200" dirty="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61037651"/>
                  </a:ext>
                </a:extLst>
              </a:tr>
              <a:tr h="757760">
                <a:tc>
                  <a:txBody>
                    <a:bodyPr/>
                    <a:lstStyle/>
                    <a:p>
                      <a:pPr algn="just" fontAlgn="t">
                        <a:spcBef>
                          <a:spcPts val="569"/>
                        </a:spcBef>
                        <a:spcAft>
                          <a:spcPts val="569"/>
                        </a:spcAft>
                      </a:pPr>
                      <a:r>
                        <a:rPr lang="en-IN" sz="1200">
                          <a:effectLst/>
                          <a:latin typeface="Cambria" panose="02040503050406030204" pitchFamily="18" charset="0"/>
                        </a:rPr>
                        <a:t>prototype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fontAlgn="t">
                        <a:spcBef>
                          <a:spcPts val="569"/>
                        </a:spcBef>
                        <a:spcAft>
                          <a:spcPts val="569"/>
                        </a:spcAft>
                      </a:pPr>
                      <a:r>
                        <a:rPr lang="en-US" sz="1200" dirty="0">
                          <a:effectLst/>
                          <a:latin typeface="Cambria" panose="02040503050406030204" pitchFamily="18" charset="0"/>
                        </a:rPr>
                        <a:t>Spring creates new object for each bean consumption.</a:t>
                      </a:r>
                    </a:p>
                    <a:p>
                      <a:pPr algn="just" fontAlgn="t">
                        <a:spcBef>
                          <a:spcPts val="569"/>
                        </a:spcBef>
                        <a:spcAft>
                          <a:spcPts val="569"/>
                        </a:spcAft>
                      </a:pPr>
                      <a:r>
                        <a:rPr lang="en-US" sz="1000" dirty="0">
                          <a:solidFill>
                            <a:srgbClr val="008080"/>
                          </a:solidFill>
                          <a:effectLst/>
                          <a:latin typeface="Courier New" panose="02070309020205020404" pitchFamily="49" charset="0"/>
                        </a:rPr>
                        <a:t>&lt;</a:t>
                      </a:r>
                      <a:r>
                        <a:rPr lang="en-US" sz="1000" dirty="0">
                          <a:solidFill>
                            <a:srgbClr val="3F7F7F"/>
                          </a:solidFill>
                          <a:effectLst/>
                          <a:latin typeface="Courier New" panose="02070309020205020404" pitchFamily="49" charset="0"/>
                        </a:rPr>
                        <a:t>bean</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id</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a:t>
                      </a:r>
                      <a:r>
                        <a:rPr lang="en-US" sz="1000" i="1" dirty="0" err="1">
                          <a:solidFill>
                            <a:srgbClr val="2A00FF"/>
                          </a:solidFill>
                          <a:effectLst/>
                          <a:latin typeface="Courier New" panose="02070309020205020404" pitchFamily="49" charset="0"/>
                        </a:rPr>
                        <a:t>adrress</a:t>
                      </a:r>
                      <a:r>
                        <a:rPr lang="en-US" sz="1000" i="1" dirty="0">
                          <a:solidFill>
                            <a:srgbClr val="2A00FF"/>
                          </a:solidFill>
                          <a:effectLst/>
                          <a:latin typeface="Courier New" panose="02070309020205020404" pitchFamily="49" charset="0"/>
                        </a:rPr>
                        <a:t>"</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class</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a:t>
                      </a:r>
                      <a:r>
                        <a:rPr lang="en-US" sz="1000" i="1" dirty="0" err="1">
                          <a:solidFill>
                            <a:srgbClr val="2A00FF"/>
                          </a:solidFill>
                          <a:effectLst/>
                          <a:latin typeface="Courier New" panose="02070309020205020404" pitchFamily="49" charset="0"/>
                        </a:rPr>
                        <a:t>com.javacoding.EmplyeeAdress</a:t>
                      </a:r>
                      <a:r>
                        <a:rPr lang="en-US" sz="1000" i="1" dirty="0">
                          <a:solidFill>
                            <a:srgbClr val="2A00FF"/>
                          </a:solidFill>
                          <a:effectLst/>
                          <a:latin typeface="Courier New" panose="02070309020205020404" pitchFamily="49" charset="0"/>
                        </a:rPr>
                        <a:t>"</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scope</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"prototype"</a:t>
                      </a:r>
                      <a:r>
                        <a:rPr lang="en-US" sz="1000" dirty="0">
                          <a:solidFill>
                            <a:srgbClr val="008080"/>
                          </a:solidFill>
                          <a:effectLst/>
                          <a:latin typeface="Courier New" panose="02070309020205020404" pitchFamily="49" charset="0"/>
                        </a:rPr>
                        <a:t>&gt;&lt;/</a:t>
                      </a:r>
                      <a:r>
                        <a:rPr lang="en-US" sz="1000" dirty="0">
                          <a:solidFill>
                            <a:srgbClr val="3F7F7F"/>
                          </a:solidFill>
                          <a:effectLst/>
                          <a:latin typeface="Courier New" panose="02070309020205020404" pitchFamily="49" charset="0"/>
                        </a:rPr>
                        <a:t>bean</a:t>
                      </a:r>
                      <a:r>
                        <a:rPr lang="en-US" sz="1000" dirty="0">
                          <a:solidFill>
                            <a:srgbClr val="008080"/>
                          </a:solidFill>
                          <a:effectLst/>
                          <a:latin typeface="Courier New" panose="02070309020205020404" pitchFamily="49" charset="0"/>
                        </a:rPr>
                        <a:t>&gt;</a:t>
                      </a:r>
                      <a:endParaRPr lang="en-US" sz="1200" dirty="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87152607"/>
                  </a:ext>
                </a:extLst>
              </a:tr>
              <a:tr h="1041920">
                <a:tc>
                  <a:txBody>
                    <a:bodyPr/>
                    <a:lstStyle/>
                    <a:p>
                      <a:pPr algn="just" fontAlgn="t">
                        <a:spcBef>
                          <a:spcPts val="569"/>
                        </a:spcBef>
                        <a:spcAft>
                          <a:spcPts val="569"/>
                        </a:spcAft>
                      </a:pPr>
                      <a:r>
                        <a:rPr lang="en-IN" sz="1200">
                          <a:effectLst/>
                          <a:latin typeface="Cambria" panose="02040503050406030204" pitchFamily="18" charset="0"/>
                        </a:rPr>
                        <a:t>request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fontAlgn="t">
                        <a:spcBef>
                          <a:spcPts val="569"/>
                        </a:spcBef>
                        <a:spcAft>
                          <a:spcPts val="569"/>
                        </a:spcAft>
                      </a:pPr>
                      <a:r>
                        <a:rPr lang="en-US" sz="1200" dirty="0">
                          <a:effectLst/>
                          <a:latin typeface="Cambria" panose="02040503050406030204" pitchFamily="18" charset="0"/>
                        </a:rPr>
                        <a:t>This is applicable with only Spring web module, when using spring </a:t>
                      </a:r>
                      <a:r>
                        <a:rPr lang="en-US" sz="1200" dirty="0" err="1">
                          <a:effectLst/>
                          <a:latin typeface="Cambria" panose="02040503050406030204" pitchFamily="18" charset="0"/>
                        </a:rPr>
                        <a:t>ApplicationContext</a:t>
                      </a:r>
                      <a:r>
                        <a:rPr lang="en-US" sz="1200" dirty="0">
                          <a:effectLst/>
                          <a:latin typeface="Cambria" panose="02040503050406030204" pitchFamily="18" charset="0"/>
                        </a:rPr>
                        <a:t>. A bean configured with this scope will be instantiated for each HHTP request.</a:t>
                      </a:r>
                    </a:p>
                    <a:p>
                      <a:pPr algn="just" fontAlgn="t">
                        <a:spcBef>
                          <a:spcPts val="569"/>
                        </a:spcBef>
                        <a:spcAft>
                          <a:spcPts val="569"/>
                        </a:spcAft>
                      </a:pPr>
                      <a:r>
                        <a:rPr lang="en-US" sz="1000" dirty="0">
                          <a:solidFill>
                            <a:srgbClr val="008080"/>
                          </a:solidFill>
                          <a:effectLst/>
                          <a:latin typeface="Courier New" panose="02070309020205020404" pitchFamily="49" charset="0"/>
                        </a:rPr>
                        <a:t>&lt;</a:t>
                      </a:r>
                      <a:r>
                        <a:rPr lang="en-US" sz="1000" dirty="0">
                          <a:solidFill>
                            <a:srgbClr val="3F7F7F"/>
                          </a:solidFill>
                          <a:effectLst/>
                          <a:latin typeface="Courier New" panose="02070309020205020404" pitchFamily="49" charset="0"/>
                        </a:rPr>
                        <a:t>bean</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id</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a:t>
                      </a:r>
                      <a:r>
                        <a:rPr lang="en-US" sz="1000" i="1" dirty="0" err="1">
                          <a:solidFill>
                            <a:srgbClr val="2A00FF"/>
                          </a:solidFill>
                          <a:effectLst/>
                          <a:latin typeface="Courier New" panose="02070309020205020404" pitchFamily="49" charset="0"/>
                        </a:rPr>
                        <a:t>adrress</a:t>
                      </a:r>
                      <a:r>
                        <a:rPr lang="en-US" sz="1000" i="1" dirty="0">
                          <a:solidFill>
                            <a:srgbClr val="2A00FF"/>
                          </a:solidFill>
                          <a:effectLst/>
                          <a:latin typeface="Courier New" panose="02070309020205020404" pitchFamily="49" charset="0"/>
                        </a:rPr>
                        <a:t>"</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class</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a:t>
                      </a:r>
                      <a:r>
                        <a:rPr lang="en-US" sz="1000" i="1" dirty="0" err="1">
                          <a:solidFill>
                            <a:srgbClr val="2A00FF"/>
                          </a:solidFill>
                          <a:effectLst/>
                          <a:latin typeface="Courier New" panose="02070309020205020404" pitchFamily="49" charset="0"/>
                        </a:rPr>
                        <a:t>com.javacoding.EmplyeeAdress</a:t>
                      </a:r>
                      <a:r>
                        <a:rPr lang="en-US" sz="1000" i="1" dirty="0">
                          <a:solidFill>
                            <a:srgbClr val="2A00FF"/>
                          </a:solidFill>
                          <a:effectLst/>
                          <a:latin typeface="Courier New" panose="02070309020205020404" pitchFamily="49" charset="0"/>
                        </a:rPr>
                        <a:t>"</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scope</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"request"</a:t>
                      </a:r>
                      <a:r>
                        <a:rPr lang="en-US" sz="1000" dirty="0">
                          <a:solidFill>
                            <a:srgbClr val="008080"/>
                          </a:solidFill>
                          <a:effectLst/>
                          <a:latin typeface="Courier New" panose="02070309020205020404" pitchFamily="49" charset="0"/>
                        </a:rPr>
                        <a:t>&gt;&lt;/</a:t>
                      </a:r>
                      <a:r>
                        <a:rPr lang="en-US" sz="1000" dirty="0">
                          <a:solidFill>
                            <a:srgbClr val="3F7F7F"/>
                          </a:solidFill>
                          <a:effectLst/>
                          <a:latin typeface="Courier New" panose="02070309020205020404" pitchFamily="49" charset="0"/>
                        </a:rPr>
                        <a:t>bean</a:t>
                      </a:r>
                      <a:r>
                        <a:rPr lang="en-US" sz="1000" dirty="0">
                          <a:solidFill>
                            <a:srgbClr val="008080"/>
                          </a:solidFill>
                          <a:effectLst/>
                          <a:latin typeface="Courier New" panose="02070309020205020404" pitchFamily="49" charset="0"/>
                        </a:rPr>
                        <a:t>&gt;</a:t>
                      </a:r>
                      <a:endParaRPr lang="en-US" sz="1200" dirty="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72638465"/>
                  </a:ext>
                </a:extLst>
              </a:tr>
              <a:tr h="1041920">
                <a:tc>
                  <a:txBody>
                    <a:bodyPr/>
                    <a:lstStyle/>
                    <a:p>
                      <a:pPr algn="just" fontAlgn="t">
                        <a:spcBef>
                          <a:spcPts val="569"/>
                        </a:spcBef>
                        <a:spcAft>
                          <a:spcPts val="569"/>
                        </a:spcAft>
                      </a:pPr>
                      <a:r>
                        <a:rPr lang="en-IN" sz="1200">
                          <a:effectLst/>
                          <a:latin typeface="Cambria" panose="02040503050406030204" pitchFamily="18" charset="0"/>
                        </a:rPr>
                        <a:t>session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fontAlgn="t">
                        <a:spcBef>
                          <a:spcPts val="569"/>
                        </a:spcBef>
                        <a:spcAft>
                          <a:spcPts val="569"/>
                        </a:spcAft>
                      </a:pPr>
                      <a:r>
                        <a:rPr lang="en-US" sz="1200" dirty="0">
                          <a:effectLst/>
                          <a:latin typeface="Cambria" panose="02040503050406030204" pitchFamily="18" charset="0"/>
                        </a:rPr>
                        <a:t>This is applicable with only Spring web module, when using spring </a:t>
                      </a:r>
                      <a:r>
                        <a:rPr lang="en-US" sz="1200" dirty="0" err="1">
                          <a:effectLst/>
                          <a:latin typeface="Cambria" panose="02040503050406030204" pitchFamily="18" charset="0"/>
                        </a:rPr>
                        <a:t>ApplicationContext</a:t>
                      </a:r>
                      <a:r>
                        <a:rPr lang="en-US" sz="1200" dirty="0">
                          <a:effectLst/>
                          <a:latin typeface="Cambria" panose="02040503050406030204" pitchFamily="18" charset="0"/>
                        </a:rPr>
                        <a:t>. A bean configured with this scope will be instantiated for each HHTP session.</a:t>
                      </a:r>
                    </a:p>
                    <a:p>
                      <a:pPr algn="just" fontAlgn="t">
                        <a:spcBef>
                          <a:spcPts val="569"/>
                        </a:spcBef>
                        <a:spcAft>
                          <a:spcPts val="569"/>
                        </a:spcAft>
                      </a:pPr>
                      <a:r>
                        <a:rPr lang="en-US" sz="1000" dirty="0">
                          <a:solidFill>
                            <a:srgbClr val="008080"/>
                          </a:solidFill>
                          <a:effectLst/>
                          <a:latin typeface="Courier New" panose="02070309020205020404" pitchFamily="49" charset="0"/>
                        </a:rPr>
                        <a:t>&lt;</a:t>
                      </a:r>
                      <a:r>
                        <a:rPr lang="en-US" sz="1000" dirty="0">
                          <a:solidFill>
                            <a:srgbClr val="3F7F7F"/>
                          </a:solidFill>
                          <a:effectLst/>
                          <a:latin typeface="Courier New" panose="02070309020205020404" pitchFamily="49" charset="0"/>
                        </a:rPr>
                        <a:t>bean</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id</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a:t>
                      </a:r>
                      <a:r>
                        <a:rPr lang="en-US" sz="1000" i="1" dirty="0" err="1">
                          <a:solidFill>
                            <a:srgbClr val="2A00FF"/>
                          </a:solidFill>
                          <a:effectLst/>
                          <a:latin typeface="Courier New" panose="02070309020205020404" pitchFamily="49" charset="0"/>
                        </a:rPr>
                        <a:t>adrress</a:t>
                      </a:r>
                      <a:r>
                        <a:rPr lang="en-US" sz="1000" i="1" dirty="0">
                          <a:solidFill>
                            <a:srgbClr val="2A00FF"/>
                          </a:solidFill>
                          <a:effectLst/>
                          <a:latin typeface="Courier New" panose="02070309020205020404" pitchFamily="49" charset="0"/>
                        </a:rPr>
                        <a:t>"</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class</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a:t>
                      </a:r>
                      <a:r>
                        <a:rPr lang="en-US" sz="1000" i="1" dirty="0" err="1">
                          <a:solidFill>
                            <a:srgbClr val="2A00FF"/>
                          </a:solidFill>
                          <a:effectLst/>
                          <a:latin typeface="Courier New" panose="02070309020205020404" pitchFamily="49" charset="0"/>
                        </a:rPr>
                        <a:t>com.javacoding.EmplyeeAdress</a:t>
                      </a:r>
                      <a:r>
                        <a:rPr lang="en-US" sz="1000" i="1" dirty="0">
                          <a:solidFill>
                            <a:srgbClr val="2A00FF"/>
                          </a:solidFill>
                          <a:effectLst/>
                          <a:latin typeface="Courier New" panose="02070309020205020404" pitchFamily="49" charset="0"/>
                        </a:rPr>
                        <a:t>"</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scope</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"session"</a:t>
                      </a:r>
                      <a:r>
                        <a:rPr lang="en-US" sz="1000" dirty="0">
                          <a:solidFill>
                            <a:srgbClr val="008080"/>
                          </a:solidFill>
                          <a:effectLst/>
                          <a:latin typeface="Courier New" panose="02070309020205020404" pitchFamily="49" charset="0"/>
                        </a:rPr>
                        <a:t>&gt;&lt;/</a:t>
                      </a:r>
                      <a:r>
                        <a:rPr lang="en-US" sz="1000" dirty="0">
                          <a:solidFill>
                            <a:srgbClr val="3F7F7F"/>
                          </a:solidFill>
                          <a:effectLst/>
                          <a:latin typeface="Courier New" panose="02070309020205020404" pitchFamily="49" charset="0"/>
                        </a:rPr>
                        <a:t>bean</a:t>
                      </a:r>
                      <a:r>
                        <a:rPr lang="en-US" sz="1000" dirty="0">
                          <a:solidFill>
                            <a:srgbClr val="008080"/>
                          </a:solidFill>
                          <a:effectLst/>
                          <a:latin typeface="Courier New" panose="02070309020205020404" pitchFamily="49" charset="0"/>
                        </a:rPr>
                        <a:t>&gt;</a:t>
                      </a:r>
                      <a:endParaRPr lang="en-US" sz="1200" dirty="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94795733"/>
                  </a:ext>
                </a:extLst>
              </a:tr>
              <a:tr h="1089280">
                <a:tc>
                  <a:txBody>
                    <a:bodyPr/>
                    <a:lstStyle/>
                    <a:p>
                      <a:pPr algn="just" fontAlgn="t">
                        <a:spcBef>
                          <a:spcPts val="569"/>
                        </a:spcBef>
                        <a:spcAft>
                          <a:spcPts val="569"/>
                        </a:spcAft>
                      </a:pPr>
                      <a:r>
                        <a:rPr lang="en-IN" sz="1200">
                          <a:effectLst/>
                          <a:latin typeface="Cambria" panose="02040503050406030204" pitchFamily="18" charset="0"/>
                        </a:rPr>
                        <a:t>global-session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fontAlgn="t">
                        <a:spcBef>
                          <a:spcPts val="569"/>
                        </a:spcBef>
                        <a:spcAft>
                          <a:spcPts val="569"/>
                        </a:spcAft>
                      </a:pPr>
                      <a:r>
                        <a:rPr lang="en-US" sz="1200" dirty="0">
                          <a:effectLst/>
                          <a:latin typeface="Cambria" panose="02040503050406030204" pitchFamily="18" charset="0"/>
                        </a:rPr>
                        <a:t>This is applicable with only portlet applications, when using spring </a:t>
                      </a:r>
                      <a:r>
                        <a:rPr lang="en-US" sz="1200" dirty="0" err="1">
                          <a:effectLst/>
                          <a:latin typeface="Cambria" panose="02040503050406030204" pitchFamily="18" charset="0"/>
                        </a:rPr>
                        <a:t>ApplicationContext</a:t>
                      </a:r>
                      <a:r>
                        <a:rPr lang="en-US" sz="1200" dirty="0">
                          <a:effectLst/>
                          <a:latin typeface="Cambria" panose="02040503050406030204" pitchFamily="18" charset="0"/>
                        </a:rPr>
                        <a:t>. A bean configured with this scope will be instantiated for each global session beans for Portlet applications.</a:t>
                      </a:r>
                    </a:p>
                    <a:p>
                      <a:pPr algn="just" fontAlgn="t">
                        <a:spcBef>
                          <a:spcPts val="569"/>
                        </a:spcBef>
                        <a:spcAft>
                          <a:spcPts val="569"/>
                        </a:spcAft>
                      </a:pPr>
                      <a:r>
                        <a:rPr lang="en-US" sz="1000" dirty="0">
                          <a:solidFill>
                            <a:srgbClr val="008080"/>
                          </a:solidFill>
                          <a:effectLst/>
                          <a:latin typeface="Courier New" panose="02070309020205020404" pitchFamily="49" charset="0"/>
                        </a:rPr>
                        <a:t>&lt;</a:t>
                      </a:r>
                      <a:r>
                        <a:rPr lang="en-US" sz="1000" dirty="0">
                          <a:solidFill>
                            <a:srgbClr val="3F7F7F"/>
                          </a:solidFill>
                          <a:effectLst/>
                          <a:latin typeface="Courier New" panose="02070309020205020404" pitchFamily="49" charset="0"/>
                        </a:rPr>
                        <a:t>bean</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id</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a:t>
                      </a:r>
                      <a:r>
                        <a:rPr lang="en-US" sz="1000" i="1" dirty="0" err="1">
                          <a:solidFill>
                            <a:srgbClr val="2A00FF"/>
                          </a:solidFill>
                          <a:effectLst/>
                          <a:latin typeface="Courier New" panose="02070309020205020404" pitchFamily="49" charset="0"/>
                        </a:rPr>
                        <a:t>adrress</a:t>
                      </a:r>
                      <a:r>
                        <a:rPr lang="en-US" sz="1000" i="1" dirty="0">
                          <a:solidFill>
                            <a:srgbClr val="2A00FF"/>
                          </a:solidFill>
                          <a:effectLst/>
                          <a:latin typeface="Courier New" panose="02070309020205020404" pitchFamily="49" charset="0"/>
                        </a:rPr>
                        <a:t>"</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class</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a:t>
                      </a:r>
                      <a:r>
                        <a:rPr lang="en-US" sz="1000" i="1" dirty="0" err="1">
                          <a:solidFill>
                            <a:srgbClr val="2A00FF"/>
                          </a:solidFill>
                          <a:effectLst/>
                          <a:latin typeface="Courier New" panose="02070309020205020404" pitchFamily="49" charset="0"/>
                        </a:rPr>
                        <a:t>com.javacoding.EmplyeeAdress</a:t>
                      </a:r>
                      <a:r>
                        <a:rPr lang="en-US" sz="1000" i="1" dirty="0">
                          <a:solidFill>
                            <a:srgbClr val="2A00FF"/>
                          </a:solidFill>
                          <a:effectLst/>
                          <a:latin typeface="Courier New" panose="02070309020205020404" pitchFamily="49" charset="0"/>
                        </a:rPr>
                        <a:t>"</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scope</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a:t>
                      </a:r>
                      <a:r>
                        <a:rPr lang="en-US" sz="1200" dirty="0">
                          <a:effectLst/>
                          <a:latin typeface="Cambria" panose="02040503050406030204" pitchFamily="18" charset="0"/>
                        </a:rPr>
                        <a:t> </a:t>
                      </a:r>
                      <a:r>
                        <a:rPr lang="en-US" sz="1000" i="1" dirty="0">
                          <a:solidFill>
                            <a:srgbClr val="2A00FF"/>
                          </a:solidFill>
                          <a:effectLst/>
                          <a:latin typeface="Courier New" panose="02070309020205020404" pitchFamily="49" charset="0"/>
                        </a:rPr>
                        <a:t>global-session "</a:t>
                      </a:r>
                      <a:r>
                        <a:rPr lang="en-US" sz="1000" dirty="0">
                          <a:solidFill>
                            <a:srgbClr val="008080"/>
                          </a:solidFill>
                          <a:effectLst/>
                          <a:latin typeface="Courier New" panose="02070309020205020404" pitchFamily="49" charset="0"/>
                        </a:rPr>
                        <a:t>&gt;&lt;/</a:t>
                      </a:r>
                      <a:r>
                        <a:rPr lang="en-US" sz="1000" dirty="0">
                          <a:solidFill>
                            <a:srgbClr val="3F7F7F"/>
                          </a:solidFill>
                          <a:effectLst/>
                          <a:latin typeface="Courier New" panose="02070309020205020404" pitchFamily="49" charset="0"/>
                        </a:rPr>
                        <a:t>bean</a:t>
                      </a:r>
                      <a:r>
                        <a:rPr lang="en-US" sz="1000" dirty="0">
                          <a:solidFill>
                            <a:srgbClr val="008080"/>
                          </a:solidFill>
                          <a:effectLst/>
                          <a:latin typeface="Courier New" panose="02070309020205020404" pitchFamily="49" charset="0"/>
                        </a:rPr>
                        <a:t>&gt;</a:t>
                      </a:r>
                      <a:endParaRPr lang="en-US" sz="1200" dirty="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44332291"/>
                  </a:ext>
                </a:extLst>
              </a:tr>
            </a:tbl>
          </a:graphicData>
        </a:graphic>
      </p:graphicFrame>
    </p:spTree>
    <p:extLst>
      <p:ext uri="{BB962C8B-B14F-4D97-AF65-F5344CB8AC3E}">
        <p14:creationId xmlns:p14="http://schemas.microsoft.com/office/powerpoint/2010/main" val="98663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7D4C-6426-4665-880D-262BFDAEE92A}"/>
              </a:ext>
            </a:extLst>
          </p:cNvPr>
          <p:cNvSpPr>
            <a:spLocks noGrp="1"/>
          </p:cNvSpPr>
          <p:nvPr>
            <p:ph type="title"/>
          </p:nvPr>
        </p:nvSpPr>
        <p:spPr>
          <a:xfrm>
            <a:off x="0" y="97654"/>
            <a:ext cx="9274002" cy="718983"/>
          </a:xfrm>
        </p:spPr>
        <p:txBody>
          <a:bodyPr>
            <a:normAutofit fontScale="90000"/>
          </a:bodyPr>
          <a:lstStyle/>
          <a:p>
            <a:r>
              <a:rPr lang="en-IN" b="0" i="0" dirty="0">
                <a:solidFill>
                  <a:srgbClr val="610B38"/>
                </a:solidFill>
                <a:effectLst/>
                <a:latin typeface="erdana"/>
              </a:rPr>
              <a:t>Spring MVC</a:t>
            </a:r>
            <a:br>
              <a:rPr lang="en-IN" b="0" i="0" dirty="0">
                <a:solidFill>
                  <a:srgbClr val="610B38"/>
                </a:solidFill>
                <a:effectLst/>
                <a:latin typeface="erdana"/>
              </a:rPr>
            </a:br>
            <a:r>
              <a:rPr lang="en-GB" b="0" i="0" dirty="0">
                <a:solidFill>
                  <a:srgbClr val="610B38"/>
                </a:solidFill>
                <a:effectLst/>
                <a:latin typeface="erdana"/>
              </a:rPr>
              <a:t> </a:t>
            </a:r>
            <a:br>
              <a:rPr lang="en-GB" b="0" i="0" dirty="0">
                <a:solidFill>
                  <a:srgbClr val="610B38"/>
                </a:solidFill>
                <a:effectLst/>
                <a:latin typeface="erdana"/>
              </a:rPr>
            </a:b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0B5942A0-8932-478B-9A4B-48CDF63C5365}"/>
              </a:ext>
            </a:extLst>
          </p:cNvPr>
          <p:cNvSpPr>
            <a:spLocks noGrp="1"/>
          </p:cNvSpPr>
          <p:nvPr>
            <p:ph idx="1"/>
          </p:nvPr>
        </p:nvSpPr>
        <p:spPr>
          <a:xfrm>
            <a:off x="0" y="624297"/>
            <a:ext cx="12192000" cy="6233703"/>
          </a:xfrm>
        </p:spPr>
        <p:txBody>
          <a:bodyPr>
            <a:normAutofit fontScale="92500" lnSpcReduction="20000"/>
          </a:bodyPr>
          <a:lstStyle/>
          <a:p>
            <a:pPr algn="just"/>
            <a:r>
              <a:rPr lang="en-US" sz="1900" b="0" i="0" dirty="0">
                <a:solidFill>
                  <a:srgbClr val="333333"/>
                </a:solidFill>
                <a:effectLst/>
                <a:latin typeface="inter-regular"/>
              </a:rPr>
              <a:t>A Spring MVC is a Java framework which is used to build web applications.</a:t>
            </a:r>
          </a:p>
          <a:p>
            <a:pPr algn="just"/>
            <a:r>
              <a:rPr lang="en-US" sz="1900" b="0" i="0" dirty="0">
                <a:solidFill>
                  <a:srgbClr val="333333"/>
                </a:solidFill>
                <a:effectLst/>
                <a:latin typeface="inter-regular"/>
              </a:rPr>
              <a:t> It follows the Model-View-Controller design pattern.</a:t>
            </a:r>
          </a:p>
          <a:p>
            <a:pPr algn="just"/>
            <a:r>
              <a:rPr lang="en-US" sz="1900" b="0" i="0" dirty="0">
                <a:solidFill>
                  <a:srgbClr val="333333"/>
                </a:solidFill>
                <a:effectLst/>
                <a:latin typeface="inter-regular"/>
              </a:rPr>
              <a:t> It implements all the basic features of a core spring framework like Inversion of Control, Dependency Injection.</a:t>
            </a:r>
          </a:p>
          <a:p>
            <a:pPr algn="just"/>
            <a:r>
              <a:rPr lang="en-US" sz="2000" b="0" i="0" dirty="0">
                <a:solidFill>
                  <a:srgbClr val="333333"/>
                </a:solidFill>
                <a:effectLst/>
                <a:latin typeface="inter-regular"/>
              </a:rPr>
              <a:t>A Spring MVC provides an elegant solution to use MVC in spring framework by the help of </a:t>
            </a:r>
            <a:r>
              <a:rPr lang="en-US" sz="2000" b="1" i="0" dirty="0" err="1">
                <a:solidFill>
                  <a:srgbClr val="333333"/>
                </a:solidFill>
                <a:effectLst/>
                <a:latin typeface="inter-bold"/>
              </a:rPr>
              <a:t>DispatcherServlet</a:t>
            </a:r>
            <a:r>
              <a:rPr lang="en-US" sz="2000" b="0" i="0" dirty="0">
                <a:solidFill>
                  <a:srgbClr val="333333"/>
                </a:solidFill>
                <a:effectLst/>
                <a:latin typeface="inter-regular"/>
              </a:rPr>
              <a:t>. Here, </a:t>
            </a:r>
            <a:r>
              <a:rPr lang="en-US" sz="2000" b="1" i="0" dirty="0" err="1">
                <a:solidFill>
                  <a:srgbClr val="333333"/>
                </a:solidFill>
                <a:effectLst/>
                <a:latin typeface="inter-bold"/>
              </a:rPr>
              <a:t>DispatcherServlet</a:t>
            </a:r>
            <a:r>
              <a:rPr lang="en-US" sz="2000" b="0" i="0" dirty="0">
                <a:solidFill>
                  <a:srgbClr val="333333"/>
                </a:solidFill>
                <a:effectLst/>
                <a:latin typeface="inter-regular"/>
              </a:rPr>
              <a:t> is a class that receives the incoming request and maps it to the right resource such as controllers, models, and views.</a:t>
            </a:r>
          </a:p>
          <a:p>
            <a:pPr algn="just"/>
            <a:r>
              <a:rPr lang="en-IN" sz="2000" b="0" i="0" dirty="0">
                <a:solidFill>
                  <a:srgbClr val="610B38"/>
                </a:solidFill>
                <a:effectLst/>
                <a:latin typeface="erdana"/>
              </a:rPr>
              <a:t>Spring Web Model-View-Controller</a:t>
            </a:r>
          </a:p>
          <a:p>
            <a:pPr algn="just"/>
            <a:endParaRPr lang="en-US" sz="1900" b="0" i="0" dirty="0">
              <a:solidFill>
                <a:srgbClr val="333333"/>
              </a:solidFill>
              <a:effectLst/>
              <a:latin typeface="inter-regular"/>
            </a:endParaRPr>
          </a:p>
          <a:p>
            <a:pPr algn="just"/>
            <a:endParaRPr lang="en-US" sz="1900" b="0" i="0" dirty="0">
              <a:solidFill>
                <a:srgbClr val="212529"/>
              </a:solidFill>
              <a:effectLst/>
              <a:latin typeface="system-ui"/>
            </a:endParaRPr>
          </a:p>
          <a:p>
            <a:pPr marL="0" indent="0" algn="just">
              <a:buNone/>
            </a:pPr>
            <a:endParaRPr lang="en-IN" sz="8000" b="0" i="0" dirty="0">
              <a:solidFill>
                <a:srgbClr val="610B4B"/>
              </a:solidFill>
              <a:effectLst/>
              <a:latin typeface="erdana"/>
            </a:endParaRPr>
          </a:p>
          <a:p>
            <a:pPr marL="0" indent="0">
              <a:buNone/>
            </a:pPr>
            <a:endParaRPr lang="en-IN" sz="8000" b="0" i="0" dirty="0">
              <a:solidFill>
                <a:srgbClr val="610B4B"/>
              </a:solidFill>
              <a:effectLst/>
              <a:latin typeface="erdana"/>
            </a:endParaRPr>
          </a:p>
          <a:p>
            <a:pPr marL="0" indent="0">
              <a:buNone/>
            </a:pPr>
            <a:endParaRPr lang="en-IN" sz="2600" b="0" i="0" dirty="0">
              <a:solidFill>
                <a:srgbClr val="610B4B"/>
              </a:solidFill>
              <a:effectLst/>
              <a:latin typeface="erdana"/>
            </a:endParaRPr>
          </a:p>
          <a:p>
            <a:pPr marL="0" indent="0">
              <a:buNone/>
            </a:pPr>
            <a:endParaRPr lang="en-IN" b="0" i="0" dirty="0">
              <a:solidFill>
                <a:srgbClr val="610B4B"/>
              </a:solidFill>
              <a:effectLst/>
              <a:latin typeface="erdana"/>
            </a:endParaRPr>
          </a:p>
          <a:p>
            <a:pPr marL="0" indent="0">
              <a:buNone/>
            </a:pPr>
            <a:br>
              <a:rPr lang="en-US" dirty="0"/>
            </a:br>
            <a:endParaRPr lang="en-US" b="0" i="0" dirty="0">
              <a:solidFill>
                <a:srgbClr val="333333"/>
              </a:solidFill>
              <a:effectLst/>
              <a:latin typeface="inter-regular"/>
            </a:endParaRPr>
          </a:p>
          <a:p>
            <a:pPr marL="0" indent="0" algn="just">
              <a:buNone/>
            </a:pPr>
            <a:endParaRPr lang="en-IN" b="0" i="0" dirty="0">
              <a:solidFill>
                <a:srgbClr val="610B4B"/>
              </a:solidFill>
              <a:effectLst/>
              <a:latin typeface="erdana"/>
            </a:endParaRPr>
          </a:p>
          <a:p>
            <a:pPr marL="0" indent="0" algn="just">
              <a:buNone/>
            </a:pPr>
            <a:endParaRPr lang="en-IN" b="0" i="0" dirty="0">
              <a:solidFill>
                <a:srgbClr val="610B38"/>
              </a:solidFill>
              <a:effectLst/>
              <a:latin typeface="erdana"/>
            </a:endParaRPr>
          </a:p>
          <a:p>
            <a:pPr algn="just">
              <a:buFont typeface="+mj-lt"/>
              <a:buAutoNum type="arabicPeriod"/>
            </a:pPr>
            <a:endParaRPr lang="en-GB" b="0" i="0" dirty="0">
              <a:solidFill>
                <a:srgbClr val="000000"/>
              </a:solidFill>
              <a:effectLst/>
              <a:latin typeface="inter-regular"/>
            </a:endParaRPr>
          </a:p>
          <a:p>
            <a:pPr algn="just"/>
            <a:endParaRPr lang="en-GB" b="0" i="0" dirty="0">
              <a:solidFill>
                <a:srgbClr val="333333"/>
              </a:solidFill>
              <a:effectLst/>
              <a:latin typeface="inter-regular"/>
            </a:endParaRPr>
          </a:p>
          <a:p>
            <a:pPr marL="0" indent="0">
              <a:buNone/>
            </a:pPr>
            <a:endParaRPr lang="en-GB" dirty="0">
              <a:solidFill>
                <a:srgbClr val="212529"/>
              </a:solidFill>
              <a:latin typeface="system-ui"/>
            </a:endParaRPr>
          </a:p>
          <a:p>
            <a:pPr marL="0" indent="0">
              <a:buNone/>
            </a:pPr>
            <a:endParaRPr lang="en-GB" dirty="0"/>
          </a:p>
        </p:txBody>
      </p:sp>
      <p:pic>
        <p:nvPicPr>
          <p:cNvPr id="1026" name="Picture 2" descr="Spring MVC Tutorial">
            <a:extLst>
              <a:ext uri="{FF2B5EF4-FFF2-40B4-BE49-F238E27FC236}">
                <a16:creationId xmlns:a16="http://schemas.microsoft.com/office/drawing/2014/main" id="{EF74CE7D-3226-DF33-F559-A13A913073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4320" y="3270567"/>
            <a:ext cx="5374640" cy="2286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402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F5040-F9E5-47F0-A7B9-7D9BA9C38F9F}"/>
              </a:ext>
            </a:extLst>
          </p:cNvPr>
          <p:cNvSpPr>
            <a:spLocks noGrp="1"/>
          </p:cNvSpPr>
          <p:nvPr>
            <p:ph type="title"/>
          </p:nvPr>
        </p:nvSpPr>
        <p:spPr>
          <a:xfrm>
            <a:off x="677334" y="71022"/>
            <a:ext cx="8596668" cy="1083076"/>
          </a:xfrm>
        </p:spPr>
        <p:txBody>
          <a:bodyPr>
            <a:normAutofit/>
          </a:bodyPr>
          <a:lstStyle/>
          <a:p>
            <a:r>
              <a:rPr lang="en-GB" dirty="0"/>
              <a:t>Interview Preparation</a:t>
            </a:r>
          </a:p>
        </p:txBody>
      </p:sp>
      <p:sp>
        <p:nvSpPr>
          <p:cNvPr id="3" name="Content Placeholder 2">
            <a:extLst>
              <a:ext uri="{FF2B5EF4-FFF2-40B4-BE49-F238E27FC236}">
                <a16:creationId xmlns:a16="http://schemas.microsoft.com/office/drawing/2014/main" id="{F030A597-4EC1-4703-BD83-F89228EFD85F}"/>
              </a:ext>
            </a:extLst>
          </p:cNvPr>
          <p:cNvSpPr>
            <a:spLocks noGrp="1"/>
          </p:cNvSpPr>
          <p:nvPr>
            <p:ph idx="1"/>
          </p:nvPr>
        </p:nvSpPr>
        <p:spPr>
          <a:xfrm>
            <a:off x="677334" y="790113"/>
            <a:ext cx="11360786" cy="5877017"/>
          </a:xfrm>
        </p:spPr>
        <p:txBody>
          <a:bodyPr>
            <a:noAutofit/>
          </a:bodyPr>
          <a:lstStyle/>
          <a:p>
            <a:pPr>
              <a:buFont typeface="+mj-lt"/>
              <a:buAutoNum type="arabicPeriod"/>
            </a:pPr>
            <a:r>
              <a:rPr lang="en-US" b="1" dirty="0">
                <a:solidFill>
                  <a:srgbClr val="4A4A4A"/>
                </a:solidFill>
                <a:latin typeface="Open Sans" panose="020B0606030504020204" pitchFamily="34" charset="0"/>
              </a:rPr>
              <a:t>What is spring  and advantage of spring</a:t>
            </a:r>
            <a:r>
              <a:rPr lang="en-US" b="1" i="0" dirty="0">
                <a:solidFill>
                  <a:srgbClr val="4A4A4A"/>
                </a:solidFill>
                <a:effectLst/>
                <a:latin typeface="Open Sans" panose="020B0606030504020204" pitchFamily="34" charset="0"/>
              </a:rPr>
              <a:t>.</a:t>
            </a:r>
            <a:endParaRPr lang="en-US" b="0" i="0" dirty="0">
              <a:solidFill>
                <a:srgbClr val="4A4A4A"/>
              </a:solidFill>
              <a:effectLst/>
              <a:latin typeface="Open Sans" panose="020B0606030504020204" pitchFamily="34" charset="0"/>
            </a:endParaRPr>
          </a:p>
          <a:p>
            <a:pPr algn="just"/>
            <a:r>
              <a:rPr lang="en-US" b="1" dirty="0">
                <a:solidFill>
                  <a:srgbClr val="4A4A4A"/>
                </a:solidFill>
                <a:latin typeface="Open Sans" panose="020B0606030504020204" pitchFamily="34" charset="0"/>
              </a:rPr>
              <a:t>What is spring bean or bean?</a:t>
            </a:r>
            <a:endParaRPr lang="en-US" b="1" i="0" dirty="0">
              <a:solidFill>
                <a:srgbClr val="4A4A4A"/>
              </a:solidFill>
              <a:effectLst/>
              <a:latin typeface="Open Sans" panose="020B0606030504020204" pitchFamily="34" charset="0"/>
            </a:endParaRPr>
          </a:p>
          <a:p>
            <a:pPr algn="just"/>
            <a:r>
              <a:rPr lang="en-US" b="1" dirty="0">
                <a:solidFill>
                  <a:srgbClr val="4A4A4A"/>
                </a:solidFill>
                <a:latin typeface="Open Sans" panose="020B0606030504020204" pitchFamily="34" charset="0"/>
              </a:rPr>
              <a:t>What is IOC and Types of IOC</a:t>
            </a:r>
            <a:r>
              <a:rPr lang="en-US" b="1" i="0" dirty="0">
                <a:solidFill>
                  <a:srgbClr val="4A4A4A"/>
                </a:solidFill>
                <a:effectLst/>
                <a:latin typeface="Open Sans" panose="020B0606030504020204" pitchFamily="34" charset="0"/>
              </a:rPr>
              <a:t>.</a:t>
            </a:r>
          </a:p>
          <a:p>
            <a:pPr algn="just"/>
            <a:r>
              <a:rPr lang="en-US" b="1" dirty="0">
                <a:solidFill>
                  <a:srgbClr val="4A4A4A"/>
                </a:solidFill>
                <a:latin typeface="Open Sans" panose="020B0606030504020204" pitchFamily="34" charset="0"/>
              </a:rPr>
              <a:t>What is DP Injection and Types of DP Injection..?</a:t>
            </a:r>
            <a:r>
              <a:rPr lang="en-US" b="1" i="0" dirty="0">
                <a:solidFill>
                  <a:srgbClr val="4A4A4A"/>
                </a:solidFill>
                <a:effectLst/>
                <a:latin typeface="Open Sans" panose="020B0606030504020204" pitchFamily="34" charset="0"/>
              </a:rPr>
              <a:t>.</a:t>
            </a:r>
            <a:endParaRPr lang="en-US" b="0" i="0" dirty="0">
              <a:solidFill>
                <a:srgbClr val="4A4A4A"/>
              </a:solidFill>
              <a:effectLst/>
              <a:latin typeface="Open Sans" panose="020B0606030504020204" pitchFamily="34" charset="0"/>
            </a:endParaRPr>
          </a:p>
          <a:p>
            <a:pPr algn="just"/>
            <a:r>
              <a:rPr lang="en-US" b="1" i="0" dirty="0">
                <a:solidFill>
                  <a:srgbClr val="4A4A4A"/>
                </a:solidFill>
                <a:effectLst/>
                <a:latin typeface="Open Sans" panose="020B0606030504020204" pitchFamily="34" charset="0"/>
              </a:rPr>
              <a:t>What is </a:t>
            </a:r>
            <a:r>
              <a:rPr lang="en-US" b="1" i="0" dirty="0" err="1">
                <a:solidFill>
                  <a:srgbClr val="4A4A4A"/>
                </a:solidFill>
                <a:effectLst/>
                <a:latin typeface="Open Sans" panose="020B0606030504020204" pitchFamily="34" charset="0"/>
              </a:rPr>
              <a:t>Autowired</a:t>
            </a:r>
            <a:r>
              <a:rPr lang="en-US" b="1" i="0" dirty="0">
                <a:solidFill>
                  <a:srgbClr val="4A4A4A"/>
                </a:solidFill>
                <a:effectLst/>
                <a:latin typeface="Open Sans" panose="020B0606030504020204" pitchFamily="34" charset="0"/>
              </a:rPr>
              <a:t> and Types .</a:t>
            </a:r>
            <a:endParaRPr lang="en-US" b="0" i="0" dirty="0">
              <a:solidFill>
                <a:srgbClr val="4A4A4A"/>
              </a:solidFill>
              <a:effectLst/>
              <a:latin typeface="Open Sans" panose="020B0606030504020204" pitchFamily="34" charset="0"/>
            </a:endParaRPr>
          </a:p>
          <a:p>
            <a:pPr algn="just"/>
            <a:endParaRPr lang="en-US" b="0" i="0" dirty="0">
              <a:solidFill>
                <a:srgbClr val="4A4A4A"/>
              </a:solidFill>
              <a:effectLst/>
              <a:latin typeface="Open Sans" panose="020B0606030504020204" pitchFamily="34" charset="0"/>
            </a:endParaRPr>
          </a:p>
          <a:p>
            <a:pPr algn="just"/>
            <a:endParaRPr lang="en-US" sz="1200" b="0" i="0" dirty="0">
              <a:solidFill>
                <a:srgbClr val="4A4A4A"/>
              </a:solidFill>
              <a:effectLst/>
              <a:latin typeface="Open Sans" panose="020B0606030504020204" pitchFamily="34" charset="0"/>
            </a:endParaRPr>
          </a:p>
          <a:p>
            <a:pPr algn="just"/>
            <a:endParaRPr lang="en-US" sz="1200" dirty="0">
              <a:solidFill>
                <a:srgbClr val="4A4A4A"/>
              </a:solidFill>
              <a:latin typeface="Open Sans" panose="020B0606030504020204" pitchFamily="34" charset="0"/>
            </a:endParaRPr>
          </a:p>
          <a:p>
            <a:pPr algn="just"/>
            <a:endParaRPr lang="en-US" sz="1200" b="0" i="0" dirty="0">
              <a:solidFill>
                <a:srgbClr val="4A4A4A"/>
              </a:solidFill>
              <a:effectLst/>
              <a:latin typeface="Open Sans" panose="020B0606030504020204" pitchFamily="34" charset="0"/>
            </a:endParaRPr>
          </a:p>
        </p:txBody>
      </p:sp>
    </p:spTree>
    <p:extLst>
      <p:ext uri="{BB962C8B-B14F-4D97-AF65-F5344CB8AC3E}">
        <p14:creationId xmlns:p14="http://schemas.microsoft.com/office/powerpoint/2010/main" val="3970642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E2D57-8B71-42A0-98FA-39DFA0D66E14}"/>
              </a:ext>
            </a:extLst>
          </p:cNvPr>
          <p:cNvSpPr>
            <a:spLocks noGrp="1"/>
          </p:cNvSpPr>
          <p:nvPr>
            <p:ph type="title"/>
          </p:nvPr>
        </p:nvSpPr>
        <p:spPr/>
        <p:txBody>
          <a:bodyPr/>
          <a:lstStyle/>
          <a:p>
            <a:r>
              <a:rPr lang="en-GB" dirty="0"/>
              <a:t>Next Topic?</a:t>
            </a:r>
          </a:p>
        </p:txBody>
      </p:sp>
      <p:sp>
        <p:nvSpPr>
          <p:cNvPr id="3" name="Content Placeholder 2">
            <a:extLst>
              <a:ext uri="{FF2B5EF4-FFF2-40B4-BE49-F238E27FC236}">
                <a16:creationId xmlns:a16="http://schemas.microsoft.com/office/drawing/2014/main" id="{17FDF1AD-5A2C-434F-9444-ECFB9DAB14F2}"/>
              </a:ext>
            </a:extLst>
          </p:cNvPr>
          <p:cNvSpPr>
            <a:spLocks noGrp="1"/>
          </p:cNvSpPr>
          <p:nvPr>
            <p:ph idx="1"/>
          </p:nvPr>
        </p:nvSpPr>
        <p:spPr/>
        <p:txBody>
          <a:bodyPr/>
          <a:lstStyle/>
          <a:p>
            <a:pPr marL="0" indent="0">
              <a:buNone/>
            </a:pPr>
            <a:r>
              <a:rPr lang="en-GB" dirty="0"/>
              <a:t> </a:t>
            </a:r>
          </a:p>
          <a:p>
            <a:endParaRPr lang="en-GB" dirty="0"/>
          </a:p>
          <a:p>
            <a:r>
              <a:rPr lang="en-GB" dirty="0"/>
              <a:t> Spring with </a:t>
            </a:r>
            <a:r>
              <a:rPr lang="en-GB"/>
              <a:t>hubernate</a:t>
            </a:r>
            <a:endParaRPr lang="en-GB" dirty="0"/>
          </a:p>
        </p:txBody>
      </p:sp>
    </p:spTree>
    <p:extLst>
      <p:ext uri="{BB962C8B-B14F-4D97-AF65-F5344CB8AC3E}">
        <p14:creationId xmlns:p14="http://schemas.microsoft.com/office/powerpoint/2010/main" val="2018151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1A6A-8658-8BF5-8A98-F042AE2B6C2D}"/>
              </a:ext>
            </a:extLst>
          </p:cNvPr>
          <p:cNvSpPr>
            <a:spLocks noGrp="1"/>
          </p:cNvSpPr>
          <p:nvPr>
            <p:ph type="title"/>
          </p:nvPr>
        </p:nvSpPr>
        <p:spPr>
          <a:xfrm>
            <a:off x="0" y="345440"/>
            <a:ext cx="9274002" cy="599440"/>
          </a:xfrm>
        </p:spPr>
        <p:txBody>
          <a:bodyPr>
            <a:normAutofit fontScale="90000"/>
          </a:bodyPr>
          <a:lstStyle/>
          <a:p>
            <a:r>
              <a:rPr lang="en-IN" b="0" i="0" dirty="0">
                <a:solidFill>
                  <a:srgbClr val="610B38"/>
                </a:solidFill>
                <a:effectLst/>
                <a:latin typeface="erdana"/>
              </a:rPr>
              <a:t>Spring Web Model-View-Controller</a:t>
            </a:r>
            <a:br>
              <a:rPr lang="en-IN" b="0" i="0" dirty="0">
                <a:solidFill>
                  <a:srgbClr val="610B38"/>
                </a:solidFill>
                <a:effectLst/>
                <a:latin typeface="erdana"/>
              </a:rPr>
            </a:br>
            <a:br>
              <a:rPr lang="en-IN" b="0" i="0" dirty="0">
                <a:solidFill>
                  <a:srgbClr val="610B38"/>
                </a:solidFill>
                <a:effectLst/>
                <a:latin typeface="erdana"/>
              </a:rPr>
            </a:br>
            <a:br>
              <a:rPr lang="en-IN" b="0" i="0" dirty="0">
                <a:solidFill>
                  <a:srgbClr val="30303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786842E6-EBE1-6C2C-F486-AE292ACD075B}"/>
              </a:ext>
            </a:extLst>
          </p:cNvPr>
          <p:cNvSpPr>
            <a:spLocks noGrp="1"/>
          </p:cNvSpPr>
          <p:nvPr>
            <p:ph idx="1"/>
          </p:nvPr>
        </p:nvSpPr>
        <p:spPr>
          <a:xfrm>
            <a:off x="0" y="944881"/>
            <a:ext cx="12283440" cy="5096482"/>
          </a:xfrm>
        </p:spPr>
        <p:txBody>
          <a:bodyPr/>
          <a:lstStyle/>
          <a:p>
            <a:pPr algn="just">
              <a:buFont typeface="Arial" panose="020B0604020202020204" pitchFamily="34" charset="0"/>
              <a:buChar char="•"/>
            </a:pPr>
            <a:r>
              <a:rPr lang="en-US" b="1" i="0" dirty="0">
                <a:solidFill>
                  <a:srgbClr val="000000"/>
                </a:solidFill>
                <a:effectLst/>
                <a:latin typeface="inter-bold"/>
              </a:rPr>
              <a:t>Model</a:t>
            </a:r>
            <a:r>
              <a:rPr lang="en-US" b="0" i="0" dirty="0">
                <a:solidFill>
                  <a:srgbClr val="000000"/>
                </a:solidFill>
                <a:effectLst/>
                <a:latin typeface="inter-regular"/>
              </a:rPr>
              <a:t> - A model contains the data of the application.</a:t>
            </a:r>
          </a:p>
          <a:p>
            <a:pPr algn="just">
              <a:buFont typeface="Arial" panose="020B0604020202020204" pitchFamily="34" charset="0"/>
              <a:buChar char="•"/>
            </a:pPr>
            <a:r>
              <a:rPr lang="en-US" b="0" i="0" dirty="0">
                <a:solidFill>
                  <a:srgbClr val="000000"/>
                </a:solidFill>
                <a:effectLst/>
                <a:latin typeface="inter-regular"/>
              </a:rPr>
              <a:t> A data can be a single object or a collection of objects.</a:t>
            </a:r>
          </a:p>
          <a:p>
            <a:pPr algn="just">
              <a:buFont typeface="Arial" panose="020B0604020202020204" pitchFamily="34" charset="0"/>
              <a:buChar char="•"/>
            </a:pPr>
            <a:r>
              <a:rPr lang="en-US" b="1" i="0" dirty="0">
                <a:solidFill>
                  <a:srgbClr val="000000"/>
                </a:solidFill>
                <a:effectLst/>
                <a:latin typeface="inter-bold"/>
              </a:rPr>
              <a:t>Controller</a:t>
            </a:r>
            <a:r>
              <a:rPr lang="en-US" b="0" i="0" dirty="0">
                <a:solidFill>
                  <a:srgbClr val="000000"/>
                </a:solidFill>
                <a:effectLst/>
                <a:latin typeface="inter-regular"/>
              </a:rPr>
              <a:t> - A controller contains the business logic of an application. Here,</a:t>
            </a:r>
          </a:p>
          <a:p>
            <a:pPr algn="just">
              <a:buFont typeface="Arial" panose="020B0604020202020204" pitchFamily="34" charset="0"/>
              <a:buChar char="•"/>
            </a:pPr>
            <a:r>
              <a:rPr lang="en-US" b="0" i="0" dirty="0">
                <a:solidFill>
                  <a:srgbClr val="000000"/>
                </a:solidFill>
                <a:effectLst/>
                <a:latin typeface="inter-regular"/>
              </a:rPr>
              <a:t> the @Controller annotation is used to mark the class as the controller.</a:t>
            </a:r>
          </a:p>
          <a:p>
            <a:pPr algn="just">
              <a:buFont typeface="Arial" panose="020B0604020202020204" pitchFamily="34" charset="0"/>
              <a:buChar char="•"/>
            </a:pPr>
            <a:r>
              <a:rPr lang="en-US" b="1" i="0" dirty="0">
                <a:solidFill>
                  <a:srgbClr val="000000"/>
                </a:solidFill>
                <a:effectLst/>
                <a:latin typeface="inter-bold"/>
              </a:rPr>
              <a:t>View</a:t>
            </a:r>
            <a:r>
              <a:rPr lang="en-US" b="0" i="0" dirty="0">
                <a:solidFill>
                  <a:srgbClr val="000000"/>
                </a:solidFill>
                <a:effectLst/>
                <a:latin typeface="inter-regular"/>
              </a:rPr>
              <a:t> - A view represents the provided information in a particular format. </a:t>
            </a:r>
          </a:p>
          <a:p>
            <a:pPr algn="just">
              <a:buFont typeface="Arial" panose="020B0604020202020204" pitchFamily="34" charset="0"/>
              <a:buChar char="•"/>
            </a:pPr>
            <a:r>
              <a:rPr lang="en-US" b="0" i="0" dirty="0">
                <a:solidFill>
                  <a:srgbClr val="000000"/>
                </a:solidFill>
                <a:effectLst/>
                <a:latin typeface="inter-regular"/>
              </a:rPr>
              <a:t>Generally, JSP+JSTL is used to create a view page. Although spring also supports other view technologies such as Apache Velocity, </a:t>
            </a:r>
            <a:r>
              <a:rPr lang="en-US" b="0" i="0" dirty="0" err="1">
                <a:solidFill>
                  <a:srgbClr val="000000"/>
                </a:solidFill>
                <a:effectLst/>
                <a:latin typeface="inter-regular"/>
              </a:rPr>
              <a:t>Thymeleaf</a:t>
            </a:r>
            <a:r>
              <a:rPr lang="en-US" b="0" i="0" dirty="0">
                <a:solidFill>
                  <a:srgbClr val="000000"/>
                </a:solidFill>
                <a:effectLst/>
                <a:latin typeface="inter-regular"/>
              </a:rPr>
              <a:t> and </a:t>
            </a:r>
            <a:r>
              <a:rPr lang="en-US" b="0" i="0" dirty="0" err="1">
                <a:solidFill>
                  <a:srgbClr val="000000"/>
                </a:solidFill>
                <a:effectLst/>
                <a:latin typeface="inter-regular"/>
              </a:rPr>
              <a:t>FreeMarker</a:t>
            </a:r>
            <a:r>
              <a:rPr lang="en-US" b="0" i="0" dirty="0">
                <a:solidFill>
                  <a:srgbClr val="000000"/>
                </a:solidFill>
                <a:effectLst/>
                <a:latin typeface="inter-regular"/>
              </a:rPr>
              <a:t>.</a:t>
            </a:r>
          </a:p>
          <a:p>
            <a:pPr algn="just">
              <a:buFont typeface="Arial" panose="020B0604020202020204" pitchFamily="34" charset="0"/>
              <a:buChar char="•"/>
            </a:pPr>
            <a:r>
              <a:rPr lang="en-US" b="1" i="0" dirty="0">
                <a:solidFill>
                  <a:srgbClr val="000000"/>
                </a:solidFill>
                <a:effectLst/>
                <a:latin typeface="inter-bold"/>
              </a:rPr>
              <a:t>Front Controller</a:t>
            </a:r>
            <a:r>
              <a:rPr lang="en-US" b="0" i="0" dirty="0">
                <a:solidFill>
                  <a:srgbClr val="000000"/>
                </a:solidFill>
                <a:effectLst/>
                <a:latin typeface="inter-regular"/>
              </a:rPr>
              <a:t> - In Spring Web MVC, the </a:t>
            </a:r>
            <a:r>
              <a:rPr lang="en-US" b="0" i="0" dirty="0" err="1">
                <a:solidFill>
                  <a:srgbClr val="000000"/>
                </a:solidFill>
                <a:effectLst/>
                <a:latin typeface="inter-regular"/>
              </a:rPr>
              <a:t>DispatcherServlet</a:t>
            </a:r>
            <a:r>
              <a:rPr lang="en-US" b="0" i="0" dirty="0">
                <a:solidFill>
                  <a:srgbClr val="000000"/>
                </a:solidFill>
                <a:effectLst/>
                <a:latin typeface="inter-regular"/>
              </a:rPr>
              <a:t> class works as the front controller.</a:t>
            </a:r>
          </a:p>
          <a:p>
            <a:pPr algn="just">
              <a:buFont typeface="Arial" panose="020B0604020202020204" pitchFamily="34" charset="0"/>
              <a:buChar char="•"/>
            </a:pPr>
            <a:r>
              <a:rPr lang="en-US" b="0" i="0" dirty="0">
                <a:solidFill>
                  <a:srgbClr val="000000"/>
                </a:solidFill>
                <a:effectLst/>
                <a:latin typeface="inter-regular"/>
              </a:rPr>
              <a:t> It is responsible to manage the flow of the Spring MVC application.</a:t>
            </a:r>
          </a:p>
          <a:p>
            <a:pPr algn="just"/>
            <a:endParaRPr lang="en-IN" b="0" i="0" dirty="0">
              <a:solidFill>
                <a:srgbClr val="610B4B"/>
              </a:solidFill>
              <a:effectLst/>
              <a:latin typeface="erdana"/>
            </a:endParaRPr>
          </a:p>
          <a:p>
            <a:pPr algn="just"/>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1157771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99523E-B8ED-4EAF-A0CB-1296375B5EDA}"/>
              </a:ext>
            </a:extLst>
          </p:cNvPr>
          <p:cNvSpPr>
            <a:spLocks noGrp="1"/>
          </p:cNvSpPr>
          <p:nvPr>
            <p:ph idx="1"/>
          </p:nvPr>
        </p:nvSpPr>
        <p:spPr>
          <a:xfrm>
            <a:off x="81280" y="0"/>
            <a:ext cx="12192000" cy="6951216"/>
          </a:xfrm>
        </p:spPr>
        <p:txBody>
          <a:bodyPr>
            <a:normAutofit/>
          </a:bodyPr>
          <a:lstStyle/>
          <a:p>
            <a:pPr marL="0" indent="0" algn="just">
              <a:buNone/>
            </a:pPr>
            <a:r>
              <a:rPr lang="en-US" sz="2000" b="0" i="0" dirty="0">
                <a:solidFill>
                  <a:srgbClr val="610B38"/>
                </a:solidFill>
                <a:effectLst/>
                <a:latin typeface="erdana"/>
              </a:rPr>
              <a:t>Understanding the flow of Spring Web MVC</a:t>
            </a:r>
          </a:p>
          <a:p>
            <a:pPr marL="0" indent="0" algn="just">
              <a:buNone/>
            </a:pPr>
            <a:endParaRPr lang="en-US" sz="2000" b="0" i="0" dirty="0">
              <a:solidFill>
                <a:srgbClr val="333333"/>
              </a:solidFill>
              <a:effectLst/>
              <a:latin typeface="inter-regular"/>
            </a:endParaRPr>
          </a:p>
          <a:p>
            <a:pPr marL="0" indent="0">
              <a:buNone/>
            </a:pPr>
            <a:br>
              <a:rPr lang="en-US" dirty="0"/>
            </a:br>
            <a:endParaRPr lang="en-IN" b="0" i="0" dirty="0">
              <a:solidFill>
                <a:srgbClr val="610B4B"/>
              </a:solidFill>
              <a:effectLst/>
              <a:latin typeface="erdana"/>
            </a:endParaRPr>
          </a:p>
          <a:p>
            <a:pPr marL="0" indent="0" algn="just">
              <a:buNone/>
            </a:pPr>
            <a:endParaRPr lang="en-IN" b="0" i="0" dirty="0">
              <a:solidFill>
                <a:srgbClr val="610B4B"/>
              </a:solidFill>
              <a:effectLst/>
              <a:latin typeface="erdana"/>
            </a:endParaRPr>
          </a:p>
          <a:p>
            <a:pPr marL="0" indent="0" algn="just">
              <a:buNone/>
            </a:pPr>
            <a:endParaRPr lang="en-IN" b="0" i="0" dirty="0">
              <a:solidFill>
                <a:srgbClr val="610B4B"/>
              </a:solidFill>
              <a:effectLst/>
              <a:latin typeface="erdana"/>
            </a:endParaRPr>
          </a:p>
          <a:p>
            <a:pPr marL="0" indent="0" algn="just">
              <a:buNone/>
            </a:pPr>
            <a:endParaRPr lang="en-IN" b="0" i="0" dirty="0">
              <a:solidFill>
                <a:srgbClr val="610B4B"/>
              </a:solidFill>
              <a:effectLst/>
              <a:latin typeface="erdana"/>
            </a:endParaRPr>
          </a:p>
          <a:p>
            <a:pPr marL="0" indent="0" algn="just">
              <a:buNone/>
            </a:pPr>
            <a:endParaRPr lang="en-IN" b="0" i="0" dirty="0">
              <a:solidFill>
                <a:srgbClr val="610B4B"/>
              </a:solidFill>
              <a:effectLst/>
              <a:latin typeface="erdana"/>
            </a:endParaRPr>
          </a:p>
          <a:p>
            <a:pPr marL="0" indent="0" algn="just">
              <a:buNone/>
            </a:pPr>
            <a:endParaRPr lang="en-US" b="0" i="0" dirty="0">
              <a:solidFill>
                <a:srgbClr val="610B4B"/>
              </a:solidFill>
              <a:effectLst/>
              <a:latin typeface="erdana"/>
            </a:endParaRPr>
          </a:p>
          <a:p>
            <a:pPr marL="0" indent="0" algn="just">
              <a:buNone/>
            </a:pPr>
            <a:endParaRPr lang="en-IN"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As displayed in the figure, all the incoming request is intercepted by the </a:t>
            </a:r>
            <a:r>
              <a:rPr lang="en-US" b="0" i="0" dirty="0" err="1">
                <a:solidFill>
                  <a:srgbClr val="000000"/>
                </a:solidFill>
                <a:effectLst/>
                <a:latin typeface="inter-regular"/>
              </a:rPr>
              <a:t>DispatcherServlet</a:t>
            </a:r>
            <a:r>
              <a:rPr lang="en-US" b="0" i="0" dirty="0">
                <a:solidFill>
                  <a:srgbClr val="000000"/>
                </a:solidFill>
                <a:effectLst/>
                <a:latin typeface="inter-regular"/>
              </a:rPr>
              <a:t> that works as the front controller.</a:t>
            </a:r>
          </a:p>
          <a:p>
            <a:pPr algn="just">
              <a:buFont typeface="Arial" panose="020B0604020202020204" pitchFamily="34" charset="0"/>
              <a:buChar char="•"/>
            </a:pPr>
            <a:r>
              <a:rPr lang="en-US" b="0" i="0" dirty="0">
                <a:solidFill>
                  <a:srgbClr val="000000"/>
                </a:solidFill>
                <a:effectLst/>
                <a:latin typeface="inter-regular"/>
              </a:rPr>
              <a:t>The </a:t>
            </a:r>
            <a:r>
              <a:rPr lang="en-US" b="0" i="0" dirty="0" err="1">
                <a:solidFill>
                  <a:srgbClr val="000000"/>
                </a:solidFill>
                <a:effectLst/>
                <a:latin typeface="inter-regular"/>
              </a:rPr>
              <a:t>DispatcherServlet</a:t>
            </a:r>
            <a:r>
              <a:rPr lang="en-US" b="0" i="0" dirty="0">
                <a:solidFill>
                  <a:srgbClr val="000000"/>
                </a:solidFill>
                <a:effectLst/>
                <a:latin typeface="inter-regular"/>
              </a:rPr>
              <a:t> gets an entry of handler mapping from the XML file and forwards the request to the controller.</a:t>
            </a:r>
          </a:p>
          <a:p>
            <a:pPr algn="just">
              <a:buFont typeface="Arial" panose="020B0604020202020204" pitchFamily="34" charset="0"/>
              <a:buChar char="•"/>
            </a:pPr>
            <a:r>
              <a:rPr lang="en-US" b="0" i="0" dirty="0">
                <a:solidFill>
                  <a:srgbClr val="000000"/>
                </a:solidFill>
                <a:effectLst/>
                <a:latin typeface="inter-regular"/>
              </a:rPr>
              <a:t>The controller returns an object of </a:t>
            </a:r>
            <a:r>
              <a:rPr lang="en-US" b="0" i="0" dirty="0" err="1">
                <a:solidFill>
                  <a:srgbClr val="000000"/>
                </a:solidFill>
                <a:effectLst/>
                <a:latin typeface="inter-regular"/>
              </a:rPr>
              <a:t>ModelAndView</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The </a:t>
            </a:r>
            <a:r>
              <a:rPr lang="en-US" b="0" i="0" dirty="0" err="1">
                <a:solidFill>
                  <a:srgbClr val="000000"/>
                </a:solidFill>
                <a:effectLst/>
                <a:latin typeface="inter-regular"/>
              </a:rPr>
              <a:t>DispatcherServlet</a:t>
            </a:r>
            <a:r>
              <a:rPr lang="en-US" b="0" i="0" dirty="0">
                <a:solidFill>
                  <a:srgbClr val="000000"/>
                </a:solidFill>
                <a:effectLst/>
                <a:latin typeface="inter-regular"/>
              </a:rPr>
              <a:t> checks the entry of view resolver in the XML file and invokes the specified view component.</a:t>
            </a:r>
          </a:p>
          <a:p>
            <a:pPr algn="just"/>
            <a:endParaRPr lang="en-US" b="0" i="0" dirty="0">
              <a:solidFill>
                <a:srgbClr val="610B4B"/>
              </a:solidFill>
              <a:effectLst/>
              <a:latin typeface="erdana"/>
            </a:endParaRPr>
          </a:p>
          <a:p>
            <a:pPr algn="just"/>
            <a:endParaRPr lang="en-GB" b="0" i="0" dirty="0">
              <a:solidFill>
                <a:srgbClr val="333333"/>
              </a:solidFill>
              <a:effectLst/>
              <a:latin typeface="inter-regular"/>
            </a:endParaRPr>
          </a:p>
        </p:txBody>
      </p:sp>
      <p:sp>
        <p:nvSpPr>
          <p:cNvPr id="6" name="Rectangle 2">
            <a:extLst>
              <a:ext uri="{FF2B5EF4-FFF2-40B4-BE49-F238E27FC236}">
                <a16:creationId xmlns:a16="http://schemas.microsoft.com/office/drawing/2014/main" id="{69904BA4-19B8-434A-B475-6F2612BFAB53}"/>
              </a:ext>
            </a:extLst>
          </p:cNvPr>
          <p:cNvSpPr>
            <a:spLocks noChangeArrowheads="1"/>
          </p:cNvSpPr>
          <p:nvPr/>
        </p:nvSpPr>
        <p:spPr bwMode="auto">
          <a:xfrm>
            <a:off x="3494088" y="21605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50" name="Picture 2" descr="Spring MVC Tutorial">
            <a:extLst>
              <a:ext uri="{FF2B5EF4-FFF2-40B4-BE49-F238E27FC236}">
                <a16:creationId xmlns:a16="http://schemas.microsoft.com/office/drawing/2014/main" id="{B5B39763-C59C-A548-D58B-BC7555DA1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2415" y="545148"/>
            <a:ext cx="5734050"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000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4A3D-0F96-8328-C6AB-73622C27D4E2}"/>
              </a:ext>
            </a:extLst>
          </p:cNvPr>
          <p:cNvSpPr>
            <a:spLocks noGrp="1"/>
          </p:cNvSpPr>
          <p:nvPr>
            <p:ph type="title"/>
          </p:nvPr>
        </p:nvSpPr>
        <p:spPr>
          <a:xfrm>
            <a:off x="71120" y="162560"/>
            <a:ext cx="9202882" cy="853440"/>
          </a:xfrm>
        </p:spPr>
        <p:txBody>
          <a:bodyPr>
            <a:normAutofit fontScale="90000"/>
          </a:bodyPr>
          <a:lstStyle/>
          <a:p>
            <a:r>
              <a:rPr lang="en-US" sz="2000" b="0" i="0" dirty="0">
                <a:solidFill>
                  <a:srgbClr val="610B38"/>
                </a:solidFill>
                <a:effectLst/>
                <a:latin typeface="erdana"/>
              </a:rPr>
              <a:t>Advantages of Spring MVC Framework</a:t>
            </a:r>
            <a:br>
              <a:rPr lang="en-US" b="0" i="0" dirty="0">
                <a:solidFill>
                  <a:srgbClr val="610B38"/>
                </a:solidFill>
                <a:effectLst/>
                <a:latin typeface="erdana"/>
              </a:rPr>
            </a:b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7013DCB-B5DB-ACD0-6215-F493732896E5}"/>
              </a:ext>
            </a:extLst>
          </p:cNvPr>
          <p:cNvSpPr>
            <a:spLocks noGrp="1"/>
          </p:cNvSpPr>
          <p:nvPr>
            <p:ph idx="1"/>
          </p:nvPr>
        </p:nvSpPr>
        <p:spPr>
          <a:xfrm>
            <a:off x="71120" y="904240"/>
            <a:ext cx="12120880" cy="6035039"/>
          </a:xfrm>
        </p:spPr>
        <p:txBody>
          <a:bodyPr>
            <a:normAutofit fontScale="62500" lnSpcReduction="20000"/>
          </a:bodyPr>
          <a:lstStyle/>
          <a:p>
            <a:pPr algn="just">
              <a:buFont typeface="Arial" panose="020B0604020202020204" pitchFamily="34" charset="0"/>
              <a:buChar char="•"/>
            </a:pPr>
            <a:r>
              <a:rPr lang="en-US" sz="3600" b="1" i="0" dirty="0">
                <a:solidFill>
                  <a:srgbClr val="000000"/>
                </a:solidFill>
                <a:effectLst/>
                <a:latin typeface="inter-bold"/>
              </a:rPr>
              <a:t>Separate roles</a:t>
            </a:r>
            <a:r>
              <a:rPr lang="en-US" sz="3600" b="0" i="0" dirty="0">
                <a:solidFill>
                  <a:srgbClr val="000000"/>
                </a:solidFill>
                <a:effectLst/>
                <a:latin typeface="inter-regular"/>
              </a:rPr>
              <a:t> - The Spring MVC separates each role, where the model object, controller, command object, view resolver, </a:t>
            </a:r>
            <a:r>
              <a:rPr lang="en-US" sz="3600" b="0" i="0" dirty="0" err="1">
                <a:solidFill>
                  <a:srgbClr val="000000"/>
                </a:solidFill>
                <a:effectLst/>
                <a:latin typeface="inter-regular"/>
              </a:rPr>
              <a:t>DispatcherServlet</a:t>
            </a:r>
            <a:r>
              <a:rPr lang="en-US" sz="3600" b="0" i="0" dirty="0">
                <a:solidFill>
                  <a:srgbClr val="000000"/>
                </a:solidFill>
                <a:effectLst/>
                <a:latin typeface="inter-regular"/>
              </a:rPr>
              <a:t>, validator, etc. can be fulfilled by a specialized object.</a:t>
            </a:r>
          </a:p>
          <a:p>
            <a:pPr algn="just">
              <a:buFont typeface="Arial" panose="020B0604020202020204" pitchFamily="34" charset="0"/>
              <a:buChar char="•"/>
            </a:pPr>
            <a:r>
              <a:rPr lang="en-US" sz="3600" b="1" i="0" dirty="0">
                <a:solidFill>
                  <a:srgbClr val="000000"/>
                </a:solidFill>
                <a:effectLst/>
                <a:latin typeface="inter-bold"/>
              </a:rPr>
              <a:t>Light-weight</a:t>
            </a:r>
            <a:r>
              <a:rPr lang="en-US" sz="3600" b="0" i="0" dirty="0">
                <a:solidFill>
                  <a:srgbClr val="000000"/>
                </a:solidFill>
                <a:effectLst/>
                <a:latin typeface="inter-regular"/>
              </a:rPr>
              <a:t> - It uses light-weight servlet container to develop and deploy your application.</a:t>
            </a:r>
          </a:p>
          <a:p>
            <a:pPr algn="just">
              <a:buFont typeface="Arial" panose="020B0604020202020204" pitchFamily="34" charset="0"/>
              <a:buChar char="•"/>
            </a:pPr>
            <a:r>
              <a:rPr lang="en-US" sz="3600" b="1" i="0" dirty="0">
                <a:solidFill>
                  <a:srgbClr val="000000"/>
                </a:solidFill>
                <a:effectLst/>
                <a:latin typeface="inter-bold"/>
              </a:rPr>
              <a:t>Powerful Configuration</a:t>
            </a:r>
            <a:r>
              <a:rPr lang="en-US" sz="3600" b="0" i="0" dirty="0">
                <a:solidFill>
                  <a:srgbClr val="000000"/>
                </a:solidFill>
                <a:effectLst/>
                <a:latin typeface="inter-regular"/>
              </a:rPr>
              <a:t> - It provides a robust configuration for both framework and application classes that includes easy referencing across contexts, such as from web controllers to business objects and validators.</a:t>
            </a:r>
          </a:p>
          <a:p>
            <a:pPr algn="just">
              <a:buFont typeface="Arial" panose="020B0604020202020204" pitchFamily="34" charset="0"/>
              <a:buChar char="•"/>
            </a:pPr>
            <a:r>
              <a:rPr lang="en-US" sz="3600" b="1" i="0" dirty="0">
                <a:solidFill>
                  <a:srgbClr val="000000"/>
                </a:solidFill>
                <a:effectLst/>
                <a:latin typeface="inter-bold"/>
              </a:rPr>
              <a:t>Rapid development</a:t>
            </a:r>
            <a:r>
              <a:rPr lang="en-US" sz="3600" b="0" i="0" dirty="0">
                <a:solidFill>
                  <a:srgbClr val="000000"/>
                </a:solidFill>
                <a:effectLst/>
                <a:latin typeface="inter-regular"/>
              </a:rPr>
              <a:t> - The Spring MVC facilitates fast and parallel development.</a:t>
            </a:r>
          </a:p>
          <a:p>
            <a:pPr algn="just">
              <a:buFont typeface="Arial" panose="020B0604020202020204" pitchFamily="34" charset="0"/>
              <a:buChar char="•"/>
            </a:pPr>
            <a:r>
              <a:rPr lang="en-US" sz="3600" b="1" i="0" dirty="0">
                <a:solidFill>
                  <a:srgbClr val="000000"/>
                </a:solidFill>
                <a:effectLst/>
                <a:latin typeface="inter-bold"/>
              </a:rPr>
              <a:t>Reusable business code</a:t>
            </a:r>
            <a:r>
              <a:rPr lang="en-US" sz="3600" b="0" i="0" dirty="0">
                <a:solidFill>
                  <a:srgbClr val="000000"/>
                </a:solidFill>
                <a:effectLst/>
                <a:latin typeface="inter-regular"/>
              </a:rPr>
              <a:t> - Instead of creating new objects, it allows us to use the existing business objects.</a:t>
            </a:r>
          </a:p>
          <a:p>
            <a:pPr algn="just">
              <a:buFont typeface="Arial" panose="020B0604020202020204" pitchFamily="34" charset="0"/>
              <a:buChar char="•"/>
            </a:pPr>
            <a:r>
              <a:rPr lang="en-US" sz="3600" b="1" i="0" dirty="0">
                <a:solidFill>
                  <a:srgbClr val="000000"/>
                </a:solidFill>
                <a:effectLst/>
                <a:latin typeface="inter-bold"/>
              </a:rPr>
              <a:t>Easy to test</a:t>
            </a:r>
            <a:r>
              <a:rPr lang="en-US" sz="3600" b="0" i="0" dirty="0">
                <a:solidFill>
                  <a:srgbClr val="000000"/>
                </a:solidFill>
                <a:effectLst/>
                <a:latin typeface="inter-regular"/>
              </a:rPr>
              <a:t> - In Spring, generally we create JavaBeans classes that enable you to inject test data using the setter methods.</a:t>
            </a:r>
          </a:p>
          <a:p>
            <a:pPr algn="just">
              <a:buFont typeface="Arial" panose="020B0604020202020204" pitchFamily="34" charset="0"/>
              <a:buChar char="•"/>
            </a:pPr>
            <a:r>
              <a:rPr lang="en-US" sz="3600" b="1" i="0" dirty="0">
                <a:solidFill>
                  <a:srgbClr val="000000"/>
                </a:solidFill>
                <a:effectLst/>
                <a:latin typeface="inter-bold"/>
              </a:rPr>
              <a:t>Flexible Mapping</a:t>
            </a:r>
            <a:r>
              <a:rPr lang="en-US" sz="3600" b="0" i="0" dirty="0">
                <a:solidFill>
                  <a:srgbClr val="000000"/>
                </a:solidFill>
                <a:effectLst/>
                <a:latin typeface="inter-regular"/>
              </a:rPr>
              <a:t> - It provides the specific annotations that easily redirect the page.</a:t>
            </a:r>
          </a:p>
          <a:p>
            <a:pPr marL="0" indent="0" algn="just">
              <a:buNone/>
            </a:pPr>
            <a:endParaRPr lang="en-US" sz="3600" b="0" i="0" dirty="0">
              <a:solidFill>
                <a:srgbClr val="000000"/>
              </a:solidFill>
              <a:effectLst/>
              <a:latin typeface="inter-regular"/>
            </a:endParaRPr>
          </a:p>
          <a:p>
            <a:pPr marL="0" indent="0">
              <a:buNone/>
            </a:pPr>
            <a:br>
              <a:rPr lang="en-US" sz="4200" b="0" i="0" dirty="0">
                <a:solidFill>
                  <a:srgbClr val="333333"/>
                </a:solidFill>
                <a:effectLst/>
                <a:latin typeface="inter-regular"/>
              </a:rPr>
            </a:br>
            <a:endParaRPr lang="en-US" sz="4200" b="0" i="0" dirty="0">
              <a:solidFill>
                <a:srgbClr val="610B38"/>
              </a:solidFill>
              <a:effectLst/>
              <a:latin typeface="erdana"/>
            </a:endParaRPr>
          </a:p>
          <a:p>
            <a:endParaRPr lang="en-IN" sz="2100" dirty="0"/>
          </a:p>
        </p:txBody>
      </p:sp>
    </p:spTree>
    <p:extLst>
      <p:ext uri="{BB962C8B-B14F-4D97-AF65-F5344CB8AC3E}">
        <p14:creationId xmlns:p14="http://schemas.microsoft.com/office/powerpoint/2010/main" val="2228852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6B5AA6-E403-413A-8DBC-81D37446CD71}"/>
              </a:ext>
            </a:extLst>
          </p:cNvPr>
          <p:cNvSpPr>
            <a:spLocks noGrp="1"/>
          </p:cNvSpPr>
          <p:nvPr>
            <p:ph idx="1"/>
          </p:nvPr>
        </p:nvSpPr>
        <p:spPr>
          <a:xfrm>
            <a:off x="106532" y="18137"/>
            <a:ext cx="12002610" cy="6839863"/>
          </a:xfrm>
        </p:spPr>
        <p:txBody>
          <a:bodyPr>
            <a:normAutofit/>
          </a:bodyPr>
          <a:lstStyle/>
          <a:p>
            <a:pPr marL="0" indent="0" algn="just">
              <a:buNone/>
            </a:pPr>
            <a:r>
              <a:rPr lang="en-IN" sz="1800" b="1" i="0" dirty="0">
                <a:solidFill>
                  <a:srgbClr val="C00000"/>
                </a:solidFill>
                <a:effectLst/>
                <a:latin typeface="Cambria" panose="02040503050406030204" pitchFamily="18" charset="0"/>
              </a:rPr>
              <a:t>Spring MVC Architecture:</a:t>
            </a:r>
          </a:p>
          <a:p>
            <a:pPr algn="just">
              <a:buFont typeface="+mj-lt"/>
              <a:buAutoNum type="arabicPeriod"/>
            </a:pPr>
            <a:r>
              <a:rPr lang="en-US" b="0" i="0" dirty="0">
                <a:solidFill>
                  <a:srgbClr val="000000"/>
                </a:solidFill>
                <a:effectLst/>
                <a:latin typeface="Cambria" panose="02040503050406030204" pitchFamily="18" charset="0"/>
              </a:rPr>
              <a:t>The following diagram shows the spring MVC architecture starting from the point of user sending a request to HTTP server till the response is returned back to user.</a:t>
            </a:r>
          </a:p>
          <a:p>
            <a:pPr marL="0" indent="0" algn="just">
              <a:buNone/>
            </a:pPr>
            <a:endParaRPr lang="en-IN" b="0" i="0" dirty="0">
              <a:solidFill>
                <a:srgbClr val="000000"/>
              </a:solidFill>
              <a:effectLst/>
              <a:latin typeface="inter-regular"/>
            </a:endParaRPr>
          </a:p>
          <a:p>
            <a:pPr marL="0" indent="0" algn="just">
              <a:buNone/>
            </a:pPr>
            <a:endParaRPr lang="en-US" b="0" i="0" dirty="0">
              <a:solidFill>
                <a:srgbClr val="610B38"/>
              </a:solidFill>
              <a:effectLst/>
              <a:latin typeface="erdana"/>
            </a:endParaRPr>
          </a:p>
          <a:p>
            <a:pPr marL="0" indent="0" algn="just">
              <a:buNone/>
            </a:pPr>
            <a:endParaRPr lang="en-US" b="0" i="0" dirty="0">
              <a:solidFill>
                <a:srgbClr val="610B38"/>
              </a:solidFill>
              <a:effectLst/>
              <a:latin typeface="erdana"/>
            </a:endParaRPr>
          </a:p>
          <a:p>
            <a:pPr algn="just">
              <a:buFont typeface="+mj-lt"/>
              <a:buAutoNum type="arabicPeriod"/>
            </a:pPr>
            <a:endParaRPr lang="en-US" b="0" i="0" dirty="0">
              <a:solidFill>
                <a:srgbClr val="000000"/>
              </a:solidFill>
              <a:effectLst/>
              <a:latin typeface="inter-regular"/>
            </a:endParaRPr>
          </a:p>
          <a:p>
            <a:pPr algn="just"/>
            <a:endParaRPr lang="en-US" dirty="0">
              <a:solidFill>
                <a:srgbClr val="000000"/>
              </a:solidFill>
              <a:latin typeface="Nunito" pitchFamily="2" charset="0"/>
            </a:endParaRPr>
          </a:p>
          <a:p>
            <a:pPr marL="0" indent="0" algn="l">
              <a:buNone/>
            </a:pPr>
            <a:endParaRPr lang="en-US" sz="1600" b="0" i="0" dirty="0">
              <a:solidFill>
                <a:srgbClr val="000000"/>
              </a:solidFill>
              <a:effectLst/>
              <a:latin typeface="Nunito" pitchFamily="2" charset="0"/>
            </a:endParaRPr>
          </a:p>
          <a:p>
            <a:pPr marL="1257300" lvl="3" indent="0">
              <a:buNone/>
            </a:pPr>
            <a:endParaRPr lang="en-GB" sz="1600" dirty="0"/>
          </a:p>
          <a:p>
            <a:pPr marL="1257300" lvl="3" indent="0">
              <a:buNone/>
            </a:pPr>
            <a:endParaRPr lang="en-GB" sz="1600" dirty="0"/>
          </a:p>
          <a:p>
            <a:pPr marL="1257300" lvl="3" indent="0">
              <a:buNone/>
            </a:pPr>
            <a:endParaRPr lang="en-GB" sz="1600" dirty="0"/>
          </a:p>
        </p:txBody>
      </p:sp>
      <p:sp>
        <p:nvSpPr>
          <p:cNvPr id="5" name="Rectangle 2">
            <a:extLst>
              <a:ext uri="{FF2B5EF4-FFF2-40B4-BE49-F238E27FC236}">
                <a16:creationId xmlns:a16="http://schemas.microsoft.com/office/drawing/2014/main" id="{5BF8550D-A3DA-48DD-AD1E-E2D47D7BE4FD}"/>
              </a:ext>
            </a:extLst>
          </p:cNvPr>
          <p:cNvSpPr>
            <a:spLocks noChangeArrowheads="1"/>
          </p:cNvSpPr>
          <p:nvPr/>
        </p:nvSpPr>
        <p:spPr bwMode="auto">
          <a:xfrm>
            <a:off x="0" y="1813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AutoShape 4" descr="spring-mvc-architecture-0">
            <a:extLst>
              <a:ext uri="{FF2B5EF4-FFF2-40B4-BE49-F238E27FC236}">
                <a16:creationId xmlns:a16="http://schemas.microsoft.com/office/drawing/2014/main" id="{0E09F4D3-5605-CDDF-AE02-0D19AF42361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8" name="Picture 6" descr="spring-mvc-architecture-0">
            <a:extLst>
              <a:ext uri="{FF2B5EF4-FFF2-40B4-BE49-F238E27FC236}">
                <a16:creationId xmlns:a16="http://schemas.microsoft.com/office/drawing/2014/main" id="{C7F40EE4-63DB-AA38-9347-ACC578C55A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080" y="1026159"/>
            <a:ext cx="15605760" cy="5696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55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7C196B-D0F3-705D-07A6-911A7A00794F}"/>
              </a:ext>
            </a:extLst>
          </p:cNvPr>
          <p:cNvSpPr>
            <a:spLocks noGrp="1"/>
          </p:cNvSpPr>
          <p:nvPr>
            <p:ph idx="1"/>
          </p:nvPr>
        </p:nvSpPr>
        <p:spPr>
          <a:xfrm>
            <a:off x="223520" y="81280"/>
            <a:ext cx="11846560" cy="5960083"/>
          </a:xfrm>
        </p:spPr>
        <p:txBody>
          <a:bodyPr>
            <a:normAutofit/>
          </a:bodyPr>
          <a:lstStyle/>
          <a:p>
            <a:r>
              <a:rPr lang="en-IN" sz="1800" b="1" i="0" dirty="0">
                <a:solidFill>
                  <a:srgbClr val="C00000"/>
                </a:solidFill>
                <a:effectLst/>
                <a:latin typeface="Cambria" panose="02040503050406030204" pitchFamily="18" charset="0"/>
              </a:rPr>
              <a:t>Spring MVC Architecture flow: </a:t>
            </a:r>
            <a:r>
              <a:rPr lang="en-US" b="0" i="0" dirty="0">
                <a:solidFill>
                  <a:srgbClr val="000000"/>
                </a:solidFill>
                <a:effectLst/>
                <a:latin typeface="Cambria" panose="02040503050406030204" pitchFamily="18" charset="0"/>
              </a:rPr>
              <a:t>Below steps explains the request and response flow</a:t>
            </a:r>
          </a:p>
          <a:p>
            <a:pPr marR="0" indent="0" algn="just">
              <a:spcBef>
                <a:spcPts val="1195"/>
              </a:spcBef>
              <a:spcAft>
                <a:spcPts val="0"/>
              </a:spcAft>
              <a:buFont typeface="+mj-lt"/>
              <a:buAutoNum type="arabicPeriod"/>
            </a:pPr>
            <a:r>
              <a:rPr lang="en-US" sz="1600" b="0" i="0" dirty="0" err="1">
                <a:solidFill>
                  <a:srgbClr val="000000"/>
                </a:solidFill>
                <a:effectLst/>
                <a:latin typeface="Cambria" panose="02040503050406030204" pitchFamily="18" charset="0"/>
              </a:rPr>
              <a:t>DispatcherServlet</a:t>
            </a:r>
            <a:r>
              <a:rPr lang="en-US" sz="1600" b="0" i="0" dirty="0">
                <a:solidFill>
                  <a:srgbClr val="000000"/>
                </a:solidFill>
                <a:effectLst/>
                <a:latin typeface="Cambria" panose="02040503050406030204" pitchFamily="18" charset="0"/>
              </a:rPr>
              <a:t> receives the request. </a:t>
            </a:r>
          </a:p>
          <a:p>
            <a:pPr marR="0" indent="0" algn="just">
              <a:spcBef>
                <a:spcPts val="0"/>
              </a:spcBef>
              <a:spcAft>
                <a:spcPts val="0"/>
              </a:spcAft>
              <a:buFont typeface="+mj-lt"/>
              <a:buAutoNum type="arabicPeriod"/>
            </a:pPr>
            <a:r>
              <a:rPr lang="en-US" sz="1600" b="0" i="0" dirty="0" err="1">
                <a:solidFill>
                  <a:srgbClr val="000000"/>
                </a:solidFill>
                <a:effectLst/>
                <a:latin typeface="Cambria" panose="02040503050406030204" pitchFamily="18" charset="0"/>
              </a:rPr>
              <a:t>DispatcherServlet</a:t>
            </a:r>
            <a:r>
              <a:rPr lang="en-US" sz="1600" b="0" i="0" dirty="0">
                <a:solidFill>
                  <a:srgbClr val="000000"/>
                </a:solidFill>
                <a:effectLst/>
                <a:latin typeface="Cambria" panose="02040503050406030204" pitchFamily="18" charset="0"/>
              </a:rPr>
              <a:t> dispatches the task of selecting an appropriate controller to </a:t>
            </a:r>
            <a:r>
              <a:rPr lang="en-US" sz="1600" b="0" i="0" dirty="0" err="1">
                <a:solidFill>
                  <a:srgbClr val="000000"/>
                </a:solidFill>
                <a:effectLst/>
                <a:latin typeface="Cambria" panose="02040503050406030204" pitchFamily="18" charset="0"/>
              </a:rPr>
              <a:t>HandlerMapping</a:t>
            </a:r>
            <a:r>
              <a:rPr lang="en-US" sz="1600" b="0" i="0" dirty="0">
                <a:solidFill>
                  <a:srgbClr val="000000"/>
                </a:solidFill>
                <a:effectLst/>
                <a:latin typeface="Cambria" panose="02040503050406030204" pitchFamily="18" charset="0"/>
              </a:rPr>
              <a:t>. </a:t>
            </a:r>
            <a:r>
              <a:rPr lang="en-US" sz="1600" b="0" i="0" dirty="0" err="1">
                <a:solidFill>
                  <a:srgbClr val="000000"/>
                </a:solidFill>
                <a:effectLst/>
                <a:latin typeface="Cambria" panose="02040503050406030204" pitchFamily="18" charset="0"/>
              </a:rPr>
              <a:t>HandlerMapping</a:t>
            </a:r>
            <a:r>
              <a:rPr lang="en-US" sz="1600" b="0" i="0" dirty="0">
                <a:solidFill>
                  <a:srgbClr val="000000"/>
                </a:solidFill>
                <a:effectLst/>
                <a:latin typeface="Cambria" panose="02040503050406030204" pitchFamily="18" charset="0"/>
              </a:rPr>
              <a:t> selects the controller which is mapped to the incoming request URL and returns the (selected Handler) Controller to </a:t>
            </a:r>
            <a:r>
              <a:rPr lang="en-US" sz="1600" b="0" i="0" dirty="0" err="1">
                <a:solidFill>
                  <a:srgbClr val="000000"/>
                </a:solidFill>
                <a:effectLst/>
                <a:latin typeface="Cambria" panose="02040503050406030204" pitchFamily="18" charset="0"/>
              </a:rPr>
              <a:t>DispatcherServlet</a:t>
            </a:r>
            <a:r>
              <a:rPr lang="en-US" sz="1600" b="0" i="0" dirty="0">
                <a:solidFill>
                  <a:srgbClr val="000000"/>
                </a:solidFill>
                <a:effectLst/>
                <a:latin typeface="Cambria" panose="02040503050406030204" pitchFamily="18" charset="0"/>
              </a:rPr>
              <a:t>. </a:t>
            </a:r>
          </a:p>
          <a:p>
            <a:pPr marR="0" indent="0" algn="just">
              <a:spcBef>
                <a:spcPts val="0"/>
              </a:spcBef>
              <a:spcAft>
                <a:spcPts val="0"/>
              </a:spcAft>
              <a:buFont typeface="+mj-lt"/>
              <a:buAutoNum type="arabicPeriod"/>
            </a:pPr>
            <a:r>
              <a:rPr lang="en-US" sz="1600" b="0" i="0" dirty="0" err="1">
                <a:solidFill>
                  <a:srgbClr val="000000"/>
                </a:solidFill>
                <a:effectLst/>
                <a:latin typeface="Cambria" panose="02040503050406030204" pitchFamily="18" charset="0"/>
              </a:rPr>
              <a:t>DispatcherServlet</a:t>
            </a:r>
            <a:r>
              <a:rPr lang="en-US" sz="1600" b="0" i="0" dirty="0">
                <a:solidFill>
                  <a:srgbClr val="000000"/>
                </a:solidFill>
                <a:effectLst/>
                <a:latin typeface="Cambria" panose="02040503050406030204" pitchFamily="18" charset="0"/>
              </a:rPr>
              <a:t> dispatches the task of executing of business logic of Controller to </a:t>
            </a:r>
            <a:r>
              <a:rPr lang="en-US" sz="1600" b="0" i="0" dirty="0" err="1">
                <a:solidFill>
                  <a:srgbClr val="000000"/>
                </a:solidFill>
                <a:effectLst/>
                <a:latin typeface="Cambria" panose="02040503050406030204" pitchFamily="18" charset="0"/>
              </a:rPr>
              <a:t>HandlerAdapter</a:t>
            </a:r>
            <a:r>
              <a:rPr lang="en-US" sz="1600" b="0" i="0" dirty="0">
                <a:solidFill>
                  <a:srgbClr val="000000"/>
                </a:solidFill>
                <a:effectLst/>
                <a:latin typeface="Cambria" panose="02040503050406030204" pitchFamily="18" charset="0"/>
              </a:rPr>
              <a:t>. </a:t>
            </a:r>
          </a:p>
          <a:p>
            <a:pPr marR="0" indent="0" algn="just">
              <a:spcBef>
                <a:spcPts val="0"/>
              </a:spcBef>
              <a:spcAft>
                <a:spcPts val="0"/>
              </a:spcAft>
              <a:buFont typeface="+mj-lt"/>
              <a:buAutoNum type="arabicPeriod"/>
            </a:pPr>
            <a:r>
              <a:rPr lang="en-US" sz="1600" b="0" i="0" dirty="0" err="1">
                <a:solidFill>
                  <a:srgbClr val="000000"/>
                </a:solidFill>
                <a:effectLst/>
                <a:latin typeface="Cambria" panose="02040503050406030204" pitchFamily="18" charset="0"/>
              </a:rPr>
              <a:t>HandlerAdapter</a:t>
            </a:r>
            <a:r>
              <a:rPr lang="en-US" sz="1600" b="0" i="0" dirty="0">
                <a:solidFill>
                  <a:srgbClr val="000000"/>
                </a:solidFill>
                <a:effectLst/>
                <a:latin typeface="Cambria" panose="02040503050406030204" pitchFamily="18" charset="0"/>
              </a:rPr>
              <a:t> calls the business logic process of Controller. </a:t>
            </a:r>
          </a:p>
          <a:p>
            <a:pPr marR="0" indent="0" algn="just">
              <a:spcBef>
                <a:spcPts val="0"/>
              </a:spcBef>
              <a:spcAft>
                <a:spcPts val="0"/>
              </a:spcAft>
              <a:buFont typeface="+mj-lt"/>
              <a:buAutoNum type="arabicPeriod"/>
            </a:pPr>
            <a:r>
              <a:rPr lang="en-US" sz="1600" b="0" i="0" dirty="0">
                <a:solidFill>
                  <a:srgbClr val="000000"/>
                </a:solidFill>
                <a:effectLst/>
                <a:latin typeface="Cambria" panose="02040503050406030204" pitchFamily="18" charset="0"/>
              </a:rPr>
              <a:t>Controller executes the business logic, sets the processing result in Model and returns the logical name (or directly the name of the JSP) to </a:t>
            </a:r>
            <a:r>
              <a:rPr lang="en-US" sz="1600" b="0" i="0" dirty="0" err="1">
                <a:solidFill>
                  <a:srgbClr val="000000"/>
                </a:solidFill>
                <a:effectLst/>
                <a:latin typeface="Cambria" panose="02040503050406030204" pitchFamily="18" charset="0"/>
              </a:rPr>
              <a:t>HandlerAdapter</a:t>
            </a:r>
            <a:r>
              <a:rPr lang="en-US" sz="1600" b="0" i="0" dirty="0">
                <a:solidFill>
                  <a:srgbClr val="000000"/>
                </a:solidFill>
                <a:effectLst/>
                <a:latin typeface="Cambria" panose="02040503050406030204" pitchFamily="18" charset="0"/>
              </a:rPr>
              <a:t>. </a:t>
            </a:r>
          </a:p>
          <a:p>
            <a:pPr marR="0" indent="0" algn="just">
              <a:spcBef>
                <a:spcPts val="0"/>
              </a:spcBef>
              <a:spcAft>
                <a:spcPts val="0"/>
              </a:spcAft>
              <a:buFont typeface="+mj-lt"/>
              <a:buAutoNum type="arabicPeriod"/>
            </a:pPr>
            <a:r>
              <a:rPr lang="en-US" sz="1600" b="0" i="0" dirty="0" err="1">
                <a:solidFill>
                  <a:srgbClr val="000000"/>
                </a:solidFill>
                <a:effectLst/>
                <a:latin typeface="Cambria" panose="02040503050406030204" pitchFamily="18" charset="0"/>
              </a:rPr>
              <a:t>DispatcherServlet</a:t>
            </a:r>
            <a:r>
              <a:rPr lang="en-US" sz="1600" b="0" i="0" dirty="0">
                <a:solidFill>
                  <a:srgbClr val="000000"/>
                </a:solidFill>
                <a:effectLst/>
                <a:latin typeface="Cambria" panose="02040503050406030204" pitchFamily="18" charset="0"/>
              </a:rPr>
              <a:t> dispatches the task of resolving the view (JSP/ Velocity/ </a:t>
            </a:r>
            <a:r>
              <a:rPr lang="en-US" sz="1600" b="0" i="0" dirty="0" err="1">
                <a:solidFill>
                  <a:srgbClr val="000000"/>
                </a:solidFill>
                <a:effectLst/>
                <a:latin typeface="Cambria" panose="02040503050406030204" pitchFamily="18" charset="0"/>
              </a:rPr>
              <a:t>FreeMarker</a:t>
            </a:r>
            <a:r>
              <a:rPr lang="en-US" sz="1600" b="0" i="0" dirty="0">
                <a:solidFill>
                  <a:srgbClr val="000000"/>
                </a:solidFill>
                <a:effectLst/>
                <a:latin typeface="Cambria" panose="02040503050406030204" pitchFamily="18" charset="0"/>
              </a:rPr>
              <a:t> etc. or implementation of View interface) corresponding to the View name to </a:t>
            </a:r>
            <a:r>
              <a:rPr lang="en-US" sz="1600" b="0" i="0" dirty="0" err="1">
                <a:solidFill>
                  <a:srgbClr val="000000"/>
                </a:solidFill>
                <a:effectLst/>
                <a:latin typeface="Cambria" panose="02040503050406030204" pitchFamily="18" charset="0"/>
              </a:rPr>
              <a:t>ViewResolver</a:t>
            </a:r>
            <a:r>
              <a:rPr lang="en-US" sz="1600" b="0" i="0" dirty="0">
                <a:solidFill>
                  <a:srgbClr val="000000"/>
                </a:solidFill>
                <a:effectLst/>
                <a:latin typeface="Cambria" panose="02040503050406030204" pitchFamily="18" charset="0"/>
              </a:rPr>
              <a:t> which returns the view (JSP/implementation of View interface) mapped to View name. </a:t>
            </a:r>
          </a:p>
          <a:p>
            <a:pPr marR="0" indent="0" algn="just">
              <a:spcBef>
                <a:spcPts val="0"/>
              </a:spcBef>
              <a:spcAft>
                <a:spcPts val="0"/>
              </a:spcAft>
              <a:buFont typeface="+mj-lt"/>
              <a:buAutoNum type="arabicPeriod"/>
            </a:pPr>
            <a:r>
              <a:rPr lang="en-US" sz="1600" b="0" i="0" dirty="0" err="1">
                <a:solidFill>
                  <a:srgbClr val="000000"/>
                </a:solidFill>
                <a:effectLst/>
                <a:latin typeface="Cambria" panose="02040503050406030204" pitchFamily="18" charset="0"/>
              </a:rPr>
              <a:t>DispatcherServlet</a:t>
            </a:r>
            <a:r>
              <a:rPr lang="en-US" sz="1600" b="0" i="0" dirty="0">
                <a:solidFill>
                  <a:srgbClr val="000000"/>
                </a:solidFill>
                <a:effectLst/>
                <a:latin typeface="Cambria" panose="02040503050406030204" pitchFamily="18" charset="0"/>
              </a:rPr>
              <a:t> dispatches the rendering process to returned  view (JSP/ implementation of View interface) </a:t>
            </a:r>
          </a:p>
          <a:p>
            <a:pPr marR="0" indent="0" algn="just">
              <a:spcBef>
                <a:spcPts val="0"/>
              </a:spcBef>
              <a:spcAft>
                <a:spcPts val="1195"/>
              </a:spcAft>
              <a:buFont typeface="+mj-lt"/>
              <a:buAutoNum type="arabicPeriod"/>
            </a:pPr>
            <a:r>
              <a:rPr lang="en-US" sz="1600" b="0" i="0" dirty="0">
                <a:solidFill>
                  <a:srgbClr val="000000"/>
                </a:solidFill>
                <a:effectLst/>
                <a:latin typeface="Cambria" panose="02040503050406030204" pitchFamily="18" charset="0"/>
              </a:rPr>
              <a:t>View (JSP/ implementation of View interface) renders Model data and returns the response. </a:t>
            </a:r>
          </a:p>
          <a:p>
            <a:pPr algn="just">
              <a:spcBef>
                <a:spcPts val="0"/>
              </a:spcBef>
              <a:spcAft>
                <a:spcPts val="1195"/>
              </a:spcAft>
            </a:pPr>
            <a:r>
              <a:rPr lang="en-US" sz="1600" b="0" i="0" dirty="0" err="1">
                <a:solidFill>
                  <a:srgbClr val="000000"/>
                </a:solidFill>
                <a:effectLst/>
                <a:latin typeface="Cambria" panose="02040503050406030204" pitchFamily="18" charset="0"/>
              </a:rPr>
              <a:t>DispatcherServlet</a:t>
            </a:r>
            <a:r>
              <a:rPr lang="en-US" sz="1600" b="0" i="0" dirty="0">
                <a:solidFill>
                  <a:srgbClr val="000000"/>
                </a:solidFill>
                <a:effectLst/>
                <a:latin typeface="Cambria" panose="02040503050406030204" pitchFamily="18" charset="0"/>
              </a:rPr>
              <a:t> is the central Servlet that dispatches requests to controllers. Now let us learn step by step flow of request processing in spring MVC. </a:t>
            </a:r>
          </a:p>
          <a:p>
            <a:pPr algn="just">
              <a:spcBef>
                <a:spcPts val="0"/>
              </a:spcBef>
              <a:spcAft>
                <a:spcPts val="1195"/>
              </a:spcAft>
            </a:pPr>
            <a:r>
              <a:rPr lang="en-US" sz="1600" b="0" i="0" dirty="0">
                <a:solidFill>
                  <a:srgbClr val="000000"/>
                </a:solidFill>
                <a:effectLst/>
                <a:latin typeface="Cambria" panose="02040503050406030204" pitchFamily="18" charset="0"/>
              </a:rPr>
              <a:t>In Spring MVC </a:t>
            </a:r>
            <a:r>
              <a:rPr lang="en-US" sz="1600" b="0" i="0" dirty="0" err="1">
                <a:solidFill>
                  <a:srgbClr val="000000"/>
                </a:solidFill>
                <a:effectLst/>
                <a:latin typeface="Cambria" panose="02040503050406030204" pitchFamily="18" charset="0"/>
              </a:rPr>
              <a:t>DispatcherServlet</a:t>
            </a:r>
            <a:r>
              <a:rPr lang="en-US" sz="1600" b="0" i="0" dirty="0">
                <a:solidFill>
                  <a:srgbClr val="000000"/>
                </a:solidFill>
                <a:effectLst/>
                <a:latin typeface="Cambria" panose="02040503050406030204" pitchFamily="18" charset="0"/>
              </a:rPr>
              <a:t> dispatches the task of selecting an appropriate controller to </a:t>
            </a:r>
            <a:r>
              <a:rPr lang="en-US" sz="1600" b="0" i="0" dirty="0" err="1">
                <a:solidFill>
                  <a:srgbClr val="000000"/>
                </a:solidFill>
                <a:effectLst/>
                <a:latin typeface="Cambria" panose="02040503050406030204" pitchFamily="18" charset="0"/>
              </a:rPr>
              <a:t>HandlerMapping</a:t>
            </a:r>
            <a:r>
              <a:rPr lang="en-US" sz="1600" b="0" i="0" dirty="0">
                <a:solidFill>
                  <a:srgbClr val="000000"/>
                </a:solidFill>
                <a:effectLst/>
                <a:latin typeface="Cambria" panose="02040503050406030204" pitchFamily="18" charset="0"/>
              </a:rPr>
              <a:t>. </a:t>
            </a:r>
          </a:p>
          <a:p>
            <a:pPr algn="just">
              <a:spcBef>
                <a:spcPts val="0"/>
              </a:spcBef>
              <a:spcAft>
                <a:spcPts val="1195"/>
              </a:spcAft>
            </a:pPr>
            <a:r>
              <a:rPr lang="en-US" sz="1600" b="0" i="0" dirty="0" err="1">
                <a:solidFill>
                  <a:srgbClr val="000000"/>
                </a:solidFill>
                <a:effectLst/>
                <a:latin typeface="Cambria" panose="02040503050406030204" pitchFamily="18" charset="0"/>
              </a:rPr>
              <a:t>HandlerMapping</a:t>
            </a:r>
            <a:r>
              <a:rPr lang="en-US" sz="1600" b="0" i="0" dirty="0">
                <a:solidFill>
                  <a:srgbClr val="000000"/>
                </a:solidFill>
                <a:effectLst/>
                <a:latin typeface="Cambria" panose="02040503050406030204" pitchFamily="18" charset="0"/>
              </a:rPr>
              <a:t> selects the controller which is mapped to the incoming request URL and returns the (selected Handler) Controller to </a:t>
            </a:r>
            <a:r>
              <a:rPr lang="en-US" sz="1600" b="0" i="0" dirty="0" err="1">
                <a:solidFill>
                  <a:srgbClr val="000000"/>
                </a:solidFill>
                <a:effectLst/>
                <a:latin typeface="Cambria" panose="02040503050406030204" pitchFamily="18" charset="0"/>
              </a:rPr>
              <a:t>DispatcherServlet</a:t>
            </a:r>
            <a:r>
              <a:rPr lang="en-US" sz="1600" b="0" i="0">
                <a:solidFill>
                  <a:srgbClr val="000000"/>
                </a:solidFill>
                <a:effectLst/>
                <a:latin typeface="Cambria" panose="02040503050406030204" pitchFamily="18" charset="0"/>
              </a:rPr>
              <a:t>. </a:t>
            </a:r>
          </a:p>
          <a:p>
            <a:pPr algn="just">
              <a:spcBef>
                <a:spcPts val="0"/>
              </a:spcBef>
              <a:spcAft>
                <a:spcPts val="1195"/>
              </a:spcAft>
            </a:pPr>
            <a:r>
              <a:rPr lang="en-US" sz="1600" b="0" i="0">
                <a:solidFill>
                  <a:srgbClr val="000000"/>
                </a:solidFill>
                <a:effectLst/>
                <a:latin typeface="Cambria" panose="02040503050406030204" pitchFamily="18" charset="0"/>
              </a:rPr>
              <a:t>In </a:t>
            </a:r>
            <a:r>
              <a:rPr lang="en-US" sz="1600" b="0" i="0" dirty="0">
                <a:solidFill>
                  <a:srgbClr val="000000"/>
                </a:solidFill>
                <a:effectLst/>
                <a:latin typeface="Cambria" panose="02040503050406030204" pitchFamily="18" charset="0"/>
              </a:rPr>
              <a:t>spring MVC applications the name of spring bean configuration file should be &lt;logical name of </a:t>
            </a:r>
            <a:r>
              <a:rPr lang="en-US" sz="1600" b="0" i="0" dirty="0" err="1">
                <a:solidFill>
                  <a:srgbClr val="000000"/>
                </a:solidFill>
                <a:effectLst/>
                <a:latin typeface="Cambria" panose="02040503050406030204" pitchFamily="18" charset="0"/>
              </a:rPr>
              <a:t>DispatcherServlet</a:t>
            </a:r>
            <a:r>
              <a:rPr lang="en-US" sz="1600" b="0" i="0" dirty="0">
                <a:solidFill>
                  <a:srgbClr val="000000"/>
                </a:solidFill>
                <a:effectLst/>
                <a:latin typeface="Cambria" panose="02040503050406030204" pitchFamily="18" charset="0"/>
              </a:rPr>
              <a:t> in web.xml&gt;-servlet.xml</a:t>
            </a:r>
          </a:p>
          <a:p>
            <a:endParaRPr lang="en-IN" sz="1800" b="1" i="0" dirty="0">
              <a:solidFill>
                <a:srgbClr val="C00000"/>
              </a:solidFill>
              <a:effectLst/>
              <a:latin typeface="Cambria" panose="02040503050406030204" pitchFamily="18" charset="0"/>
            </a:endParaRPr>
          </a:p>
          <a:p>
            <a:endParaRPr lang="en-IN" b="0" i="0" dirty="0">
              <a:solidFill>
                <a:srgbClr val="212529"/>
              </a:solidFill>
              <a:effectLst/>
              <a:latin typeface="system-ui"/>
            </a:endParaRPr>
          </a:p>
        </p:txBody>
      </p:sp>
    </p:spTree>
    <p:extLst>
      <p:ext uri="{BB962C8B-B14F-4D97-AF65-F5344CB8AC3E}">
        <p14:creationId xmlns:p14="http://schemas.microsoft.com/office/powerpoint/2010/main" val="270304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4018D69-B75F-847F-A798-73B9602B8FF4}"/>
              </a:ext>
            </a:extLst>
          </p:cNvPr>
          <p:cNvSpPr>
            <a:spLocks noGrp="1"/>
          </p:cNvSpPr>
          <p:nvPr>
            <p:ph idx="1"/>
          </p:nvPr>
        </p:nvSpPr>
        <p:spPr>
          <a:xfrm>
            <a:off x="321734" y="0"/>
            <a:ext cx="11870266" cy="6857999"/>
          </a:xfrm>
        </p:spPr>
        <p:txBody>
          <a:bodyPr>
            <a:normAutofit/>
          </a:bodyPr>
          <a:lstStyle/>
          <a:p>
            <a:pPr marL="0" indent="0">
              <a:buNone/>
            </a:pPr>
            <a:r>
              <a:rPr lang="en-US" b="0" i="0" dirty="0">
                <a:solidFill>
                  <a:srgbClr val="610B4B"/>
                </a:solidFill>
                <a:effectLst/>
                <a:latin typeface="erdana"/>
              </a:rPr>
              <a:t>4) Load the jar files required for spring framework</a:t>
            </a:r>
          </a:p>
          <a:p>
            <a:pPr algn="just"/>
            <a:r>
              <a:rPr lang="en-IN" b="0" i="0" dirty="0">
                <a:solidFill>
                  <a:srgbClr val="333333"/>
                </a:solidFill>
                <a:effectLst/>
                <a:latin typeface="inter-regular"/>
              </a:rPr>
              <a:t>There are mainly three jar files required to run this application.</a:t>
            </a:r>
          </a:p>
          <a:p>
            <a:pPr algn="just">
              <a:buFont typeface="Arial" panose="020B0604020202020204" pitchFamily="34" charset="0"/>
              <a:buChar char="•"/>
            </a:pPr>
            <a:r>
              <a:rPr lang="en-IN" b="1" i="0" dirty="0">
                <a:solidFill>
                  <a:srgbClr val="000000"/>
                </a:solidFill>
                <a:effectLst/>
                <a:latin typeface="inter-bold"/>
              </a:rPr>
              <a:t>org.springframework.core-3.0.1.RELEASE-A</a:t>
            </a:r>
            <a:endParaRPr lang="en-IN" b="0" i="0" dirty="0">
              <a:solidFill>
                <a:srgbClr val="000000"/>
              </a:solidFill>
              <a:effectLst/>
              <a:latin typeface="inter-regular"/>
            </a:endParaRPr>
          </a:p>
          <a:p>
            <a:pPr algn="just">
              <a:buFont typeface="Arial" panose="020B0604020202020204" pitchFamily="34" charset="0"/>
              <a:buChar char="•"/>
            </a:pPr>
            <a:r>
              <a:rPr lang="en-IN" b="1" i="0" dirty="0">
                <a:solidFill>
                  <a:srgbClr val="000000"/>
                </a:solidFill>
                <a:effectLst/>
                <a:latin typeface="inter-bold"/>
              </a:rPr>
              <a:t>com.springsource.org.apache.commons.logging-1.1.1</a:t>
            </a:r>
            <a:endParaRPr lang="en-IN" b="0" i="0" dirty="0">
              <a:solidFill>
                <a:srgbClr val="000000"/>
              </a:solidFill>
              <a:effectLst/>
              <a:latin typeface="inter-regular"/>
            </a:endParaRPr>
          </a:p>
          <a:p>
            <a:pPr algn="just">
              <a:buFont typeface="Arial" panose="020B0604020202020204" pitchFamily="34" charset="0"/>
              <a:buChar char="•"/>
            </a:pPr>
            <a:r>
              <a:rPr lang="en-IN" b="1" i="0" dirty="0">
                <a:solidFill>
                  <a:srgbClr val="000000"/>
                </a:solidFill>
                <a:effectLst/>
                <a:latin typeface="inter-bold"/>
              </a:rPr>
              <a:t>org.springframework.beans-3.0.1.RELEASE-A</a:t>
            </a:r>
          </a:p>
          <a:p>
            <a:pPr algn="just">
              <a:buFont typeface="Arial" panose="020B0604020202020204" pitchFamily="34" charset="0"/>
              <a:buChar char="•"/>
            </a:pPr>
            <a:endParaRPr lang="en-IN" b="0" i="0" dirty="0">
              <a:solidFill>
                <a:srgbClr val="000000"/>
              </a:solidFill>
              <a:effectLst/>
              <a:latin typeface="inter-regular"/>
            </a:endParaRPr>
          </a:p>
          <a:p>
            <a:pPr marL="0" indent="0">
              <a:buNone/>
            </a:pPr>
            <a:r>
              <a:rPr lang="en-US" b="0" i="0" dirty="0">
                <a:solidFill>
                  <a:srgbClr val="610B38"/>
                </a:solidFill>
                <a:effectLst/>
                <a:latin typeface="erdana"/>
              </a:rPr>
              <a:t>Steps to create spring application in Eclipse IDE</a:t>
            </a:r>
          </a:p>
          <a:p>
            <a:pPr algn="just"/>
            <a:r>
              <a:rPr lang="en-US" b="0" i="0" dirty="0">
                <a:solidFill>
                  <a:srgbClr val="610B4B"/>
                </a:solidFill>
                <a:effectLst/>
                <a:latin typeface="erdana"/>
              </a:rPr>
              <a:t>1) Create the Java Project</a:t>
            </a:r>
          </a:p>
          <a:p>
            <a:pPr algn="just"/>
            <a:r>
              <a:rPr lang="en-US" b="0" i="0" dirty="0">
                <a:solidFill>
                  <a:srgbClr val="333333"/>
                </a:solidFill>
                <a:effectLst/>
                <a:latin typeface="inter-regular"/>
              </a:rPr>
              <a:t>Go to </a:t>
            </a:r>
            <a:r>
              <a:rPr lang="en-US" b="1" i="0" dirty="0">
                <a:solidFill>
                  <a:srgbClr val="333333"/>
                </a:solidFill>
                <a:effectLst/>
                <a:latin typeface="inter-bold"/>
              </a:rPr>
              <a:t>File</a:t>
            </a:r>
            <a:r>
              <a:rPr lang="en-US" b="0" i="0" dirty="0">
                <a:solidFill>
                  <a:srgbClr val="333333"/>
                </a:solidFill>
                <a:effectLst/>
                <a:latin typeface="inter-regular"/>
              </a:rPr>
              <a:t> menu - </a:t>
            </a:r>
            <a:r>
              <a:rPr lang="en-US" b="1" i="0" dirty="0">
                <a:solidFill>
                  <a:srgbClr val="333333"/>
                </a:solidFill>
                <a:effectLst/>
                <a:latin typeface="inter-bold"/>
              </a:rPr>
              <a:t>New</a:t>
            </a:r>
            <a:r>
              <a:rPr lang="en-US" b="0" i="0" dirty="0">
                <a:solidFill>
                  <a:srgbClr val="333333"/>
                </a:solidFill>
                <a:effectLst/>
                <a:latin typeface="inter-regular"/>
              </a:rPr>
              <a:t> - </a:t>
            </a:r>
            <a:r>
              <a:rPr lang="en-US" b="1" i="0" dirty="0">
                <a:solidFill>
                  <a:srgbClr val="333333"/>
                </a:solidFill>
                <a:effectLst/>
                <a:latin typeface="inter-bold"/>
              </a:rPr>
              <a:t>project</a:t>
            </a:r>
            <a:r>
              <a:rPr lang="en-US" b="0" i="0" dirty="0">
                <a:solidFill>
                  <a:srgbClr val="333333"/>
                </a:solidFill>
                <a:effectLst/>
                <a:latin typeface="inter-regular"/>
              </a:rPr>
              <a:t> - </a:t>
            </a:r>
            <a:r>
              <a:rPr lang="en-US" b="1" i="0" dirty="0">
                <a:solidFill>
                  <a:srgbClr val="333333"/>
                </a:solidFill>
                <a:effectLst/>
                <a:latin typeface="inter-bold"/>
              </a:rPr>
              <a:t>Java Project</a:t>
            </a:r>
            <a:r>
              <a:rPr lang="en-US" b="0" i="0" dirty="0">
                <a:solidFill>
                  <a:srgbClr val="333333"/>
                </a:solidFill>
                <a:effectLst/>
                <a:latin typeface="inter-regular"/>
              </a:rPr>
              <a:t>. Write the project name e.g. </a:t>
            </a:r>
            <a:r>
              <a:rPr lang="en-US" b="0" i="0" dirty="0" err="1">
                <a:solidFill>
                  <a:srgbClr val="333333"/>
                </a:solidFill>
                <a:effectLst/>
                <a:latin typeface="inter-regular"/>
              </a:rPr>
              <a:t>firstspring</a:t>
            </a:r>
            <a:r>
              <a:rPr lang="en-US" b="0" i="0" dirty="0">
                <a:solidFill>
                  <a:srgbClr val="333333"/>
                </a:solidFill>
                <a:effectLst/>
                <a:latin typeface="inter-regular"/>
              </a:rPr>
              <a:t> - </a:t>
            </a:r>
            <a:r>
              <a:rPr lang="en-US" b="1" i="0" dirty="0">
                <a:solidFill>
                  <a:srgbClr val="333333"/>
                </a:solidFill>
                <a:effectLst/>
                <a:latin typeface="inter-bold"/>
              </a:rPr>
              <a:t>Finish</a:t>
            </a:r>
            <a:r>
              <a:rPr lang="en-US" b="0" i="0" dirty="0">
                <a:solidFill>
                  <a:srgbClr val="333333"/>
                </a:solidFill>
                <a:effectLst/>
                <a:latin typeface="inter-regular"/>
              </a:rPr>
              <a:t>. Now the java project is created.</a:t>
            </a:r>
          </a:p>
          <a:p>
            <a:pPr marL="0" indent="0">
              <a:buNone/>
            </a:pPr>
            <a:r>
              <a:rPr lang="en-IN" b="0" i="0" dirty="0">
                <a:solidFill>
                  <a:srgbClr val="610B4B"/>
                </a:solidFill>
                <a:effectLst/>
                <a:latin typeface="erdana"/>
              </a:rPr>
              <a:t>2) Add spring jar files</a:t>
            </a:r>
          </a:p>
          <a:p>
            <a:pPr algn="just">
              <a:buFont typeface="Arial" panose="020B0604020202020204" pitchFamily="34" charset="0"/>
              <a:buChar char="•"/>
            </a:pPr>
            <a:r>
              <a:rPr lang="en-IN" b="1" i="0" dirty="0">
                <a:solidFill>
                  <a:srgbClr val="000000"/>
                </a:solidFill>
                <a:effectLst/>
                <a:latin typeface="inter-bold"/>
              </a:rPr>
              <a:t>org.springframework.core-3.0.1.RELEASE-A</a:t>
            </a:r>
            <a:endParaRPr lang="en-IN" b="0" i="0" dirty="0">
              <a:solidFill>
                <a:srgbClr val="000000"/>
              </a:solidFill>
              <a:effectLst/>
              <a:latin typeface="inter-regular"/>
            </a:endParaRPr>
          </a:p>
          <a:p>
            <a:pPr algn="just">
              <a:buFont typeface="Arial" panose="020B0604020202020204" pitchFamily="34" charset="0"/>
              <a:buChar char="•"/>
            </a:pPr>
            <a:r>
              <a:rPr lang="en-IN" b="1" i="0" dirty="0">
                <a:solidFill>
                  <a:srgbClr val="000000"/>
                </a:solidFill>
                <a:effectLst/>
                <a:latin typeface="inter-bold"/>
              </a:rPr>
              <a:t>com.springsource.org.apache.commons.logging-1.1.1</a:t>
            </a:r>
            <a:endParaRPr lang="en-IN" b="0" i="0" dirty="0">
              <a:solidFill>
                <a:srgbClr val="000000"/>
              </a:solidFill>
              <a:effectLst/>
              <a:latin typeface="inter-regular"/>
            </a:endParaRPr>
          </a:p>
          <a:p>
            <a:pPr algn="just">
              <a:buFont typeface="Arial" panose="020B0604020202020204" pitchFamily="34" charset="0"/>
              <a:buChar char="•"/>
            </a:pPr>
            <a:r>
              <a:rPr lang="en-IN" b="1" i="0" dirty="0">
                <a:solidFill>
                  <a:srgbClr val="000000"/>
                </a:solidFill>
                <a:effectLst/>
                <a:latin typeface="inter-bold"/>
              </a:rPr>
              <a:t>org.springframework.beans-3.0.1.RELEASE-A</a:t>
            </a:r>
            <a:endParaRPr lang="en-IN" b="0" i="0" dirty="0">
              <a:solidFill>
                <a:srgbClr val="000000"/>
              </a:solidFill>
              <a:effectLst/>
              <a:latin typeface="inter-regular"/>
            </a:endParaRPr>
          </a:p>
          <a:p>
            <a:pPr marL="0" indent="0">
              <a:buNone/>
            </a:pPr>
            <a:endParaRPr lang="en-IN" dirty="0"/>
          </a:p>
        </p:txBody>
      </p:sp>
    </p:spTree>
    <p:extLst>
      <p:ext uri="{BB962C8B-B14F-4D97-AF65-F5344CB8AC3E}">
        <p14:creationId xmlns:p14="http://schemas.microsoft.com/office/powerpoint/2010/main" val="2842726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849A-E4FA-423F-AEA9-AA2FF6CEB7B4}"/>
              </a:ext>
            </a:extLst>
          </p:cNvPr>
          <p:cNvSpPr>
            <a:spLocks noGrp="1"/>
          </p:cNvSpPr>
          <p:nvPr>
            <p:ph type="title"/>
          </p:nvPr>
        </p:nvSpPr>
        <p:spPr>
          <a:xfrm>
            <a:off x="0" y="0"/>
            <a:ext cx="12192000" cy="719091"/>
          </a:xfrm>
        </p:spPr>
        <p:txBody>
          <a:bodyPr>
            <a:normAutofit fontScale="90000"/>
          </a:bodyPr>
          <a:lstStyle/>
          <a:p>
            <a:r>
              <a:rPr lang="en-IN" b="0" i="0" dirty="0">
                <a:solidFill>
                  <a:srgbClr val="610B38"/>
                </a:solidFill>
                <a:effectLst/>
                <a:latin typeface="erdana"/>
              </a:rPr>
              <a:t>IoC Container:</a:t>
            </a:r>
            <a:br>
              <a:rPr lang="en-IN" b="0" i="0" dirty="0">
                <a:solidFill>
                  <a:srgbClr val="610B38"/>
                </a:solidFill>
                <a:effectLst/>
                <a:latin typeface="erdana"/>
              </a:rPr>
            </a:br>
            <a:br>
              <a:rPr lang="en-IN" b="0" i="0" dirty="0">
                <a:solidFill>
                  <a:srgbClr val="610B38"/>
                </a:solidFill>
                <a:effectLst/>
                <a:latin typeface="erdana"/>
              </a:rPr>
            </a:br>
            <a:br>
              <a:rPr lang="en-GB" b="0" i="0" dirty="0">
                <a:solidFill>
                  <a:srgbClr val="610B38"/>
                </a:solidFill>
                <a:effectLst/>
                <a:latin typeface="erdana"/>
              </a:rPr>
            </a:br>
            <a:br>
              <a:rPr lang="en-GB" b="0" i="0" dirty="0">
                <a:solidFill>
                  <a:srgbClr val="212529"/>
                </a:solidFill>
                <a:effectLst/>
                <a:latin typeface="system-ui"/>
              </a:rPr>
            </a:br>
            <a:br>
              <a:rPr lang="en-GB" b="0" i="0" dirty="0">
                <a:solidFill>
                  <a:srgbClr val="212529"/>
                </a:solidFill>
                <a:effectLst/>
                <a:latin typeface="system-ui"/>
              </a:rPr>
            </a:br>
            <a:endParaRPr lang="en-GB" dirty="0"/>
          </a:p>
        </p:txBody>
      </p:sp>
      <p:sp>
        <p:nvSpPr>
          <p:cNvPr id="4" name="Content Placeholder 3">
            <a:extLst>
              <a:ext uri="{FF2B5EF4-FFF2-40B4-BE49-F238E27FC236}">
                <a16:creationId xmlns:a16="http://schemas.microsoft.com/office/drawing/2014/main" id="{FA44257D-A196-4CDB-BA4A-5D45AC185C83}"/>
              </a:ext>
            </a:extLst>
          </p:cNvPr>
          <p:cNvSpPr>
            <a:spLocks noGrp="1"/>
          </p:cNvSpPr>
          <p:nvPr>
            <p:ph idx="1"/>
          </p:nvPr>
        </p:nvSpPr>
        <p:spPr>
          <a:xfrm>
            <a:off x="-1" y="612559"/>
            <a:ext cx="12191999" cy="6245441"/>
          </a:xfrm>
        </p:spPr>
        <p:txBody>
          <a:bodyPr>
            <a:normAutofit/>
          </a:bodyPr>
          <a:lstStyle/>
          <a:p>
            <a:pPr marL="0" indent="0">
              <a:buNone/>
            </a:pPr>
            <a:r>
              <a:rPr lang="en-US" b="0" i="0" dirty="0">
                <a:solidFill>
                  <a:srgbClr val="333333"/>
                </a:solidFill>
                <a:effectLst/>
                <a:latin typeface="inter-regular"/>
              </a:rPr>
              <a:t>The IoC container is responsible to instantiate, configure and assemble the objects. </a:t>
            </a:r>
          </a:p>
          <a:p>
            <a:pPr marL="0" indent="0">
              <a:buNone/>
            </a:pPr>
            <a:r>
              <a:rPr lang="en-US" b="0" i="0" dirty="0">
                <a:solidFill>
                  <a:srgbClr val="333333"/>
                </a:solidFill>
                <a:effectLst/>
                <a:latin typeface="inter-regular"/>
              </a:rPr>
              <a:t>The IoC container gets </a:t>
            </a:r>
            <a:r>
              <a:rPr lang="en-US" b="0" i="0" dirty="0" err="1">
                <a:solidFill>
                  <a:srgbClr val="333333"/>
                </a:solidFill>
                <a:effectLst/>
                <a:latin typeface="inter-regular"/>
              </a:rPr>
              <a:t>informations</a:t>
            </a:r>
            <a:r>
              <a:rPr lang="en-US" b="0" i="0" dirty="0">
                <a:solidFill>
                  <a:srgbClr val="333333"/>
                </a:solidFill>
                <a:effectLst/>
                <a:latin typeface="inter-regular"/>
              </a:rPr>
              <a:t> from the XML file and works accordingly.</a:t>
            </a:r>
          </a:p>
          <a:p>
            <a:pPr marL="0" indent="0">
              <a:buNone/>
            </a:pPr>
            <a:r>
              <a:rPr lang="en-US" b="0" i="0" dirty="0">
                <a:solidFill>
                  <a:srgbClr val="333333"/>
                </a:solidFill>
                <a:effectLst/>
                <a:latin typeface="inter-regular"/>
              </a:rPr>
              <a:t>The main tasks performed by IoC container are:</a:t>
            </a:r>
            <a:endParaRPr lang="en-US" dirty="0">
              <a:solidFill>
                <a:srgbClr val="333333"/>
              </a:solidFill>
              <a:latin typeface="inter-regular"/>
            </a:endParaRPr>
          </a:p>
          <a:p>
            <a:pPr algn="just">
              <a:buFont typeface="Arial" panose="020B0604020202020204" pitchFamily="34" charset="0"/>
              <a:buChar char="•"/>
            </a:pPr>
            <a:r>
              <a:rPr lang="en-US" b="0" i="0" dirty="0">
                <a:solidFill>
                  <a:srgbClr val="000000"/>
                </a:solidFill>
                <a:effectLst/>
                <a:latin typeface="inter-regular"/>
              </a:rPr>
              <a:t>to instantiate the application class</a:t>
            </a:r>
          </a:p>
          <a:p>
            <a:pPr algn="just">
              <a:buFont typeface="Arial" panose="020B0604020202020204" pitchFamily="34" charset="0"/>
              <a:buChar char="•"/>
            </a:pPr>
            <a:r>
              <a:rPr lang="en-US" b="0" i="0" dirty="0">
                <a:solidFill>
                  <a:srgbClr val="000000"/>
                </a:solidFill>
                <a:effectLst/>
                <a:latin typeface="inter-regular"/>
              </a:rPr>
              <a:t>to configure the object</a:t>
            </a:r>
          </a:p>
          <a:p>
            <a:pPr algn="just">
              <a:buFont typeface="Arial" panose="020B0604020202020204" pitchFamily="34" charset="0"/>
              <a:buChar char="•"/>
            </a:pPr>
            <a:r>
              <a:rPr lang="en-US" b="0" i="0" dirty="0">
                <a:solidFill>
                  <a:srgbClr val="000000"/>
                </a:solidFill>
                <a:effectLst/>
                <a:latin typeface="inter-regular"/>
              </a:rPr>
              <a:t>to assemble the dependencies between the objects</a:t>
            </a:r>
          </a:p>
          <a:p>
            <a:pPr marL="0" indent="0" algn="just">
              <a:buNone/>
            </a:pPr>
            <a:r>
              <a:rPr lang="en-US" b="0" i="0" dirty="0">
                <a:solidFill>
                  <a:srgbClr val="333333"/>
                </a:solidFill>
                <a:effectLst/>
                <a:latin typeface="inter-regular"/>
              </a:rPr>
              <a:t>There are two types of IoC containers. They are:</a:t>
            </a:r>
          </a:p>
          <a:p>
            <a:pPr algn="just">
              <a:buFont typeface="+mj-lt"/>
              <a:buAutoNum type="arabicPeriod"/>
            </a:pPr>
            <a:r>
              <a:rPr lang="en-US" b="1" i="0" dirty="0" err="1">
                <a:solidFill>
                  <a:srgbClr val="000000"/>
                </a:solidFill>
                <a:effectLst/>
                <a:latin typeface="inter-bold"/>
              </a:rPr>
              <a:t>BeanFactory</a:t>
            </a:r>
            <a:endParaRPr lang="en-US" b="0" i="0" dirty="0">
              <a:solidFill>
                <a:srgbClr val="000000"/>
              </a:solidFill>
              <a:effectLst/>
              <a:latin typeface="inter-regular"/>
            </a:endParaRPr>
          </a:p>
          <a:p>
            <a:pPr algn="just">
              <a:buFont typeface="+mj-lt"/>
              <a:buAutoNum type="arabicPeriod"/>
            </a:pPr>
            <a:r>
              <a:rPr lang="en-US" b="1" i="0" dirty="0" err="1">
                <a:solidFill>
                  <a:srgbClr val="000000"/>
                </a:solidFill>
                <a:effectLst/>
                <a:latin typeface="inter-bold"/>
              </a:rPr>
              <a:t>ApplicationContext</a:t>
            </a:r>
            <a:endParaRPr lang="en-US" b="0" i="0" dirty="0">
              <a:solidFill>
                <a:srgbClr val="000000"/>
              </a:solidFill>
              <a:effectLst/>
              <a:latin typeface="inter-regular"/>
            </a:endParaRPr>
          </a:p>
          <a:p>
            <a:pPr marL="0" indent="0" algn="just">
              <a:buNone/>
            </a:pPr>
            <a:r>
              <a:rPr lang="en-IN" b="0" i="0" dirty="0">
                <a:solidFill>
                  <a:srgbClr val="333333"/>
                </a:solidFill>
                <a:effectLst/>
                <a:latin typeface="inter-regular"/>
              </a:rPr>
              <a:t>The </a:t>
            </a:r>
            <a:r>
              <a:rPr lang="en-IN" b="0" i="0" dirty="0" err="1">
                <a:solidFill>
                  <a:srgbClr val="333333"/>
                </a:solidFill>
                <a:effectLst/>
                <a:latin typeface="inter-regular"/>
              </a:rPr>
              <a:t>org.springframework.beans.factory.</a:t>
            </a:r>
            <a:r>
              <a:rPr lang="en-IN" b="1" i="0" dirty="0" err="1">
                <a:solidFill>
                  <a:srgbClr val="333333"/>
                </a:solidFill>
                <a:effectLst/>
                <a:latin typeface="inter-bold"/>
              </a:rPr>
              <a:t>BeanFactory</a:t>
            </a:r>
            <a:r>
              <a:rPr lang="en-IN" b="0" i="0" dirty="0">
                <a:solidFill>
                  <a:srgbClr val="333333"/>
                </a:solidFill>
                <a:effectLst/>
                <a:latin typeface="inter-regular"/>
              </a:rPr>
              <a:t> and the </a:t>
            </a:r>
            <a:r>
              <a:rPr lang="en-IN" b="0" i="0" dirty="0" err="1">
                <a:solidFill>
                  <a:srgbClr val="333333"/>
                </a:solidFill>
                <a:effectLst/>
                <a:latin typeface="inter-regular"/>
              </a:rPr>
              <a:t>org.springframework.context.</a:t>
            </a:r>
            <a:r>
              <a:rPr lang="en-IN" b="1" i="0" dirty="0" err="1">
                <a:solidFill>
                  <a:srgbClr val="333333"/>
                </a:solidFill>
                <a:effectLst/>
                <a:latin typeface="inter-bold"/>
              </a:rPr>
              <a:t>ApplicationContext</a:t>
            </a:r>
            <a:r>
              <a:rPr lang="en-IN" b="0" i="0" dirty="0">
                <a:solidFill>
                  <a:srgbClr val="333333"/>
                </a:solidFill>
                <a:effectLst/>
                <a:latin typeface="inter-regular"/>
              </a:rPr>
              <a:t> interfaces acts as the IoC container. </a:t>
            </a:r>
          </a:p>
          <a:p>
            <a:pPr marL="0" indent="0" algn="just">
              <a:buNone/>
            </a:pPr>
            <a:r>
              <a:rPr lang="en-US" b="0" i="0" dirty="0">
                <a:solidFill>
                  <a:srgbClr val="333333"/>
                </a:solidFill>
                <a:effectLst/>
                <a:latin typeface="inter-regular"/>
              </a:rPr>
              <a:t>The </a:t>
            </a:r>
            <a:r>
              <a:rPr lang="en-US" b="0" i="0" dirty="0" err="1">
                <a:solidFill>
                  <a:srgbClr val="333333"/>
                </a:solidFill>
                <a:effectLst/>
                <a:latin typeface="inter-regular"/>
              </a:rPr>
              <a:t>ApplicationContext</a:t>
            </a:r>
            <a:r>
              <a:rPr lang="en-US" b="0" i="0" dirty="0">
                <a:solidFill>
                  <a:srgbClr val="333333"/>
                </a:solidFill>
                <a:effectLst/>
                <a:latin typeface="inter-regular"/>
              </a:rPr>
              <a:t> interface is built on top of the </a:t>
            </a:r>
            <a:r>
              <a:rPr lang="en-US" b="0" i="0" dirty="0" err="1">
                <a:solidFill>
                  <a:srgbClr val="333333"/>
                </a:solidFill>
                <a:effectLst/>
                <a:latin typeface="inter-regular"/>
              </a:rPr>
              <a:t>BeanFactory</a:t>
            </a:r>
            <a:r>
              <a:rPr lang="en-US" b="0" i="0" dirty="0">
                <a:solidFill>
                  <a:srgbClr val="333333"/>
                </a:solidFill>
                <a:effectLst/>
                <a:latin typeface="inter-regular"/>
              </a:rPr>
              <a:t> interface.</a:t>
            </a:r>
          </a:p>
          <a:p>
            <a:pPr marL="0" indent="0" algn="just">
              <a:buNone/>
            </a:pPr>
            <a:r>
              <a:rPr lang="en-US" b="0" i="0" dirty="0">
                <a:solidFill>
                  <a:srgbClr val="333333"/>
                </a:solidFill>
                <a:effectLst/>
                <a:latin typeface="inter-regular"/>
              </a:rPr>
              <a:t>It adds some extra functionality than </a:t>
            </a:r>
            <a:r>
              <a:rPr lang="en-US" b="0" i="0" dirty="0" err="1">
                <a:solidFill>
                  <a:srgbClr val="333333"/>
                </a:solidFill>
                <a:effectLst/>
                <a:latin typeface="inter-regular"/>
              </a:rPr>
              <a:t>BeanFactory</a:t>
            </a:r>
            <a:r>
              <a:rPr lang="en-US" b="0" i="0" dirty="0">
                <a:solidFill>
                  <a:srgbClr val="333333"/>
                </a:solidFill>
                <a:effectLst/>
                <a:latin typeface="inter-regular"/>
              </a:rPr>
              <a:t> such as simple integration with Spring's AOP, message resource handling (for I18N), event propagation, application layer specific context (e.g. </a:t>
            </a:r>
            <a:r>
              <a:rPr lang="en-US" b="0" i="0" dirty="0" err="1">
                <a:solidFill>
                  <a:srgbClr val="333333"/>
                </a:solidFill>
                <a:effectLst/>
                <a:latin typeface="inter-regular"/>
              </a:rPr>
              <a:t>WebApplicationContext</a:t>
            </a:r>
            <a:r>
              <a:rPr lang="en-US" b="0" i="0" dirty="0">
                <a:solidFill>
                  <a:srgbClr val="333333"/>
                </a:solidFill>
                <a:effectLst/>
                <a:latin typeface="inter-regular"/>
              </a:rPr>
              <a:t>) for web application. So it is better to use </a:t>
            </a:r>
            <a:r>
              <a:rPr lang="en-US" b="0" i="0" dirty="0" err="1">
                <a:solidFill>
                  <a:srgbClr val="333333"/>
                </a:solidFill>
                <a:effectLst/>
                <a:latin typeface="inter-regular"/>
              </a:rPr>
              <a:t>ApplicationContext</a:t>
            </a:r>
            <a:r>
              <a:rPr lang="en-US" b="0" i="0" dirty="0">
                <a:solidFill>
                  <a:srgbClr val="333333"/>
                </a:solidFill>
                <a:effectLst/>
                <a:latin typeface="inter-regular"/>
              </a:rPr>
              <a:t> than </a:t>
            </a:r>
            <a:r>
              <a:rPr lang="en-US" b="0" i="0" dirty="0" err="1">
                <a:solidFill>
                  <a:srgbClr val="333333"/>
                </a:solidFill>
                <a:effectLst/>
                <a:latin typeface="inter-regular"/>
              </a:rPr>
              <a:t>BeanFactory</a:t>
            </a:r>
            <a:r>
              <a:rPr lang="en-US" b="0" i="0" dirty="0">
                <a:solidFill>
                  <a:srgbClr val="333333"/>
                </a:solidFill>
                <a:effectLst/>
                <a:latin typeface="inter-regular"/>
              </a:rPr>
              <a:t>.</a:t>
            </a:r>
            <a:endParaRPr lang="en-US" b="0" i="0" dirty="0">
              <a:solidFill>
                <a:srgbClr val="000000"/>
              </a:solidFill>
              <a:effectLst/>
              <a:latin typeface="inter-regular"/>
            </a:endParaRPr>
          </a:p>
          <a:p>
            <a:pPr marL="0" indent="0">
              <a:buNone/>
            </a:pPr>
            <a:endParaRPr lang="en-GB" dirty="0"/>
          </a:p>
        </p:txBody>
      </p:sp>
      <p:sp>
        <p:nvSpPr>
          <p:cNvPr id="5" name="Rectangle 1">
            <a:extLst>
              <a:ext uri="{FF2B5EF4-FFF2-40B4-BE49-F238E27FC236}">
                <a16:creationId xmlns:a16="http://schemas.microsoft.com/office/drawing/2014/main" id="{10C20E9B-69A4-6FCF-944D-7827ACF5F3A9}"/>
              </a:ext>
            </a:extLst>
          </p:cNvPr>
          <p:cNvSpPr>
            <a:spLocks noChangeArrowheads="1"/>
          </p:cNvSpPr>
          <p:nvPr/>
        </p:nvSpPr>
        <p:spPr bwMode="auto">
          <a:xfrm>
            <a:off x="4330700" y="21605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93201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11069</TotalTime>
  <Words>2796</Words>
  <Application>Microsoft Office PowerPoint</Application>
  <PresentationFormat>Widescreen</PresentationFormat>
  <Paragraphs>286</Paragraphs>
  <Slides>21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21</vt:i4>
      </vt:variant>
    </vt:vector>
  </HeadingPairs>
  <TitlesOfParts>
    <vt:vector size="36" baseType="lpstr">
      <vt:lpstr>Arial</vt:lpstr>
      <vt:lpstr>Cambria</vt:lpstr>
      <vt:lpstr>Courier New</vt:lpstr>
      <vt:lpstr>erdana</vt:lpstr>
      <vt:lpstr>Heebo</vt:lpstr>
      <vt:lpstr>inter-bold</vt:lpstr>
      <vt:lpstr>inter-regular</vt:lpstr>
      <vt:lpstr>Nunito</vt:lpstr>
      <vt:lpstr>Open Sans</vt:lpstr>
      <vt:lpstr>system-ui</vt:lpstr>
      <vt:lpstr>times new roman</vt:lpstr>
      <vt:lpstr>times new roman</vt:lpstr>
      <vt:lpstr>Trebuchet MS</vt:lpstr>
      <vt:lpstr>Wingdings 3</vt:lpstr>
      <vt:lpstr>Facet</vt:lpstr>
      <vt:lpstr>Spring-MVC   </vt:lpstr>
      <vt:lpstr>Spring MVC    </vt:lpstr>
      <vt:lpstr>Spring Web Model-View-Controller   </vt:lpstr>
      <vt:lpstr>PowerPoint Presentation</vt:lpstr>
      <vt:lpstr>Advantages of Spring MVC Framework  </vt:lpstr>
      <vt:lpstr>PowerPoint Presentation</vt:lpstr>
      <vt:lpstr>PowerPoint Presentation</vt:lpstr>
      <vt:lpstr>PowerPoint Presentation</vt:lpstr>
      <vt:lpstr>IoC Container:     </vt:lpstr>
      <vt:lpstr>PowerPoint Presentation</vt:lpstr>
      <vt:lpstr>Dependency Injection in Spring:     </vt:lpstr>
      <vt:lpstr>Two ways to perform Dependency Injection in Spring framework </vt:lpstr>
      <vt:lpstr>Injecting primitive and string-based values </vt:lpstr>
      <vt:lpstr>Constructor Injection with Dependent Object:  </vt:lpstr>
      <vt:lpstr>Constructor Injection with Collection Example:   </vt:lpstr>
      <vt:lpstr>Dependency Injection by setter method    </vt:lpstr>
      <vt:lpstr>Autowiring in Spring:     </vt:lpstr>
      <vt:lpstr>Setter vs. Constructor Injection </vt:lpstr>
      <vt:lpstr>Spring Bean Scopes </vt:lpstr>
      <vt:lpstr>Interview Preparation</vt:lpstr>
      <vt:lpstr>Next Topic?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dc:title>
  <dc:creator>hp</dc:creator>
  <cp:lastModifiedBy>Rama Krishna</cp:lastModifiedBy>
  <cp:revision>310</cp:revision>
  <dcterms:created xsi:type="dcterms:W3CDTF">2023-01-26T06:05:43Z</dcterms:created>
  <dcterms:modified xsi:type="dcterms:W3CDTF">2023-02-24T02:42:53Z</dcterms:modified>
</cp:coreProperties>
</file>