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313" r:id="rId4"/>
    <p:sldId id="292" r:id="rId5"/>
    <p:sldId id="314" r:id="rId6"/>
    <p:sldId id="297" r:id="rId7"/>
    <p:sldId id="310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32986"/>
            <a:ext cx="7766936" cy="2017847"/>
          </a:xfrm>
        </p:spPr>
        <p:txBody>
          <a:bodyPr/>
          <a:lstStyle/>
          <a:p>
            <a:r>
              <a:rPr lang="en-GB" dirty="0"/>
              <a:t>Spring-JPA  </a:t>
            </a:r>
            <a:b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1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610B38"/>
                </a:solidFill>
                <a:latin typeface="erdana"/>
              </a:rPr>
              <a:t>JPA: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4297"/>
            <a:ext cx="12192000" cy="623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Java Persistence API is a collection of classes and methods to persistently store the vast amounts of data into a database which is provided by the Oracle Corporation.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Where to use JPA?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reduce the burden of writing codes for relational object management, a programmer follows the ‘JPA Provider’ framework.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>
              <a:buNone/>
            </a:pPr>
            <a:endParaRPr lang="en-IN" sz="2600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Java Persistence API is a source to store business entities as relational entities. It shows how to define a PLAIN OLD JAVA OBJECT (POJO) as an entity and how to manage entities with relations.</a:t>
            </a: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JPA">
            <a:extLst>
              <a:ext uri="{FF2B5EF4-FFF2-40B4-BE49-F238E27FC236}">
                <a16:creationId xmlns:a16="http://schemas.microsoft.com/office/drawing/2014/main" id="{858C52F3-0B05-7A74-F58B-1583E4583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019300"/>
            <a:ext cx="5524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1A6A-8658-8BF5-8A98-F042AE2B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440"/>
            <a:ext cx="9274002" cy="59944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Class Level Architecture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42E6-EBE1-6C2C-F486-AE292ACD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4881"/>
            <a:ext cx="12283440" cy="5096482"/>
          </a:xfrm>
        </p:spPr>
        <p:txBody>
          <a:bodyPr/>
          <a:lstStyle/>
          <a:p>
            <a:pPr algn="just"/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2050" name="Picture 2" descr="JPA Class Level Architecture">
            <a:extLst>
              <a:ext uri="{FF2B5EF4-FFF2-40B4-BE49-F238E27FC236}">
                <a16:creationId xmlns:a16="http://schemas.microsoft.com/office/drawing/2014/main" id="{464C501A-8A60-E574-5ED1-0A21691D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15" y="1437640"/>
            <a:ext cx="5524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8837F4-27BB-F89B-309E-B0E7EC63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99235"/>
              </p:ext>
            </p:extLst>
          </p:nvPr>
        </p:nvGraphicFramePr>
        <p:xfrm>
          <a:off x="275590" y="944880"/>
          <a:ext cx="6826250" cy="8410620"/>
        </p:xfrm>
        <a:graphic>
          <a:graphicData uri="http://schemas.openxmlformats.org/drawingml/2006/table">
            <a:tbl>
              <a:tblPr/>
              <a:tblGrid>
                <a:gridCol w="3413125">
                  <a:extLst>
                    <a:ext uri="{9D8B030D-6E8A-4147-A177-3AD203B41FA5}">
                      <a16:colId xmlns:a16="http://schemas.microsoft.com/office/drawing/2014/main" val="2411013482"/>
                    </a:ext>
                  </a:extLst>
                </a:gridCol>
                <a:gridCol w="3413125">
                  <a:extLst>
                    <a:ext uri="{9D8B030D-6E8A-4147-A177-3AD203B41FA5}">
                      <a16:colId xmlns:a16="http://schemas.microsoft.com/office/drawing/2014/main" val="1538572310"/>
                    </a:ext>
                  </a:extLst>
                </a:gridCol>
              </a:tblGrid>
              <a:tr h="24649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Sr.No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Units &amp; Description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00824"/>
                  </a:ext>
                </a:extLst>
              </a:tr>
              <a:tr h="107840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EntityManagerFactory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This is a factory class of EntityManager. It creates and manages multiple EntityManager instances.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311075"/>
                  </a:ext>
                </a:extLst>
              </a:tr>
              <a:tr h="87043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EntityManager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It is an Interface, it manages the persistence operations on objects. It works like factory for Query instance.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562654"/>
                  </a:ext>
                </a:extLst>
              </a:tr>
              <a:tr h="66245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Entity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Entities are the persistence objects, stores as records in the database.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44252"/>
                  </a:ext>
                </a:extLst>
              </a:tr>
              <a:tr h="118239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EntityTransaction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It has one-to-one relationship with EntityManager. For each EntityManager, operations are maintained by EntityTransaction class.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182860"/>
                  </a:ext>
                </a:extLst>
              </a:tr>
              <a:tr h="7664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Persistence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This class contain static methods to obtain EntityManagerFactory instance.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503876"/>
                  </a:ext>
                </a:extLst>
              </a:tr>
              <a:tr h="97441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Query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This interface is implemented by each JPA vendor to obtain relational objects that meet the criteria.</a:t>
                      </a:r>
                    </a:p>
                  </a:txBody>
                  <a:tcPr marL="12930" marR="12930" marT="12930" marB="129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73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7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0"/>
            <a:ext cx="12192000" cy="69512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JPA Class Relationships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br>
              <a:rPr lang="en-US" dirty="0"/>
            </a:b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relationship between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EntityManagerFactory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EntityManager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is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one-to-many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It is a factory class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EntityManager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instances.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relationship between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EntityManager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EntityTransaction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is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one-to-one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For each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EntityManager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operation, there is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EntityTransaction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instance.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relationship between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EntityManager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and Query is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one-to-many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Many number of queries can execute using one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EntityManager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instance.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relationship between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EntityManager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and Entity is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one-to-many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One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EntityManager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instance can manage multiple Entities.</a:t>
            </a: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904BA4-19B8-434A-B475-6F2612BF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JPA Class Relationships">
            <a:extLst>
              <a:ext uri="{FF2B5EF4-FFF2-40B4-BE49-F238E27FC236}">
                <a16:creationId xmlns:a16="http://schemas.microsoft.com/office/drawing/2014/main" id="{0F042286-A3BB-5DDD-4A78-2F9CDC80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70" y="315595"/>
            <a:ext cx="5524500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A3D-0F96-8328-C6AB-73622C27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162560"/>
            <a:ext cx="9202882" cy="853440"/>
          </a:xfrm>
        </p:spPr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Spring Boot JPA - Application Setup</a:t>
            </a:r>
            <a:b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3DCB-B5DB-ACD0-6215-F4937328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904240"/>
            <a:ext cx="12120880" cy="603503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36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Entity - Entity.java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@Entity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@Table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public class Employee {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   @Id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   @Column</a:t>
            </a: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   private int id;</a:t>
            </a:r>
          </a:p>
          <a:p>
            <a:pPr marL="0" indent="0" algn="just">
              <a:buNone/>
            </a:pPr>
            <a:endParaRPr lang="en-US" sz="3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br>
              <a:rPr lang="en-US" sz="4200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sz="4200" b="0" i="0" dirty="0">
              <a:solidFill>
                <a:srgbClr val="610B38"/>
              </a:solidFill>
              <a:effectLst/>
              <a:latin typeface="erdana"/>
            </a:endParaRPr>
          </a:p>
          <a:p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22885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5AA6-E403-413A-8DBC-81D37446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18137"/>
            <a:ext cx="12002610" cy="68398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Repository - EmployeeRepository.java</a:t>
            </a:r>
          </a:p>
          <a:p>
            <a:pPr marL="0" indent="0" algn="just">
              <a:buNone/>
            </a:pPr>
            <a:endParaRPr lang="en-IN" sz="1800" b="1" i="0" dirty="0">
              <a:solidFill>
                <a:srgbClr val="C00000"/>
              </a:solidFill>
              <a:effectLst/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@Repository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public interface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EmployeeRepository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extends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CrudRepository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&lt;Employee, Integer&gt;  {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Service - EmployeeService.java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@Service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public class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EmployeeService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{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  @Autowired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 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EmployeeRepository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repository;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  public Employee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getEmployeeById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(int id) {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     return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repository.findById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(id).get();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  }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1257300" lvl="3" indent="0">
              <a:buNone/>
            </a:pPr>
            <a:endParaRPr lang="en-GB" sz="1600" dirty="0"/>
          </a:p>
          <a:p>
            <a:pPr marL="1257300" lvl="3" indent="0">
              <a:buNone/>
            </a:pPr>
            <a:endParaRPr lang="en-GB" sz="1600" dirty="0"/>
          </a:p>
          <a:p>
            <a:pPr marL="1257300" lvl="3" indent="0">
              <a:buNone/>
            </a:pPr>
            <a:endParaRPr lang="en-GB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F8550D-A3DA-48DD-AD1E-E2D47D7B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3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 descr="spring-mvc-architecture-0">
            <a:extLst>
              <a:ext uri="{FF2B5EF4-FFF2-40B4-BE49-F238E27FC236}">
                <a16:creationId xmlns:a16="http://schemas.microsoft.com/office/drawing/2014/main" id="{0E09F4D3-5605-CDDF-AE02-0D19AF423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196B-D0F3-705D-07A6-911A7A00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81280"/>
            <a:ext cx="11846560" cy="596008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Spring Boot JPA - Repository methods: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endParaRPr lang="en-IN" sz="1800" b="1" i="0" dirty="0">
              <a:solidFill>
                <a:srgbClr val="C00000"/>
              </a:solidFill>
              <a:effectLst/>
              <a:latin typeface="Cambria" panose="02040503050406030204" pitchFamily="18" charset="0"/>
            </a:endParaRPr>
          </a:p>
          <a:p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8AABCF-F546-7A86-AEF2-C3259EBB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85267"/>
              </p:ext>
            </p:extLst>
          </p:nvPr>
        </p:nvGraphicFramePr>
        <p:xfrm>
          <a:off x="1391920" y="816638"/>
          <a:ext cx="8615680" cy="6443236"/>
        </p:xfrm>
        <a:graphic>
          <a:graphicData uri="http://schemas.openxmlformats.org/drawingml/2006/table">
            <a:tbl>
              <a:tblPr/>
              <a:tblGrid>
                <a:gridCol w="4307840">
                  <a:extLst>
                    <a:ext uri="{9D8B030D-6E8A-4147-A177-3AD203B41FA5}">
                      <a16:colId xmlns:a16="http://schemas.microsoft.com/office/drawing/2014/main" val="3734655018"/>
                    </a:ext>
                  </a:extLst>
                </a:gridCol>
                <a:gridCol w="4307840">
                  <a:extLst>
                    <a:ext uri="{9D8B030D-6E8A-4147-A177-3AD203B41FA5}">
                      <a16:colId xmlns:a16="http://schemas.microsoft.com/office/drawing/2014/main" val="1700239349"/>
                    </a:ext>
                  </a:extLst>
                </a:gridCol>
              </a:tblGrid>
              <a:tr h="16864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Sr.No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Method &amp; Description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29330"/>
                  </a:ext>
                </a:extLst>
              </a:tr>
              <a:tr h="38208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count(): long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returns the number of entities available.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394549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delete(Employee entity): void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deletes an entity.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07738"/>
                  </a:ext>
                </a:extLst>
              </a:tr>
              <a:tr h="2397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deleteAll():void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deletes all the entities.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507129"/>
                  </a:ext>
                </a:extLst>
              </a:tr>
              <a:tr h="524384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deleteAll(Iterable&lt; extends Employee &gt; entities):void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deletes the entities passed as argument.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327010"/>
                  </a:ext>
                </a:extLst>
              </a:tr>
              <a:tr h="66667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deleteAll(Iterable&lt; extends Integer &gt; ids):void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deletes the entities identified using their ids passed as argument.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97786"/>
                  </a:ext>
                </a:extLst>
              </a:tr>
              <a:tr h="38208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6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existsById(Integer id):boolean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checks if an entity exists using its id.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952310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findAll():Iterable&lt; Employee &gt;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returns all the entities.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94049"/>
                  </a:ext>
                </a:extLst>
              </a:tr>
              <a:tr h="66667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8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findAllByIds(Iterable&lt; Integer &gt; ids):Iterable&lt; Employee &gt;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returns all the entities identified using ids passed as argument.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517132"/>
                  </a:ext>
                </a:extLst>
              </a:tr>
              <a:tr h="45323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9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findById(Integer id):Optional&lt; Employee &gt;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returns an entity identified using id.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28731"/>
                  </a:ext>
                </a:extLst>
              </a:tr>
              <a:tr h="45323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10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save(Employee entity): Employee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saves an entity and return the updated one.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75445"/>
                  </a:ext>
                </a:extLst>
              </a:tr>
              <a:tr h="66667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11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saveAll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Iterable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&lt; Employee&gt; entities):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Iterable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&lt; Employee&gt;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saves all entities passed and return the updated entities.</a:t>
                      </a:r>
                    </a:p>
                  </a:txBody>
                  <a:tcPr marL="9787" marR="9787" marT="9787" marB="978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13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04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5040-F9E5-47F0-A7B9-7D9BA9C3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022"/>
            <a:ext cx="8596668" cy="1083076"/>
          </a:xfrm>
        </p:spPr>
        <p:txBody>
          <a:bodyPr>
            <a:normAutofit/>
          </a:bodyPr>
          <a:lstStyle/>
          <a:p>
            <a:r>
              <a:rPr lang="en-GB" dirty="0"/>
              <a:t>Interview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A597-4EC1-4703-BD83-F89228EF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0113"/>
            <a:ext cx="11360786" cy="5877017"/>
          </a:xfrm>
        </p:spPr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Spring boot JPA Implementation</a:t>
            </a:r>
          </a:p>
          <a:p>
            <a:pPr algn="just"/>
            <a:endParaRPr lang="en-US" sz="12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US" sz="12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just"/>
            <a:endParaRPr lang="en-US" sz="12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4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2D57-8B71-42A0-98FA-39DFA0D6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F1AD-5A2C-434F-9444-ECFB9DAB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 Spring boot with </a:t>
            </a:r>
            <a:r>
              <a:rPr lang="en-GB"/>
              <a:t>Rest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51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11180</TotalTime>
  <Words>603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Cambria</vt:lpstr>
      <vt:lpstr>erdana</vt:lpstr>
      <vt:lpstr>Heebo</vt:lpstr>
      <vt:lpstr>inter-regular</vt:lpstr>
      <vt:lpstr>Nunito</vt:lpstr>
      <vt:lpstr>Open Sans</vt:lpstr>
      <vt:lpstr>system-ui</vt:lpstr>
      <vt:lpstr>Times New Roman</vt:lpstr>
      <vt:lpstr>Trebuchet MS</vt:lpstr>
      <vt:lpstr>Wingdings 3</vt:lpstr>
      <vt:lpstr>Facet</vt:lpstr>
      <vt:lpstr>Spring-JPA   </vt:lpstr>
      <vt:lpstr>JPA:    </vt:lpstr>
      <vt:lpstr>Class Level Architecture    </vt:lpstr>
      <vt:lpstr>PowerPoint Presentation</vt:lpstr>
      <vt:lpstr>Spring Boot JPA - Application Setup   </vt:lpstr>
      <vt:lpstr>PowerPoint Presentation</vt:lpstr>
      <vt:lpstr>PowerPoint Presentation</vt:lpstr>
      <vt:lpstr>Interview Preparation</vt:lpstr>
      <vt:lpstr>Next Topic?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Rama Krishna</cp:lastModifiedBy>
  <cp:revision>314</cp:revision>
  <dcterms:created xsi:type="dcterms:W3CDTF">2023-01-26T06:05:43Z</dcterms:created>
  <dcterms:modified xsi:type="dcterms:W3CDTF">2023-02-26T09:56:15Z</dcterms:modified>
</cp:coreProperties>
</file>