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315" r:id="rId4"/>
    <p:sldId id="292" r:id="rId5"/>
    <p:sldId id="314" r:id="rId6"/>
    <p:sldId id="297" r:id="rId7"/>
    <p:sldId id="30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76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81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4236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264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1667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534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884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66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07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12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50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26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35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71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2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70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D076C-6F62-45A2-A7AF-4D4585360E2A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77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215C-1C5A-475D-8424-B9D6C6041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12240"/>
            <a:ext cx="7766936" cy="3688080"/>
          </a:xfrm>
        </p:spPr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Microservices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r>
              <a:rPr lang="en-GB" dirty="0"/>
              <a:t>  </a:t>
            </a:r>
            <a:b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7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7D4C-6426-4665-880D-262BFDAE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014"/>
            <a:ext cx="9274002" cy="71898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610B38"/>
                </a:solidFill>
                <a:latin typeface="erdana"/>
              </a:rPr>
              <a:t>What is </a:t>
            </a:r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Microservices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r>
              <a:rPr lang="en-US" dirty="0">
                <a:solidFill>
                  <a:srgbClr val="610B38"/>
                </a:solidFill>
                <a:latin typeface="erdana"/>
              </a:rPr>
              <a:t> 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r>
              <a:rPr lang="en-GB" b="0" i="0" dirty="0">
                <a:solidFill>
                  <a:srgbClr val="610B38"/>
                </a:solidFill>
                <a:effectLst/>
                <a:latin typeface="erdana"/>
              </a:rPr>
              <a:t> </a:t>
            </a: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42A0-8932-478B-9A4B-48CDF63C5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4297"/>
            <a:ext cx="12192000" cy="62337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Microservice Architecture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is a Service Oriented Architecture. In the microservice architecture, there are a large number of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microservices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 By combining all the microservices, it constructs a big service. In the microservice architecture, all the services communicate with each other.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We will learn how to establish communication between microservices,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enable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load balancing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scaling up and down of microservices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 We will also learn to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centralize the configuration of microservices 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with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Spring Cloud Config Server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 We will implement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Eureka Naming Server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and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Distributed tracing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with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Spring Cloud Sleuth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and 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inter-bold"/>
              </a:rPr>
              <a:t>Zipkin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 We will create fault tolerance microservices with 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inter-bold"/>
              </a:rPr>
              <a:t>Zipkin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marL="0" indent="0" algn="just">
              <a:buNone/>
            </a:pPr>
            <a:endParaRPr lang="en-GB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>
              <a:buFont typeface="+mj-lt"/>
              <a:buAutoNum type="arabicPeriod"/>
            </a:pPr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marL="0" indent="0">
              <a:buNone/>
            </a:pPr>
            <a:endParaRPr lang="en-GB" dirty="0">
              <a:solidFill>
                <a:srgbClr val="212529"/>
              </a:solidFill>
              <a:latin typeface="system-ui"/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 descr="Introduction to Microservices">
            <a:extLst>
              <a:ext uri="{FF2B5EF4-FFF2-40B4-BE49-F238E27FC236}">
                <a16:creationId xmlns:a16="http://schemas.microsoft.com/office/drawing/2014/main" id="{71CE015F-AF1C-CF3F-CC33-F4D65BA0B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80416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40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388A-B3E5-976A-665A-E2AD4D13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71120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Difference between (MSA) &amp; (SOA)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C24A5B-961A-74F9-FE89-F24144593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774075"/>
              </p:ext>
            </p:extLst>
          </p:nvPr>
        </p:nvGraphicFramePr>
        <p:xfrm>
          <a:off x="182880" y="680720"/>
          <a:ext cx="11633200" cy="5225255"/>
        </p:xfrm>
        <a:graphic>
          <a:graphicData uri="http://schemas.openxmlformats.org/drawingml/2006/table">
            <a:tbl>
              <a:tblPr/>
              <a:tblGrid>
                <a:gridCol w="5816600">
                  <a:extLst>
                    <a:ext uri="{9D8B030D-6E8A-4147-A177-3AD203B41FA5}">
                      <a16:colId xmlns:a16="http://schemas.microsoft.com/office/drawing/2014/main" val="520087139"/>
                    </a:ext>
                  </a:extLst>
                </a:gridCol>
                <a:gridCol w="5816600">
                  <a:extLst>
                    <a:ext uri="{9D8B030D-6E8A-4147-A177-3AD203B41FA5}">
                      <a16:colId xmlns:a16="http://schemas.microsoft.com/office/drawing/2014/main" val="656204091"/>
                    </a:ext>
                  </a:extLst>
                </a:gridCol>
              </a:tblGrid>
              <a:tr h="300753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Microservice Based Architecture (MSA)</a:t>
                      </a:r>
                    </a:p>
                  </a:txBody>
                  <a:tcPr marL="32835" marR="32835" marT="32835" marB="32835">
                    <a:lnL w="6350" cap="flat" cmpd="sng" algn="ctr">
                      <a:solidFill>
                        <a:srgbClr val="000A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A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A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Service-Oriented Architecture (SOA)</a:t>
                      </a:r>
                    </a:p>
                  </a:txBody>
                  <a:tcPr marL="32835" marR="32835" marT="32835" marB="32835">
                    <a:lnL w="6350" cap="flat" cmpd="sng" algn="ctr">
                      <a:solidFill>
                        <a:srgbClr val="000A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A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A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073843"/>
                  </a:ext>
                </a:extLst>
              </a:tr>
              <a:tr h="63201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Microservices uses </a:t>
                      </a:r>
                      <a:r>
                        <a:rPr lang="en-US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lightweight protocols</a:t>
                      </a:r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such as </a:t>
                      </a:r>
                      <a:r>
                        <a:rPr lang="en-US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REST</a:t>
                      </a:r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, and </a:t>
                      </a:r>
                      <a:r>
                        <a:rPr lang="en-US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HTTP</a:t>
                      </a:r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, etc.</a:t>
                      </a:r>
                    </a:p>
                  </a:txBody>
                  <a:tcPr marL="21890" marR="21890" marT="21890" marB="2189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SOA supports </a:t>
                      </a:r>
                      <a:r>
                        <a:rPr lang="en-IN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multi-message protocols</a:t>
                      </a:r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21890" marR="21890" marT="21890" marB="2189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816263"/>
                  </a:ext>
                </a:extLst>
              </a:tr>
              <a:tr h="39664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focuses on </a:t>
                      </a:r>
                      <a:r>
                        <a:rPr lang="en-IN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decoupling</a:t>
                      </a:r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21890" marR="21890" marT="21890" marB="2189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focuses on application service </a:t>
                      </a:r>
                      <a:r>
                        <a:rPr lang="en-IN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reusability</a:t>
                      </a:r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21890" marR="21890" marT="21890" marB="2189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570514"/>
                  </a:ext>
                </a:extLst>
              </a:tr>
              <a:tr h="39664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uses a </a:t>
                      </a:r>
                      <a:r>
                        <a:rPr lang="en-US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simple messaging system</a:t>
                      </a:r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for communication.</a:t>
                      </a:r>
                    </a:p>
                  </a:txBody>
                  <a:tcPr marL="21890" marR="21890" marT="21890" marB="2189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uses </a:t>
                      </a:r>
                      <a:r>
                        <a:rPr lang="en-US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Enterprise Service Bus</a:t>
                      </a:r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(ESB) for communication.</a:t>
                      </a:r>
                    </a:p>
                  </a:txBody>
                  <a:tcPr marL="21890" marR="21890" marT="21890" marB="2189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110756"/>
                  </a:ext>
                </a:extLst>
              </a:tr>
              <a:tr h="51433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Microservices follows "</a:t>
                      </a:r>
                      <a:r>
                        <a:rPr lang="en-US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share as little as possible</a:t>
                      </a:r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" architecture approach.</a:t>
                      </a:r>
                    </a:p>
                  </a:txBody>
                  <a:tcPr marL="21890" marR="21890" marT="21890" marB="2189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SOA follows "</a:t>
                      </a:r>
                      <a:r>
                        <a:rPr lang="en-US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share as much as possible architecture</a:t>
                      </a:r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" approach.</a:t>
                      </a:r>
                    </a:p>
                  </a:txBody>
                  <a:tcPr marL="21890" marR="21890" marT="21890" marB="2189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03151"/>
                  </a:ext>
                </a:extLst>
              </a:tr>
              <a:tr h="51433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Microservices are much better in </a:t>
                      </a:r>
                      <a:r>
                        <a:rPr lang="en-US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fault tolerance</a:t>
                      </a:r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in comparison to SOA.</a:t>
                      </a:r>
                    </a:p>
                  </a:txBody>
                  <a:tcPr marL="21890" marR="21890" marT="21890" marB="2189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SOA is not better in fault tolerance in comparison to MSA.</a:t>
                      </a:r>
                    </a:p>
                  </a:txBody>
                  <a:tcPr marL="21890" marR="21890" marT="21890" marB="2189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584880"/>
                  </a:ext>
                </a:extLst>
              </a:tr>
              <a:tr h="51433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Each microservice have an </a:t>
                      </a:r>
                      <a:r>
                        <a:rPr lang="en-US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independent</a:t>
                      </a:r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database.</a:t>
                      </a:r>
                    </a:p>
                  </a:txBody>
                  <a:tcPr marL="21890" marR="21890" marT="21890" marB="2189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SOA services share the </a:t>
                      </a:r>
                      <a:r>
                        <a:rPr lang="en-US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whole</a:t>
                      </a:r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data storage.</a:t>
                      </a:r>
                    </a:p>
                  </a:txBody>
                  <a:tcPr marL="21890" marR="21890" marT="21890" marB="2189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387654"/>
                  </a:ext>
                </a:extLst>
              </a:tr>
              <a:tr h="39664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MSA used </a:t>
                      </a:r>
                      <a:r>
                        <a:rPr lang="en-US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modern</a:t>
                      </a:r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relational databases.</a:t>
                      </a:r>
                    </a:p>
                  </a:txBody>
                  <a:tcPr marL="21890" marR="21890" marT="21890" marB="2189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SOA used </a:t>
                      </a:r>
                      <a:r>
                        <a:rPr lang="en-US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traditional</a:t>
                      </a:r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relational databases.</a:t>
                      </a:r>
                    </a:p>
                  </a:txBody>
                  <a:tcPr marL="21890" marR="21890" marT="21890" marB="2189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568094"/>
                  </a:ext>
                </a:extLst>
              </a:tr>
              <a:tr h="98507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MSA tries to </a:t>
                      </a:r>
                      <a:r>
                        <a:rPr lang="en-US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minimize</a:t>
                      </a:r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sharing through bounded context (the coupling of components and its data as a single unit with minimal dependencies).</a:t>
                      </a:r>
                    </a:p>
                  </a:txBody>
                  <a:tcPr marL="21890" marR="21890" marT="21890" marB="2189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SOA </a:t>
                      </a:r>
                      <a:r>
                        <a:rPr lang="en-IN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enhances</a:t>
                      </a:r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component sharing.</a:t>
                      </a:r>
                    </a:p>
                  </a:txBody>
                  <a:tcPr marL="21890" marR="21890" marT="21890" marB="2189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664196"/>
                  </a:ext>
                </a:extLst>
              </a:tr>
              <a:tr h="51433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better suited for the </a:t>
                      </a:r>
                      <a:r>
                        <a:rPr lang="en-US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smaller</a:t>
                      </a:r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and </a:t>
                      </a:r>
                      <a:r>
                        <a:rPr lang="en-US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well portioned</a:t>
                      </a:r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, web-based system.</a:t>
                      </a:r>
                    </a:p>
                  </a:txBody>
                  <a:tcPr marL="21890" marR="21890" marT="21890" marB="2189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better for a </a:t>
                      </a:r>
                      <a:r>
                        <a:rPr lang="en-US" sz="1600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large</a:t>
                      </a:r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and </a:t>
                      </a:r>
                      <a:r>
                        <a:rPr lang="en-US" sz="1600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complex</a:t>
                      </a:r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business application environment.</a:t>
                      </a:r>
                    </a:p>
                  </a:txBody>
                  <a:tcPr marL="21890" marR="21890" marT="21890" marB="2189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006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58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9523E-B8ED-4EAF-A0CB-1296375B5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" y="0"/>
            <a:ext cx="12192000" cy="6951216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IN" sz="2400" b="0" i="0" dirty="0">
                <a:solidFill>
                  <a:srgbClr val="610B38"/>
                </a:solidFill>
                <a:effectLst/>
                <a:latin typeface="erdana"/>
              </a:rPr>
              <a:t>Components of Microservices</a:t>
            </a:r>
          </a:p>
          <a:p>
            <a:pPr marL="0" indent="0" algn="just">
              <a:buNone/>
            </a:pPr>
            <a:r>
              <a:rPr lang="en-IN" sz="2400" b="0" i="0" dirty="0">
                <a:solidFill>
                  <a:srgbClr val="333333"/>
                </a:solidFill>
                <a:effectLst/>
                <a:latin typeface="inter-regular"/>
              </a:rPr>
              <a:t>There are the following components of microservices: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Spring Cloud Config Server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Netflix Eureka Naming Server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Hystrix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 Server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Netflix 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ZuulAPI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 Gateway Server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Netflix Ribbon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Zipkin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 Distributed Tracing Server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US" sz="2400" b="0" i="0" dirty="0">
                <a:solidFill>
                  <a:srgbClr val="610B4B"/>
                </a:solidFill>
                <a:effectLst/>
                <a:latin typeface="erdana"/>
              </a:rPr>
              <a:t>Spring Cloud Config Server</a:t>
            </a: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Spring Cloud Config Server provides the HTTP resource-based API for external configuration in the distributed system. We can enable the Spring Cloud Config Server by using the annotation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bold"/>
              </a:rPr>
              <a:t>@EnableConfigServer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610B4B"/>
                </a:solidFill>
                <a:effectLst/>
                <a:latin typeface="erdana"/>
              </a:rPr>
              <a:t>Netflix Eureka Naming Server: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Netflix Eureka Server is a discovery server. It provides the REST interface to the outside for communicating with it. A microservice after coming up, register itself as a discovery client. The Eureka server also has another software module called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bold"/>
              </a:rPr>
              <a:t>Eureka Client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en-IN" sz="2400" b="0" i="0" dirty="0">
              <a:solidFill>
                <a:srgbClr val="610B4B"/>
              </a:solidFill>
              <a:effectLst/>
              <a:latin typeface="erdana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IN" sz="24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en-IN" sz="2000" b="0" i="0" dirty="0">
              <a:solidFill>
                <a:srgbClr val="000000"/>
              </a:solidFill>
              <a:effectLst/>
              <a:latin typeface="Heebo" pitchFamily="2" charset="-79"/>
              <a:cs typeface="Heebo" pitchFamily="2" charset="-79"/>
            </a:endParaRPr>
          </a:p>
          <a:p>
            <a:pPr marL="0" indent="0" algn="just">
              <a:buNone/>
            </a:pPr>
            <a:endParaRPr lang="en-US" sz="2000" b="0" i="0" dirty="0">
              <a:solidFill>
                <a:srgbClr val="610B38"/>
              </a:solidFill>
              <a:effectLst/>
              <a:latin typeface="erdana"/>
            </a:endParaRPr>
          </a:p>
          <a:p>
            <a:pPr marL="0" indent="0" algn="just">
              <a:buNone/>
            </a:pPr>
            <a:endParaRPr lang="en-US" sz="2000" b="0" i="0" dirty="0">
              <a:solidFill>
                <a:srgbClr val="610B38"/>
              </a:solidFill>
              <a:effectLst/>
              <a:latin typeface="erdana"/>
            </a:endParaRPr>
          </a:p>
          <a:p>
            <a:pPr marL="0" indent="0" algn="just">
              <a:buNone/>
            </a:pPr>
            <a:endParaRPr lang="en-US" sz="20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>
              <a:buNone/>
            </a:pPr>
            <a:br>
              <a:rPr lang="en-US" dirty="0"/>
            </a:br>
            <a:endParaRPr lang="en-IN" b="0" i="0" dirty="0">
              <a:solidFill>
                <a:srgbClr val="610B4B"/>
              </a:solidFill>
              <a:effectLst/>
              <a:latin typeface="erdana"/>
            </a:endParaRPr>
          </a:p>
          <a:p>
            <a:pPr marL="0" indent="0" algn="just">
              <a:buNone/>
            </a:pPr>
            <a:endParaRPr lang="en-IN" b="0" i="0" dirty="0">
              <a:solidFill>
                <a:srgbClr val="610B4B"/>
              </a:solidFill>
              <a:effectLst/>
              <a:latin typeface="erdana"/>
            </a:endParaRPr>
          </a:p>
          <a:p>
            <a:pPr marL="0" indent="0" algn="just">
              <a:buNone/>
            </a:pPr>
            <a:endParaRPr lang="en-IN" b="0" i="0" dirty="0">
              <a:solidFill>
                <a:srgbClr val="610B4B"/>
              </a:solidFill>
              <a:effectLst/>
              <a:latin typeface="erdana"/>
            </a:endParaRPr>
          </a:p>
          <a:p>
            <a:pPr marL="0" indent="0" algn="just">
              <a:buNone/>
            </a:pPr>
            <a:endParaRPr lang="en-IN" b="0" i="0" dirty="0">
              <a:solidFill>
                <a:srgbClr val="610B4B"/>
              </a:solidFill>
              <a:effectLst/>
              <a:latin typeface="erdana"/>
            </a:endParaRPr>
          </a:p>
          <a:p>
            <a:pPr marL="0" indent="0" algn="just">
              <a:buNone/>
            </a:pPr>
            <a:endParaRPr lang="en-IN" b="0" i="0" dirty="0">
              <a:solidFill>
                <a:srgbClr val="610B4B"/>
              </a:solidFill>
              <a:effectLst/>
              <a:latin typeface="erdana"/>
            </a:endParaRPr>
          </a:p>
          <a:p>
            <a:pPr algn="just"/>
            <a:endParaRPr lang="en-GB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9904BA4-19B8-434A-B475-6F2612BF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21605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00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13DCB-B5DB-ACD0-6215-F49373289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" y="0"/>
            <a:ext cx="12120880" cy="6939279"/>
          </a:xfrm>
        </p:spPr>
        <p:txBody>
          <a:bodyPr>
            <a:normAutofit/>
          </a:bodyPr>
          <a:lstStyle/>
          <a:p>
            <a:pPr algn="just"/>
            <a:r>
              <a:rPr lang="en-US" sz="1600" b="0" i="0" dirty="0" err="1">
                <a:solidFill>
                  <a:srgbClr val="610B4B"/>
                </a:solidFill>
                <a:effectLst/>
                <a:latin typeface="erdana"/>
              </a:rPr>
              <a:t>Hystrix</a:t>
            </a:r>
            <a:r>
              <a:rPr lang="en-US" sz="1600" b="0" i="0" dirty="0">
                <a:solidFill>
                  <a:srgbClr val="610B4B"/>
                </a:solidFill>
                <a:effectLst/>
                <a:latin typeface="erdana"/>
              </a:rPr>
              <a:t> Server</a:t>
            </a:r>
          </a:p>
          <a:p>
            <a:pPr algn="just"/>
            <a:r>
              <a:rPr lang="en-US" sz="1600" b="0" i="0" dirty="0" err="1">
                <a:solidFill>
                  <a:srgbClr val="333333"/>
                </a:solidFill>
                <a:effectLst/>
                <a:latin typeface="inter-regular"/>
              </a:rPr>
              <a:t>Hystrix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  <a:t> server acts as a fault-tolerance robust system. It is used to avoid complete failure of an application. It does this by using the 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inter-bold"/>
              </a:rPr>
              <a:t>Circuit Breaker mechanism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  <a:t>. If the application is running without any issue, the circuit remains closed.</a:t>
            </a:r>
          </a:p>
          <a:p>
            <a:pPr algn="just"/>
            <a:endParaRPr lang="en-US" sz="1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400" b="0" i="0" dirty="0">
                <a:solidFill>
                  <a:srgbClr val="610B4B"/>
                </a:solidFill>
                <a:effectLst/>
                <a:latin typeface="erdana"/>
              </a:rPr>
              <a:t>Netflix </a:t>
            </a:r>
            <a:r>
              <a:rPr lang="en-US" sz="2400" b="0" i="0" dirty="0" err="1">
                <a:solidFill>
                  <a:srgbClr val="610B4B"/>
                </a:solidFill>
                <a:effectLst/>
                <a:latin typeface="erdana"/>
              </a:rPr>
              <a:t>Zuul</a:t>
            </a:r>
            <a:r>
              <a:rPr lang="en-US" sz="2400" b="0" i="0" dirty="0">
                <a:solidFill>
                  <a:srgbClr val="610B4B"/>
                </a:solidFill>
                <a:effectLst/>
                <a:latin typeface="erdana"/>
              </a:rPr>
              <a:t> API Gateway Server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Netflix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Zuul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Server is a gateway server from where all the client request has passed through. It acts as a unified interface to a client. It also has an inbuilt load balancer to load the balance of all incoming request from the client.</a:t>
            </a:r>
          </a:p>
          <a:p>
            <a:pPr algn="just"/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Netflix Ribbon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Netflix Ribbon is the client-side Inter-Process Communication (IPC) library. It provides the client-side balancing algorithm. It uses a Round Robin Load Balancing: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Load balancing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Fault tolerance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Multiple protocols(HTTP, TCP, UDP)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Caching and Batching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885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B5AA6-E403-413A-8DBC-81D37446C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137"/>
            <a:ext cx="12109142" cy="70938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b="0" i="0" dirty="0" err="1">
                <a:solidFill>
                  <a:srgbClr val="610B4B"/>
                </a:solidFill>
                <a:effectLst/>
                <a:latin typeface="erdana"/>
              </a:rPr>
              <a:t>Zipkin</a:t>
            </a:r>
            <a:r>
              <a:rPr lang="en-US" sz="1600" b="0" i="0" dirty="0">
                <a:solidFill>
                  <a:srgbClr val="610B4B"/>
                </a:solidFill>
                <a:effectLst/>
                <a:latin typeface="erdana"/>
              </a:rPr>
              <a:t> Distributed Server</a:t>
            </a:r>
          </a:p>
          <a:p>
            <a:pPr algn="just"/>
            <a:r>
              <a:rPr lang="en-US" sz="1600" b="0" i="0" dirty="0" err="1">
                <a:solidFill>
                  <a:srgbClr val="333333"/>
                </a:solidFill>
                <a:effectLst/>
                <a:latin typeface="inter-regular"/>
              </a:rPr>
              <a:t>Zipkin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  <a:t> is an open-source project m project. That provides a mechanism for sending, receiving, and visualization traces.</a:t>
            </a:r>
          </a:p>
          <a:p>
            <a:pPr algn="just"/>
            <a:endParaRPr lang="en-US" sz="16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en-GB" sz="1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BF8550D-A3DA-48DD-AD1E-E2D47D7BE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480" y="176565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4" descr="spring-mvc-architecture-0">
            <a:extLst>
              <a:ext uri="{FF2B5EF4-FFF2-40B4-BE49-F238E27FC236}">
                <a16:creationId xmlns:a16="http://schemas.microsoft.com/office/drawing/2014/main" id="{0E09F4D3-5605-CDDF-AE02-0D19AF4236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2967B52-BD95-BFA4-95B8-3CF848FAC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427510"/>
              </p:ext>
            </p:extLst>
          </p:nvPr>
        </p:nvGraphicFramePr>
        <p:xfrm>
          <a:off x="518160" y="1148080"/>
          <a:ext cx="10322560" cy="4643118"/>
        </p:xfrm>
        <a:graphic>
          <a:graphicData uri="http://schemas.openxmlformats.org/drawingml/2006/table">
            <a:tbl>
              <a:tblPr/>
              <a:tblGrid>
                <a:gridCol w="5161280">
                  <a:extLst>
                    <a:ext uri="{9D8B030D-6E8A-4147-A177-3AD203B41FA5}">
                      <a16:colId xmlns:a16="http://schemas.microsoft.com/office/drawing/2014/main" val="3280997625"/>
                    </a:ext>
                  </a:extLst>
                </a:gridCol>
                <a:gridCol w="5161280">
                  <a:extLst>
                    <a:ext uri="{9D8B030D-6E8A-4147-A177-3AD203B41FA5}">
                      <a16:colId xmlns:a16="http://schemas.microsoft.com/office/drawing/2014/main" val="560085712"/>
                    </a:ext>
                  </a:extLst>
                </a:gridCol>
              </a:tblGrid>
              <a:tr h="1026374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Application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D0A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A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A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Port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D0A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A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A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725023"/>
                  </a:ext>
                </a:extLst>
              </a:tr>
              <a:tr h="904186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Spring Cloud Config Server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8888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131649"/>
                  </a:ext>
                </a:extLst>
              </a:tr>
              <a:tr h="904186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Netflix Eureka Naming Server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8761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947220"/>
                  </a:ext>
                </a:extLst>
              </a:tr>
              <a:tr h="904186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Netflix Zuul API gateway Server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8765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403015"/>
                  </a:ext>
                </a:extLst>
              </a:tr>
              <a:tr h="904186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Zipkin distributed Tracing Server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9411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469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553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2D57-8B71-42A0-98FA-39DFA0D66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Topic?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F1AD-5A2C-434F-9444-ECFB9DAB1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 Spring boot with Microservice?</a:t>
            </a:r>
          </a:p>
        </p:txBody>
      </p:sp>
    </p:spTree>
    <p:extLst>
      <p:ext uri="{BB962C8B-B14F-4D97-AF65-F5344CB8AC3E}">
        <p14:creationId xmlns:p14="http://schemas.microsoft.com/office/powerpoint/2010/main" val="20181511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15598</TotalTime>
  <Words>642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erdana</vt:lpstr>
      <vt:lpstr>Heebo</vt:lpstr>
      <vt:lpstr>inter-bold</vt:lpstr>
      <vt:lpstr>inter-regular</vt:lpstr>
      <vt:lpstr>system-ui</vt:lpstr>
      <vt:lpstr>times new roman</vt:lpstr>
      <vt:lpstr>times new roman</vt:lpstr>
      <vt:lpstr>Trebuchet MS</vt:lpstr>
      <vt:lpstr>Wingdings 3</vt:lpstr>
      <vt:lpstr>Facet</vt:lpstr>
      <vt:lpstr>Microservices     </vt:lpstr>
      <vt:lpstr>What is Microservices      </vt:lpstr>
      <vt:lpstr>Difference between (MSA) &amp; (SOA) </vt:lpstr>
      <vt:lpstr>PowerPoint Presentation</vt:lpstr>
      <vt:lpstr>PowerPoint Presentation</vt:lpstr>
      <vt:lpstr>PowerPoint Presentation</vt:lpstr>
      <vt:lpstr>Next Topic?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hp</dc:creator>
  <cp:lastModifiedBy>Rama Krishna</cp:lastModifiedBy>
  <cp:revision>329</cp:revision>
  <dcterms:created xsi:type="dcterms:W3CDTF">2023-01-26T06:05:43Z</dcterms:created>
  <dcterms:modified xsi:type="dcterms:W3CDTF">2023-03-06T04:19:53Z</dcterms:modified>
</cp:coreProperties>
</file>