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315" r:id="rId4"/>
    <p:sldId id="292" r:id="rId5"/>
    <p:sldId id="314" r:id="rId6"/>
    <p:sldId id="297" r:id="rId7"/>
    <p:sldId id="316" r:id="rId8"/>
    <p:sldId id="317" r:id="rId9"/>
    <p:sldId id="30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rest-api-introdu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412240"/>
            <a:ext cx="9018693" cy="4277360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Microservices-</a:t>
            </a:r>
            <a:r>
              <a:rPr lang="en-IN" b="0" i="0" dirty="0" err="1">
                <a:solidFill>
                  <a:srgbClr val="610B38"/>
                </a:solidFill>
                <a:effectLst/>
                <a:latin typeface="erdana"/>
              </a:rPr>
              <a:t>RestTemplate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GB" dirty="0"/>
              <a:t>  </a:t>
            </a:r>
            <a:b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14"/>
            <a:ext cx="9274002" cy="71898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Spring – Rest Template</a:t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US" dirty="0">
                <a:solidFill>
                  <a:srgbClr val="610B38"/>
                </a:solidFill>
                <a:latin typeface="erdana"/>
              </a:rPr>
              <a:t> 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4297"/>
            <a:ext cx="12192000" cy="62337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consume a RESTful service, Spring provides the </a:t>
            </a:r>
            <a:r>
              <a:rPr lang="en-US" dirty="0" err="1"/>
              <a:t>RestTemplate</a:t>
            </a:r>
            <a:r>
              <a:rPr lang="en-US" dirty="0"/>
              <a:t>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allows you to send HTTP requests to a RESTful server and fetch data in a number of formats - such as JSON and XML.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Due to high traffic and quick access to services, </a:t>
            </a:r>
            <a:r>
              <a:rPr lang="en-US" b="0" i="0" u="sng" dirty="0">
                <a:effectLst/>
                <a:latin typeface="urw-din"/>
                <a:hlinkClick r:id="rId2"/>
              </a:rPr>
              <a:t>REST APIs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are getting more popular. REST is not a protocol or a way of standard, rather it is a set of architectural constraints. It is also called RESTful API or web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org.springframework.web.client.RestTemplate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‘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RestTemplate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’ is a synchronous REST client provided by the core Spring Framework.</a:t>
            </a:r>
            <a:endParaRPr lang="en-GB" dirty="0"/>
          </a:p>
        </p:txBody>
      </p:sp>
      <p:pic>
        <p:nvPicPr>
          <p:cNvPr id="1027" name="Picture 3" descr="Consuming REST API">
            <a:extLst>
              <a:ext uri="{FF2B5EF4-FFF2-40B4-BE49-F238E27FC236}">
                <a16:creationId xmlns:a16="http://schemas.microsoft.com/office/drawing/2014/main" id="{2F54A49E-7A5C-6F7E-C2CF-3E5F2304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814320"/>
            <a:ext cx="8176260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388A-B3E5-976A-665A-E2AD4D13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7D4FE0-F6CA-9CCF-5510-410558D4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82881"/>
            <a:ext cx="11958320" cy="5858482"/>
          </a:xfrm>
        </p:spPr>
        <p:txBody>
          <a:bodyPr/>
          <a:lstStyle/>
          <a:p>
            <a:r>
              <a:rPr lang="en-US" dirty="0"/>
              <a:t>Constructors: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RestTemplate</a:t>
            </a:r>
            <a:r>
              <a:rPr lang="en-US" dirty="0"/>
              <a:t>()</a:t>
            </a:r>
          </a:p>
          <a:p>
            <a:r>
              <a:rPr lang="en-US" dirty="0"/>
              <a:t>- </a:t>
            </a:r>
            <a:r>
              <a:rPr lang="en-US" dirty="0" err="1"/>
              <a:t>RestTemplate</a:t>
            </a:r>
            <a:r>
              <a:rPr lang="en-US" dirty="0"/>
              <a:t>(</a:t>
            </a:r>
            <a:r>
              <a:rPr lang="en-US" dirty="0" err="1"/>
              <a:t>ClientHttpRequestFactory</a:t>
            </a:r>
            <a:r>
              <a:rPr lang="en-US" dirty="0"/>
              <a:t> </a:t>
            </a:r>
            <a:r>
              <a:rPr lang="en-US" dirty="0" err="1"/>
              <a:t>requestFactory</a:t>
            </a:r>
            <a:r>
              <a:rPr lang="en-US" dirty="0"/>
              <a:t>)</a:t>
            </a:r>
          </a:p>
          <a:p>
            <a:r>
              <a:rPr lang="en-US" dirty="0"/>
              <a:t>- </a:t>
            </a:r>
            <a:r>
              <a:rPr lang="en-US" dirty="0" err="1"/>
              <a:t>RestTemplate</a:t>
            </a:r>
            <a:r>
              <a:rPr lang="en-US" dirty="0"/>
              <a:t>(List&lt;</a:t>
            </a:r>
            <a:r>
              <a:rPr lang="en-US" dirty="0" err="1"/>
              <a:t>HttpMessageConverter</a:t>
            </a:r>
            <a:r>
              <a:rPr lang="en-US" dirty="0"/>
              <a:t>&lt;?&gt;&gt; </a:t>
            </a:r>
            <a:r>
              <a:rPr lang="en-US" dirty="0" err="1"/>
              <a:t>messageConverters</a:t>
            </a:r>
            <a:r>
              <a:rPr lang="en-US" dirty="0"/>
              <a:t>)</a:t>
            </a:r>
          </a:p>
          <a:p>
            <a:r>
              <a:rPr lang="en-US" dirty="0"/>
              <a:t>It provides a total of 41 methods for interacting with REST resources. But there are only a dozen of unique methods each overloaded to form a complete set of 41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58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523E-B8ED-4EAF-A0CB-1296375B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0"/>
            <a:ext cx="12192000" cy="695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000" b="0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br>
              <a:rPr lang="en-US" dirty="0"/>
            </a:b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904BA4-19B8-434A-B475-6F2612BF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A1EE05-7EE3-DA77-3F23-1BB8AD2A0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72443"/>
              </p:ext>
            </p:extLst>
          </p:nvPr>
        </p:nvGraphicFramePr>
        <p:xfrm>
          <a:off x="274320" y="335280"/>
          <a:ext cx="11013441" cy="7783714"/>
        </p:xfrm>
        <a:graphic>
          <a:graphicData uri="http://schemas.openxmlformats.org/drawingml/2006/table">
            <a:tbl>
              <a:tblPr/>
              <a:tblGrid>
                <a:gridCol w="3671147">
                  <a:extLst>
                    <a:ext uri="{9D8B030D-6E8A-4147-A177-3AD203B41FA5}">
                      <a16:colId xmlns:a16="http://schemas.microsoft.com/office/drawing/2014/main" val="1460119273"/>
                    </a:ext>
                  </a:extLst>
                </a:gridCol>
                <a:gridCol w="3671147">
                  <a:extLst>
                    <a:ext uri="{9D8B030D-6E8A-4147-A177-3AD203B41FA5}">
                      <a16:colId xmlns:a16="http://schemas.microsoft.com/office/drawing/2014/main" val="335923616"/>
                    </a:ext>
                  </a:extLst>
                </a:gridCol>
                <a:gridCol w="3671147">
                  <a:extLst>
                    <a:ext uri="{9D8B030D-6E8A-4147-A177-3AD203B41FA5}">
                      <a16:colId xmlns:a16="http://schemas.microsoft.com/office/drawing/2014/main" val="2320480144"/>
                    </a:ext>
                  </a:extLst>
                </a:gridCol>
              </a:tblGrid>
              <a:tr h="76524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Operation</a:t>
                      </a:r>
                    </a:p>
                  </a:txBody>
                  <a:tcPr marL="16611" marR="16611" marT="27685" marB="27685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Method                        </a:t>
                      </a:r>
                    </a:p>
                  </a:txBody>
                  <a:tcPr marL="27685" marR="27685" marT="27685" marB="27685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Action Performed                                                                                                                                                                 </a:t>
                      </a:r>
                    </a:p>
                  </a:txBody>
                  <a:tcPr marL="27685" marR="27685" marT="27685" marB="27685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2629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DELETE</a:t>
                      </a:r>
                      <a:endParaRPr lang="en-IN" sz="1400" b="0">
                        <a:effectLst/>
                      </a:endParaRP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delete()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Performs an HTTP DELETE request on a resource at a specified URL.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54684"/>
                  </a:ext>
                </a:extLst>
              </a:tr>
              <a:tr h="84665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GET</a:t>
                      </a:r>
                      <a:endParaRPr lang="en-IN" sz="1400" b="0">
                        <a:effectLst/>
                      </a:endParaRP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getForEntity()</a:t>
                      </a:r>
                    </a:p>
                    <a:p>
                      <a:pPr algn="l" fontAlgn="base"/>
                      <a:r>
                        <a:rPr lang="en-IN" sz="1400" b="0">
                          <a:effectLst/>
                        </a:rPr>
                        <a:t>getForObject() 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Sends an HTTP GET request, returning a ResponseEntity containing an object mapped from the response body.</a:t>
                      </a:r>
                    </a:p>
                    <a:p>
                      <a:pPr algn="l" fontAlgn="base"/>
                      <a:r>
                        <a:rPr lang="en-US" sz="1400" b="0">
                          <a:effectLst/>
                        </a:rPr>
                        <a:t>Sends an HTTP GET request, returning an object mapped from a response body.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24772"/>
                  </a:ext>
                </a:extLst>
              </a:tr>
              <a:tr h="109087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POST</a:t>
                      </a:r>
                      <a:endParaRPr lang="en-IN" sz="1400" b="0">
                        <a:effectLst/>
                      </a:endParaRP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 err="1">
                          <a:effectLst/>
                        </a:rPr>
                        <a:t>postForEntity</a:t>
                      </a:r>
                      <a:r>
                        <a:rPr lang="en-IN" sz="1400" b="0" dirty="0">
                          <a:effectLst/>
                        </a:rPr>
                        <a:t>() </a:t>
                      </a:r>
                    </a:p>
                    <a:p>
                      <a:pPr algn="l" fontAlgn="base"/>
                      <a:r>
                        <a:rPr lang="en-IN" sz="1400" b="0" dirty="0" err="1">
                          <a:effectLst/>
                        </a:rPr>
                        <a:t>postForLocation</a:t>
                      </a:r>
                      <a:r>
                        <a:rPr lang="en-IN" sz="1400" b="0" dirty="0">
                          <a:effectLst/>
                        </a:rPr>
                        <a:t>()</a:t>
                      </a:r>
                    </a:p>
                    <a:p>
                      <a:pPr algn="l" fontAlgn="base"/>
                      <a:r>
                        <a:rPr lang="en-IN" sz="1400" b="0" dirty="0" err="1">
                          <a:effectLst/>
                        </a:rPr>
                        <a:t>postForObject</a:t>
                      </a:r>
                      <a:r>
                        <a:rPr lang="en-IN" sz="1400" b="0" dirty="0">
                          <a:effectLst/>
                        </a:rPr>
                        <a:t>() 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POSTs data to a URL, returning a </a:t>
                      </a:r>
                      <a:r>
                        <a:rPr lang="en-US" sz="1400" b="0" dirty="0" err="1">
                          <a:effectLst/>
                        </a:rPr>
                        <a:t>ResponseEntity</a:t>
                      </a:r>
                      <a:r>
                        <a:rPr lang="en-US" sz="1400" b="0" dirty="0">
                          <a:effectLst/>
                        </a:rPr>
                        <a:t> containing an object mapped from the response body.</a:t>
                      </a:r>
                    </a:p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POSTs data to a URL, returning the URL of the newly created resource.</a:t>
                      </a:r>
                    </a:p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POSTs data to a URL, returning an object mapped from the response body.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69915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PUT</a:t>
                      </a:r>
                      <a:endParaRPr lang="en-IN" sz="1400" b="0">
                        <a:effectLst/>
                      </a:endParaRP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put() 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PUTs resource data to the specified URL.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92328"/>
                  </a:ext>
                </a:extLst>
              </a:tr>
              <a:tr h="48031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PATCH</a:t>
                      </a:r>
                      <a:endParaRPr lang="en-IN" sz="1400" b="0">
                        <a:effectLst/>
                      </a:endParaRP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patchForObject()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Sends an HTTP PATCH request, returning the resulting object mapped from the response body.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05726"/>
                  </a:ext>
                </a:extLst>
              </a:tr>
              <a:tr h="48031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HEAD</a:t>
                      </a:r>
                      <a:endParaRPr lang="en-IN" sz="1400" b="0">
                        <a:effectLst/>
                      </a:endParaRP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headForHeaders()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Sends an HTTP HEAD request, returning the HTTP headers for the specified resource URL.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91600"/>
                  </a:ext>
                </a:extLst>
              </a:tr>
              <a:tr h="84665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ANY</a:t>
                      </a:r>
                      <a:endParaRPr lang="en-IN" sz="1400" b="0">
                        <a:effectLst/>
                      </a:endParaRP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exchange() </a:t>
                      </a:r>
                    </a:p>
                    <a:p>
                      <a:pPr algn="l" fontAlgn="base"/>
                      <a:r>
                        <a:rPr lang="en-IN" sz="1400" b="0">
                          <a:effectLst/>
                        </a:rPr>
                        <a:t>execute()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Executes a specified HTTP method against a URL, returning a ResponseEntity containing an object.</a:t>
                      </a:r>
                    </a:p>
                    <a:p>
                      <a:pPr algn="l" fontAlgn="base"/>
                      <a:r>
                        <a:rPr lang="en-US" sz="1400" b="0">
                          <a:effectLst/>
                        </a:rPr>
                        <a:t>Executes a specified HTTP method against a URL, returning an object mapped from the response body.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363967"/>
                  </a:ext>
                </a:extLst>
              </a:tr>
              <a:tr h="48031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OPTIONS</a:t>
                      </a:r>
                      <a:endParaRPr lang="en-IN" sz="1400" b="0">
                        <a:effectLst/>
                      </a:endParaRP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optionsForAllow()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– Sends an HTTP OPTIONS request, returning the Allow header for the specified URL.</a:t>
                      </a:r>
                    </a:p>
                  </a:txBody>
                  <a:tcPr marL="27685" marR="27685" marT="38759" marB="3875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0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3DCB-B5DB-ACD0-6215-F4937328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0"/>
            <a:ext cx="12120880" cy="6939279"/>
          </a:xfrm>
        </p:spPr>
        <p:txBody>
          <a:bodyPr>
            <a:normAutofit/>
          </a:bodyPr>
          <a:lstStyle/>
          <a:p>
            <a:r>
              <a:rPr lang="en-US" dirty="0"/>
              <a:t>Syntax:</a:t>
            </a:r>
          </a:p>
          <a:p>
            <a:r>
              <a:rPr lang="en-IN" dirty="0" err="1"/>
              <a:t>RestTemplate</a:t>
            </a:r>
            <a:r>
              <a:rPr lang="en-IN" dirty="0"/>
              <a:t> rest = new </a:t>
            </a:r>
            <a:r>
              <a:rPr lang="en-IN" dirty="0" err="1"/>
              <a:t>RestTemplate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US" dirty="0"/>
              <a:t>// Annotation  </a:t>
            </a:r>
          </a:p>
          <a:p>
            <a:r>
              <a:rPr lang="en-US" dirty="0"/>
              <a:t>@Bean</a:t>
            </a:r>
          </a:p>
          <a:p>
            <a:endParaRPr lang="en-US" dirty="0"/>
          </a:p>
          <a:p>
            <a:r>
              <a:rPr lang="en-US" dirty="0"/>
              <a:t>// Method </a:t>
            </a:r>
          </a:p>
          <a:p>
            <a:r>
              <a:rPr lang="en-US" dirty="0"/>
              <a:t>public </a:t>
            </a:r>
            <a:r>
              <a:rPr lang="en-US" dirty="0" err="1"/>
              <a:t>RestTemplate</a:t>
            </a:r>
            <a:r>
              <a:rPr lang="en-US" dirty="0"/>
              <a:t> </a:t>
            </a:r>
            <a:r>
              <a:rPr lang="en-US" dirty="0" err="1"/>
              <a:t>restTemplate</a:t>
            </a:r>
            <a:r>
              <a:rPr lang="en-US" dirty="0"/>
              <a:t>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return new </a:t>
            </a:r>
            <a:r>
              <a:rPr lang="en-US" dirty="0" err="1"/>
              <a:t>RestTemplate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85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5AA6-E403-413A-8DBC-81D37446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37"/>
            <a:ext cx="12109142" cy="70938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600" b="1" i="0" dirty="0">
                <a:solidFill>
                  <a:srgbClr val="656565"/>
                </a:solidFill>
                <a:effectLst/>
                <a:latin typeface="Lato" panose="020B0604020202020204" pitchFamily="34" charset="0"/>
              </a:rPr>
              <a:t>For Calling a Get Request of MicroService-2 we use below syntax</a:t>
            </a:r>
            <a:r>
              <a:rPr lang="en-US" sz="1600" b="0" i="0" dirty="0">
                <a:solidFill>
                  <a:srgbClr val="656565"/>
                </a:solidFill>
                <a:effectLst/>
                <a:latin typeface="Lato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GB" sz="1600" dirty="0"/>
              <a:t>String responseFromMS2 = </a:t>
            </a:r>
            <a:r>
              <a:rPr lang="en-GB" sz="1600" dirty="0" err="1"/>
              <a:t>restTemplate.getForObject</a:t>
            </a:r>
            <a:r>
              <a:rPr lang="en-GB" sz="1600" dirty="0"/>
              <a:t>("http://localhost:8082/student/</a:t>
            </a:r>
            <a:r>
              <a:rPr lang="en-GB" sz="1600" dirty="0" err="1"/>
              <a:t>showAllStudent</a:t>
            </a:r>
            <a:r>
              <a:rPr lang="en-GB" sz="1600" dirty="0"/>
              <a:t>",</a:t>
            </a:r>
          </a:p>
          <a:p>
            <a:pPr marL="0" indent="0" algn="just">
              <a:buNone/>
            </a:pPr>
            <a:r>
              <a:rPr lang="en-GB" sz="1600" dirty="0"/>
              <a:t>                    </a:t>
            </a:r>
            <a:r>
              <a:rPr lang="en-GB" sz="1600" dirty="0" err="1"/>
              <a:t>String.class</a:t>
            </a:r>
            <a:r>
              <a:rPr lang="en-GB" sz="1600" dirty="0"/>
              <a:t>);</a:t>
            </a:r>
          </a:p>
          <a:p>
            <a:pPr marL="0" indent="0" algn="just">
              <a:buNone/>
            </a:pPr>
            <a:endParaRPr lang="en-GB" sz="1600" dirty="0"/>
          </a:p>
          <a:p>
            <a:pPr marL="0" indent="0" algn="just">
              <a:buNone/>
            </a:pPr>
            <a:endParaRPr lang="en-GB" sz="1600" dirty="0"/>
          </a:p>
          <a:p>
            <a:pPr marL="0" indent="0" algn="just">
              <a:buNone/>
            </a:pPr>
            <a:r>
              <a:rPr lang="en-GB" sz="1600" dirty="0"/>
              <a:t>    @Autowired</a:t>
            </a:r>
          </a:p>
          <a:p>
            <a:pPr marL="0" indent="0" algn="just">
              <a:buNone/>
            </a:pPr>
            <a:r>
              <a:rPr lang="en-GB" sz="1600" dirty="0"/>
              <a:t>    private </a:t>
            </a:r>
            <a:r>
              <a:rPr lang="en-GB" sz="1600" dirty="0" err="1"/>
              <a:t>RestTemplate</a:t>
            </a:r>
            <a:r>
              <a:rPr lang="en-GB" sz="1600" dirty="0"/>
              <a:t> </a:t>
            </a:r>
            <a:r>
              <a:rPr lang="en-GB" sz="1600" dirty="0" err="1"/>
              <a:t>restTemplate</a:t>
            </a:r>
            <a:r>
              <a:rPr lang="en-GB" sz="1600" dirty="0"/>
              <a:t>;</a:t>
            </a:r>
          </a:p>
          <a:p>
            <a:pPr marL="0" indent="0" algn="just">
              <a:buNone/>
            </a:pPr>
            <a:r>
              <a:rPr lang="en-GB" sz="1600" dirty="0"/>
              <a:t> </a:t>
            </a:r>
          </a:p>
          <a:p>
            <a:pPr marL="0" indent="0" algn="just">
              <a:buNone/>
            </a:pPr>
            <a:r>
              <a:rPr lang="en-GB" sz="1600" dirty="0"/>
              <a:t>    @GetMapping("call_MS2_showAllStudent_endPoint")</a:t>
            </a:r>
          </a:p>
          <a:p>
            <a:pPr marL="0" indent="0" algn="just">
              <a:buNone/>
            </a:pPr>
            <a:r>
              <a:rPr lang="en-GB" sz="1600" dirty="0"/>
              <a:t>    public String callMicroservice_2_ShowAllStudent() {</a:t>
            </a:r>
          </a:p>
          <a:p>
            <a:pPr marL="0" indent="0" algn="just">
              <a:buNone/>
            </a:pPr>
            <a:r>
              <a:rPr lang="en-GB" sz="1600" dirty="0"/>
              <a:t>        try {</a:t>
            </a:r>
          </a:p>
          <a:p>
            <a:pPr marL="0" indent="0" algn="just">
              <a:buNone/>
            </a:pPr>
            <a:r>
              <a:rPr lang="en-GB" sz="1600" dirty="0"/>
              <a:t>            String responseFromMS2 = </a:t>
            </a:r>
            <a:r>
              <a:rPr lang="en-GB" sz="1600" dirty="0" err="1"/>
              <a:t>restTemplate.getForObject</a:t>
            </a:r>
            <a:r>
              <a:rPr lang="en-GB" sz="1600" dirty="0"/>
              <a:t>("http://localhost:8082/student/</a:t>
            </a:r>
            <a:r>
              <a:rPr lang="en-GB" sz="1600" dirty="0" err="1"/>
              <a:t>showAllStudent</a:t>
            </a:r>
            <a:r>
              <a:rPr lang="en-GB" sz="1600" dirty="0"/>
              <a:t>",</a:t>
            </a:r>
          </a:p>
          <a:p>
            <a:pPr marL="0" indent="0" algn="just">
              <a:buNone/>
            </a:pPr>
            <a:r>
              <a:rPr lang="en-GB" sz="1600" dirty="0"/>
              <a:t>                    </a:t>
            </a:r>
            <a:r>
              <a:rPr lang="en-GB" sz="1600" dirty="0" err="1"/>
              <a:t>String.class</a:t>
            </a:r>
            <a:r>
              <a:rPr lang="en-GB" sz="1600" dirty="0"/>
              <a:t>);</a:t>
            </a:r>
          </a:p>
          <a:p>
            <a:pPr marL="0" indent="0" algn="just">
              <a:buNone/>
            </a:pPr>
            <a:r>
              <a:rPr lang="en-GB" sz="1600" dirty="0"/>
              <a:t>            logger.info("</a:t>
            </a:r>
            <a:r>
              <a:rPr lang="en-GB" sz="1600" dirty="0" err="1"/>
              <a:t>vvv</a:t>
            </a:r>
            <a:r>
              <a:rPr lang="en-GB" sz="1600" dirty="0"/>
              <a:t>::  responseFromMS2= " + responseFromMS2);</a:t>
            </a:r>
          </a:p>
          <a:p>
            <a:pPr marL="0" indent="0" algn="just">
              <a:buNone/>
            </a:pPr>
            <a:r>
              <a:rPr lang="en-GB" sz="1600" dirty="0"/>
              <a:t>            return responseFromMS2;</a:t>
            </a:r>
          </a:p>
          <a:p>
            <a:pPr marL="0" indent="0" algn="just">
              <a:buNone/>
            </a:pPr>
            <a:r>
              <a:rPr lang="en-GB" sz="1600" dirty="0"/>
              <a:t>        } catch (Exception e) {</a:t>
            </a:r>
          </a:p>
          <a:p>
            <a:pPr marL="0" indent="0" algn="just">
              <a:buNone/>
            </a:pPr>
            <a:r>
              <a:rPr lang="en-GB" sz="1600" dirty="0"/>
              <a:t>            </a:t>
            </a:r>
            <a:r>
              <a:rPr lang="en-GB" sz="1600" dirty="0" err="1"/>
              <a:t>e.printStackTrace</a:t>
            </a:r>
            <a:r>
              <a:rPr lang="en-GB" sz="1600" dirty="0"/>
              <a:t>();</a:t>
            </a:r>
          </a:p>
          <a:p>
            <a:pPr marL="0" indent="0" algn="just">
              <a:buNone/>
            </a:pPr>
            <a:r>
              <a:rPr lang="en-GB" sz="1600" dirty="0"/>
              <a:t>            return GLOBAL_ERROR;</a:t>
            </a:r>
          </a:p>
          <a:p>
            <a:pPr marL="0" indent="0" algn="just">
              <a:buNone/>
            </a:pPr>
            <a:r>
              <a:rPr lang="en-GB" sz="1600" dirty="0"/>
              <a:t>        }</a:t>
            </a:r>
          </a:p>
          <a:p>
            <a:pPr marL="0" indent="0" algn="just">
              <a:buNone/>
            </a:pPr>
            <a:r>
              <a:rPr lang="en-GB" sz="1600" dirty="0"/>
              <a:t>    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F8550D-A3DA-48DD-AD1E-E2D47D7B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0" y="176565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 descr="spring-mvc-architecture-0">
            <a:extLst>
              <a:ext uri="{FF2B5EF4-FFF2-40B4-BE49-F238E27FC236}">
                <a16:creationId xmlns:a16="http://schemas.microsoft.com/office/drawing/2014/main" id="{0E09F4D3-5605-CDDF-AE02-0D19AF423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5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3F78-9A2C-26E7-E82E-E2CB877B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325121"/>
            <a:ext cx="11805920" cy="571624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@GetMapping("call_MS2_addStudent_endPoint")</a:t>
            </a:r>
          </a:p>
          <a:p>
            <a:r>
              <a:rPr lang="en-IN" dirty="0"/>
              <a:t>    public String call_MS_2_addStudent_endPoint() {</a:t>
            </a:r>
          </a:p>
          <a:p>
            <a:r>
              <a:rPr lang="en-IN" dirty="0"/>
              <a:t>        </a:t>
            </a:r>
            <a:r>
              <a:rPr lang="en-IN" dirty="0" err="1"/>
              <a:t>HttpHeaders</a:t>
            </a:r>
            <a:r>
              <a:rPr lang="en-IN" dirty="0"/>
              <a:t> headers = new </a:t>
            </a:r>
            <a:r>
              <a:rPr lang="en-IN" dirty="0" err="1"/>
              <a:t>HttpHeaders</a:t>
            </a:r>
            <a:r>
              <a:rPr lang="en-IN" dirty="0"/>
              <a:t>();</a:t>
            </a:r>
          </a:p>
          <a:p>
            <a:r>
              <a:rPr lang="en-IN" dirty="0"/>
              <a:t>          </a:t>
            </a:r>
            <a:r>
              <a:rPr lang="en-IN" dirty="0" err="1"/>
              <a:t>headers.setContentType</a:t>
            </a:r>
            <a:r>
              <a:rPr lang="en-IN" dirty="0"/>
              <a:t>(</a:t>
            </a:r>
            <a:r>
              <a:rPr lang="en-IN" dirty="0" err="1"/>
              <a:t>MediaType.APPLICATION_JSON</a:t>
            </a:r>
            <a:r>
              <a:rPr lang="en-IN" dirty="0"/>
              <a:t>);</a:t>
            </a:r>
          </a:p>
          <a:p>
            <a:r>
              <a:rPr lang="en-IN" dirty="0"/>
              <a:t>        </a:t>
            </a:r>
            <a:r>
              <a:rPr lang="en-IN" dirty="0" err="1"/>
              <a:t>JSONObject</a:t>
            </a:r>
            <a:r>
              <a:rPr lang="en-IN" dirty="0"/>
              <a:t> </a:t>
            </a:r>
            <a:r>
              <a:rPr lang="en-IN" dirty="0" err="1"/>
              <a:t>studentObj</a:t>
            </a:r>
            <a:r>
              <a:rPr lang="en-IN" dirty="0"/>
              <a:t> = new </a:t>
            </a:r>
            <a:r>
              <a:rPr lang="en-IN" dirty="0" err="1"/>
              <a:t>JSONObject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studentObj.put</a:t>
            </a:r>
            <a:r>
              <a:rPr lang="en-IN" dirty="0"/>
              <a:t>("</a:t>
            </a:r>
            <a:r>
              <a:rPr lang="en-IN" dirty="0" err="1"/>
              <a:t>rollNo</a:t>
            </a:r>
            <a:r>
              <a:rPr lang="en-IN" dirty="0"/>
              <a:t>", 199);</a:t>
            </a:r>
          </a:p>
          <a:p>
            <a:r>
              <a:rPr lang="en-IN" dirty="0"/>
              <a:t>        </a:t>
            </a:r>
            <a:r>
              <a:rPr lang="en-IN" dirty="0" err="1"/>
              <a:t>studentObj.put</a:t>
            </a:r>
            <a:r>
              <a:rPr lang="en-IN" dirty="0"/>
              <a:t>("name", "</a:t>
            </a:r>
            <a:r>
              <a:rPr lang="en-IN" dirty="0" err="1"/>
              <a:t>New_Student</a:t>
            </a:r>
            <a:r>
              <a:rPr lang="en-IN" dirty="0"/>
              <a:t>");</a:t>
            </a:r>
          </a:p>
          <a:p>
            <a:r>
              <a:rPr lang="en-IN" dirty="0"/>
              <a:t>        </a:t>
            </a:r>
            <a:r>
              <a:rPr lang="en-IN" dirty="0" err="1"/>
              <a:t>studentObj.put</a:t>
            </a:r>
            <a:r>
              <a:rPr lang="en-IN" dirty="0"/>
              <a:t>("email", "new.student@gmail.com");</a:t>
            </a:r>
          </a:p>
          <a:p>
            <a:r>
              <a:rPr lang="en-IN" dirty="0"/>
              <a:t>        </a:t>
            </a:r>
            <a:r>
              <a:rPr lang="en-IN" dirty="0" err="1"/>
              <a:t>org.springframework.http.HttpEntity</a:t>
            </a:r>
            <a:r>
              <a:rPr lang="en-IN" dirty="0"/>
              <a:t>&lt;String&gt; s = new </a:t>
            </a:r>
            <a:r>
              <a:rPr lang="en-IN" dirty="0" err="1"/>
              <a:t>org.springframework.http.HttpEntity</a:t>
            </a:r>
            <a:r>
              <a:rPr lang="en-IN" dirty="0"/>
              <a:t>&lt;String&gt;(</a:t>
            </a:r>
            <a:r>
              <a:rPr lang="en-IN" dirty="0" err="1"/>
              <a:t>studentObj.toString</a:t>
            </a:r>
            <a:r>
              <a:rPr lang="en-IN" dirty="0"/>
              <a:t>(),headers);</a:t>
            </a:r>
          </a:p>
          <a:p>
            <a:r>
              <a:rPr lang="en-IN" dirty="0"/>
              <a:t>        String </a:t>
            </a:r>
            <a:r>
              <a:rPr lang="en-IN" dirty="0" err="1"/>
              <a:t>postForObject</a:t>
            </a:r>
            <a:r>
              <a:rPr lang="en-IN" dirty="0"/>
              <a:t> = </a:t>
            </a:r>
            <a:r>
              <a:rPr lang="en-IN" dirty="0" err="1"/>
              <a:t>restTemplate.postForObject</a:t>
            </a:r>
            <a:r>
              <a:rPr lang="en-IN" dirty="0"/>
              <a:t>("http://localhost:8082/student/</a:t>
            </a:r>
            <a:r>
              <a:rPr lang="en-IN" dirty="0" err="1"/>
              <a:t>addStudent</a:t>
            </a:r>
            <a:r>
              <a:rPr lang="en-IN" dirty="0"/>
              <a:t>", s, </a:t>
            </a:r>
            <a:r>
              <a:rPr lang="en-IN" dirty="0" err="1"/>
              <a:t>String.class</a:t>
            </a:r>
            <a:r>
              <a:rPr lang="en-IN" dirty="0"/>
              <a:t>);</a:t>
            </a:r>
          </a:p>
          <a:p>
            <a:r>
              <a:rPr lang="en-IN" dirty="0"/>
              <a:t>        return </a:t>
            </a:r>
            <a:r>
              <a:rPr lang="en-IN" dirty="0" err="1"/>
              <a:t>postForObject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04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A7F2-54F2-B6D0-40A8-6D5104BD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600"/>
            <a:ext cx="12192000" cy="9652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  <a:t>Spring Cloud Open Feign Overview</a:t>
            </a:r>
            <a:b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6FCD-49E2-8B16-DDFF-F485C702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934721"/>
            <a:ext cx="12029440" cy="5106642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we will learn how to use the </a:t>
            </a:r>
            <a:r>
              <a:rPr lang="en-US" b="0" i="1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Spring Cloud Open Feign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library to make REST API calls (Synchronous communication) between multiple microservices.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Feign makes writing web service clients easier with pluggable annotation support, which includes Feign annotations and JAX-RS annotations. Also, Spring Cloud adds support for Spring MVC annotations and for using the same 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HttpMessageConverters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as used in Spring Web.</a:t>
            </a:r>
            <a:endParaRPr lang="en-US" dirty="0">
              <a:solidFill>
                <a:srgbClr val="000000"/>
              </a:solidFill>
              <a:latin typeface="-apple-system"/>
            </a:endParaRP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en-US" dirty="0"/>
              <a:t>@FeignClient(value = "DEPARTMENT-SERVICE", </a:t>
            </a:r>
            <a:r>
              <a:rPr lang="en-US" dirty="0" err="1"/>
              <a:t>url</a:t>
            </a:r>
            <a:r>
              <a:rPr lang="en-US" dirty="0"/>
              <a:t> = "http://localhost:8080")</a:t>
            </a:r>
          </a:p>
          <a:p>
            <a:r>
              <a:rPr lang="en-US" dirty="0"/>
              <a:t>public interface </a:t>
            </a:r>
            <a:r>
              <a:rPr lang="en-US" dirty="0" err="1"/>
              <a:t>APIClient</a:t>
            </a:r>
            <a:r>
              <a:rPr lang="en-US" dirty="0"/>
              <a:t> {</a:t>
            </a:r>
          </a:p>
          <a:p>
            <a:r>
              <a:rPr lang="en-US" dirty="0"/>
              <a:t>    @GetMapping(value = "/</a:t>
            </a:r>
            <a:r>
              <a:rPr lang="en-US" dirty="0" err="1"/>
              <a:t>api</a:t>
            </a:r>
            <a:r>
              <a:rPr lang="en-US" dirty="0"/>
              <a:t>/departments/{id}")</a:t>
            </a:r>
          </a:p>
          <a:p>
            <a:r>
              <a:rPr lang="en-US" dirty="0"/>
              <a:t>    </a:t>
            </a:r>
            <a:r>
              <a:rPr lang="en-US" dirty="0" err="1"/>
              <a:t>DepartmentDto</a:t>
            </a:r>
            <a:r>
              <a:rPr lang="en-US" dirty="0"/>
              <a:t> </a:t>
            </a:r>
            <a:r>
              <a:rPr lang="en-US" dirty="0" err="1"/>
              <a:t>getDepartmentById</a:t>
            </a:r>
            <a:r>
              <a:rPr lang="en-US" dirty="0"/>
              <a:t>(@PathVariable("id") Long </a:t>
            </a:r>
            <a:r>
              <a:rPr lang="en-US" dirty="0" err="1"/>
              <a:t>departmentId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86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2D57-8B71-42A0-98FA-39DFA0D6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F1AD-5A2C-434F-9444-ECFB9DAB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 Spring boot with Microservice-API Gateway</a:t>
            </a:r>
          </a:p>
        </p:txBody>
      </p:sp>
    </p:spTree>
    <p:extLst>
      <p:ext uri="{BB962C8B-B14F-4D97-AF65-F5344CB8AC3E}">
        <p14:creationId xmlns:p14="http://schemas.microsoft.com/office/powerpoint/2010/main" val="20181511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16287</TotalTime>
  <Words>835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-apple-system</vt:lpstr>
      <vt:lpstr>Arial</vt:lpstr>
      <vt:lpstr>Consolas</vt:lpstr>
      <vt:lpstr>erdana</vt:lpstr>
      <vt:lpstr>Heebo</vt:lpstr>
      <vt:lpstr>inter-regular</vt:lpstr>
      <vt:lpstr>Lato</vt:lpstr>
      <vt:lpstr>sofia-pro</vt:lpstr>
      <vt:lpstr>system-ui</vt:lpstr>
      <vt:lpstr>Times New Roman</vt:lpstr>
      <vt:lpstr>Trebuchet MS</vt:lpstr>
      <vt:lpstr>urw-din</vt:lpstr>
      <vt:lpstr>Wingdings 3</vt:lpstr>
      <vt:lpstr>Facet</vt:lpstr>
      <vt:lpstr>Microservices-RestTemplate     </vt:lpstr>
      <vt:lpstr>Spring – Rest Template       </vt:lpstr>
      <vt:lpstr> </vt:lpstr>
      <vt:lpstr>PowerPoint Presentation</vt:lpstr>
      <vt:lpstr>PowerPoint Presentation</vt:lpstr>
      <vt:lpstr>PowerPoint Presentation</vt:lpstr>
      <vt:lpstr>PowerPoint Presentation</vt:lpstr>
      <vt:lpstr>Spring Cloud Open Feign Overview </vt:lpstr>
      <vt:lpstr>Next Topic?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Rama Krishna</cp:lastModifiedBy>
  <cp:revision>338</cp:revision>
  <dcterms:created xsi:type="dcterms:W3CDTF">2023-01-26T06:05:43Z</dcterms:created>
  <dcterms:modified xsi:type="dcterms:W3CDTF">2023-03-06T16:16:30Z</dcterms:modified>
</cp:coreProperties>
</file>