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315" r:id="rId4"/>
    <p:sldId id="292" r:id="rId5"/>
    <p:sldId id="314" r:id="rId6"/>
    <p:sldId id="297" r:id="rId7"/>
    <p:sldId id="317" r:id="rId8"/>
    <p:sldId id="319" r:id="rId9"/>
    <p:sldId id="318" r:id="rId10"/>
    <p:sldId id="30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06876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74781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236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7452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667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460534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410884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521669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BD076C-6F62-45A2-A7AF-4D4585360E2A}"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8807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076C-6F62-45A2-A7AF-4D4585360E2A}"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418012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BD076C-6F62-45A2-A7AF-4D4585360E2A}"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33550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BD076C-6F62-45A2-A7AF-4D4585360E2A}" type="datetimeFigureOut">
              <a:rPr lang="en-GB" smtClean="0"/>
              <a:t>07/03/2023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3116260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BD076C-6F62-45A2-A7AF-4D4585360E2A}" type="datetimeFigureOut">
              <a:rPr lang="en-GB" smtClean="0"/>
              <a:t>07/03/2023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172635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D076C-6F62-45A2-A7AF-4D4585360E2A}" type="datetimeFigureOut">
              <a:rPr lang="en-GB" smtClean="0"/>
              <a:t>07/03/2023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3707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4172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BD076C-6F62-45A2-A7AF-4D4585360E2A}"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D52B6A-7232-4A64-B9F3-53E02BC51663}" type="slidenum">
              <a:rPr lang="en-GB" smtClean="0"/>
              <a:t>‹#›</a:t>
            </a:fld>
            <a:endParaRPr lang="en-GB"/>
          </a:p>
        </p:txBody>
      </p:sp>
    </p:spTree>
    <p:extLst>
      <p:ext uri="{BB962C8B-B14F-4D97-AF65-F5344CB8AC3E}">
        <p14:creationId xmlns:p14="http://schemas.microsoft.com/office/powerpoint/2010/main" val="269270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BD076C-6F62-45A2-A7AF-4D4585360E2A}" type="datetimeFigureOut">
              <a:rPr lang="en-GB" smtClean="0"/>
              <a:t>07/03/2023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9D52B6A-7232-4A64-B9F3-53E02BC51663}" type="slidenum">
              <a:rPr lang="en-GB" smtClean="0"/>
              <a:t>‹#›</a:t>
            </a:fld>
            <a:endParaRPr lang="en-GB"/>
          </a:p>
        </p:txBody>
      </p:sp>
    </p:spTree>
    <p:extLst>
      <p:ext uri="{BB962C8B-B14F-4D97-AF65-F5344CB8AC3E}">
        <p14:creationId xmlns:p14="http://schemas.microsoft.com/office/powerpoint/2010/main" val="121177601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9191/api/users/1" TargetMode="External"/><Relationship Id="rId2" Type="http://schemas.openxmlformats.org/officeDocument/2006/relationships/hyperlink" Target="http://localhost:8080/" TargetMode="External"/><Relationship Id="rId1" Type="http://schemas.openxmlformats.org/officeDocument/2006/relationships/slideLayout" Target="../slideLayouts/slideLayout2.xml"/><Relationship Id="rId4" Type="http://schemas.openxmlformats.org/officeDocument/2006/relationships/hyperlink" Target="http://localhost:8081/api/users/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215C-1C5A-475D-8424-B9D6C6041651}"/>
              </a:ext>
            </a:extLst>
          </p:cNvPr>
          <p:cNvSpPr>
            <a:spLocks noGrp="1"/>
          </p:cNvSpPr>
          <p:nvPr>
            <p:ph type="ctrTitle"/>
          </p:nvPr>
        </p:nvSpPr>
        <p:spPr>
          <a:xfrm>
            <a:off x="1507066" y="1412240"/>
            <a:ext cx="9018693" cy="4277360"/>
          </a:xfrm>
        </p:spPr>
        <p:txBody>
          <a:bodyPr/>
          <a:lstStyle/>
          <a:p>
            <a:r>
              <a:rPr lang="en-IN" b="0" i="0" dirty="0">
                <a:solidFill>
                  <a:srgbClr val="610B38"/>
                </a:solidFill>
                <a:effectLst/>
                <a:latin typeface="erdana"/>
              </a:rPr>
              <a:t>Microservices-</a:t>
            </a:r>
            <a:r>
              <a:rPr lang="en-IN" b="0" i="0" dirty="0">
                <a:solidFill>
                  <a:srgbClr val="303030"/>
                </a:solidFill>
                <a:effectLst/>
                <a:latin typeface="Heebo" pitchFamily="2" charset="-79"/>
                <a:cs typeface="Heebo" pitchFamily="2" charset="-79"/>
              </a:rPr>
              <a:t>Eureka Server</a:t>
            </a:r>
            <a:br>
              <a:rPr lang="en-IN" b="0" i="0" dirty="0">
                <a:solidFill>
                  <a:srgbClr val="303030"/>
                </a:solidFill>
                <a:effectLst/>
                <a:latin typeface="Heebo" pitchFamily="2" charset="-79"/>
                <a:cs typeface="Heebo" pitchFamily="2" charset="-79"/>
              </a:rPr>
            </a:br>
            <a:br>
              <a:rPr lang="en-IN" b="0" i="0" dirty="0">
                <a:solidFill>
                  <a:srgbClr val="610B38"/>
                </a:solidFill>
                <a:effectLst/>
                <a:latin typeface="erdana"/>
              </a:rPr>
            </a:br>
            <a:br>
              <a:rPr lang="en-IN" b="0" i="0" dirty="0">
                <a:solidFill>
                  <a:srgbClr val="610B38"/>
                </a:solidFill>
                <a:effectLst/>
                <a:latin typeface="erdana"/>
              </a:rPr>
            </a:br>
            <a:r>
              <a:rPr lang="en-GB" dirty="0"/>
              <a:t>  </a:t>
            </a:r>
            <a:br>
              <a:rPr lang="en-GB" b="1" i="0" dirty="0">
                <a:solidFill>
                  <a:srgbClr val="000000"/>
                </a:solidFill>
                <a:effectLst/>
                <a:latin typeface="Times New Roman" panose="02020603050405020304" pitchFamily="18" charset="0"/>
              </a:rPr>
            </a:br>
            <a:endParaRPr lang="en-GB" dirty="0"/>
          </a:p>
        </p:txBody>
      </p:sp>
    </p:spTree>
    <p:extLst>
      <p:ext uri="{BB962C8B-B14F-4D97-AF65-F5344CB8AC3E}">
        <p14:creationId xmlns:p14="http://schemas.microsoft.com/office/powerpoint/2010/main" val="36657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2D57-8B71-42A0-98FA-39DFA0D66E14}"/>
              </a:ext>
            </a:extLst>
          </p:cNvPr>
          <p:cNvSpPr>
            <a:spLocks noGrp="1"/>
          </p:cNvSpPr>
          <p:nvPr>
            <p:ph type="title"/>
          </p:nvPr>
        </p:nvSpPr>
        <p:spPr/>
        <p:txBody>
          <a:bodyPr/>
          <a:lstStyle/>
          <a:p>
            <a:r>
              <a:rPr lang="en-GB" dirty="0"/>
              <a:t>Next Topic?</a:t>
            </a:r>
          </a:p>
        </p:txBody>
      </p:sp>
      <p:sp>
        <p:nvSpPr>
          <p:cNvPr id="3" name="Content Placeholder 2">
            <a:extLst>
              <a:ext uri="{FF2B5EF4-FFF2-40B4-BE49-F238E27FC236}">
                <a16:creationId xmlns:a16="http://schemas.microsoft.com/office/drawing/2014/main" id="{17FDF1AD-5A2C-434F-9444-ECFB9DAB14F2}"/>
              </a:ext>
            </a:extLst>
          </p:cNvPr>
          <p:cNvSpPr>
            <a:spLocks noGrp="1"/>
          </p:cNvSpPr>
          <p:nvPr>
            <p:ph idx="1"/>
          </p:nvPr>
        </p:nvSpPr>
        <p:spPr/>
        <p:txBody>
          <a:bodyPr/>
          <a:lstStyle/>
          <a:p>
            <a:pPr marL="0" indent="0">
              <a:buNone/>
            </a:pPr>
            <a:r>
              <a:rPr lang="en-GB" dirty="0"/>
              <a:t> </a:t>
            </a:r>
          </a:p>
          <a:p>
            <a:endParaRPr lang="en-GB" dirty="0"/>
          </a:p>
          <a:p>
            <a:r>
              <a:rPr lang="en-GB" dirty="0"/>
              <a:t> Mock Interviews ……??</a:t>
            </a:r>
          </a:p>
        </p:txBody>
      </p:sp>
    </p:spTree>
    <p:extLst>
      <p:ext uri="{BB962C8B-B14F-4D97-AF65-F5344CB8AC3E}">
        <p14:creationId xmlns:p14="http://schemas.microsoft.com/office/powerpoint/2010/main" val="2018151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7D4C-6426-4665-880D-262BFDAEE92A}"/>
              </a:ext>
            </a:extLst>
          </p:cNvPr>
          <p:cNvSpPr>
            <a:spLocks noGrp="1"/>
          </p:cNvSpPr>
          <p:nvPr>
            <p:ph type="title"/>
          </p:nvPr>
        </p:nvSpPr>
        <p:spPr>
          <a:xfrm>
            <a:off x="0" y="57014"/>
            <a:ext cx="9274002" cy="718983"/>
          </a:xfrm>
        </p:spPr>
        <p:txBody>
          <a:bodyPr>
            <a:normAutofit fontScale="90000"/>
          </a:bodyPr>
          <a:lstStyle/>
          <a:p>
            <a:r>
              <a:rPr lang="en-IN" b="1" i="0" dirty="0">
                <a:solidFill>
                  <a:srgbClr val="273239"/>
                </a:solidFill>
                <a:effectLst/>
                <a:latin typeface="sofia-pro"/>
              </a:rPr>
              <a:t>Spring – </a:t>
            </a:r>
            <a:r>
              <a:rPr lang="en-IN" b="0" i="0" dirty="0">
                <a:solidFill>
                  <a:srgbClr val="303030"/>
                </a:solidFill>
                <a:effectLst/>
                <a:latin typeface="Heebo" pitchFamily="2" charset="-79"/>
                <a:cs typeface="Heebo" pitchFamily="2" charset="-79"/>
              </a:rPr>
              <a:t>Eureka Server</a:t>
            </a:r>
            <a:br>
              <a:rPr lang="en-IN" b="0" i="0" dirty="0">
                <a:solidFill>
                  <a:srgbClr val="303030"/>
                </a:solidFill>
                <a:effectLst/>
                <a:latin typeface="Heebo" pitchFamily="2" charset="-79"/>
                <a:cs typeface="Heebo" pitchFamily="2" charset="-79"/>
              </a:rPr>
            </a:br>
            <a:br>
              <a:rPr lang="en-IN" b="1" i="0" dirty="0">
                <a:solidFill>
                  <a:srgbClr val="273239"/>
                </a:solidFill>
                <a:effectLst/>
                <a:latin typeface="sofia-pro"/>
              </a:rPr>
            </a:br>
            <a:br>
              <a:rPr lang="en-IN" b="0" i="0" dirty="0">
                <a:solidFill>
                  <a:srgbClr val="610B38"/>
                </a:solidFill>
                <a:effectLst/>
                <a:latin typeface="erdana"/>
              </a:rPr>
            </a:br>
            <a:r>
              <a:rPr lang="en-US" dirty="0">
                <a:solidFill>
                  <a:srgbClr val="610B38"/>
                </a:solidFill>
                <a:latin typeface="erdana"/>
              </a:rPr>
              <a:t> </a:t>
            </a:r>
            <a:br>
              <a:rPr lang="en-US" b="0" i="0" dirty="0">
                <a:solidFill>
                  <a:srgbClr val="610B38"/>
                </a:solidFill>
                <a:effectLst/>
                <a:latin typeface="erdana"/>
              </a:rPr>
            </a:br>
            <a:r>
              <a:rPr lang="en-GB" b="0" i="0" dirty="0">
                <a:solidFill>
                  <a:srgbClr val="610B38"/>
                </a:solidFill>
                <a:effectLst/>
                <a:latin typeface="erdana"/>
              </a:rPr>
              <a:t> </a:t>
            </a:r>
            <a:br>
              <a:rPr lang="en-GB" b="0" i="0" dirty="0">
                <a:solidFill>
                  <a:srgbClr val="610B38"/>
                </a:solidFill>
                <a:effectLst/>
                <a:latin typeface="erdana"/>
              </a:rPr>
            </a:br>
            <a:br>
              <a:rPr lang="en-GB" b="0" i="0" dirty="0">
                <a:solidFill>
                  <a:srgbClr val="212529"/>
                </a:solidFill>
                <a:effectLst/>
                <a:latin typeface="system-ui"/>
              </a:rPr>
            </a:br>
            <a:endParaRPr lang="en-GB" dirty="0"/>
          </a:p>
        </p:txBody>
      </p:sp>
      <p:sp>
        <p:nvSpPr>
          <p:cNvPr id="3" name="Content Placeholder 2">
            <a:extLst>
              <a:ext uri="{FF2B5EF4-FFF2-40B4-BE49-F238E27FC236}">
                <a16:creationId xmlns:a16="http://schemas.microsoft.com/office/drawing/2014/main" id="{0B5942A0-8932-478B-9A4B-48CDF63C5365}"/>
              </a:ext>
            </a:extLst>
          </p:cNvPr>
          <p:cNvSpPr>
            <a:spLocks noGrp="1"/>
          </p:cNvSpPr>
          <p:nvPr>
            <p:ph idx="1"/>
          </p:nvPr>
        </p:nvSpPr>
        <p:spPr>
          <a:xfrm>
            <a:off x="0" y="624297"/>
            <a:ext cx="12192000" cy="6233703"/>
          </a:xfrm>
        </p:spPr>
        <p:txBody>
          <a:bodyPr>
            <a:normAutofit/>
          </a:bodyPr>
          <a:lstStyle/>
          <a:p>
            <a:pPr>
              <a:buFont typeface="Arial" panose="020B0604020202020204" pitchFamily="34" charset="0"/>
              <a:buChar char="•"/>
            </a:pPr>
            <a:endParaRPr lang="en-GB" dirty="0"/>
          </a:p>
          <a:p>
            <a:pPr>
              <a:buFont typeface="Arial" panose="020B0604020202020204" pitchFamily="34" charset="0"/>
              <a:buChar char="•"/>
            </a:pPr>
            <a:r>
              <a:rPr lang="en-US" b="0" i="0" dirty="0">
                <a:solidFill>
                  <a:srgbClr val="000000"/>
                </a:solidFill>
                <a:effectLst/>
                <a:latin typeface="Nunito" pitchFamily="2" charset="0"/>
              </a:rPr>
              <a:t>Eureka Server is an application that holds the information about all client-service applications. </a:t>
            </a:r>
          </a:p>
          <a:p>
            <a:pPr>
              <a:buFont typeface="Arial" panose="020B0604020202020204" pitchFamily="34" charset="0"/>
              <a:buChar char="•"/>
            </a:pPr>
            <a:r>
              <a:rPr lang="en-US" b="0" i="0" dirty="0">
                <a:solidFill>
                  <a:srgbClr val="000000"/>
                </a:solidFill>
                <a:effectLst/>
                <a:latin typeface="Nunito" pitchFamily="2" charset="0"/>
              </a:rPr>
              <a:t>Every Micro service will register into the Eureka server and Eureka server knows all the client applications running on each port and IP address. </a:t>
            </a:r>
          </a:p>
          <a:p>
            <a:pPr>
              <a:buFont typeface="Arial" panose="020B0604020202020204" pitchFamily="34" charset="0"/>
              <a:buChar char="•"/>
            </a:pPr>
            <a:r>
              <a:rPr lang="en-US" b="0" i="0" dirty="0">
                <a:solidFill>
                  <a:srgbClr val="000000"/>
                </a:solidFill>
                <a:effectLst/>
                <a:latin typeface="Nunito" pitchFamily="2" charset="0"/>
              </a:rPr>
              <a:t>Eureka Server is also known as Discovery Server.</a:t>
            </a:r>
          </a:p>
          <a:p>
            <a:pPr marL="0" indent="0" algn="l">
              <a:buNone/>
            </a:pPr>
            <a:r>
              <a:rPr lang="en-US" b="0" i="0" dirty="0">
                <a:solidFill>
                  <a:srgbClr val="000000"/>
                </a:solidFill>
                <a:effectLst/>
                <a:latin typeface="Heebo" pitchFamily="2" charset="-79"/>
                <a:cs typeface="Heebo" pitchFamily="2" charset="-79"/>
              </a:rPr>
              <a:t>Building a Eureka Server</a:t>
            </a:r>
          </a:p>
          <a:p>
            <a:pPr algn="just"/>
            <a:r>
              <a:rPr lang="en-US" b="0" i="0" dirty="0">
                <a:solidFill>
                  <a:srgbClr val="000000"/>
                </a:solidFill>
                <a:effectLst/>
                <a:latin typeface="Nunito" pitchFamily="2" charset="0"/>
              </a:rPr>
              <a:t>Eureka Server comes with the bundle of Spring Cloud. For this, we need to develop the Eureka server and run it on the default port 8761.</a:t>
            </a:r>
          </a:p>
          <a:p>
            <a:pPr algn="just"/>
            <a:endParaRPr lang="en-US" b="0" i="0" dirty="0">
              <a:solidFill>
                <a:srgbClr val="000000"/>
              </a:solidFill>
              <a:effectLst/>
              <a:latin typeface="Nunito" pitchFamily="2" charset="0"/>
            </a:endParaRPr>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p:txBody>
      </p:sp>
      <p:pic>
        <p:nvPicPr>
          <p:cNvPr id="1026" name="Picture 2" descr="Build Eureka Server">
            <a:extLst>
              <a:ext uri="{FF2B5EF4-FFF2-40B4-BE49-F238E27FC236}">
                <a16:creationId xmlns:a16="http://schemas.microsoft.com/office/drawing/2014/main" id="{13EF599B-AC1F-C18C-8ACD-00AEF814B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740" y="3601085"/>
            <a:ext cx="776478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40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388A-B3E5-976A-665A-E2AD4D131E17}"/>
              </a:ext>
            </a:extLst>
          </p:cNvPr>
          <p:cNvSpPr>
            <a:spLocks noGrp="1"/>
          </p:cNvSpPr>
          <p:nvPr>
            <p:ph type="title"/>
          </p:nvPr>
        </p:nvSpPr>
        <p:spPr>
          <a:xfrm>
            <a:off x="0" y="0"/>
            <a:ext cx="12192000" cy="711200"/>
          </a:xfrm>
        </p:spPr>
        <p:txBody>
          <a:bodyPr>
            <a:normAutofit fontScale="90000"/>
          </a:bodyPr>
          <a:lstStyle/>
          <a:p>
            <a:br>
              <a:rPr lang="en-US" b="0" i="0" dirty="0">
                <a:solidFill>
                  <a:srgbClr val="610B38"/>
                </a:solidFill>
                <a:effectLst/>
                <a:latin typeface="erdana"/>
              </a:rPr>
            </a:br>
            <a:endParaRPr lang="en-IN" dirty="0"/>
          </a:p>
        </p:txBody>
      </p:sp>
      <p:sp>
        <p:nvSpPr>
          <p:cNvPr id="5" name="Content Placeholder 4">
            <a:extLst>
              <a:ext uri="{FF2B5EF4-FFF2-40B4-BE49-F238E27FC236}">
                <a16:creationId xmlns:a16="http://schemas.microsoft.com/office/drawing/2014/main" id="{B17D4FE0-F6CA-9CCF-5510-410558D46DE4}"/>
              </a:ext>
            </a:extLst>
          </p:cNvPr>
          <p:cNvSpPr>
            <a:spLocks noGrp="1"/>
          </p:cNvSpPr>
          <p:nvPr>
            <p:ph idx="1"/>
          </p:nvPr>
        </p:nvSpPr>
        <p:spPr>
          <a:xfrm>
            <a:off x="142240" y="182881"/>
            <a:ext cx="11958320" cy="5858482"/>
          </a:xfrm>
        </p:spPr>
        <p:txBody>
          <a:bodyPr/>
          <a:lstStyle/>
          <a:p>
            <a:r>
              <a:rPr lang="en-US" b="0" i="0" dirty="0">
                <a:solidFill>
                  <a:srgbClr val="000000"/>
                </a:solidFill>
                <a:effectLst/>
                <a:latin typeface="Nunito" pitchFamily="2" charset="0"/>
              </a:rPr>
              <a:t>we need to add @EnableEurekaServer annotation.</a:t>
            </a:r>
          </a:p>
          <a:p>
            <a:r>
              <a:rPr lang="en-US" b="0" i="0" dirty="0">
                <a:solidFill>
                  <a:srgbClr val="000000"/>
                </a:solidFill>
                <a:effectLst/>
                <a:latin typeface="Nunito" pitchFamily="2" charset="0"/>
              </a:rPr>
              <a:t> The @EnableEurekaServer annotation is used to make your Spring Boot application acts as a Eureka Server.</a:t>
            </a:r>
          </a:p>
          <a:p>
            <a:r>
              <a:rPr lang="en-IN" dirty="0"/>
              <a:t>@SpringBootApplication</a:t>
            </a:r>
          </a:p>
          <a:p>
            <a:r>
              <a:rPr lang="en-IN" dirty="0"/>
              <a:t>@EnableEurekaServer</a:t>
            </a:r>
          </a:p>
          <a:p>
            <a:r>
              <a:rPr lang="en-IN" dirty="0"/>
              <a:t>public class </a:t>
            </a:r>
            <a:r>
              <a:rPr lang="en-IN" dirty="0" err="1"/>
              <a:t>EurekaserverApplication</a:t>
            </a:r>
            <a:r>
              <a:rPr lang="en-IN" dirty="0"/>
              <a:t> {</a:t>
            </a:r>
          </a:p>
          <a:p>
            <a:r>
              <a:rPr lang="en-IN" dirty="0"/>
              <a:t>   public static void main(String[] </a:t>
            </a:r>
            <a:r>
              <a:rPr lang="en-IN" dirty="0" err="1"/>
              <a:t>args</a:t>
            </a:r>
            <a:r>
              <a:rPr lang="en-IN" dirty="0"/>
              <a:t>) {</a:t>
            </a:r>
          </a:p>
          <a:p>
            <a:r>
              <a:rPr lang="en-IN" dirty="0"/>
              <a:t>      </a:t>
            </a:r>
            <a:r>
              <a:rPr lang="en-IN" dirty="0" err="1"/>
              <a:t>SpringApplication.run</a:t>
            </a:r>
            <a:r>
              <a:rPr lang="en-IN" dirty="0"/>
              <a:t>(</a:t>
            </a:r>
            <a:r>
              <a:rPr lang="en-IN" dirty="0" err="1"/>
              <a:t>EurekaserverApplication.class</a:t>
            </a:r>
            <a:r>
              <a:rPr lang="en-IN" dirty="0"/>
              <a:t>, </a:t>
            </a:r>
            <a:r>
              <a:rPr lang="en-IN" dirty="0" err="1"/>
              <a:t>args</a:t>
            </a:r>
            <a:r>
              <a:rPr lang="en-IN" dirty="0"/>
              <a:t>);</a:t>
            </a:r>
          </a:p>
          <a:p>
            <a:r>
              <a:rPr lang="en-IN" dirty="0"/>
              <a:t>   }</a:t>
            </a:r>
          </a:p>
          <a:p>
            <a:r>
              <a:rPr lang="en-IN" dirty="0"/>
              <a:t>}</a:t>
            </a:r>
          </a:p>
          <a:p>
            <a:endParaRPr lang="en-IN" dirty="0"/>
          </a:p>
          <a:p>
            <a:endParaRPr lang="en-IN" dirty="0"/>
          </a:p>
        </p:txBody>
      </p:sp>
    </p:spTree>
    <p:extLst>
      <p:ext uri="{BB962C8B-B14F-4D97-AF65-F5344CB8AC3E}">
        <p14:creationId xmlns:p14="http://schemas.microsoft.com/office/powerpoint/2010/main" val="301858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99523E-B8ED-4EAF-A0CB-1296375B5EDA}"/>
              </a:ext>
            </a:extLst>
          </p:cNvPr>
          <p:cNvSpPr>
            <a:spLocks noGrp="1"/>
          </p:cNvSpPr>
          <p:nvPr>
            <p:ph idx="1"/>
          </p:nvPr>
        </p:nvSpPr>
        <p:spPr>
          <a:xfrm>
            <a:off x="81280" y="0"/>
            <a:ext cx="12192000" cy="6951216"/>
          </a:xfrm>
        </p:spPr>
        <p:txBody>
          <a:bodyPr>
            <a:normAutofit fontScale="92500" lnSpcReduction="20000"/>
          </a:bodyPr>
          <a:lstStyle/>
          <a:p>
            <a:pPr marL="0" indent="0" algn="just">
              <a:buNone/>
            </a:pPr>
            <a:endParaRPr lang="en-IN" sz="2000" b="0" i="0" dirty="0">
              <a:solidFill>
                <a:srgbClr val="000000"/>
              </a:solidFill>
              <a:effectLst/>
              <a:latin typeface="Heebo" pitchFamily="2" charset="-79"/>
              <a:cs typeface="Heebo" pitchFamily="2" charset="-79"/>
            </a:endParaRPr>
          </a:p>
          <a:p>
            <a:pPr marL="0" indent="0" algn="just">
              <a:buNone/>
            </a:pPr>
            <a:r>
              <a:rPr lang="en-US" sz="2000" b="1" i="0" dirty="0">
                <a:solidFill>
                  <a:srgbClr val="000000"/>
                </a:solidFill>
                <a:effectLst/>
                <a:latin typeface="-apple-system"/>
              </a:rPr>
              <a:t>Service Registry and Discovery Overview</a:t>
            </a:r>
          </a:p>
          <a:p>
            <a:pPr algn="just"/>
            <a:r>
              <a:rPr lang="en-US" sz="2000" b="0" i="0" dirty="0">
                <a:solidFill>
                  <a:srgbClr val="610B38"/>
                </a:solidFill>
                <a:effectLst/>
                <a:latin typeface="erdana"/>
              </a:rPr>
              <a:t>In the microservices projects, Service Registry and Discovery play an important role because we most likely run multiple instances of services.</a:t>
            </a:r>
          </a:p>
          <a:p>
            <a:pPr algn="just"/>
            <a:r>
              <a:rPr lang="en-US" sz="2000" b="0" i="0" dirty="0">
                <a:solidFill>
                  <a:srgbClr val="610B38"/>
                </a:solidFill>
                <a:effectLst/>
                <a:latin typeface="erdana"/>
              </a:rPr>
              <a:t>we need a mechanism to call other services without hardcoding their hostnames or port numbers. </a:t>
            </a:r>
          </a:p>
          <a:p>
            <a:pPr algn="just"/>
            <a:r>
              <a:rPr lang="en-US" sz="2000" b="0" i="0" dirty="0">
                <a:solidFill>
                  <a:srgbClr val="610B38"/>
                </a:solidFill>
                <a:effectLst/>
                <a:latin typeface="erdana"/>
              </a:rPr>
              <a:t>In addition to that, in Cloud environments service instances may come up and go down anytime.</a:t>
            </a:r>
          </a:p>
          <a:p>
            <a:pPr algn="just"/>
            <a:r>
              <a:rPr lang="en-US" sz="2000" b="0" i="0" dirty="0">
                <a:solidFill>
                  <a:srgbClr val="610B38"/>
                </a:solidFill>
                <a:effectLst/>
                <a:latin typeface="erdana"/>
              </a:rPr>
              <a:t>So we need some automatic service registration and discovery mechanism.</a:t>
            </a:r>
          </a:p>
          <a:p>
            <a:pPr marL="0" indent="0" algn="just">
              <a:buNone/>
            </a:pPr>
            <a:endParaRPr lang="en-US" sz="2000" b="0" i="0" dirty="0">
              <a:solidFill>
                <a:srgbClr val="333333"/>
              </a:solidFill>
              <a:effectLst/>
              <a:latin typeface="inter-regular"/>
            </a:endParaRPr>
          </a:p>
          <a:p>
            <a:pPr marL="0" indent="0" algn="just">
              <a:buNone/>
            </a:pPr>
            <a:endParaRPr lang="en-US" sz="2000" dirty="0">
              <a:solidFill>
                <a:srgbClr val="333333"/>
              </a:solidFill>
              <a:latin typeface="inter-regular"/>
            </a:endParaRPr>
          </a:p>
          <a:p>
            <a:pPr marL="0" indent="0" algn="just">
              <a:buNone/>
            </a:pPr>
            <a:r>
              <a:rPr lang="en-US" sz="2000" b="1" i="0" dirty="0">
                <a:solidFill>
                  <a:srgbClr val="000000"/>
                </a:solidFill>
                <a:effectLst/>
                <a:latin typeface="-apple-system"/>
              </a:rPr>
              <a:t>Spring Cloud addresses this problem</a:t>
            </a:r>
            <a:r>
              <a:rPr lang="en-US" sz="2000" b="0" i="0" dirty="0">
                <a:solidFill>
                  <a:srgbClr val="000000"/>
                </a:solidFill>
                <a:effectLst/>
                <a:latin typeface="-apple-system"/>
              </a:rPr>
              <a:t> by providing </a:t>
            </a:r>
            <a:r>
              <a:rPr lang="en-US" sz="2000" b="1" i="0" dirty="0">
                <a:solidFill>
                  <a:srgbClr val="000000"/>
                </a:solidFill>
                <a:effectLst/>
                <a:latin typeface="-apple-system"/>
              </a:rPr>
              <a:t>Spring Cloud Netflix Eureka</a:t>
            </a:r>
            <a:r>
              <a:rPr lang="en-US" sz="2000" b="0" i="0" dirty="0">
                <a:solidFill>
                  <a:srgbClr val="000000"/>
                </a:solidFill>
                <a:effectLst/>
                <a:latin typeface="-apple-system"/>
              </a:rPr>
              <a:t> project to create Service Registry and Discovery. </a:t>
            </a:r>
          </a:p>
          <a:p>
            <a:pPr marL="0" indent="0" algn="just">
              <a:buNone/>
            </a:pPr>
            <a:endParaRPr lang="en-US" sz="2000" dirty="0">
              <a:solidFill>
                <a:srgbClr val="000000"/>
              </a:solidFill>
              <a:latin typeface="-apple-system"/>
            </a:endParaRPr>
          </a:p>
          <a:p>
            <a:pPr marL="0" indent="0" algn="just">
              <a:buNone/>
            </a:pPr>
            <a:r>
              <a:rPr lang="en-US" sz="2000" b="0" i="0" dirty="0">
                <a:solidFill>
                  <a:srgbClr val="000000"/>
                </a:solidFill>
                <a:effectLst/>
                <a:latin typeface="-apple-system"/>
              </a:rPr>
              <a:t>Spring Cloud makes it very easy to create a Service Registry and discover other services using Load Balanced</a:t>
            </a:r>
            <a:endParaRPr lang="en-US" sz="2000" dirty="0">
              <a:solidFill>
                <a:srgbClr val="000000"/>
              </a:solidFill>
              <a:latin typeface="-apple-system"/>
            </a:endParaRPr>
          </a:p>
          <a:p>
            <a:pPr marL="0" indent="0" algn="just">
              <a:buNone/>
            </a:pPr>
            <a:r>
              <a:rPr lang="en-US" sz="2000" b="0" i="0" dirty="0">
                <a:solidFill>
                  <a:srgbClr val="333333"/>
                </a:solidFill>
                <a:effectLst/>
                <a:latin typeface="inter-regular"/>
              </a:rPr>
              <a:t> @Bean</a:t>
            </a:r>
          </a:p>
          <a:p>
            <a:pPr marL="0" indent="0" algn="just">
              <a:buNone/>
            </a:pPr>
            <a:r>
              <a:rPr lang="en-US" sz="2000" b="0" i="0" dirty="0">
                <a:solidFill>
                  <a:srgbClr val="333333"/>
                </a:solidFill>
                <a:effectLst/>
                <a:latin typeface="inter-regular"/>
              </a:rPr>
              <a:t>    @LoadBalanced</a:t>
            </a:r>
          </a:p>
          <a:p>
            <a:pPr marL="0" indent="0" algn="just">
              <a:buNone/>
            </a:pPr>
            <a:r>
              <a:rPr lang="en-US" sz="2000" b="0" i="0" dirty="0">
                <a:solidFill>
                  <a:srgbClr val="333333"/>
                </a:solidFill>
                <a:effectLst/>
                <a:latin typeface="inter-regular"/>
              </a:rPr>
              <a:t>    public </a:t>
            </a:r>
            <a:r>
              <a:rPr lang="en-US" sz="2000" b="0" i="0" dirty="0" err="1">
                <a:solidFill>
                  <a:srgbClr val="333333"/>
                </a:solidFill>
                <a:effectLst/>
                <a:latin typeface="inter-regular"/>
              </a:rPr>
              <a:t>RestTemplate</a:t>
            </a:r>
            <a:r>
              <a:rPr lang="en-US" sz="2000" b="0" i="0" dirty="0">
                <a:solidFill>
                  <a:srgbClr val="333333"/>
                </a:solidFill>
                <a:effectLst/>
                <a:latin typeface="inter-regular"/>
              </a:rPr>
              <a:t> </a:t>
            </a:r>
            <a:r>
              <a:rPr lang="en-US" sz="2000" b="0" i="0" dirty="0" err="1">
                <a:solidFill>
                  <a:srgbClr val="333333"/>
                </a:solidFill>
                <a:effectLst/>
                <a:latin typeface="inter-regular"/>
              </a:rPr>
              <a:t>restTemplate</a:t>
            </a:r>
            <a:r>
              <a:rPr lang="en-US" sz="2000" b="0" i="0" dirty="0">
                <a:solidFill>
                  <a:srgbClr val="333333"/>
                </a:solidFill>
                <a:effectLst/>
                <a:latin typeface="inter-regular"/>
              </a:rPr>
              <a:t>(){</a:t>
            </a:r>
          </a:p>
          <a:p>
            <a:pPr marL="0" indent="0" algn="just">
              <a:buNone/>
            </a:pPr>
            <a:r>
              <a:rPr lang="en-US" sz="2000" b="0" i="0" dirty="0">
                <a:solidFill>
                  <a:srgbClr val="333333"/>
                </a:solidFill>
                <a:effectLst/>
                <a:latin typeface="inter-regular"/>
              </a:rPr>
              <a:t>        return new </a:t>
            </a:r>
            <a:r>
              <a:rPr lang="en-US" sz="2000" b="0" i="0" dirty="0" err="1">
                <a:solidFill>
                  <a:srgbClr val="333333"/>
                </a:solidFill>
                <a:effectLst/>
                <a:latin typeface="inter-regular"/>
              </a:rPr>
              <a:t>RestTemplate</a:t>
            </a:r>
            <a:r>
              <a:rPr lang="en-US" sz="2000" b="0" i="0" dirty="0">
                <a:solidFill>
                  <a:srgbClr val="333333"/>
                </a:solidFill>
                <a:effectLst/>
                <a:latin typeface="inter-regular"/>
              </a:rPr>
              <a:t>();</a:t>
            </a:r>
          </a:p>
          <a:p>
            <a:pPr marL="0" indent="0" algn="just">
              <a:buNone/>
            </a:pPr>
            <a:r>
              <a:rPr lang="en-US" sz="2000" b="0" i="0" dirty="0">
                <a:solidFill>
                  <a:srgbClr val="333333"/>
                </a:solidFill>
                <a:effectLst/>
                <a:latin typeface="inter-regular"/>
              </a:rPr>
              <a:t>    }</a:t>
            </a:r>
          </a:p>
          <a:p>
            <a:pPr marL="0" indent="0">
              <a:buNone/>
            </a:pPr>
            <a:br>
              <a:rPr lang="en-US" dirty="0"/>
            </a:b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marL="0" indent="0" algn="just">
              <a:buNone/>
            </a:pPr>
            <a:endParaRPr lang="en-IN" b="0" i="0" dirty="0">
              <a:solidFill>
                <a:srgbClr val="610B4B"/>
              </a:solidFill>
              <a:effectLst/>
              <a:latin typeface="erdana"/>
            </a:endParaRPr>
          </a:p>
          <a:p>
            <a:pPr algn="just"/>
            <a:endParaRPr lang="en-GB" b="0" i="0" dirty="0">
              <a:solidFill>
                <a:srgbClr val="333333"/>
              </a:solidFill>
              <a:effectLst/>
              <a:latin typeface="inter-regular"/>
            </a:endParaRPr>
          </a:p>
        </p:txBody>
      </p:sp>
      <p:sp>
        <p:nvSpPr>
          <p:cNvPr id="6" name="Rectangle 2">
            <a:extLst>
              <a:ext uri="{FF2B5EF4-FFF2-40B4-BE49-F238E27FC236}">
                <a16:creationId xmlns:a16="http://schemas.microsoft.com/office/drawing/2014/main" id="{69904BA4-19B8-434A-B475-6F2612BFAB53}"/>
              </a:ext>
            </a:extLst>
          </p:cNvPr>
          <p:cNvSpPr>
            <a:spLocks noChangeArrowheads="1"/>
          </p:cNvSpPr>
          <p:nvPr/>
        </p:nvSpPr>
        <p:spPr bwMode="auto">
          <a:xfrm>
            <a:off x="3494088" y="2160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1000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pring Boot Microservices - Spring Cloud Netflix Eureka based Service Registry">
            <a:extLst>
              <a:ext uri="{FF2B5EF4-FFF2-40B4-BE49-F238E27FC236}">
                <a16:creationId xmlns:a16="http://schemas.microsoft.com/office/drawing/2014/main" id="{326D1492-C44C-7051-92DD-9E5B0214EB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438" y="60573"/>
            <a:ext cx="12120562" cy="681781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Spring Boot Microservices - Spring Cloud Netflix Eureka based Service Registry">
            <a:extLst>
              <a:ext uri="{FF2B5EF4-FFF2-40B4-BE49-F238E27FC236}">
                <a16:creationId xmlns:a16="http://schemas.microsoft.com/office/drawing/2014/main" id="{7D2FB082-185C-9DEE-99ED-28D466E0C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212973"/>
            <a:ext cx="12120562" cy="6817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85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6B5AA6-E403-413A-8DBC-81D37446CD71}"/>
              </a:ext>
            </a:extLst>
          </p:cNvPr>
          <p:cNvSpPr>
            <a:spLocks noGrp="1"/>
          </p:cNvSpPr>
          <p:nvPr>
            <p:ph idx="1"/>
          </p:nvPr>
        </p:nvSpPr>
        <p:spPr>
          <a:xfrm>
            <a:off x="0" y="18137"/>
            <a:ext cx="12109142" cy="7093863"/>
          </a:xfrm>
        </p:spPr>
        <p:txBody>
          <a:bodyPr>
            <a:normAutofit/>
          </a:bodyPr>
          <a:lstStyle/>
          <a:p>
            <a:pPr marL="0" indent="0" algn="just">
              <a:buNone/>
            </a:pPr>
            <a:r>
              <a:rPr lang="en-IN" sz="1600" b="1" i="0" dirty="0">
                <a:solidFill>
                  <a:srgbClr val="000000"/>
                </a:solidFill>
                <a:effectLst/>
                <a:latin typeface="-apple-system"/>
              </a:rPr>
              <a:t>Spring Cloud Gateway:</a:t>
            </a:r>
          </a:p>
          <a:p>
            <a:pPr algn="just"/>
            <a:r>
              <a:rPr lang="en-US" sz="1600" b="0" i="0" dirty="0">
                <a:solidFill>
                  <a:srgbClr val="000000"/>
                </a:solidFill>
                <a:effectLst/>
                <a:latin typeface="-apple-system"/>
              </a:rPr>
              <a:t>Spring Cloud Gateway provides a library for building an API Gateway on top of Spring </a:t>
            </a:r>
            <a:r>
              <a:rPr lang="en-US" sz="1600" b="0" i="0" dirty="0" err="1">
                <a:solidFill>
                  <a:srgbClr val="000000"/>
                </a:solidFill>
                <a:effectLst/>
                <a:latin typeface="-apple-system"/>
              </a:rPr>
              <a:t>WebFlux</a:t>
            </a:r>
            <a:r>
              <a:rPr lang="en-US" sz="1600" b="0" i="0" dirty="0">
                <a:solidFill>
                  <a:srgbClr val="000000"/>
                </a:solidFill>
                <a:effectLst/>
                <a:latin typeface="-apple-system"/>
              </a:rPr>
              <a:t>.</a:t>
            </a:r>
          </a:p>
          <a:p>
            <a:pPr algn="just"/>
            <a:r>
              <a:rPr lang="en-US" sz="1600" b="0" i="0" dirty="0">
                <a:solidFill>
                  <a:srgbClr val="000000"/>
                </a:solidFill>
                <a:effectLst/>
                <a:latin typeface="-apple-system"/>
              </a:rPr>
              <a:t> Spring Cloud Gateway aims to provide a simple, yet effective way to route to APIs and provide cross-cutting concerns to them such as security, monitoring/metrics, and resiliency.</a:t>
            </a:r>
          </a:p>
          <a:p>
            <a:pPr algn="just"/>
            <a:endParaRPr lang="en-US" sz="1600" dirty="0">
              <a:solidFill>
                <a:srgbClr val="000000"/>
              </a:solidFill>
              <a:latin typeface="-apple-system"/>
            </a:endParaRPr>
          </a:p>
          <a:p>
            <a:pPr marL="0" indent="0" algn="l">
              <a:buNone/>
            </a:pPr>
            <a:r>
              <a:rPr lang="en-US" sz="1600" b="0" i="0" dirty="0">
                <a:solidFill>
                  <a:srgbClr val="000000"/>
                </a:solidFill>
                <a:effectLst/>
                <a:latin typeface="Heebo" pitchFamily="2" charset="-79"/>
                <a:cs typeface="Heebo" pitchFamily="2" charset="-79"/>
              </a:rPr>
              <a:t>Solution:</a:t>
            </a:r>
          </a:p>
          <a:p>
            <a:pPr algn="just"/>
            <a:r>
              <a:rPr lang="en-US" sz="1600" b="0" i="0" dirty="0">
                <a:solidFill>
                  <a:srgbClr val="000000"/>
                </a:solidFill>
                <a:effectLst/>
                <a:latin typeface="Nunito" pitchFamily="2" charset="0"/>
              </a:rPr>
              <a:t>We can define an API Gateway which will acts as single entry point for all type of clients. Following are the other benefits of API Gateway −</a:t>
            </a:r>
          </a:p>
          <a:p>
            <a:pPr algn="just">
              <a:buFont typeface="Arial" panose="020B0604020202020204" pitchFamily="34" charset="0"/>
              <a:buChar char="•"/>
            </a:pPr>
            <a:r>
              <a:rPr lang="en-US" sz="1600" b="1" i="0" dirty="0">
                <a:solidFill>
                  <a:srgbClr val="000000"/>
                </a:solidFill>
                <a:effectLst/>
                <a:latin typeface="Nunito" pitchFamily="2" charset="0"/>
              </a:rPr>
              <a:t>Simple Proxy</a:t>
            </a:r>
            <a:r>
              <a:rPr lang="en-US" sz="1600" b="0" i="0" dirty="0">
                <a:solidFill>
                  <a:srgbClr val="000000"/>
                </a:solidFill>
                <a:effectLst/>
                <a:latin typeface="Nunito" pitchFamily="2" charset="0"/>
              </a:rPr>
              <a:t> − API Gateway can acts as simple proxy to some requests to redirects them to relevant service.</a:t>
            </a:r>
          </a:p>
          <a:p>
            <a:pPr algn="just">
              <a:buFont typeface="Arial" panose="020B0604020202020204" pitchFamily="34" charset="0"/>
              <a:buChar char="•"/>
            </a:pPr>
            <a:r>
              <a:rPr lang="en-US" sz="1600" b="1" i="0" dirty="0">
                <a:solidFill>
                  <a:srgbClr val="000000"/>
                </a:solidFill>
                <a:effectLst/>
                <a:latin typeface="Nunito" pitchFamily="2" charset="0"/>
              </a:rPr>
              <a:t>Multiple Services</a:t>
            </a:r>
            <a:r>
              <a:rPr lang="en-US" sz="1600" b="0" i="0" dirty="0">
                <a:solidFill>
                  <a:srgbClr val="000000"/>
                </a:solidFill>
                <a:effectLst/>
                <a:latin typeface="Nunito" pitchFamily="2" charset="0"/>
              </a:rPr>
              <a:t> − API Gateway can redirects call to multiple services.</a:t>
            </a:r>
          </a:p>
          <a:p>
            <a:pPr algn="just">
              <a:buFont typeface="Arial" panose="020B0604020202020204" pitchFamily="34" charset="0"/>
              <a:buChar char="•"/>
            </a:pPr>
            <a:r>
              <a:rPr lang="en-US" sz="1600" b="1" i="0" dirty="0">
                <a:solidFill>
                  <a:srgbClr val="000000"/>
                </a:solidFill>
                <a:effectLst/>
                <a:latin typeface="Nunito" pitchFamily="2" charset="0"/>
              </a:rPr>
              <a:t>Client Specific API</a:t>
            </a:r>
            <a:r>
              <a:rPr lang="en-US" sz="1600" b="0" i="0" dirty="0">
                <a:solidFill>
                  <a:srgbClr val="000000"/>
                </a:solidFill>
                <a:effectLst/>
                <a:latin typeface="Nunito" pitchFamily="2" charset="0"/>
              </a:rPr>
              <a:t> − API Gateway can provide client specific API as well, like a different API for Desktop version than a Mobile Application.</a:t>
            </a:r>
          </a:p>
          <a:p>
            <a:pPr algn="just">
              <a:buFont typeface="Arial" panose="020B0604020202020204" pitchFamily="34" charset="0"/>
              <a:buChar char="•"/>
            </a:pPr>
            <a:r>
              <a:rPr lang="en-US" sz="1600" b="1" i="0" dirty="0">
                <a:solidFill>
                  <a:srgbClr val="000000"/>
                </a:solidFill>
                <a:effectLst/>
                <a:latin typeface="Nunito" pitchFamily="2" charset="0"/>
              </a:rPr>
              <a:t>Protocol Handling</a:t>
            </a:r>
            <a:r>
              <a:rPr lang="en-US" sz="1600" b="0" i="0" dirty="0">
                <a:solidFill>
                  <a:srgbClr val="000000"/>
                </a:solidFill>
                <a:effectLst/>
                <a:latin typeface="Nunito" pitchFamily="2" charset="0"/>
              </a:rPr>
              <a:t> − API Gateway handles the communication protocols to each service call internally and clients are concerned only with request/response.</a:t>
            </a:r>
          </a:p>
          <a:p>
            <a:pPr algn="just">
              <a:buFont typeface="Arial" panose="020B0604020202020204" pitchFamily="34" charset="0"/>
              <a:buChar char="•"/>
            </a:pPr>
            <a:r>
              <a:rPr lang="en-US" sz="1600" b="1" i="0" dirty="0">
                <a:solidFill>
                  <a:srgbClr val="000000"/>
                </a:solidFill>
                <a:effectLst/>
                <a:latin typeface="Nunito" pitchFamily="2" charset="0"/>
              </a:rPr>
              <a:t>Security and Authentication</a:t>
            </a:r>
            <a:r>
              <a:rPr lang="en-US" sz="1600" b="0" i="0" dirty="0">
                <a:solidFill>
                  <a:srgbClr val="000000"/>
                </a:solidFill>
                <a:effectLst/>
                <a:latin typeface="Nunito" pitchFamily="2" charset="0"/>
              </a:rPr>
              <a:t> − API Gateway can implement a security that each request goes to service only after authentication and authorization.</a:t>
            </a:r>
          </a:p>
          <a:p>
            <a:pPr algn="just"/>
            <a:endParaRPr lang="en-IN" sz="1600" b="1" i="0" dirty="0">
              <a:solidFill>
                <a:srgbClr val="000000"/>
              </a:solidFill>
              <a:effectLst/>
              <a:latin typeface="-apple-system"/>
            </a:endParaRPr>
          </a:p>
          <a:p>
            <a:pPr marL="0" indent="0" algn="just">
              <a:buNone/>
            </a:pPr>
            <a:endParaRPr lang="en-GB" sz="1600" dirty="0"/>
          </a:p>
        </p:txBody>
      </p:sp>
      <p:sp>
        <p:nvSpPr>
          <p:cNvPr id="5" name="Rectangle 2">
            <a:extLst>
              <a:ext uri="{FF2B5EF4-FFF2-40B4-BE49-F238E27FC236}">
                <a16:creationId xmlns:a16="http://schemas.microsoft.com/office/drawing/2014/main" id="{5BF8550D-A3DA-48DD-AD1E-E2D47D7BE4FD}"/>
              </a:ext>
            </a:extLst>
          </p:cNvPr>
          <p:cNvSpPr>
            <a:spLocks noChangeArrowheads="1"/>
          </p:cNvSpPr>
          <p:nvPr/>
        </p:nvSpPr>
        <p:spPr bwMode="auto">
          <a:xfrm>
            <a:off x="1554480" y="1765657"/>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AutoShape 4" descr="spring-mvc-architecture-0">
            <a:extLst>
              <a:ext uri="{FF2B5EF4-FFF2-40B4-BE49-F238E27FC236}">
                <a16:creationId xmlns:a16="http://schemas.microsoft.com/office/drawing/2014/main" id="{0E09F4D3-5605-CDDF-AE02-0D19AF42361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27755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A7F2-54F2-B6D0-40A8-6D5104BDE25A}"/>
              </a:ext>
            </a:extLst>
          </p:cNvPr>
          <p:cNvSpPr>
            <a:spLocks noGrp="1"/>
          </p:cNvSpPr>
          <p:nvPr>
            <p:ph type="title"/>
          </p:nvPr>
        </p:nvSpPr>
        <p:spPr>
          <a:xfrm>
            <a:off x="0" y="101600"/>
            <a:ext cx="12192000" cy="965200"/>
          </a:xfrm>
        </p:spPr>
        <p:txBody>
          <a:bodyPr>
            <a:normAutofit fontScale="90000"/>
          </a:bodyPr>
          <a:lstStyle/>
          <a:p>
            <a:br>
              <a:rPr lang="en-IN" b="1" i="0" dirty="0">
                <a:solidFill>
                  <a:srgbClr val="000000"/>
                </a:solidFill>
                <a:effectLst/>
                <a:latin typeface="-apple-system"/>
              </a:rPr>
            </a:br>
            <a:endParaRPr lang="en-IN" dirty="0"/>
          </a:p>
        </p:txBody>
      </p:sp>
      <p:sp>
        <p:nvSpPr>
          <p:cNvPr id="3" name="Content Placeholder 2">
            <a:extLst>
              <a:ext uri="{FF2B5EF4-FFF2-40B4-BE49-F238E27FC236}">
                <a16:creationId xmlns:a16="http://schemas.microsoft.com/office/drawing/2014/main" id="{F4046FCD-49E2-8B16-DDFF-F485C702EBC3}"/>
              </a:ext>
            </a:extLst>
          </p:cNvPr>
          <p:cNvSpPr>
            <a:spLocks noGrp="1"/>
          </p:cNvSpPr>
          <p:nvPr>
            <p:ph idx="1"/>
          </p:nvPr>
        </p:nvSpPr>
        <p:spPr>
          <a:xfrm>
            <a:off x="91440" y="934721"/>
            <a:ext cx="12029440" cy="5106642"/>
          </a:xfrm>
        </p:spPr>
        <p:txBody>
          <a:bodyPr/>
          <a:lstStyle/>
          <a:p>
            <a:r>
              <a:rPr lang="en-US" b="0" i="0" dirty="0">
                <a:solidFill>
                  <a:srgbClr val="000000"/>
                </a:solidFill>
                <a:effectLst/>
                <a:latin typeface="Nunito" pitchFamily="2" charset="0"/>
              </a:rPr>
              <a:t>Consider an example of an Online Book Store. API Gateway allows to use the online Book store APIs on multiple devices </a:t>
            </a:r>
            <a:r>
              <a:rPr lang="en-US" b="0" i="0" dirty="0" err="1">
                <a:solidFill>
                  <a:srgbClr val="000000"/>
                </a:solidFill>
                <a:effectLst/>
                <a:latin typeface="Nunito" pitchFamily="2" charset="0"/>
              </a:rPr>
              <a:t>seemlessly</a:t>
            </a:r>
            <a:r>
              <a:rPr lang="en-US" b="0" i="0" dirty="0">
                <a:solidFill>
                  <a:srgbClr val="000000"/>
                </a:solidFill>
                <a:effectLst/>
                <a:latin typeface="Nunito" pitchFamily="2" charset="0"/>
              </a:rPr>
              <a:t>.</a:t>
            </a:r>
          </a:p>
          <a:p>
            <a:endParaRPr lang="en-IN" dirty="0"/>
          </a:p>
        </p:txBody>
      </p:sp>
      <p:pic>
        <p:nvPicPr>
          <p:cNvPr id="1026" name="Picture 2" descr="API Gateway Design Pattern">
            <a:extLst>
              <a:ext uri="{FF2B5EF4-FFF2-40B4-BE49-F238E27FC236}">
                <a16:creationId xmlns:a16="http://schemas.microsoft.com/office/drawing/2014/main" id="{CB23752F-7F9E-AFE3-E3AD-F76358EB4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441" y="2081213"/>
            <a:ext cx="8625840" cy="396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86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C1BC739-0B9C-1BD8-F4CF-E71490543F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7279" y="314325"/>
            <a:ext cx="9672105" cy="572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15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545C6-039C-D275-4870-AA77D8733326}"/>
              </a:ext>
            </a:extLst>
          </p:cNvPr>
          <p:cNvSpPr>
            <a:spLocks noGrp="1"/>
          </p:cNvSpPr>
          <p:nvPr>
            <p:ph idx="1"/>
          </p:nvPr>
        </p:nvSpPr>
        <p:spPr>
          <a:xfrm>
            <a:off x="152400" y="182880"/>
            <a:ext cx="11795760" cy="6786879"/>
          </a:xfrm>
        </p:spPr>
        <p:txBody>
          <a:bodyPr/>
          <a:lstStyle/>
          <a:p>
            <a:pPr algn="l"/>
            <a:r>
              <a:rPr lang="en-US" b="1" i="0" dirty="0">
                <a:solidFill>
                  <a:srgbClr val="000000"/>
                </a:solidFill>
                <a:effectLst/>
                <a:latin typeface="-apple-system"/>
              </a:rPr>
              <a:t>The Spring Cloud Gateway has three important parts to it:</a:t>
            </a:r>
            <a:endParaRPr lang="en-US" b="0" i="0" dirty="0">
              <a:solidFill>
                <a:srgbClr val="000000"/>
              </a:solidFill>
              <a:effectLst/>
              <a:latin typeface="-apple-system"/>
            </a:endParaRPr>
          </a:p>
          <a:p>
            <a:pPr algn="l"/>
            <a:r>
              <a:rPr lang="en-US" b="1" i="0" dirty="0">
                <a:solidFill>
                  <a:srgbClr val="000000"/>
                </a:solidFill>
                <a:effectLst/>
                <a:latin typeface="-apple-system"/>
              </a:rPr>
              <a:t>Route</a:t>
            </a:r>
            <a:r>
              <a:rPr lang="en-US" b="0" i="0" dirty="0">
                <a:solidFill>
                  <a:srgbClr val="000000"/>
                </a:solidFill>
                <a:effectLst/>
                <a:latin typeface="-apple-system"/>
              </a:rPr>
              <a:t> − These are the building blocks of the gateway which contain the URL to which the request is to be forwarded to and the predicates and filters that are applied to the incoming requests. </a:t>
            </a:r>
          </a:p>
          <a:p>
            <a:pPr algn="l"/>
            <a:r>
              <a:rPr lang="en-US" b="1" i="0" dirty="0">
                <a:solidFill>
                  <a:srgbClr val="000000"/>
                </a:solidFill>
                <a:effectLst/>
                <a:latin typeface="-apple-system"/>
              </a:rPr>
              <a:t>Predicate</a:t>
            </a:r>
            <a:r>
              <a:rPr lang="en-US" b="0" i="0" dirty="0">
                <a:solidFill>
                  <a:srgbClr val="000000"/>
                </a:solidFill>
                <a:effectLst/>
                <a:latin typeface="-apple-system"/>
              </a:rPr>
              <a:t> − These are the set of criteria that should match for the incoming requests to be forwarded to internal microservices. For example, a path predicate will forward the request only if the incoming URL contains that path. </a:t>
            </a:r>
            <a:br>
              <a:rPr lang="en-US" b="0" i="0" dirty="0">
                <a:solidFill>
                  <a:srgbClr val="000000"/>
                </a:solidFill>
                <a:effectLst/>
                <a:latin typeface="-apple-system"/>
              </a:rPr>
            </a:br>
            <a:r>
              <a:rPr lang="en-US" b="1" i="0" dirty="0">
                <a:solidFill>
                  <a:srgbClr val="000000"/>
                </a:solidFill>
                <a:effectLst/>
                <a:latin typeface="-apple-system"/>
              </a:rPr>
              <a:t>Filters</a:t>
            </a:r>
            <a:r>
              <a:rPr lang="en-US" b="0" i="0" dirty="0">
                <a:solidFill>
                  <a:srgbClr val="000000"/>
                </a:solidFill>
                <a:effectLst/>
                <a:latin typeface="-apple-system"/>
              </a:rPr>
              <a:t> − These act as the place where you can modify the incoming requests before sending the requests to the internal microservices or before responding back to the client.</a:t>
            </a:r>
          </a:p>
          <a:p>
            <a:r>
              <a:rPr lang="en-IN" sz="1400" dirty="0" err="1">
                <a:solidFill>
                  <a:srgbClr val="000000"/>
                </a:solidFill>
                <a:effectLst/>
                <a:latin typeface="Courier New" panose="02070309020205020404" pitchFamily="49" charset="0"/>
              </a:rPr>
              <a:t>server.port</a:t>
            </a:r>
            <a:r>
              <a:rPr lang="en-IN" sz="1400" dirty="0">
                <a:solidFill>
                  <a:srgbClr val="000000"/>
                </a:solidFill>
                <a:effectLst/>
                <a:latin typeface="Courier New" panose="02070309020205020404" pitchFamily="49" charset="0"/>
              </a:rPr>
              <a:t>=</a:t>
            </a:r>
            <a:r>
              <a:rPr lang="en-IN" sz="1400" dirty="0">
                <a:solidFill>
                  <a:srgbClr val="2AA198"/>
                </a:solidFill>
                <a:effectLst/>
                <a:latin typeface="Courier New" panose="02070309020205020404" pitchFamily="49" charset="0"/>
              </a:rPr>
              <a:t>9005</a:t>
            </a:r>
            <a:endParaRPr lang="en-IN" sz="1400" dirty="0">
              <a:solidFill>
                <a:srgbClr val="000000"/>
              </a:solidFill>
              <a:effectLst/>
              <a:latin typeface="Courier New" panose="02070309020205020404" pitchFamily="49" charset="0"/>
            </a:endParaRPr>
          </a:p>
          <a:p>
            <a:r>
              <a:rPr lang="en-IN" sz="1400" dirty="0">
                <a:solidFill>
                  <a:srgbClr val="000000"/>
                </a:solidFill>
                <a:effectLst/>
                <a:latin typeface="Courier New" panose="02070309020205020404" pitchFamily="49" charset="0"/>
              </a:rPr>
              <a:t>spring.application.name=</a:t>
            </a:r>
            <a:r>
              <a:rPr lang="en-IN" sz="1400" dirty="0">
                <a:solidFill>
                  <a:srgbClr val="2AA198"/>
                </a:solidFill>
                <a:effectLst/>
                <a:latin typeface="Courier New" panose="02070309020205020404" pitchFamily="49" charset="0"/>
              </a:rPr>
              <a:t>API-GATEWAY</a:t>
            </a:r>
            <a:endParaRPr lang="en-IN" sz="1400" dirty="0">
              <a:solidFill>
                <a:srgbClr val="000000"/>
              </a:solidFill>
              <a:effectLst/>
              <a:latin typeface="Courier New" panose="02070309020205020404" pitchFamily="49" charset="0"/>
            </a:endParaRPr>
          </a:p>
          <a:p>
            <a:r>
              <a:rPr lang="en-IN" sz="1400" dirty="0" err="1">
                <a:solidFill>
                  <a:srgbClr val="000000"/>
                </a:solidFill>
                <a:effectLst/>
                <a:latin typeface="Courier New" panose="02070309020205020404" pitchFamily="49" charset="0"/>
              </a:rPr>
              <a:t>spring.cloud.gateway.routes</a:t>
            </a:r>
            <a:r>
              <a:rPr lang="en-IN" sz="1400" dirty="0">
                <a:solidFill>
                  <a:srgbClr val="000000"/>
                </a:solidFill>
                <a:effectLst/>
                <a:latin typeface="Courier New" panose="02070309020205020404" pitchFamily="49" charset="0"/>
              </a:rPr>
              <a:t>[0].id=</a:t>
            </a:r>
            <a:r>
              <a:rPr lang="en-IN" sz="1400" dirty="0">
                <a:solidFill>
                  <a:srgbClr val="2AA198"/>
                </a:solidFill>
                <a:effectLst/>
                <a:latin typeface="Courier New" panose="02070309020205020404" pitchFamily="49" charset="0"/>
              </a:rPr>
              <a:t>PRODUCT-SERVICE</a:t>
            </a:r>
            <a:endParaRPr lang="en-IN" sz="1400" dirty="0">
              <a:solidFill>
                <a:srgbClr val="000000"/>
              </a:solidFill>
              <a:effectLst/>
              <a:latin typeface="Courier New" panose="02070309020205020404" pitchFamily="49" charset="0"/>
            </a:endParaRPr>
          </a:p>
          <a:p>
            <a:r>
              <a:rPr lang="en-IN" sz="1400" dirty="0" err="1">
                <a:solidFill>
                  <a:srgbClr val="000000"/>
                </a:solidFill>
                <a:effectLst/>
                <a:latin typeface="Courier New" panose="02070309020205020404" pitchFamily="49" charset="0"/>
              </a:rPr>
              <a:t>spring.cloud.gateway.routes</a:t>
            </a:r>
            <a:r>
              <a:rPr lang="en-IN" sz="1400" dirty="0">
                <a:solidFill>
                  <a:srgbClr val="000000"/>
                </a:solidFill>
                <a:effectLst/>
                <a:latin typeface="Courier New" panose="02070309020205020404" pitchFamily="49" charset="0"/>
              </a:rPr>
              <a:t>[0].</a:t>
            </a:r>
            <a:r>
              <a:rPr lang="en-IN" sz="1400" dirty="0" err="1">
                <a:solidFill>
                  <a:srgbClr val="000000"/>
                </a:solidFill>
                <a:effectLst/>
                <a:latin typeface="Courier New" panose="02070309020205020404" pitchFamily="49" charset="0"/>
              </a:rPr>
              <a:t>uri</a:t>
            </a:r>
            <a:r>
              <a:rPr lang="en-IN" sz="1400" dirty="0">
                <a:solidFill>
                  <a:srgbClr val="000000"/>
                </a:solidFill>
                <a:effectLst/>
                <a:latin typeface="Courier New" panose="02070309020205020404" pitchFamily="49" charset="0"/>
              </a:rPr>
              <a:t>=</a:t>
            </a:r>
            <a:r>
              <a:rPr lang="en-IN" sz="1400" dirty="0">
                <a:solidFill>
                  <a:srgbClr val="2AA198"/>
                </a:solidFill>
                <a:effectLst/>
                <a:latin typeface="Courier New" panose="02070309020205020404" pitchFamily="49" charset="0"/>
              </a:rPr>
              <a:t>lb://PRODUCT-SERVICE</a:t>
            </a:r>
            <a:endParaRPr lang="en-IN" sz="1400" dirty="0">
              <a:solidFill>
                <a:srgbClr val="000000"/>
              </a:solidFill>
              <a:effectLst/>
              <a:latin typeface="Courier New" panose="02070309020205020404" pitchFamily="49" charset="0"/>
            </a:endParaRPr>
          </a:p>
          <a:p>
            <a:r>
              <a:rPr lang="en-IN" sz="1400" dirty="0" err="1">
                <a:solidFill>
                  <a:srgbClr val="000000"/>
                </a:solidFill>
                <a:effectLst/>
                <a:latin typeface="Courier New" panose="02070309020205020404" pitchFamily="49" charset="0"/>
              </a:rPr>
              <a:t>spring.cloud.gateway.routes</a:t>
            </a:r>
            <a:r>
              <a:rPr lang="en-IN" sz="1400" dirty="0">
                <a:solidFill>
                  <a:srgbClr val="000000"/>
                </a:solidFill>
                <a:effectLst/>
                <a:latin typeface="Courier New" panose="02070309020205020404" pitchFamily="49" charset="0"/>
              </a:rPr>
              <a:t>[0].predicates[0]=</a:t>
            </a:r>
            <a:r>
              <a:rPr lang="en-IN" sz="1400" dirty="0">
                <a:solidFill>
                  <a:srgbClr val="2AA198"/>
                </a:solidFill>
                <a:effectLst/>
                <a:latin typeface="Courier New" panose="02070309020205020404" pitchFamily="49" charset="0"/>
              </a:rPr>
              <a:t>Path=/products/**</a:t>
            </a:r>
          </a:p>
          <a:p>
            <a:r>
              <a:rPr lang="en-US" b="0" i="0" dirty="0">
                <a:solidFill>
                  <a:srgbClr val="24292F"/>
                </a:solidFill>
                <a:effectLst/>
                <a:latin typeface="-apple-system"/>
              </a:rPr>
              <a:t>What are the properties that we set for API gateway routes?</a:t>
            </a:r>
            <a:endParaRPr lang="en-IN" b="0" i="0" dirty="0">
              <a:solidFill>
                <a:srgbClr val="2AA198"/>
              </a:solidFill>
              <a:latin typeface="Courier New" panose="02070309020205020404" pitchFamily="49" charset="0"/>
            </a:endParaRPr>
          </a:p>
          <a:p>
            <a:pPr algn="l">
              <a:buFont typeface="Arial" panose="020B0604020202020204" pitchFamily="34" charset="0"/>
              <a:buChar char="•"/>
            </a:pPr>
            <a:r>
              <a:rPr lang="en-US" b="0" i="0" dirty="0">
                <a:solidFill>
                  <a:srgbClr val="24292F"/>
                </a:solidFill>
                <a:effectLst/>
                <a:latin typeface="-apple-system"/>
              </a:rPr>
              <a:t>id – This is just an identification of the routes. </a:t>
            </a:r>
          </a:p>
          <a:p>
            <a:pPr algn="l">
              <a:buFont typeface="Arial" panose="020B0604020202020204" pitchFamily="34" charset="0"/>
              <a:buChar char="•"/>
            </a:pPr>
            <a:r>
              <a:rPr lang="en-US" b="0" i="0" dirty="0">
                <a:solidFill>
                  <a:srgbClr val="24292F"/>
                </a:solidFill>
                <a:effectLst/>
                <a:latin typeface="-apple-system"/>
              </a:rPr>
              <a:t>URI – Here we can use either URL </a:t>
            </a:r>
            <a:r>
              <a:rPr lang="en-US" b="1" i="0" u="none" strike="noStrike" dirty="0">
                <a:solidFill>
                  <a:srgbClr val="3D85C6"/>
                </a:solidFill>
                <a:effectLst/>
                <a:latin typeface="-apple-system"/>
                <a:hlinkClick r:id="rId2"/>
              </a:rPr>
              <a:t>http://localhost:8080</a:t>
            </a:r>
            <a:r>
              <a:rPr lang="en-US" b="0" i="0" dirty="0">
                <a:solidFill>
                  <a:srgbClr val="24292F"/>
                </a:solidFill>
                <a:effectLst/>
                <a:latin typeface="-apple-system"/>
              </a:rPr>
              <a:t> or lb://DEPARTMENT-SERVICE. But if we need to use the inbuilt load balancer on the Netflix Eureka server, we should use lb://DEPARTMENT-SERVICE, then the API registry will take over the request and show a load-balanced request destination to the API gateway.</a:t>
            </a:r>
          </a:p>
          <a:p>
            <a:pPr algn="l">
              <a:buFont typeface="Arial" panose="020B0604020202020204" pitchFamily="34" charset="0"/>
              <a:buChar char="•"/>
            </a:pPr>
            <a:r>
              <a:rPr lang="en-US" b="0" i="0" dirty="0">
                <a:solidFill>
                  <a:srgbClr val="24292F"/>
                </a:solidFill>
                <a:effectLst/>
                <a:latin typeface="-apple-system"/>
              </a:rPr>
              <a:t>predicates – In here we can set multiple paths to identify a correct routing destination. </a:t>
            </a:r>
            <a:r>
              <a:rPr lang="en-US" b="0" i="0" dirty="0" err="1">
                <a:solidFill>
                  <a:srgbClr val="24292F"/>
                </a:solidFill>
                <a:effectLst/>
                <a:latin typeface="-apple-system"/>
              </a:rPr>
              <a:t>Eg</a:t>
            </a:r>
            <a:r>
              <a:rPr lang="en-US" b="0" i="0" dirty="0">
                <a:solidFill>
                  <a:srgbClr val="24292F"/>
                </a:solidFill>
                <a:effectLst/>
                <a:latin typeface="-apple-system"/>
              </a:rPr>
              <a:t>:- If the API gateway gets and request like </a:t>
            </a:r>
            <a:r>
              <a:rPr lang="en-US" b="1" i="0" u="none" strike="noStrike" dirty="0">
                <a:solidFill>
                  <a:srgbClr val="3D85C6"/>
                </a:solidFill>
                <a:effectLst/>
                <a:latin typeface="-apple-system"/>
                <a:hlinkClick r:id="rId3"/>
              </a:rPr>
              <a:t>http://localhost:9191/api/users/1</a:t>
            </a:r>
            <a:r>
              <a:rPr lang="en-US" b="0" i="0" dirty="0">
                <a:solidFill>
                  <a:srgbClr val="24292F"/>
                </a:solidFill>
                <a:effectLst/>
                <a:latin typeface="-apple-system"/>
              </a:rPr>
              <a:t> then it will be routed into </a:t>
            </a:r>
            <a:r>
              <a:rPr lang="en-US" b="1" i="0" u="none" strike="noStrike" dirty="0">
                <a:solidFill>
                  <a:srgbClr val="3D85C6"/>
                </a:solidFill>
                <a:effectLst/>
                <a:latin typeface="-apple-system"/>
                <a:hlinkClick r:id="rId4"/>
              </a:rPr>
              <a:t>http://localhost:8081/api/users/1</a:t>
            </a:r>
            <a:r>
              <a:rPr lang="en-US" b="0" i="0" dirty="0">
                <a:solidFill>
                  <a:srgbClr val="24292F"/>
                </a:solidFill>
                <a:effectLst/>
                <a:latin typeface="-apple-system"/>
              </a:rPr>
              <a:t>.</a:t>
            </a:r>
          </a:p>
          <a:p>
            <a:endParaRPr lang="en-IN" sz="1800" dirty="0">
              <a:solidFill>
                <a:srgbClr val="000000"/>
              </a:solidFill>
              <a:effectLst/>
              <a:latin typeface="Courier New" panose="02070309020205020404" pitchFamily="49" charset="0"/>
            </a:endParaRPr>
          </a:p>
          <a:p>
            <a:pPr algn="l"/>
            <a:endParaRPr lang="en-US" b="0" i="0" dirty="0">
              <a:solidFill>
                <a:srgbClr val="000000"/>
              </a:solidFill>
              <a:effectLst/>
              <a:latin typeface="-apple-system"/>
            </a:endParaRPr>
          </a:p>
          <a:p>
            <a:endParaRPr lang="en-IN" dirty="0"/>
          </a:p>
        </p:txBody>
      </p:sp>
    </p:spTree>
    <p:extLst>
      <p:ext uri="{BB962C8B-B14F-4D97-AF65-F5344CB8AC3E}">
        <p14:creationId xmlns:p14="http://schemas.microsoft.com/office/powerpoint/2010/main" val="18798533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16324</TotalTime>
  <Words>829</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-apple-system</vt:lpstr>
      <vt:lpstr>Arial</vt:lpstr>
      <vt:lpstr>Courier New</vt:lpstr>
      <vt:lpstr>erdana</vt:lpstr>
      <vt:lpstr>Heebo</vt:lpstr>
      <vt:lpstr>inter-regular</vt:lpstr>
      <vt:lpstr>Nunito</vt:lpstr>
      <vt:lpstr>sofia-pro</vt:lpstr>
      <vt:lpstr>system-ui</vt:lpstr>
      <vt:lpstr>Times New Roman</vt:lpstr>
      <vt:lpstr>Trebuchet MS</vt:lpstr>
      <vt:lpstr>Wingdings 3</vt:lpstr>
      <vt:lpstr>Facet</vt:lpstr>
      <vt:lpstr>Microservices-Eureka Server      </vt:lpstr>
      <vt:lpstr>Spring – Eureka Server        </vt:lpstr>
      <vt:lpstr> </vt:lpstr>
      <vt:lpstr>PowerPoint Presentation</vt:lpstr>
      <vt:lpstr>PowerPoint Presentation</vt:lpstr>
      <vt:lpstr>PowerPoint Presentation</vt:lpstr>
      <vt:lpstr> </vt:lpstr>
      <vt:lpstr>PowerPoint Presentation</vt:lpstr>
      <vt:lpstr>PowerPoint Presentation</vt:lpstr>
      <vt:lpstr>Next Topic?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dc:title>
  <dc:creator>hp</dc:creator>
  <cp:lastModifiedBy>Rama Krishna</cp:lastModifiedBy>
  <cp:revision>352</cp:revision>
  <dcterms:created xsi:type="dcterms:W3CDTF">2023-01-26T06:05:43Z</dcterms:created>
  <dcterms:modified xsi:type="dcterms:W3CDTF">2023-03-07T12:28:34Z</dcterms:modified>
</cp:coreProperties>
</file>