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8" r:id="rId22"/>
    <p:sldId id="279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5983" autoAdjust="0"/>
  </p:normalViewPr>
  <p:slideViewPr>
    <p:cSldViewPr snapToGrid="0">
      <p:cViewPr>
        <p:scale>
          <a:sx n="94" d="100"/>
          <a:sy n="94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9BB9E-5330-4BC6-966D-3BCE9242769B}" type="datetimeFigureOut">
              <a:rPr lang="en-GB" smtClean="0"/>
              <a:t>07/09/2022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126EE-0C8C-429A-853F-24CAEEC767C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77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West Nile virus (WNV), a member of the Flavivirus genus, is transmitted in an enzootic cycle involving birds as amplifying hosts and mosquitoes as vectors, which can ultimately be transmitted to mammals, considered dead-end hosts, causing disease outbreaks in horses and/or humans. Currently, the virus is considered a recurrent zoonosis with a wide geographic distribution. Phylogenetically, WNV is classified into eight lineages. The Andalusian viral samples belonged to lineage 1 and were relatively similar to those of previous outbreaks which occurred in the Mediterranean region. A phylogenetic analysis was performed on the obtained consensus genomes in the context of a world-wide representative set of WNVs.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19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KE" dirty="0" smtClean="0"/>
              <a:t>he difference between</a:t>
            </a:r>
            <a:r>
              <a:rPr lang="en-KE" baseline="0" dirty="0" smtClean="0"/>
              <a:t> augur export 1 and augur export 2 is the  configuration settings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35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</a:t>
            </a:r>
            <a:r>
              <a:rPr lang="en-KE" dirty="0" smtClean="0"/>
              <a:t>hat does our tree tell us?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 of the Spanish 2020 WNV outbreak </a:t>
            </a:r>
            <a:r>
              <a:rPr lang="en-US" dirty="0" smtClean="0"/>
              <a:t>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closest relatives from previous outbreaks in Italy and the sequence JF719069 from a lethal equine case in Andalusia (Spain) in 2010. Other Spanish outbreaks were: JF707789, from a mosquito in Huelva, FJ766331 and FJ766332 from a golden eagle in Toledo. Other related outbreaks from the Mediterranean region (Cyprus MF797870), or adjacent locations (United Arab Emirates KU588135 and Russia MN149538) are also included.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5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KE" dirty="0" smtClean="0"/>
              <a:t>his is the paper tree compared to our tree.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684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</a:t>
            </a:r>
            <a:r>
              <a:rPr lang="en-KE" dirty="0" smtClean="0"/>
              <a:t>hat does our tree tell us?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 of the Spanish 2020 WNV outbreak </a:t>
            </a:r>
            <a:r>
              <a:rPr lang="en-US" dirty="0" smtClean="0"/>
              <a:t>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closest relatives from previous outbreaks in Italy and the sequence JF719069 from a lethal equine case in Andalusia (Spain) in 2010. Other Spanish outbreaks were: JF707789, from a mosquito in Huelva, FJ766331 and FJ766332 from a golden eagle in Toledo. Other related outbreaks from the Mediterranean region (Cyprus MF797870), or adjacent locations (United Arab Emirates KU588135 and Russia MN149538) are also included.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95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/K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ratio is used to infer the direction and magnitude of </a:t>
            </a:r>
            <a:r>
              <a:rPr lang="en-K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acting on protein coding genes. A ratio greater than 1 implies positive or Darwinian selection (driving change); less than 1 implies purifying or stabilizing selection (acting against change); and a ratio of exactly 1 indicates neutral (i.e. no) selection.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957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phylogenetic analysis confirms the initial assignment to lineage 1. The table provides the estimated genetic distances among the WNV genome sequences, values are 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distances between all the sequences in the cluster and the compared sequence. the sequences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GU011992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JF719068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KF234080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FJ483549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FJ483548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JF719065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JF719067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JF719066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from the 2008–2009 Italian outbreak. additionally, the sequences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KC954092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KF647253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JX556213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JQ928174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2012 and 2013 Italian outbreaks. the 3 Sequences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JN858069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JQ928175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from the 2011 Italian outbreak.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06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variability along the viral genomes was estimated using the Shannon entropy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K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Shannon entropy can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the uncertainty of a random</a:t>
            </a:r>
            <a:r>
              <a:rPr lang="en-K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occuring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K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nucleotide</a:t>
            </a:r>
            <a:r>
              <a:rPr lang="en-KE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sequence.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K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entropy value was 0.5032...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K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does this mean?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entropy means that the data are spread out as much as possible while 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en-K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entropy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the data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nearly all concentrated.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random data, the Shannon entropy value is 1. For deterministic signals, it is between 0 and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619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</a:t>
            </a:r>
            <a:r>
              <a:rPr lang="en-KE" dirty="0" smtClean="0"/>
              <a:t>ur work</a:t>
            </a:r>
            <a:r>
              <a:rPr lang="en-KE" baseline="0" dirty="0" smtClean="0"/>
              <a:t> can be found in the link  </a:t>
            </a:r>
            <a:r>
              <a:rPr lang="en-GB" baseline="0" dirty="0" smtClean="0"/>
              <a:t>https://github.com/Mattcreates25/West_nile_virus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87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we did was create a working directory where we</a:t>
            </a:r>
            <a:r>
              <a:rPr lang="en-K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saved our files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initiated a git repo this way we could share our work on GitHub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K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</a:t>
            </a:r>
            <a:r>
              <a:rPr lang="en-KE" dirty="0" smtClean="0"/>
              <a:t>hen </a:t>
            </a:r>
            <a:r>
              <a:rPr lang="en-GB" dirty="0" smtClean="0"/>
              <a:t>W</a:t>
            </a:r>
            <a:r>
              <a:rPr lang="en-KE" dirty="0" smtClean="0"/>
              <a:t>e</a:t>
            </a:r>
            <a:r>
              <a:rPr lang="en-KE" baseline="0" dirty="0" smtClean="0"/>
              <a:t> then created and activated a conda environment  for Augur and all our other tools </a:t>
            </a:r>
            <a:endParaRPr lang="en-K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22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Augur is a bioinformatics tool for phylogenetic analysis. the collection of commands from the tool are designed to be used with a larger processing pipeline like snakemake Augur is composed of a series of modules and different workflows will use different parts of the pipeline. A selection of augur modules and different possible entry points are illustrated below.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0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the sequences with wget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reference sequence was downloaded from NCBI and saved into a file called </a:t>
            </a:r>
            <a:r>
              <a:rPr lang="en-US" dirty="0" smtClean="0"/>
              <a:t>refseq.fasta</a:t>
            </a:r>
            <a:r>
              <a:rPr lang="en-KE" dirty="0" smtClean="0"/>
              <a:t>.</a:t>
            </a:r>
            <a:r>
              <a:rPr lang="en-KE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fasta sequences for the worldwide representative set of WNVs sequences were obtained using batch entrez and imported into a single file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WWR_sequences.fasta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accession numbers were retrieved from the viruses-13-00836-s001.zip which can be found in the Table S1.R3.xlsx. for retrieving purposes, they were saved into a text file called WWrep_accession.txt this text file was then uploaded into batch entrez.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the four sequences into a file that contains all the sequences then combined them with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WWR_sequences.fasta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entire analysis can be run using snakemake workflow management. </a:t>
            </a:r>
            <a:r>
              <a:rPr lang="en-US" dirty="0" smtClean="0"/>
              <a:t>Snakemake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breaks a workflow into a set of rules that are specified in a file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Snakefile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rule takes a number of input files, specifies a few parameters, and produces output files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8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 delimited fields from FASTA sequence names into a TSV</a:t>
            </a:r>
            <a:r>
              <a:rPr lang="en-K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/CSV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FASTA file using a </a:t>
            </a:r>
            <a:r>
              <a:rPr lang="en-US" dirty="0" err="1" smtClean="0"/>
              <a:t>Snakefile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input in this code creates a metadata file alongside the fasta file and saved into a folder called results which will be used in subsequent steps to do this we created a Snakemake file and used the augur parse command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0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</a:t>
            </a:r>
            <a:r>
              <a:rPr lang="en-KE" dirty="0" smtClean="0"/>
              <a:t>ow to mark the py script as an </a:t>
            </a:r>
            <a:r>
              <a:rPr lang="en-KE" smtClean="0"/>
              <a:t>exe</a:t>
            </a:r>
            <a:r>
              <a:rPr lang="en-KE" baseline="0" smtClean="0"/>
              <a:t> </a:t>
            </a:r>
            <a:r>
              <a:rPr lang="en-US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+x sample-script.py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45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alignment </a:t>
            </a:r>
            <a:r>
              <a:rPr lang="en-US" dirty="0" err="1" smtClean="0"/>
              <a:t>mafft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required. MAFFT (Multiple Alignment using Fast Fourier Transform) and it is a high-speed multiple sequence alignment program.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1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phylogenetic tree was recovered by maximum likelihood, using a general time reversible model </a:t>
            </a:r>
            <a:r>
              <a:rPr lang="en-US" dirty="0" smtClean="0"/>
              <a:t>Augur version 14 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introduced --tree-builder-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allows the user to create a tree with bootstrap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26EE-0C8C-429A-853F-24CAEEC767C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95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?term=Casimiro-Soriguer%20CS%5bAuthor%5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i.org/10.1093/bioinformatics/bty40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093/bioinformatics/bty407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83" y="0"/>
            <a:ext cx="8825658" cy="3329581"/>
          </a:xfrm>
        </p:spPr>
        <p:txBody>
          <a:bodyPr/>
          <a:lstStyle/>
          <a:p>
            <a:r>
              <a:rPr lang="en-US" sz="4000" dirty="0"/>
              <a:t>Phylogenetic Analysis of the 2020 West Nile Virus (WNV) Outbreak in Andalusia (Spain)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43806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cap="none" dirty="0"/>
              <a:t>Jimmy Nkaiwuatei</a:t>
            </a:r>
          </a:p>
          <a:p>
            <a:r>
              <a:rPr lang="en-US" cap="none" dirty="0"/>
              <a:t>2. Mark Njama.</a:t>
            </a:r>
          </a:p>
        </p:txBody>
      </p:sp>
    </p:spTree>
    <p:extLst>
      <p:ext uri="{BB962C8B-B14F-4D97-AF65-F5344CB8AC3E}">
        <p14:creationId xmlns:p14="http://schemas.microsoft.com/office/powerpoint/2010/main" val="26370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phylogenetic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1541417"/>
            <a:ext cx="10450285" cy="4706983"/>
          </a:xfrm>
        </p:spPr>
      </p:pic>
    </p:spTree>
    <p:extLst>
      <p:ext uri="{BB962C8B-B14F-4D97-AF65-F5344CB8AC3E}">
        <p14:creationId xmlns:p14="http://schemas.microsoft.com/office/powerpoint/2010/main" val="27535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9087"/>
            <a:ext cx="3401064" cy="1447800"/>
          </a:xfrm>
        </p:spPr>
        <p:txBody>
          <a:bodyPr/>
          <a:lstStyle/>
          <a:p>
            <a:r>
              <a:rPr lang="en-KE" sz="3200" b="1" dirty="0" smtClean="0"/>
              <a:t>Parse</a:t>
            </a:r>
            <a:endParaRPr lang="en-GB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4653" y="1447800"/>
            <a:ext cx="4916032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108863"/>
            <a:ext cx="3401063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G</a:t>
            </a:r>
            <a:r>
              <a:rPr lang="en-KE" sz="2400" dirty="0" smtClean="0"/>
              <a:t>enerate metadata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from FASTA sequence names into a </a:t>
            </a:r>
            <a:r>
              <a:rPr lang="en-US" sz="2400" dirty="0" smtClean="0"/>
              <a:t>TSV</a:t>
            </a:r>
            <a:r>
              <a:rPr lang="en-KE" sz="2400" dirty="0" smtClean="0"/>
              <a:t>/CSV and separate fasta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660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307" y="321365"/>
            <a:ext cx="3401064" cy="1447800"/>
          </a:xfrm>
        </p:spPr>
        <p:txBody>
          <a:bodyPr/>
          <a:lstStyle/>
          <a:p>
            <a:r>
              <a:rPr lang="en-GB" sz="3200" b="1" dirty="0" smtClean="0"/>
              <a:t>S</a:t>
            </a:r>
            <a:r>
              <a:rPr lang="en-KE" sz="3200" b="1" dirty="0" smtClean="0"/>
              <a:t>plitting the Metadata</a:t>
            </a:r>
            <a:endParaRPr lang="en-GB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192696"/>
            <a:ext cx="5195888" cy="516834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949836"/>
            <a:ext cx="3401063" cy="441120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C</a:t>
            </a:r>
            <a:r>
              <a:rPr lang="en-KE" sz="2400" dirty="0" smtClean="0"/>
              <a:t>reated a python script to split the metadata into two seperate columns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S</a:t>
            </a:r>
            <a:r>
              <a:rPr lang="en-KE" sz="2400" dirty="0" smtClean="0"/>
              <a:t>train 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N</a:t>
            </a:r>
            <a:r>
              <a:rPr lang="en-KE" sz="2400" dirty="0" smtClean="0"/>
              <a:t>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M</a:t>
            </a:r>
            <a:r>
              <a:rPr lang="en-KE" sz="2400" dirty="0" smtClean="0"/>
              <a:t>arked the python script as an executible file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8843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81609"/>
            <a:ext cx="3401064" cy="1447800"/>
          </a:xfrm>
        </p:spPr>
        <p:txBody>
          <a:bodyPr/>
          <a:lstStyle/>
          <a:p>
            <a:r>
              <a:rPr lang="en-KE" sz="3200" b="1" dirty="0" smtClean="0"/>
              <a:t>indexing</a:t>
            </a:r>
            <a:endParaRPr lang="en-GB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060" y="1833297"/>
            <a:ext cx="6273446" cy="480442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2440167"/>
            <a:ext cx="3401063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Count occurrence of bases in a set of sequences</a:t>
            </a:r>
            <a:r>
              <a:rPr lang="en-US" sz="2400" dirty="0" smtClean="0"/>
              <a:t>.</a:t>
            </a:r>
            <a:endParaRPr lang="en-KE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H</a:t>
            </a:r>
            <a:r>
              <a:rPr lang="en-KE" sz="2400" dirty="0" smtClean="0"/>
              <a:t>elps in the filtering step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437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200"/>
            <a:ext cx="3401064" cy="1447800"/>
          </a:xfrm>
        </p:spPr>
        <p:txBody>
          <a:bodyPr/>
          <a:lstStyle/>
          <a:p>
            <a:r>
              <a:rPr lang="en-KE" sz="3200" b="1" dirty="0" smtClean="0"/>
              <a:t>alignment</a:t>
            </a:r>
            <a:endParaRPr lang="en-GB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3344" y="1447799"/>
            <a:ext cx="5317443" cy="515218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717339"/>
            <a:ext cx="3401063" cy="430246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KE" sz="2400" dirty="0" smtClean="0"/>
              <a:t> mafft is reaquired for the alignment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 it is a high-speed multiple sequence </a:t>
            </a:r>
            <a:r>
              <a:rPr lang="en-US" sz="2400" dirty="0" smtClean="0"/>
              <a:t>alignment </a:t>
            </a:r>
            <a:r>
              <a:rPr lang="en-US" sz="2400" dirty="0"/>
              <a:t>program</a:t>
            </a:r>
            <a:r>
              <a:rPr lang="en-US" sz="2400" dirty="0" smtClean="0"/>
              <a:t>.</a:t>
            </a:r>
            <a:endParaRPr lang="en-KE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one of the most sensitive multiple alignment methods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216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38656"/>
            <a:ext cx="3401064" cy="1447800"/>
          </a:xfrm>
        </p:spPr>
        <p:txBody>
          <a:bodyPr/>
          <a:lstStyle/>
          <a:p>
            <a:r>
              <a:rPr lang="en-KE" sz="3200" b="1" dirty="0" smtClean="0"/>
              <a:t>Generate tree data</a:t>
            </a:r>
            <a:endParaRPr lang="en-GB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4724" y="1786456"/>
            <a:ext cx="6353317" cy="47622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999727"/>
            <a:ext cx="3401063" cy="327152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T</a:t>
            </a:r>
            <a:r>
              <a:rPr lang="en-KE" sz="2400" dirty="0" smtClean="0"/>
              <a:t>ree was recovered by maximum likelihood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U</a:t>
            </a:r>
            <a:r>
              <a:rPr lang="en-KE" sz="2400" dirty="0" smtClean="0"/>
              <a:t>sing GTR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T</a:t>
            </a:r>
            <a:r>
              <a:rPr lang="en-KE" sz="2400" dirty="0" smtClean="0"/>
              <a:t>he parameters –tree-guilder-args allows for bootstrapping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986673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3094"/>
            <a:ext cx="3401064" cy="1447800"/>
          </a:xfrm>
        </p:spPr>
        <p:txBody>
          <a:bodyPr/>
          <a:lstStyle/>
          <a:p>
            <a:r>
              <a:rPr lang="en-KE" sz="3200" b="1" dirty="0" smtClean="0"/>
              <a:t>Refine</a:t>
            </a:r>
            <a:endParaRPr lang="en-GB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610" y="1447799"/>
            <a:ext cx="4911365" cy="52758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1851810"/>
            <a:ext cx="3401063" cy="409179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R</a:t>
            </a:r>
            <a:r>
              <a:rPr lang="en-KE" sz="2400" dirty="0" smtClean="0"/>
              <a:t>efinement of the initial tree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B</a:t>
            </a:r>
            <a:r>
              <a:rPr lang="en-KE" sz="2400" dirty="0" smtClean="0"/>
              <a:t>ranch data estimation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C</a:t>
            </a:r>
            <a:r>
              <a:rPr lang="en-KE" sz="2400" dirty="0" smtClean="0"/>
              <a:t>arried out by least square dating(LSD)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84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0"/>
            <a:ext cx="3401064" cy="936812"/>
          </a:xfrm>
        </p:spPr>
        <p:txBody>
          <a:bodyPr/>
          <a:lstStyle/>
          <a:p>
            <a:r>
              <a:rPr lang="en-KE" sz="3200" b="1" dirty="0" smtClean="0"/>
              <a:t>exporting</a:t>
            </a:r>
            <a:endParaRPr lang="en-GB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6797" y="914400"/>
            <a:ext cx="4791744" cy="544605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071282"/>
            <a:ext cx="3401063" cy="539675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W</a:t>
            </a:r>
            <a:r>
              <a:rPr lang="en-KE" sz="2400" dirty="0" smtClean="0"/>
              <a:t>e used </a:t>
            </a:r>
            <a:r>
              <a:rPr lang="en-KE" sz="2400" b="1" dirty="0" smtClean="0"/>
              <a:t>export v2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T</a:t>
            </a:r>
            <a:r>
              <a:rPr lang="en-KE" sz="2400" dirty="0" smtClean="0"/>
              <a:t>he output json file is what auspice uses to visualize the tree.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KE" sz="2400" dirty="0" smtClean="0"/>
              <a:t>Auspice requires a narrative file to run the json 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A</a:t>
            </a:r>
            <a:r>
              <a:rPr lang="en-KE" sz="2400" dirty="0" smtClean="0"/>
              <a:t> markdown file with instructions to auspice on what to do with your dataset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6312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10" y="1"/>
            <a:ext cx="3401064" cy="1447800"/>
          </a:xfrm>
        </p:spPr>
        <p:txBody>
          <a:bodyPr/>
          <a:lstStyle/>
          <a:p>
            <a:r>
              <a:rPr lang="en-KE" sz="3200" b="1" dirty="0" smtClean="0"/>
              <a:t>OUR TREE</a:t>
            </a:r>
            <a:endParaRPr lang="en-GB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211" y="1869142"/>
            <a:ext cx="3401063" cy="361725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A</a:t>
            </a:r>
            <a:r>
              <a:rPr lang="en-KE" sz="2400" dirty="0" smtClean="0"/>
              <a:t>fter creating a narrative.md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V</a:t>
            </a:r>
            <a:r>
              <a:rPr lang="en-KE" sz="2400" dirty="0" smtClean="0"/>
              <a:t>iew your tree by using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 smtClean="0"/>
              <a:t>A</a:t>
            </a:r>
            <a:r>
              <a:rPr lang="en-KE" sz="2400" b="1" dirty="0" smtClean="0"/>
              <a:t>uspice view</a:t>
            </a:r>
            <a:endParaRPr lang="en-KE" sz="24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b="1" dirty="0" smtClean="0"/>
              <a:t>O</a:t>
            </a:r>
            <a:r>
              <a:rPr lang="en-KE" sz="2400" b="1" dirty="0" smtClean="0"/>
              <a:t>pen the link that is generated</a:t>
            </a:r>
            <a:endParaRPr lang="en-GB" sz="2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4725" y="1707777"/>
            <a:ext cx="6578040" cy="4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V</a:t>
            </a:r>
            <a:r>
              <a:rPr lang="en-KE" b="1" dirty="0" smtClean="0"/>
              <a:t>iewing the tree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9" y="1377870"/>
            <a:ext cx="10436611" cy="4833799"/>
          </a:xfrm>
        </p:spPr>
      </p:pic>
      <p:sp>
        <p:nvSpPr>
          <p:cNvPr id="5" name="Rectangle 4"/>
          <p:cNvSpPr/>
          <p:nvPr/>
        </p:nvSpPr>
        <p:spPr>
          <a:xfrm>
            <a:off x="2520581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1200" u="sng" dirty="0">
                <a:hlinkClick r:id="rId4"/>
              </a:rPr>
              <a:t>Carlos S. </a:t>
            </a:r>
            <a:r>
              <a:rPr lang="en-GB" sz="1200" u="sng" dirty="0" err="1">
                <a:hlinkClick r:id="rId4"/>
              </a:rPr>
              <a:t>Casimiro-Soriguer</a:t>
            </a:r>
            <a:r>
              <a:rPr lang="en-US" sz="1200" dirty="0"/>
              <a:t> </a:t>
            </a:r>
            <a:r>
              <a:rPr lang="en-US" sz="1200" i="1" dirty="0"/>
              <a:t>et al., </a:t>
            </a:r>
            <a:r>
              <a:rPr lang="en-US" sz="1200" dirty="0"/>
              <a:t>Phylogenetic Analysis of the 2020 West Nile Virus (WNV) Outbreak in Andalusia (Spain</a:t>
            </a:r>
            <a:r>
              <a:rPr lang="en-US" sz="1200" dirty="0" smtClean="0"/>
              <a:t>)</a:t>
            </a:r>
            <a:r>
              <a:rPr lang="en-US" sz="1200" i="1" dirty="0" smtClean="0"/>
              <a:t>, </a:t>
            </a:r>
            <a:r>
              <a:rPr lang="en-US" sz="1200" dirty="0" smtClean="0"/>
              <a:t>(20</a:t>
            </a:r>
            <a:r>
              <a:rPr lang="en-KE" sz="1200" dirty="0" smtClean="0"/>
              <a:t>21</a:t>
            </a:r>
            <a:r>
              <a:rPr lang="en-US" sz="1200" dirty="0" smtClean="0"/>
              <a:t>)</a:t>
            </a:r>
            <a:endParaRPr lang="en-KE" sz="1200" dirty="0"/>
          </a:p>
        </p:txBody>
      </p:sp>
    </p:spTree>
    <p:extLst>
      <p:ext uri="{BB962C8B-B14F-4D97-AF65-F5344CB8AC3E}">
        <p14:creationId xmlns:p14="http://schemas.microsoft.com/office/powerpoint/2010/main" val="1783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Table of content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Introduction</a:t>
            </a:r>
          </a:p>
          <a:p>
            <a:r>
              <a:rPr lang="en-GB" sz="2800" dirty="0" smtClean="0"/>
              <a:t>Objectives</a:t>
            </a:r>
          </a:p>
          <a:p>
            <a:r>
              <a:rPr lang="en-GB" sz="2800" dirty="0" smtClean="0"/>
              <a:t>Workspace preparation</a:t>
            </a:r>
          </a:p>
          <a:p>
            <a:r>
              <a:rPr lang="en-GB" sz="2800" dirty="0" smtClean="0"/>
              <a:t>The process of retrieving	 sequences</a:t>
            </a:r>
          </a:p>
          <a:p>
            <a:r>
              <a:rPr lang="en-GB" sz="2800" dirty="0" smtClean="0"/>
              <a:t>Phylogenetic analysis	</a:t>
            </a:r>
          </a:p>
          <a:p>
            <a:r>
              <a:rPr lang="en-GB" sz="2800" dirty="0" smtClean="0"/>
              <a:t>Visualizing our data.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87476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49" y="8538882"/>
            <a:ext cx="8825657" cy="5667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43" y="-1961240"/>
            <a:ext cx="8825656" cy="49371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" b="35"/>
          <a:stretch>
            <a:fillRect/>
          </a:stretch>
        </p:blipFill>
        <p:spPr>
          <a:xfrm>
            <a:off x="359228" y="1567543"/>
            <a:ext cx="1071970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42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42525"/>
            <a:ext cx="9404723" cy="1400530"/>
          </a:xfrm>
        </p:spPr>
        <p:txBody>
          <a:bodyPr/>
          <a:lstStyle/>
          <a:p>
            <a:r>
              <a:rPr lang="en-GB" b="1" dirty="0"/>
              <a:t>non-synonymous to synonymous ratios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964599"/>
            <a:ext cx="8946541" cy="30769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greater </a:t>
            </a:r>
            <a:r>
              <a:rPr lang="en-US" sz="2400" dirty="0"/>
              <a:t>than 1 implies </a:t>
            </a:r>
            <a:r>
              <a:rPr lang="en-US" sz="2400" dirty="0" smtClean="0"/>
              <a:t>positive </a:t>
            </a:r>
            <a:r>
              <a:rPr lang="en-US" sz="2400" dirty="0"/>
              <a:t>selection (driving change</a:t>
            </a:r>
            <a:r>
              <a:rPr lang="en-US" sz="2400" dirty="0" smtClean="0"/>
              <a:t>)</a:t>
            </a:r>
            <a:endParaRPr lang="en-KE" sz="2400" dirty="0" smtClean="0"/>
          </a:p>
          <a:p>
            <a:r>
              <a:rPr lang="en-US" sz="2400" dirty="0" smtClean="0"/>
              <a:t>less </a:t>
            </a:r>
            <a:r>
              <a:rPr lang="en-US" sz="2400" dirty="0"/>
              <a:t>than 1 </a:t>
            </a:r>
            <a:r>
              <a:rPr lang="en-US" sz="2400" dirty="0" smtClean="0"/>
              <a:t>implies </a:t>
            </a:r>
            <a:r>
              <a:rPr lang="en-US" sz="2400" dirty="0"/>
              <a:t>stabilizing selection (acting against change</a:t>
            </a:r>
            <a:r>
              <a:rPr lang="en-US" sz="2400" dirty="0" smtClean="0"/>
              <a:t>)</a:t>
            </a:r>
            <a:endParaRPr lang="en-KE" sz="2400" dirty="0" smtClean="0"/>
          </a:p>
          <a:p>
            <a:r>
              <a:rPr lang="en-US" sz="2400" dirty="0" smtClean="0"/>
              <a:t>ratio </a:t>
            </a:r>
            <a:r>
              <a:rPr lang="en-US" sz="2400" dirty="0"/>
              <a:t>of exactly 1 indicates neutral (i.e. no) selection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27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Genetic distances observed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0" y="2036309"/>
            <a:ext cx="9945690" cy="4674733"/>
          </a:xfrm>
        </p:spPr>
      </p:pic>
      <p:sp>
        <p:nvSpPr>
          <p:cNvPr id="9" name="Right Arrow Callout 8"/>
          <p:cNvSpPr/>
          <p:nvPr/>
        </p:nvSpPr>
        <p:spPr>
          <a:xfrm>
            <a:off x="57150" y="2068967"/>
            <a:ext cx="2180996" cy="138792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b="1" dirty="0" smtClean="0"/>
              <a:t>08-09 outbreak (italy)</a:t>
            </a:r>
            <a:endParaRPr lang="en-GB" b="1" dirty="0"/>
          </a:p>
        </p:txBody>
      </p:sp>
      <p:sp>
        <p:nvSpPr>
          <p:cNvPr id="11" name="Right Arrow Callout 10"/>
          <p:cNvSpPr/>
          <p:nvPr/>
        </p:nvSpPr>
        <p:spPr>
          <a:xfrm>
            <a:off x="57150" y="5094513"/>
            <a:ext cx="2238146" cy="128995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b="1" dirty="0" smtClean="0"/>
              <a:t>2012-13 Italian outbreak</a:t>
            </a:r>
            <a:endParaRPr lang="en-GB" b="1" dirty="0"/>
          </a:p>
        </p:txBody>
      </p:sp>
      <p:sp>
        <p:nvSpPr>
          <p:cNvPr id="13" name="Right Arrow Callout 12"/>
          <p:cNvSpPr/>
          <p:nvPr/>
        </p:nvSpPr>
        <p:spPr>
          <a:xfrm>
            <a:off x="114300" y="3963124"/>
            <a:ext cx="2132010" cy="80481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b="1" dirty="0" smtClean="0"/>
              <a:t>2021 outbreak in spain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629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-195650"/>
            <a:ext cx="3401064" cy="1447800"/>
          </a:xfrm>
        </p:spPr>
        <p:txBody>
          <a:bodyPr/>
          <a:lstStyle/>
          <a:p>
            <a:r>
              <a:rPr lang="en-GB" sz="3200" b="1" dirty="0" smtClean="0"/>
              <a:t>S</a:t>
            </a:r>
            <a:r>
              <a:rPr lang="en-KE" sz="3200" b="1" dirty="0" smtClean="0"/>
              <a:t>hannon entropy</a:t>
            </a:r>
            <a:endParaRPr lang="en-GB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324973"/>
            <a:ext cx="3401063" cy="439002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V</a:t>
            </a:r>
            <a:r>
              <a:rPr lang="en-KE" sz="2400" dirty="0" smtClean="0"/>
              <a:t>ariability calculated using shannon entropy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M</a:t>
            </a:r>
            <a:r>
              <a:rPr lang="en-KE" sz="2400" dirty="0" smtClean="0"/>
              <a:t>easures the variability of nucleotides within all our sequences.</a:t>
            </a:r>
            <a:endParaRPr lang="en-KE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O</a:t>
            </a:r>
            <a:r>
              <a:rPr lang="en-KE" sz="2400" dirty="0" smtClean="0"/>
              <a:t>ur entropy value was</a:t>
            </a:r>
            <a:r>
              <a:rPr lang="en-KE" sz="2400" dirty="0"/>
              <a:t> </a:t>
            </a:r>
            <a:r>
              <a:rPr lang="en-KE" sz="2400" dirty="0" smtClean="0"/>
              <a:t>0.5032..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W</a:t>
            </a:r>
            <a:r>
              <a:rPr lang="en-KE" sz="2400" dirty="0" smtClean="0"/>
              <a:t>hat does this mean?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KE" sz="2400" dirty="0" smtClean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4725" y="1252149"/>
            <a:ext cx="5690054" cy="505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69858"/>
          </a:xfrm>
        </p:spPr>
        <p:txBody>
          <a:bodyPr/>
          <a:lstStyle/>
          <a:p>
            <a:pPr algn="ctr"/>
            <a:r>
              <a:rPr lang="en-KE" sz="7200" b="1" dirty="0" smtClean="0"/>
              <a:t>Thank you for your time</a:t>
            </a:r>
            <a:br>
              <a:rPr lang="en-KE" sz="7200" b="1" dirty="0" smtClean="0"/>
            </a:br>
            <a:r>
              <a:rPr lang="en-KE" sz="7200" b="1" dirty="0"/>
              <a:t/>
            </a:r>
            <a:br>
              <a:rPr lang="en-KE" sz="7200" b="1" dirty="0"/>
            </a:br>
            <a:r>
              <a:rPr lang="en-KE" sz="7200" b="1" dirty="0" smtClean="0"/>
              <a:t>questions?</a:t>
            </a:r>
            <a:br>
              <a:rPr lang="en-KE" sz="7200" b="1" dirty="0" smtClean="0"/>
            </a:br>
            <a:r>
              <a:rPr lang="en-KE" sz="7200" b="1" dirty="0" smtClean="0"/>
              <a:t/>
            </a:r>
            <a:br>
              <a:rPr lang="en-KE" sz="7200" b="1" dirty="0" smtClean="0"/>
            </a:br>
            <a:r>
              <a:rPr lang="en-GB" sz="1800" b="1" dirty="0"/>
              <a:t>https://github.com/Mattcreates25/West_nile_virus</a:t>
            </a:r>
          </a:p>
        </p:txBody>
      </p:sp>
    </p:spTree>
    <p:extLst>
      <p:ext uri="{BB962C8B-B14F-4D97-AF65-F5344CB8AC3E}">
        <p14:creationId xmlns:p14="http://schemas.microsoft.com/office/powerpoint/2010/main" val="1036894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 </a:t>
            </a:r>
            <a:r>
              <a:rPr lang="en-US" sz="2800" dirty="0" smtClean="0"/>
              <a:t>A </a:t>
            </a:r>
            <a:r>
              <a:rPr lang="en-US" sz="2800" dirty="0"/>
              <a:t>member of the Flavivirus </a:t>
            </a:r>
            <a:r>
              <a:rPr lang="en-US" sz="2800" dirty="0" smtClean="0"/>
              <a:t>genus.</a:t>
            </a:r>
          </a:p>
          <a:p>
            <a:r>
              <a:rPr lang="en-US" sz="2800" dirty="0"/>
              <a:t>transmitted in an enzootic </a:t>
            </a:r>
            <a:r>
              <a:rPr lang="en-US" sz="2800" dirty="0" smtClean="0"/>
              <a:t>cycle</a:t>
            </a:r>
          </a:p>
          <a:p>
            <a:r>
              <a:rPr lang="en-US" sz="2800" dirty="0"/>
              <a:t>Currently, the virus is considered a recurrent zoonosis</a:t>
            </a:r>
            <a:endParaRPr lang="en-US" sz="2800" dirty="0" smtClean="0"/>
          </a:p>
          <a:p>
            <a:r>
              <a:rPr lang="en-US" sz="2800" dirty="0"/>
              <a:t>Phylogenetically, WNV is classified into eight </a:t>
            </a:r>
            <a:r>
              <a:rPr lang="en-US" sz="2800" dirty="0" smtClean="0"/>
              <a:t>lineages</a:t>
            </a:r>
            <a:endParaRPr lang="en-GB" sz="2800" dirty="0"/>
          </a:p>
          <a:p>
            <a:r>
              <a:rPr lang="en-US" sz="2800" dirty="0"/>
              <a:t>Andalusian viral samples belonged to lineage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0665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29" y="115199"/>
            <a:ext cx="5092906" cy="1574808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8068" y="2400300"/>
            <a:ext cx="5084979" cy="13716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download </a:t>
            </a:r>
            <a:r>
              <a:rPr lang="en-US" sz="2400" dirty="0"/>
              <a:t>the sequences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perform </a:t>
            </a:r>
            <a:r>
              <a:rPr lang="en-US" sz="2400" dirty="0"/>
              <a:t>phylogenetic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document </a:t>
            </a:r>
            <a:r>
              <a:rPr lang="en-KE" sz="2400" dirty="0" smtClean="0"/>
              <a:t>our</a:t>
            </a:r>
            <a:r>
              <a:rPr lang="en-US" sz="2400" dirty="0" smtClean="0"/>
              <a:t> </a:t>
            </a:r>
            <a:r>
              <a:rPr lang="en-US" sz="2400" dirty="0"/>
              <a:t>work </a:t>
            </a:r>
            <a:r>
              <a:rPr lang="en-KE" sz="2400" dirty="0" smtClean="0"/>
              <a:t>on</a:t>
            </a:r>
            <a:r>
              <a:rPr lang="en-US" sz="2400" dirty="0" smtClean="0"/>
              <a:t> </a:t>
            </a:r>
            <a:r>
              <a:rPr lang="en-US" sz="2400" dirty="0"/>
              <a:t>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To prepare a presentation for the </a:t>
            </a:r>
            <a:r>
              <a:rPr lang="en-US" sz="2400" dirty="0" smtClean="0"/>
              <a:t>same</a:t>
            </a:r>
            <a:r>
              <a:rPr lang="en-KE" sz="2400" dirty="0" smtClean="0"/>
              <a:t>(welcome to this presentation!)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700" dirty="0"/>
              <a:t>Gif by :http://blog.commlabindia.com/elearning-design/tips-to-set-learning-objectives</a:t>
            </a:r>
          </a:p>
        </p:txBody>
      </p:sp>
    </p:spTree>
    <p:extLst>
      <p:ext uri="{BB962C8B-B14F-4D97-AF65-F5344CB8AC3E}">
        <p14:creationId xmlns:p14="http://schemas.microsoft.com/office/powerpoint/2010/main" val="354395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394" y="63137"/>
            <a:ext cx="3401064" cy="1447800"/>
          </a:xfrm>
        </p:spPr>
        <p:txBody>
          <a:bodyPr/>
          <a:lstStyle/>
          <a:p>
            <a:r>
              <a:rPr lang="en-GB" sz="3200" b="1" dirty="0"/>
              <a:t>workspace preparations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6394" y="1653177"/>
            <a:ext cx="3401063" cy="470843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KE" sz="2000" dirty="0" smtClean="0"/>
              <a:t>Create a working directory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I</a:t>
            </a:r>
            <a:r>
              <a:rPr lang="en-KE" sz="2000" dirty="0" smtClean="0"/>
              <a:t>nitiate a git repo in terminal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C</a:t>
            </a:r>
            <a:r>
              <a:rPr lang="en-KE" sz="2000" dirty="0" smtClean="0"/>
              <a:t>reate and activate a conda environment for augur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I</a:t>
            </a:r>
            <a:r>
              <a:rPr lang="en-KE" sz="2000" dirty="0" smtClean="0"/>
              <a:t>nstall augur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I</a:t>
            </a:r>
            <a:r>
              <a:rPr lang="en-KE" sz="2000" dirty="0" smtClean="0"/>
              <a:t>nstall auspice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I</a:t>
            </a:r>
            <a:r>
              <a:rPr lang="en-KE" sz="2000" dirty="0" smtClean="0"/>
              <a:t>nstall snakemake</a:t>
            </a:r>
          </a:p>
          <a:p>
            <a:endParaRPr lang="en-KE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54" y="1841863"/>
            <a:ext cx="4761179" cy="4183015"/>
          </a:xfrm>
        </p:spPr>
      </p:pic>
    </p:spTree>
    <p:extLst>
      <p:ext uri="{BB962C8B-B14F-4D97-AF65-F5344CB8AC3E}">
        <p14:creationId xmlns:p14="http://schemas.microsoft.com/office/powerpoint/2010/main" val="40467449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650" y="115199"/>
            <a:ext cx="5092906" cy="1574808"/>
          </a:xfrm>
        </p:spPr>
        <p:txBody>
          <a:bodyPr/>
          <a:lstStyle/>
          <a:p>
            <a:r>
              <a:rPr lang="en-KE" b="1" dirty="0" smtClean="0"/>
              <a:t>Nextstrain’s</a:t>
            </a:r>
            <a:r>
              <a:rPr lang="en-GB" b="1" dirty="0" smtClean="0"/>
              <a:t> </a:t>
            </a:r>
            <a:r>
              <a:rPr lang="en-GB" b="1" dirty="0"/>
              <a:t>augur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" b="584"/>
          <a:stretch>
            <a:fillRect/>
          </a:stretch>
        </p:blipFill>
        <p:spPr>
          <a:xfrm>
            <a:off x="6765925" y="1587500"/>
            <a:ext cx="5029200" cy="4970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650" y="2041071"/>
            <a:ext cx="5084979" cy="400703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tool for phylogenetic </a:t>
            </a:r>
            <a:r>
              <a:rPr lang="en-GB" sz="2800" dirty="0" smtClean="0"/>
              <a:t>analysis</a:t>
            </a:r>
            <a:endParaRPr lang="en-KE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 smtClean="0"/>
              <a:t>C</a:t>
            </a:r>
            <a:r>
              <a:rPr lang="en-KE" sz="2800" dirty="0" smtClean="0"/>
              <a:t>ommands designed for </a:t>
            </a:r>
            <a:r>
              <a:rPr lang="en-GB" sz="2800" dirty="0"/>
              <a:t>larger processing pipeline </a:t>
            </a:r>
            <a:endParaRPr lang="en-KE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different workflows will use different parts of the pipeline</a:t>
            </a:r>
            <a:endParaRPr lang="en-KE" sz="2800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Hadfield </a:t>
            </a:r>
            <a:r>
              <a:rPr lang="en-US" i="1" dirty="0"/>
              <a:t>et al., </a:t>
            </a:r>
            <a:r>
              <a:rPr lang="en-US" dirty="0">
                <a:hlinkClick r:id="rId4"/>
              </a:rPr>
              <a:t>Nextstrain: real-time tracking of pathogen evolution</a:t>
            </a:r>
            <a:r>
              <a:rPr lang="en-US" i="1" dirty="0"/>
              <a:t>, Bioinformatics</a:t>
            </a:r>
            <a:r>
              <a:rPr lang="en-US" dirty="0"/>
              <a:t> (2018)</a:t>
            </a:r>
            <a:endParaRPr lang="en-KE" sz="1900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KE" sz="1900" dirty="0"/>
          </a:p>
        </p:txBody>
      </p:sp>
    </p:spTree>
    <p:extLst>
      <p:ext uri="{BB962C8B-B14F-4D97-AF65-F5344CB8AC3E}">
        <p14:creationId xmlns:p14="http://schemas.microsoft.com/office/powerpoint/2010/main" val="19929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5309369"/>
            <a:ext cx="8825657" cy="56673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selection of augur modules and different possible entry points are illustrated below.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6730" y="6191793"/>
            <a:ext cx="8762805" cy="419005"/>
          </a:xfrm>
        </p:spPr>
        <p:txBody>
          <a:bodyPr/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Hadfield </a:t>
            </a:r>
            <a:r>
              <a:rPr lang="en-US" i="1" dirty="0"/>
              <a:t>et al., </a:t>
            </a:r>
            <a:r>
              <a:rPr lang="en-US" dirty="0">
                <a:hlinkClick r:id="rId2"/>
              </a:rPr>
              <a:t>Nextstrain: real-time tracking of pathogen evolution</a:t>
            </a:r>
            <a:r>
              <a:rPr lang="en-US" i="1" dirty="0"/>
              <a:t>, Bioinformatics</a:t>
            </a:r>
            <a:r>
              <a:rPr lang="en-US" dirty="0"/>
              <a:t> (2018)</a:t>
            </a:r>
            <a:endParaRPr lang="en-KE" sz="19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>
          <a:xfrm>
            <a:off x="144463" y="1280160"/>
            <a:ext cx="11860212" cy="3788229"/>
          </a:xfrm>
        </p:spPr>
      </p:pic>
    </p:spTree>
    <p:extLst>
      <p:ext uri="{BB962C8B-B14F-4D97-AF65-F5344CB8AC3E}">
        <p14:creationId xmlns:p14="http://schemas.microsoft.com/office/powerpoint/2010/main" val="3181154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Sequence retrieval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9" y="1179110"/>
            <a:ext cx="10953706" cy="5029200"/>
          </a:xfrm>
        </p:spPr>
      </p:pic>
      <p:sp>
        <p:nvSpPr>
          <p:cNvPr id="5" name="Rectangle 4"/>
          <p:cNvSpPr/>
          <p:nvPr/>
        </p:nvSpPr>
        <p:spPr>
          <a:xfrm>
            <a:off x="2878183" y="626079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https://www.istockphoto.com/photos/genome-sequencing</a:t>
            </a:r>
          </a:p>
        </p:txBody>
      </p:sp>
    </p:spTree>
    <p:extLst>
      <p:ext uri="{BB962C8B-B14F-4D97-AF65-F5344CB8AC3E}">
        <p14:creationId xmlns:p14="http://schemas.microsoft.com/office/powerpoint/2010/main" val="27818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8452"/>
            <a:ext cx="3401064" cy="1447800"/>
          </a:xfrm>
        </p:spPr>
        <p:txBody>
          <a:bodyPr/>
          <a:lstStyle/>
          <a:p>
            <a:pPr algn="ctr"/>
            <a:r>
              <a:rPr lang="en-GB" sz="2800" b="1" dirty="0"/>
              <a:t>Sequence retrieval</a:t>
            </a:r>
            <a:br>
              <a:rPr lang="en-GB" sz="2800" b="1" dirty="0"/>
            </a:br>
            <a:endParaRPr lang="en-GB" sz="2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6" y="664166"/>
            <a:ext cx="4814456" cy="58912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529263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W</a:t>
            </a:r>
            <a:r>
              <a:rPr lang="en-KE" sz="2000" dirty="0" smtClean="0"/>
              <a:t>e </a:t>
            </a:r>
            <a:r>
              <a:rPr lang="en-US" sz="2000" dirty="0" smtClean="0"/>
              <a:t>download </a:t>
            </a:r>
            <a:r>
              <a:rPr lang="en-US" sz="2000" dirty="0"/>
              <a:t>the </a:t>
            </a:r>
            <a:r>
              <a:rPr lang="en-KE" sz="2000" dirty="0" smtClean="0"/>
              <a:t>4 </a:t>
            </a:r>
            <a:r>
              <a:rPr lang="en-US" sz="2000" dirty="0" smtClean="0"/>
              <a:t>sequences</a:t>
            </a:r>
            <a:r>
              <a:rPr lang="en-KE" sz="2000" dirty="0" smtClean="0"/>
              <a:t> from EBI</a:t>
            </a:r>
            <a:r>
              <a:rPr lang="en-US" sz="2000" dirty="0" smtClean="0"/>
              <a:t> </a:t>
            </a:r>
            <a:r>
              <a:rPr lang="en-US" sz="2000" dirty="0"/>
              <a:t>with </a:t>
            </a:r>
            <a:r>
              <a:rPr lang="en-US" sz="2000" dirty="0" smtClean="0"/>
              <a:t>wget</a:t>
            </a:r>
            <a:r>
              <a:rPr lang="en-KE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KE" sz="2000" dirty="0" smtClean="0"/>
              <a:t>The reference sequence was downloaded from NCBI and named </a:t>
            </a:r>
            <a:r>
              <a:rPr lang="en-KE" sz="2000" b="1" dirty="0" smtClean="0"/>
              <a:t>ref.seq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worldwide representative set of WNVs sequences were obtained using batch entrez </a:t>
            </a:r>
            <a:endParaRPr lang="en-KE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KE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41130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877</Words>
  <Application>Microsoft Office PowerPoint</Application>
  <PresentationFormat>Widescreen</PresentationFormat>
  <Paragraphs>136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Phylogenetic Analysis of the 2020 West Nile Virus (WNV) Outbreak in Andalusia (Spain)</vt:lpstr>
      <vt:lpstr>Table of content </vt:lpstr>
      <vt:lpstr>Introduction</vt:lpstr>
      <vt:lpstr>Objectives</vt:lpstr>
      <vt:lpstr>workspace preparations</vt:lpstr>
      <vt:lpstr>Nextstrain’s augur</vt:lpstr>
      <vt:lpstr>A selection of augur modules and different possible entry points are illustrated below.</vt:lpstr>
      <vt:lpstr>Sequence retrieval</vt:lpstr>
      <vt:lpstr>Sequence retrieval </vt:lpstr>
      <vt:lpstr>phylogenetic analysis</vt:lpstr>
      <vt:lpstr>Parse</vt:lpstr>
      <vt:lpstr>Splitting the Metadata</vt:lpstr>
      <vt:lpstr>indexing</vt:lpstr>
      <vt:lpstr>alignment</vt:lpstr>
      <vt:lpstr>Generate tree data</vt:lpstr>
      <vt:lpstr>Refine</vt:lpstr>
      <vt:lpstr>exporting</vt:lpstr>
      <vt:lpstr>OUR TREE</vt:lpstr>
      <vt:lpstr>Viewing the tree</vt:lpstr>
      <vt:lpstr>PowerPoint Presentation</vt:lpstr>
      <vt:lpstr>non-synonymous to synonymous ratios</vt:lpstr>
      <vt:lpstr>Genetic distances observed</vt:lpstr>
      <vt:lpstr>Shannon entropy</vt:lpstr>
      <vt:lpstr>Thank you for your time  questions?  https://github.com/Mattcreates25/West_nile_virus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Analysis of the 2020 West Nile Virus (WNV) Outbreak in Andalusia (Spain)</dc:title>
  <dc:creator>user</dc:creator>
  <cp:lastModifiedBy>user</cp:lastModifiedBy>
  <cp:revision>53</cp:revision>
  <dcterms:created xsi:type="dcterms:W3CDTF">2022-09-04T09:42:36Z</dcterms:created>
  <dcterms:modified xsi:type="dcterms:W3CDTF">2022-09-07T09:54:35Z</dcterms:modified>
</cp:coreProperties>
</file>