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3"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F9ED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04" autoAdjust="0"/>
    <p:restoredTop sz="94660"/>
  </p:normalViewPr>
  <p:slideViewPr>
    <p:cSldViewPr snapToGrid="0">
      <p:cViewPr varScale="1">
        <p:scale>
          <a:sx n="62" d="100"/>
          <a:sy n="62" d="100"/>
        </p:scale>
        <p:origin x="72" y="21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A0379-94C5-320D-5DB6-F4A6CF1A194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AF80E2C-B926-E462-1616-E6AE59DF162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1129307-B91E-22E0-8707-E7E9119A6B22}"/>
              </a:ext>
            </a:extLst>
          </p:cNvPr>
          <p:cNvSpPr>
            <a:spLocks noGrp="1"/>
          </p:cNvSpPr>
          <p:nvPr>
            <p:ph type="dt" sz="half" idx="10"/>
          </p:nvPr>
        </p:nvSpPr>
        <p:spPr/>
        <p:txBody>
          <a:bodyPr/>
          <a:lstStyle/>
          <a:p>
            <a:fld id="{C52F2A2E-EE52-4564-B993-478077BB569F}" type="datetimeFigureOut">
              <a:rPr lang="en-US" smtClean="0"/>
              <a:t>6/19/2024</a:t>
            </a:fld>
            <a:endParaRPr lang="en-US"/>
          </a:p>
        </p:txBody>
      </p:sp>
      <p:sp>
        <p:nvSpPr>
          <p:cNvPr id="5" name="Footer Placeholder 4">
            <a:extLst>
              <a:ext uri="{FF2B5EF4-FFF2-40B4-BE49-F238E27FC236}">
                <a16:creationId xmlns:a16="http://schemas.microsoft.com/office/drawing/2014/main" id="{4F69E6FC-C9AD-DB4B-6FA9-44A75FD1C8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0AA3F1-5327-0743-EB5E-BF3654967050}"/>
              </a:ext>
            </a:extLst>
          </p:cNvPr>
          <p:cNvSpPr>
            <a:spLocks noGrp="1"/>
          </p:cNvSpPr>
          <p:nvPr>
            <p:ph type="sldNum" sz="quarter" idx="12"/>
          </p:nvPr>
        </p:nvSpPr>
        <p:spPr/>
        <p:txBody>
          <a:bodyPr/>
          <a:lstStyle/>
          <a:p>
            <a:fld id="{22F6C0CA-AD67-49FD-ACCC-48239EDB7415}" type="slidenum">
              <a:rPr lang="en-US" smtClean="0"/>
              <a:t>‹#›</a:t>
            </a:fld>
            <a:endParaRPr lang="en-US"/>
          </a:p>
        </p:txBody>
      </p:sp>
    </p:spTree>
    <p:extLst>
      <p:ext uri="{BB962C8B-B14F-4D97-AF65-F5344CB8AC3E}">
        <p14:creationId xmlns:p14="http://schemas.microsoft.com/office/powerpoint/2010/main" val="13157066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E987A-A5C4-4DA9-4751-FFA78DC121E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A977B61-E8DC-5201-C2E9-E1FE5AA5A9B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BAF358-623C-D477-5993-235FF0F9EBED}"/>
              </a:ext>
            </a:extLst>
          </p:cNvPr>
          <p:cNvSpPr>
            <a:spLocks noGrp="1"/>
          </p:cNvSpPr>
          <p:nvPr>
            <p:ph type="dt" sz="half" idx="10"/>
          </p:nvPr>
        </p:nvSpPr>
        <p:spPr/>
        <p:txBody>
          <a:bodyPr/>
          <a:lstStyle/>
          <a:p>
            <a:fld id="{C52F2A2E-EE52-4564-B993-478077BB569F}" type="datetimeFigureOut">
              <a:rPr lang="en-US" smtClean="0"/>
              <a:t>6/19/2024</a:t>
            </a:fld>
            <a:endParaRPr lang="en-US"/>
          </a:p>
        </p:txBody>
      </p:sp>
      <p:sp>
        <p:nvSpPr>
          <p:cNvPr id="5" name="Footer Placeholder 4">
            <a:extLst>
              <a:ext uri="{FF2B5EF4-FFF2-40B4-BE49-F238E27FC236}">
                <a16:creationId xmlns:a16="http://schemas.microsoft.com/office/drawing/2014/main" id="{4715F4C9-975F-3F7F-A9AF-833D784669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264159-6F35-1087-6FA7-1DCDD68EE026}"/>
              </a:ext>
            </a:extLst>
          </p:cNvPr>
          <p:cNvSpPr>
            <a:spLocks noGrp="1"/>
          </p:cNvSpPr>
          <p:nvPr>
            <p:ph type="sldNum" sz="quarter" idx="12"/>
          </p:nvPr>
        </p:nvSpPr>
        <p:spPr/>
        <p:txBody>
          <a:bodyPr/>
          <a:lstStyle/>
          <a:p>
            <a:fld id="{22F6C0CA-AD67-49FD-ACCC-48239EDB7415}" type="slidenum">
              <a:rPr lang="en-US" smtClean="0"/>
              <a:t>‹#›</a:t>
            </a:fld>
            <a:endParaRPr lang="en-US"/>
          </a:p>
        </p:txBody>
      </p:sp>
    </p:spTree>
    <p:extLst>
      <p:ext uri="{BB962C8B-B14F-4D97-AF65-F5344CB8AC3E}">
        <p14:creationId xmlns:p14="http://schemas.microsoft.com/office/powerpoint/2010/main" val="21393644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8F45D0A-5DF6-AF1A-7404-9F2F0F455AB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BA897AC-9B14-3DDE-3F5E-8AE8EF8B589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F04A72-69E5-27A2-F69C-CAFAC783940E}"/>
              </a:ext>
            </a:extLst>
          </p:cNvPr>
          <p:cNvSpPr>
            <a:spLocks noGrp="1"/>
          </p:cNvSpPr>
          <p:nvPr>
            <p:ph type="dt" sz="half" idx="10"/>
          </p:nvPr>
        </p:nvSpPr>
        <p:spPr/>
        <p:txBody>
          <a:bodyPr/>
          <a:lstStyle/>
          <a:p>
            <a:fld id="{C52F2A2E-EE52-4564-B993-478077BB569F}" type="datetimeFigureOut">
              <a:rPr lang="en-US" smtClean="0"/>
              <a:t>6/19/2024</a:t>
            </a:fld>
            <a:endParaRPr lang="en-US"/>
          </a:p>
        </p:txBody>
      </p:sp>
      <p:sp>
        <p:nvSpPr>
          <p:cNvPr id="5" name="Footer Placeholder 4">
            <a:extLst>
              <a:ext uri="{FF2B5EF4-FFF2-40B4-BE49-F238E27FC236}">
                <a16:creationId xmlns:a16="http://schemas.microsoft.com/office/drawing/2014/main" id="{9B58A078-14DB-0F18-DADE-2AD5DDCE99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12ED88-888E-3404-2BEB-56880E5126C3}"/>
              </a:ext>
            </a:extLst>
          </p:cNvPr>
          <p:cNvSpPr>
            <a:spLocks noGrp="1"/>
          </p:cNvSpPr>
          <p:nvPr>
            <p:ph type="sldNum" sz="quarter" idx="12"/>
          </p:nvPr>
        </p:nvSpPr>
        <p:spPr/>
        <p:txBody>
          <a:bodyPr/>
          <a:lstStyle/>
          <a:p>
            <a:fld id="{22F6C0CA-AD67-49FD-ACCC-48239EDB7415}" type="slidenum">
              <a:rPr lang="en-US" smtClean="0"/>
              <a:t>‹#›</a:t>
            </a:fld>
            <a:endParaRPr lang="en-US"/>
          </a:p>
        </p:txBody>
      </p:sp>
    </p:spTree>
    <p:extLst>
      <p:ext uri="{BB962C8B-B14F-4D97-AF65-F5344CB8AC3E}">
        <p14:creationId xmlns:p14="http://schemas.microsoft.com/office/powerpoint/2010/main" val="29765860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B00EA-D093-4E54-7A98-CEE88DC3046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5EDBABF-258A-E2A2-7BD9-836D2DFE4FE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79A6EE-FC11-1993-7760-2E7950B9B306}"/>
              </a:ext>
            </a:extLst>
          </p:cNvPr>
          <p:cNvSpPr>
            <a:spLocks noGrp="1"/>
          </p:cNvSpPr>
          <p:nvPr>
            <p:ph type="dt" sz="half" idx="10"/>
          </p:nvPr>
        </p:nvSpPr>
        <p:spPr/>
        <p:txBody>
          <a:bodyPr/>
          <a:lstStyle/>
          <a:p>
            <a:fld id="{C52F2A2E-EE52-4564-B993-478077BB569F}" type="datetimeFigureOut">
              <a:rPr lang="en-US" smtClean="0"/>
              <a:t>6/19/2024</a:t>
            </a:fld>
            <a:endParaRPr lang="en-US"/>
          </a:p>
        </p:txBody>
      </p:sp>
      <p:sp>
        <p:nvSpPr>
          <p:cNvPr id="5" name="Footer Placeholder 4">
            <a:extLst>
              <a:ext uri="{FF2B5EF4-FFF2-40B4-BE49-F238E27FC236}">
                <a16:creationId xmlns:a16="http://schemas.microsoft.com/office/drawing/2014/main" id="{B3D6DA63-A937-AF0D-666A-5A925874F3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397AA5-676E-B2B3-2A49-E1D62D1ABE2F}"/>
              </a:ext>
            </a:extLst>
          </p:cNvPr>
          <p:cNvSpPr>
            <a:spLocks noGrp="1"/>
          </p:cNvSpPr>
          <p:nvPr>
            <p:ph type="sldNum" sz="quarter" idx="12"/>
          </p:nvPr>
        </p:nvSpPr>
        <p:spPr/>
        <p:txBody>
          <a:bodyPr/>
          <a:lstStyle/>
          <a:p>
            <a:fld id="{22F6C0CA-AD67-49FD-ACCC-48239EDB7415}" type="slidenum">
              <a:rPr lang="en-US" smtClean="0"/>
              <a:t>‹#›</a:t>
            </a:fld>
            <a:endParaRPr lang="en-US"/>
          </a:p>
        </p:txBody>
      </p:sp>
    </p:spTree>
    <p:extLst>
      <p:ext uri="{BB962C8B-B14F-4D97-AF65-F5344CB8AC3E}">
        <p14:creationId xmlns:p14="http://schemas.microsoft.com/office/powerpoint/2010/main" val="16569493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CD066-ED51-D6EA-5CEA-DF6770A5E9B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7CA368E-1028-1170-8D98-08FB5DCCA62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7D24CB3-F9CC-3647-8BC3-F84254FC7888}"/>
              </a:ext>
            </a:extLst>
          </p:cNvPr>
          <p:cNvSpPr>
            <a:spLocks noGrp="1"/>
          </p:cNvSpPr>
          <p:nvPr>
            <p:ph type="dt" sz="half" idx="10"/>
          </p:nvPr>
        </p:nvSpPr>
        <p:spPr/>
        <p:txBody>
          <a:bodyPr/>
          <a:lstStyle/>
          <a:p>
            <a:fld id="{C52F2A2E-EE52-4564-B993-478077BB569F}" type="datetimeFigureOut">
              <a:rPr lang="en-US" smtClean="0"/>
              <a:t>6/19/2024</a:t>
            </a:fld>
            <a:endParaRPr lang="en-US"/>
          </a:p>
        </p:txBody>
      </p:sp>
      <p:sp>
        <p:nvSpPr>
          <p:cNvPr id="5" name="Footer Placeholder 4">
            <a:extLst>
              <a:ext uri="{FF2B5EF4-FFF2-40B4-BE49-F238E27FC236}">
                <a16:creationId xmlns:a16="http://schemas.microsoft.com/office/drawing/2014/main" id="{E74FE190-DA21-14C1-6452-440B1156E0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56260D-525F-EC65-4BD5-379FD47467C0}"/>
              </a:ext>
            </a:extLst>
          </p:cNvPr>
          <p:cNvSpPr>
            <a:spLocks noGrp="1"/>
          </p:cNvSpPr>
          <p:nvPr>
            <p:ph type="sldNum" sz="quarter" idx="12"/>
          </p:nvPr>
        </p:nvSpPr>
        <p:spPr/>
        <p:txBody>
          <a:bodyPr/>
          <a:lstStyle/>
          <a:p>
            <a:fld id="{22F6C0CA-AD67-49FD-ACCC-48239EDB7415}" type="slidenum">
              <a:rPr lang="en-US" smtClean="0"/>
              <a:t>‹#›</a:t>
            </a:fld>
            <a:endParaRPr lang="en-US"/>
          </a:p>
        </p:txBody>
      </p:sp>
    </p:spTree>
    <p:extLst>
      <p:ext uri="{BB962C8B-B14F-4D97-AF65-F5344CB8AC3E}">
        <p14:creationId xmlns:p14="http://schemas.microsoft.com/office/powerpoint/2010/main" val="25172480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99E0B-EA17-A0ED-D747-89FC37E9A45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BB81EA-7CF4-06A8-7D9D-9999513A29F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0DE919A-D40F-4D2C-4F42-9CA0FC85FCD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E5F73C1-4385-E6BE-42E9-5F939D782745}"/>
              </a:ext>
            </a:extLst>
          </p:cNvPr>
          <p:cNvSpPr>
            <a:spLocks noGrp="1"/>
          </p:cNvSpPr>
          <p:nvPr>
            <p:ph type="dt" sz="half" idx="10"/>
          </p:nvPr>
        </p:nvSpPr>
        <p:spPr/>
        <p:txBody>
          <a:bodyPr/>
          <a:lstStyle/>
          <a:p>
            <a:fld id="{C52F2A2E-EE52-4564-B993-478077BB569F}" type="datetimeFigureOut">
              <a:rPr lang="en-US" smtClean="0"/>
              <a:t>6/19/2024</a:t>
            </a:fld>
            <a:endParaRPr lang="en-US"/>
          </a:p>
        </p:txBody>
      </p:sp>
      <p:sp>
        <p:nvSpPr>
          <p:cNvPr id="6" name="Footer Placeholder 5">
            <a:extLst>
              <a:ext uri="{FF2B5EF4-FFF2-40B4-BE49-F238E27FC236}">
                <a16:creationId xmlns:a16="http://schemas.microsoft.com/office/drawing/2014/main" id="{05AE09EA-2C48-8200-4D4A-2CA12E1F13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5567D6-32DF-1C91-7376-A757FEF4C75A}"/>
              </a:ext>
            </a:extLst>
          </p:cNvPr>
          <p:cNvSpPr>
            <a:spLocks noGrp="1"/>
          </p:cNvSpPr>
          <p:nvPr>
            <p:ph type="sldNum" sz="quarter" idx="12"/>
          </p:nvPr>
        </p:nvSpPr>
        <p:spPr/>
        <p:txBody>
          <a:bodyPr/>
          <a:lstStyle/>
          <a:p>
            <a:fld id="{22F6C0CA-AD67-49FD-ACCC-48239EDB7415}" type="slidenum">
              <a:rPr lang="en-US" smtClean="0"/>
              <a:t>‹#›</a:t>
            </a:fld>
            <a:endParaRPr lang="en-US"/>
          </a:p>
        </p:txBody>
      </p:sp>
    </p:spTree>
    <p:extLst>
      <p:ext uri="{BB962C8B-B14F-4D97-AF65-F5344CB8AC3E}">
        <p14:creationId xmlns:p14="http://schemas.microsoft.com/office/powerpoint/2010/main" val="5363742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086A3-DDF7-A26B-D05C-D0E0FB832BA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3D48D54-57D6-48F8-5097-0EBB0AD83FF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7079D87-0E8C-9125-0BBD-6F618A69EAE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CE6ABEE-8FA9-AFC8-DD8F-7724760F598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74D07B6-9F4F-04D3-89AC-50CF406A468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E358B20-44BD-E604-4078-CFBD667615E4}"/>
              </a:ext>
            </a:extLst>
          </p:cNvPr>
          <p:cNvSpPr>
            <a:spLocks noGrp="1"/>
          </p:cNvSpPr>
          <p:nvPr>
            <p:ph type="dt" sz="half" idx="10"/>
          </p:nvPr>
        </p:nvSpPr>
        <p:spPr/>
        <p:txBody>
          <a:bodyPr/>
          <a:lstStyle/>
          <a:p>
            <a:fld id="{C52F2A2E-EE52-4564-B993-478077BB569F}" type="datetimeFigureOut">
              <a:rPr lang="en-US" smtClean="0"/>
              <a:t>6/19/2024</a:t>
            </a:fld>
            <a:endParaRPr lang="en-US"/>
          </a:p>
        </p:txBody>
      </p:sp>
      <p:sp>
        <p:nvSpPr>
          <p:cNvPr id="8" name="Footer Placeholder 7">
            <a:extLst>
              <a:ext uri="{FF2B5EF4-FFF2-40B4-BE49-F238E27FC236}">
                <a16:creationId xmlns:a16="http://schemas.microsoft.com/office/drawing/2014/main" id="{872CE15D-EAF2-0C30-83F6-6971FFD98C4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AD663A8-C405-DB10-B826-A143CC412BCB}"/>
              </a:ext>
            </a:extLst>
          </p:cNvPr>
          <p:cNvSpPr>
            <a:spLocks noGrp="1"/>
          </p:cNvSpPr>
          <p:nvPr>
            <p:ph type="sldNum" sz="quarter" idx="12"/>
          </p:nvPr>
        </p:nvSpPr>
        <p:spPr/>
        <p:txBody>
          <a:bodyPr/>
          <a:lstStyle/>
          <a:p>
            <a:fld id="{22F6C0CA-AD67-49FD-ACCC-48239EDB7415}" type="slidenum">
              <a:rPr lang="en-US" smtClean="0"/>
              <a:t>‹#›</a:t>
            </a:fld>
            <a:endParaRPr lang="en-US"/>
          </a:p>
        </p:txBody>
      </p:sp>
    </p:spTree>
    <p:extLst>
      <p:ext uri="{BB962C8B-B14F-4D97-AF65-F5344CB8AC3E}">
        <p14:creationId xmlns:p14="http://schemas.microsoft.com/office/powerpoint/2010/main" val="30641573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E37AD-F6E3-39A2-DB7C-9105B74FBF8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7A23CA2-F7E0-D22E-4100-46EFB7FD6112}"/>
              </a:ext>
            </a:extLst>
          </p:cNvPr>
          <p:cNvSpPr>
            <a:spLocks noGrp="1"/>
          </p:cNvSpPr>
          <p:nvPr>
            <p:ph type="dt" sz="half" idx="10"/>
          </p:nvPr>
        </p:nvSpPr>
        <p:spPr/>
        <p:txBody>
          <a:bodyPr/>
          <a:lstStyle/>
          <a:p>
            <a:fld id="{C52F2A2E-EE52-4564-B993-478077BB569F}" type="datetimeFigureOut">
              <a:rPr lang="en-US" smtClean="0"/>
              <a:t>6/19/2024</a:t>
            </a:fld>
            <a:endParaRPr lang="en-US"/>
          </a:p>
        </p:txBody>
      </p:sp>
      <p:sp>
        <p:nvSpPr>
          <p:cNvPr id="4" name="Footer Placeholder 3">
            <a:extLst>
              <a:ext uri="{FF2B5EF4-FFF2-40B4-BE49-F238E27FC236}">
                <a16:creationId xmlns:a16="http://schemas.microsoft.com/office/drawing/2014/main" id="{129B10E9-7D43-813B-8030-65DD7364024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23B5472-4715-8441-1657-001413FC8235}"/>
              </a:ext>
            </a:extLst>
          </p:cNvPr>
          <p:cNvSpPr>
            <a:spLocks noGrp="1"/>
          </p:cNvSpPr>
          <p:nvPr>
            <p:ph type="sldNum" sz="quarter" idx="12"/>
          </p:nvPr>
        </p:nvSpPr>
        <p:spPr/>
        <p:txBody>
          <a:bodyPr/>
          <a:lstStyle/>
          <a:p>
            <a:fld id="{22F6C0CA-AD67-49FD-ACCC-48239EDB7415}" type="slidenum">
              <a:rPr lang="en-US" smtClean="0"/>
              <a:t>‹#›</a:t>
            </a:fld>
            <a:endParaRPr lang="en-US"/>
          </a:p>
        </p:txBody>
      </p:sp>
    </p:spTree>
    <p:extLst>
      <p:ext uri="{BB962C8B-B14F-4D97-AF65-F5344CB8AC3E}">
        <p14:creationId xmlns:p14="http://schemas.microsoft.com/office/powerpoint/2010/main" val="33527222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41E1EDB-48A2-1381-C4FB-389F5852ECA8}"/>
              </a:ext>
            </a:extLst>
          </p:cNvPr>
          <p:cNvSpPr>
            <a:spLocks noGrp="1"/>
          </p:cNvSpPr>
          <p:nvPr>
            <p:ph type="dt" sz="half" idx="10"/>
          </p:nvPr>
        </p:nvSpPr>
        <p:spPr/>
        <p:txBody>
          <a:bodyPr/>
          <a:lstStyle/>
          <a:p>
            <a:fld id="{C52F2A2E-EE52-4564-B993-478077BB569F}" type="datetimeFigureOut">
              <a:rPr lang="en-US" smtClean="0"/>
              <a:t>6/19/2024</a:t>
            </a:fld>
            <a:endParaRPr lang="en-US"/>
          </a:p>
        </p:txBody>
      </p:sp>
      <p:sp>
        <p:nvSpPr>
          <p:cNvPr id="3" name="Footer Placeholder 2">
            <a:extLst>
              <a:ext uri="{FF2B5EF4-FFF2-40B4-BE49-F238E27FC236}">
                <a16:creationId xmlns:a16="http://schemas.microsoft.com/office/drawing/2014/main" id="{9C756514-1E7F-2320-8C64-57859C046DA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A5BD444-125A-8097-78C6-28D10E329E94}"/>
              </a:ext>
            </a:extLst>
          </p:cNvPr>
          <p:cNvSpPr>
            <a:spLocks noGrp="1"/>
          </p:cNvSpPr>
          <p:nvPr>
            <p:ph type="sldNum" sz="quarter" idx="12"/>
          </p:nvPr>
        </p:nvSpPr>
        <p:spPr/>
        <p:txBody>
          <a:bodyPr/>
          <a:lstStyle/>
          <a:p>
            <a:fld id="{22F6C0CA-AD67-49FD-ACCC-48239EDB7415}" type="slidenum">
              <a:rPr lang="en-US" smtClean="0"/>
              <a:t>‹#›</a:t>
            </a:fld>
            <a:endParaRPr lang="en-US"/>
          </a:p>
        </p:txBody>
      </p:sp>
    </p:spTree>
    <p:extLst>
      <p:ext uri="{BB962C8B-B14F-4D97-AF65-F5344CB8AC3E}">
        <p14:creationId xmlns:p14="http://schemas.microsoft.com/office/powerpoint/2010/main" val="34459195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7C1FC-DAD7-2AAD-DD55-60A7CFFA9A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DD0DA52-0958-208E-39A0-60C2C14008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4ADCDBC-2BFE-1E80-9B98-082D65C68F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A73547-5C70-E94C-9DA2-011D8517F431}"/>
              </a:ext>
            </a:extLst>
          </p:cNvPr>
          <p:cNvSpPr>
            <a:spLocks noGrp="1"/>
          </p:cNvSpPr>
          <p:nvPr>
            <p:ph type="dt" sz="half" idx="10"/>
          </p:nvPr>
        </p:nvSpPr>
        <p:spPr/>
        <p:txBody>
          <a:bodyPr/>
          <a:lstStyle/>
          <a:p>
            <a:fld id="{C52F2A2E-EE52-4564-B993-478077BB569F}" type="datetimeFigureOut">
              <a:rPr lang="en-US" smtClean="0"/>
              <a:t>6/19/2024</a:t>
            </a:fld>
            <a:endParaRPr lang="en-US"/>
          </a:p>
        </p:txBody>
      </p:sp>
      <p:sp>
        <p:nvSpPr>
          <p:cNvPr id="6" name="Footer Placeholder 5">
            <a:extLst>
              <a:ext uri="{FF2B5EF4-FFF2-40B4-BE49-F238E27FC236}">
                <a16:creationId xmlns:a16="http://schemas.microsoft.com/office/drawing/2014/main" id="{A101CDE0-88E6-F1BD-D8BC-8042D91570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A7F831-A1A5-120F-DFE1-22D858CBE250}"/>
              </a:ext>
            </a:extLst>
          </p:cNvPr>
          <p:cNvSpPr>
            <a:spLocks noGrp="1"/>
          </p:cNvSpPr>
          <p:nvPr>
            <p:ph type="sldNum" sz="quarter" idx="12"/>
          </p:nvPr>
        </p:nvSpPr>
        <p:spPr/>
        <p:txBody>
          <a:bodyPr/>
          <a:lstStyle/>
          <a:p>
            <a:fld id="{22F6C0CA-AD67-49FD-ACCC-48239EDB7415}" type="slidenum">
              <a:rPr lang="en-US" smtClean="0"/>
              <a:t>‹#›</a:t>
            </a:fld>
            <a:endParaRPr lang="en-US"/>
          </a:p>
        </p:txBody>
      </p:sp>
    </p:spTree>
    <p:extLst>
      <p:ext uri="{BB962C8B-B14F-4D97-AF65-F5344CB8AC3E}">
        <p14:creationId xmlns:p14="http://schemas.microsoft.com/office/powerpoint/2010/main" val="10144409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EEBC1-5503-30E2-C511-51F2C362EE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4E8E553-DD75-ED7A-6F97-992565582AD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B8CA41E-14B1-E484-9CF6-F450141883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1A17261-4C00-91BB-E1B4-1AF5C81BE1B7}"/>
              </a:ext>
            </a:extLst>
          </p:cNvPr>
          <p:cNvSpPr>
            <a:spLocks noGrp="1"/>
          </p:cNvSpPr>
          <p:nvPr>
            <p:ph type="dt" sz="half" idx="10"/>
          </p:nvPr>
        </p:nvSpPr>
        <p:spPr/>
        <p:txBody>
          <a:bodyPr/>
          <a:lstStyle/>
          <a:p>
            <a:fld id="{C52F2A2E-EE52-4564-B993-478077BB569F}" type="datetimeFigureOut">
              <a:rPr lang="en-US" smtClean="0"/>
              <a:t>6/19/2024</a:t>
            </a:fld>
            <a:endParaRPr lang="en-US"/>
          </a:p>
        </p:txBody>
      </p:sp>
      <p:sp>
        <p:nvSpPr>
          <p:cNvPr id="6" name="Footer Placeholder 5">
            <a:extLst>
              <a:ext uri="{FF2B5EF4-FFF2-40B4-BE49-F238E27FC236}">
                <a16:creationId xmlns:a16="http://schemas.microsoft.com/office/drawing/2014/main" id="{A3807A3A-1E26-ABA7-0C80-6149C3BD58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18ACAC7-80C0-FDAC-B4F6-63E66CCAC00A}"/>
              </a:ext>
            </a:extLst>
          </p:cNvPr>
          <p:cNvSpPr>
            <a:spLocks noGrp="1"/>
          </p:cNvSpPr>
          <p:nvPr>
            <p:ph type="sldNum" sz="quarter" idx="12"/>
          </p:nvPr>
        </p:nvSpPr>
        <p:spPr/>
        <p:txBody>
          <a:bodyPr/>
          <a:lstStyle/>
          <a:p>
            <a:fld id="{22F6C0CA-AD67-49FD-ACCC-48239EDB7415}" type="slidenum">
              <a:rPr lang="en-US" smtClean="0"/>
              <a:t>‹#›</a:t>
            </a:fld>
            <a:endParaRPr lang="en-US"/>
          </a:p>
        </p:txBody>
      </p:sp>
    </p:spTree>
    <p:extLst>
      <p:ext uri="{BB962C8B-B14F-4D97-AF65-F5344CB8AC3E}">
        <p14:creationId xmlns:p14="http://schemas.microsoft.com/office/powerpoint/2010/main" val="29902909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7B1D8C7-5658-106B-C078-CB25DB9AFDD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99EAE66-029A-24B5-77B1-5D3E5CCD0BE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3EE787-A505-3BC9-9E1B-C19BCEBA4FD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52F2A2E-EE52-4564-B993-478077BB569F}" type="datetimeFigureOut">
              <a:rPr lang="en-US" smtClean="0"/>
              <a:t>6/19/2024</a:t>
            </a:fld>
            <a:endParaRPr lang="en-US"/>
          </a:p>
        </p:txBody>
      </p:sp>
      <p:sp>
        <p:nvSpPr>
          <p:cNvPr id="5" name="Footer Placeholder 4">
            <a:extLst>
              <a:ext uri="{FF2B5EF4-FFF2-40B4-BE49-F238E27FC236}">
                <a16:creationId xmlns:a16="http://schemas.microsoft.com/office/drawing/2014/main" id="{2F5E3F9B-040A-7E6F-5E69-926F46BB4B1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6D9DDB5A-6700-C161-8422-C4742EA18A4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2F6C0CA-AD67-49FD-ACCC-48239EDB7415}" type="slidenum">
              <a:rPr lang="en-US" smtClean="0"/>
              <a:t>‹#›</a:t>
            </a:fld>
            <a:endParaRPr lang="en-US"/>
          </a:p>
        </p:txBody>
      </p:sp>
    </p:spTree>
    <p:extLst>
      <p:ext uri="{BB962C8B-B14F-4D97-AF65-F5344CB8AC3E}">
        <p14:creationId xmlns:p14="http://schemas.microsoft.com/office/powerpoint/2010/main" val="37500147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hyperlink" Target="https://doi-org.ezproxy.snhu.edu/10.1109/IEMENTech53263.2021.9614779"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47942995-B07F-4636-9A06-C6A104B26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9EDE0E-444E-044A-7248-EA5296E7455A}"/>
              </a:ext>
            </a:extLst>
          </p:cNvPr>
          <p:cNvSpPr>
            <a:spLocks noGrp="1"/>
          </p:cNvSpPr>
          <p:nvPr>
            <p:ph type="ctrTitle"/>
          </p:nvPr>
        </p:nvSpPr>
        <p:spPr>
          <a:xfrm>
            <a:off x="1113810" y="2960716"/>
            <a:ext cx="4036334" cy="2387600"/>
          </a:xfrm>
        </p:spPr>
        <p:txBody>
          <a:bodyPr anchor="t">
            <a:normAutofit/>
          </a:bodyPr>
          <a:lstStyle/>
          <a:p>
            <a:pPr algn="l"/>
            <a:r>
              <a:rPr lang="en-US" sz="5400">
                <a:latin typeface="Times New Roman" panose="02020603050405020304" pitchFamily="18" charset="0"/>
                <a:cs typeface="Times New Roman" panose="02020603050405020304" pitchFamily="18" charset="0"/>
              </a:rPr>
              <a:t>Agile Development</a:t>
            </a:r>
            <a:br>
              <a:rPr lang="en-US" sz="5400">
                <a:latin typeface="Times New Roman" panose="02020603050405020304" pitchFamily="18" charset="0"/>
                <a:cs typeface="Times New Roman" panose="02020603050405020304" pitchFamily="18" charset="0"/>
              </a:rPr>
            </a:br>
            <a:endParaRPr lang="en-US" sz="54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F92B575A-2139-62BF-C84E-39FC0CA62856}"/>
              </a:ext>
            </a:extLst>
          </p:cNvPr>
          <p:cNvSpPr>
            <a:spLocks noGrp="1"/>
          </p:cNvSpPr>
          <p:nvPr>
            <p:ph type="subTitle" idx="1"/>
          </p:nvPr>
        </p:nvSpPr>
        <p:spPr>
          <a:xfrm>
            <a:off x="1113809" y="953037"/>
            <a:ext cx="4036333" cy="1709849"/>
          </a:xfrm>
        </p:spPr>
        <p:txBody>
          <a:bodyPr anchor="b">
            <a:normAutofit/>
          </a:bodyPr>
          <a:lstStyle/>
          <a:p>
            <a:pPr algn="l"/>
            <a:r>
              <a:rPr lang="en-US" sz="2000">
                <a:latin typeface="Times New Roman" panose="02020603050405020304" pitchFamily="18" charset="0"/>
                <a:cs typeface="Times New Roman" panose="02020603050405020304" pitchFamily="18" charset="0"/>
              </a:rPr>
              <a:t>Scrum Master</a:t>
            </a:r>
          </a:p>
          <a:p>
            <a:pPr algn="l"/>
            <a:r>
              <a:rPr lang="en-US" sz="2000">
                <a:latin typeface="Times New Roman" panose="02020603050405020304" pitchFamily="18" charset="0"/>
                <a:cs typeface="Times New Roman" panose="02020603050405020304" pitchFamily="18" charset="0"/>
              </a:rPr>
              <a:t>Matthew Dziewiecki</a:t>
            </a:r>
            <a:endParaRPr lang="en-US" sz="2000" dirty="0">
              <a:latin typeface="Times New Roman" panose="02020603050405020304" pitchFamily="18" charset="0"/>
              <a:cs typeface="Times New Roman" panose="02020603050405020304" pitchFamily="18" charset="0"/>
            </a:endParaRPr>
          </a:p>
        </p:txBody>
      </p:sp>
      <p:grpSp>
        <p:nvGrpSpPr>
          <p:cNvPr id="38" name="Group 37">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84992"/>
            <a:ext cx="731521" cy="673460"/>
            <a:chOff x="3940602" y="308034"/>
            <a:chExt cx="2116791" cy="3428999"/>
          </a:xfrm>
          <a:solidFill>
            <a:schemeClr val="accent4"/>
          </a:solidFill>
        </p:grpSpPr>
        <p:sp>
          <p:nvSpPr>
            <p:cNvPr id="39" name="Rectangle 38">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3" name="Rectangle 42">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logo for a computer&#10;&#10;Description automatically generated">
            <a:extLst>
              <a:ext uri="{FF2B5EF4-FFF2-40B4-BE49-F238E27FC236}">
                <a16:creationId xmlns:a16="http://schemas.microsoft.com/office/drawing/2014/main" id="{10211F4E-3CB6-0623-37B1-9263031BD1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22492" y="1351303"/>
            <a:ext cx="5536001" cy="4096641"/>
          </a:xfrm>
          <a:prstGeom prst="rect">
            <a:avLst/>
          </a:prstGeom>
        </p:spPr>
      </p:pic>
      <p:sp>
        <p:nvSpPr>
          <p:cNvPr id="6" name="AutoShape 2" descr="Chada Tech Logo">
            <a:extLst>
              <a:ext uri="{FF2B5EF4-FFF2-40B4-BE49-F238E27FC236}">
                <a16:creationId xmlns:a16="http://schemas.microsoft.com/office/drawing/2014/main" id="{E271FDB2-422F-462B-6242-40D41EF7E58A}"/>
              </a:ext>
            </a:extLst>
          </p:cNvPr>
          <p:cNvSpPr>
            <a:spLocks noChangeAspect="1" noChangeArrowheads="1"/>
          </p:cNvSpPr>
          <p:nvPr/>
        </p:nvSpPr>
        <p:spPr bwMode="auto">
          <a:xfrm>
            <a:off x="5943599" y="318247"/>
            <a:ext cx="3263153" cy="326315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2806737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4FFBEE45-F140-49D5-85EA-C78C24340B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CBFCEB-5B10-3B59-4CD9-85C870A3D12E}"/>
              </a:ext>
            </a:extLst>
          </p:cNvPr>
          <p:cNvSpPr>
            <a:spLocks noGrp="1"/>
          </p:cNvSpPr>
          <p:nvPr>
            <p:ph type="title"/>
          </p:nvPr>
        </p:nvSpPr>
        <p:spPr>
          <a:xfrm>
            <a:off x="838200" y="365125"/>
            <a:ext cx="10515600" cy="1828444"/>
          </a:xfrm>
        </p:spPr>
        <p:txBody>
          <a:bodyPr>
            <a:normAutofit/>
          </a:bodyPr>
          <a:lstStyle/>
          <a:p>
            <a:r>
              <a:rPr lang="en-US" sz="5200">
                <a:latin typeface="Times New Roman" panose="02020603050405020304" pitchFamily="18" charset="0"/>
                <a:cs typeface="Times New Roman" panose="02020603050405020304" pitchFamily="18" charset="0"/>
              </a:rPr>
              <a:t>Explaining the Scrum Agile Roles</a:t>
            </a:r>
          </a:p>
        </p:txBody>
      </p:sp>
      <p:sp>
        <p:nvSpPr>
          <p:cNvPr id="3" name="Content Placeholder 2">
            <a:extLst>
              <a:ext uri="{FF2B5EF4-FFF2-40B4-BE49-F238E27FC236}">
                <a16:creationId xmlns:a16="http://schemas.microsoft.com/office/drawing/2014/main" id="{21E1BCCC-FA4C-0024-B702-8604BFABDEAC}"/>
              </a:ext>
            </a:extLst>
          </p:cNvPr>
          <p:cNvSpPr>
            <a:spLocks noGrp="1"/>
          </p:cNvSpPr>
          <p:nvPr>
            <p:ph sz="half" idx="1"/>
          </p:nvPr>
        </p:nvSpPr>
        <p:spPr>
          <a:xfrm>
            <a:off x="838200" y="2398626"/>
            <a:ext cx="5158427" cy="3730460"/>
          </a:xfrm>
        </p:spPr>
        <p:txBody>
          <a:bodyPr>
            <a:normAutofit/>
          </a:bodyPr>
          <a:lstStyle/>
          <a:p>
            <a:r>
              <a:rPr lang="en-US" sz="2000" b="1">
                <a:latin typeface="Times New Roman" panose="02020603050405020304" pitchFamily="18" charset="0"/>
                <a:cs typeface="Times New Roman" panose="02020603050405020304" pitchFamily="18" charset="0"/>
              </a:rPr>
              <a:t>The Product Owner</a:t>
            </a:r>
          </a:p>
          <a:p>
            <a:pPr lvl="1"/>
            <a:r>
              <a:rPr lang="en-US" sz="2000">
                <a:latin typeface="Times New Roman" panose="02020603050405020304" pitchFamily="18" charset="0"/>
                <a:cs typeface="Times New Roman" panose="02020603050405020304" pitchFamily="18" charset="0"/>
              </a:rPr>
              <a:t>Explaining the product idea to the team</a:t>
            </a:r>
          </a:p>
          <a:p>
            <a:pPr lvl="1"/>
            <a:r>
              <a:rPr lang="en-US" sz="2000">
                <a:latin typeface="Times New Roman" panose="02020603050405020304" pitchFamily="18" charset="0"/>
                <a:cs typeface="Times New Roman" panose="02020603050405020304" pitchFamily="18" charset="0"/>
              </a:rPr>
              <a:t>Manages the product and product backlog</a:t>
            </a:r>
          </a:p>
          <a:p>
            <a:pPr lvl="1"/>
            <a:r>
              <a:rPr lang="en-US" sz="2000">
                <a:latin typeface="Times New Roman" panose="02020603050405020304" pitchFamily="18" charset="0"/>
                <a:cs typeface="Times New Roman" panose="02020603050405020304" pitchFamily="18" charset="0"/>
              </a:rPr>
              <a:t>Involves the stakeholders/end-users in backlog refinement/management.</a:t>
            </a:r>
          </a:p>
          <a:p>
            <a:pPr lvl="1"/>
            <a:r>
              <a:rPr lang="en-US" sz="2000">
                <a:latin typeface="Times New Roman" panose="02020603050405020304" pitchFamily="18" charset="0"/>
                <a:cs typeface="Times New Roman" panose="02020603050405020304" pitchFamily="18" charset="0"/>
              </a:rPr>
              <a:t>Gathering and formulating user stories.</a:t>
            </a:r>
          </a:p>
          <a:p>
            <a:pPr lvl="1"/>
            <a:r>
              <a:rPr lang="en-US" sz="2000">
                <a:latin typeface="Times New Roman" panose="02020603050405020304" pitchFamily="18" charset="0"/>
                <a:cs typeface="Times New Roman" panose="02020603050405020304" pitchFamily="18" charset="0"/>
              </a:rPr>
              <a:t>Gathering additional ideas from team members</a:t>
            </a:r>
          </a:p>
          <a:p>
            <a:pPr marL="457200" lvl="1" indent="0">
              <a:buNone/>
            </a:pPr>
            <a:endParaRPr lang="en-US" sz="200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8259F681-08C7-5BED-C69E-6B3BEEC380B8}"/>
              </a:ext>
            </a:extLst>
          </p:cNvPr>
          <p:cNvSpPr>
            <a:spLocks noGrp="1"/>
          </p:cNvSpPr>
          <p:nvPr>
            <p:ph sz="half" idx="2"/>
          </p:nvPr>
        </p:nvSpPr>
        <p:spPr>
          <a:xfrm>
            <a:off x="6189154" y="2398626"/>
            <a:ext cx="5164645" cy="3730460"/>
          </a:xfrm>
        </p:spPr>
        <p:txBody>
          <a:bodyPr>
            <a:normAutofit/>
          </a:bodyPr>
          <a:lstStyle/>
          <a:p>
            <a:r>
              <a:rPr lang="en-US" sz="2000" b="1">
                <a:latin typeface="Times New Roman" panose="02020603050405020304" pitchFamily="18" charset="0"/>
                <a:cs typeface="Times New Roman" panose="02020603050405020304" pitchFamily="18" charset="0"/>
              </a:rPr>
              <a:t>The Scrum Master</a:t>
            </a:r>
          </a:p>
          <a:p>
            <a:pPr lvl="1"/>
            <a:r>
              <a:rPr lang="en-US" sz="2000">
                <a:latin typeface="Times New Roman" panose="02020603050405020304" pitchFamily="18" charset="0"/>
                <a:cs typeface="Times New Roman" panose="02020603050405020304" pitchFamily="18" charset="0"/>
              </a:rPr>
              <a:t>Ensuring that the team collaborates towards successfully completing the project</a:t>
            </a:r>
          </a:p>
          <a:p>
            <a:pPr lvl="1"/>
            <a:r>
              <a:rPr lang="en-US" sz="2000">
                <a:latin typeface="Times New Roman" panose="02020603050405020304" pitchFamily="18" charset="0"/>
                <a:cs typeface="Times New Roman" panose="02020603050405020304" pitchFamily="18" charset="0"/>
              </a:rPr>
              <a:t>Facilitating Scrum events</a:t>
            </a:r>
          </a:p>
          <a:p>
            <a:pPr lvl="1"/>
            <a:r>
              <a:rPr lang="en-US" sz="2000">
                <a:latin typeface="Times New Roman" panose="02020603050405020304" pitchFamily="18" charset="0"/>
                <a:cs typeface="Times New Roman" panose="02020603050405020304" pitchFamily="18" charset="0"/>
              </a:rPr>
              <a:t>Assist with providing Agile knowledge to the team.</a:t>
            </a:r>
          </a:p>
          <a:p>
            <a:pPr lvl="1"/>
            <a:r>
              <a:rPr lang="en-US" sz="2000">
                <a:latin typeface="Times New Roman" panose="02020603050405020304" pitchFamily="18" charset="0"/>
                <a:cs typeface="Times New Roman" panose="02020603050405020304" pitchFamily="18" charset="0"/>
              </a:rPr>
              <a:t>Time management</a:t>
            </a:r>
          </a:p>
          <a:p>
            <a:pPr lvl="1"/>
            <a:r>
              <a:rPr lang="en-US" sz="2000">
                <a:latin typeface="Times New Roman" panose="02020603050405020304" pitchFamily="18" charset="0"/>
                <a:cs typeface="Times New Roman" panose="02020603050405020304" pitchFamily="18" charset="0"/>
              </a:rPr>
              <a:t>Manages Team culture and health</a:t>
            </a:r>
          </a:p>
          <a:p>
            <a:pPr lvl="1"/>
            <a:r>
              <a:rPr lang="en-US" sz="2000">
                <a:latin typeface="Times New Roman" panose="02020603050405020304" pitchFamily="18" charset="0"/>
                <a:cs typeface="Times New Roman" panose="02020603050405020304" pitchFamily="18" charset="0"/>
              </a:rPr>
              <a:t>Ensuring that Scrum artifacts are in good order</a:t>
            </a:r>
          </a:p>
          <a:p>
            <a:pPr lvl="1"/>
            <a:endParaRPr lang="en-US"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87384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4FFBEE45-F140-49D5-85EA-C78C24340B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CBFCEB-5B10-3B59-4CD9-85C870A3D12E}"/>
              </a:ext>
            </a:extLst>
          </p:cNvPr>
          <p:cNvSpPr>
            <a:spLocks noGrp="1"/>
          </p:cNvSpPr>
          <p:nvPr>
            <p:ph type="title"/>
          </p:nvPr>
        </p:nvSpPr>
        <p:spPr>
          <a:xfrm>
            <a:off x="838200" y="365125"/>
            <a:ext cx="10515600" cy="1828444"/>
          </a:xfrm>
        </p:spPr>
        <p:txBody>
          <a:bodyPr>
            <a:normAutofit/>
          </a:bodyPr>
          <a:lstStyle/>
          <a:p>
            <a:pPr algn="ctr"/>
            <a:r>
              <a:rPr lang="en-US" sz="5200" dirty="0">
                <a:latin typeface="Times New Roman" panose="02020603050405020304" pitchFamily="18" charset="0"/>
                <a:cs typeface="Times New Roman" panose="02020603050405020304" pitchFamily="18" charset="0"/>
              </a:rPr>
              <a:t>Explaining the Scrum Agile Roles Cont.</a:t>
            </a:r>
          </a:p>
        </p:txBody>
      </p:sp>
      <p:sp>
        <p:nvSpPr>
          <p:cNvPr id="3" name="Content Placeholder 2">
            <a:extLst>
              <a:ext uri="{FF2B5EF4-FFF2-40B4-BE49-F238E27FC236}">
                <a16:creationId xmlns:a16="http://schemas.microsoft.com/office/drawing/2014/main" id="{21E1BCCC-FA4C-0024-B702-8604BFABDEAC}"/>
              </a:ext>
            </a:extLst>
          </p:cNvPr>
          <p:cNvSpPr>
            <a:spLocks noGrp="1"/>
          </p:cNvSpPr>
          <p:nvPr>
            <p:ph sz="half" idx="1"/>
          </p:nvPr>
        </p:nvSpPr>
        <p:spPr>
          <a:xfrm>
            <a:off x="844419" y="2193569"/>
            <a:ext cx="5158427" cy="3730460"/>
          </a:xfrm>
        </p:spPr>
        <p:txBody>
          <a:bodyPr>
            <a:normAutofit/>
          </a:bodyPr>
          <a:lstStyle/>
          <a:p>
            <a:r>
              <a:rPr lang="en-US" sz="2000" b="1" dirty="0">
                <a:latin typeface="Times New Roman" panose="02020603050405020304" pitchFamily="18" charset="0"/>
                <a:cs typeface="Times New Roman" panose="02020603050405020304" pitchFamily="18" charset="0"/>
              </a:rPr>
              <a:t>Developers</a:t>
            </a:r>
          </a:p>
          <a:p>
            <a:pPr lvl="1"/>
            <a:r>
              <a:rPr lang="en-US" sz="2000" dirty="0">
                <a:latin typeface="Times New Roman" panose="02020603050405020304" pitchFamily="18" charset="0"/>
                <a:cs typeface="Times New Roman" panose="02020603050405020304" pitchFamily="18" charset="0"/>
              </a:rPr>
              <a:t>Actively participating in the sprint planning to estimate development accurately.</a:t>
            </a:r>
          </a:p>
          <a:p>
            <a:pPr lvl="1"/>
            <a:r>
              <a:rPr lang="en-US" sz="2000" dirty="0">
                <a:latin typeface="Times New Roman" panose="02020603050405020304" pitchFamily="18" charset="0"/>
                <a:cs typeface="Times New Roman" panose="02020603050405020304" pitchFamily="18" charset="0"/>
              </a:rPr>
              <a:t>Implement increments of new functionality across the development life cycle of a product.</a:t>
            </a:r>
          </a:p>
          <a:p>
            <a:pPr lvl="1"/>
            <a:r>
              <a:rPr lang="en-US" sz="2000" dirty="0">
                <a:latin typeface="Times New Roman" panose="02020603050405020304" pitchFamily="18" charset="0"/>
                <a:cs typeface="Times New Roman" panose="02020603050405020304" pitchFamily="18" charset="0"/>
              </a:rPr>
              <a:t>Collaborating with the Agile tester during test case execution and assisting with finding any resolutions to any detected bugs or issues.</a:t>
            </a:r>
          </a:p>
          <a:p>
            <a:pPr lvl="1"/>
            <a:endParaRPr lang="en-US" sz="2000" dirty="0">
              <a:latin typeface="Times New Roman" panose="02020603050405020304" pitchFamily="18" charset="0"/>
              <a:cs typeface="Times New Roman" panose="02020603050405020304" pitchFamily="18" charset="0"/>
            </a:endParaRPr>
          </a:p>
          <a:p>
            <a:pPr lvl="1"/>
            <a:endParaRPr lang="en-US" sz="200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8259F681-08C7-5BED-C69E-6B3BEEC380B8}"/>
              </a:ext>
            </a:extLst>
          </p:cNvPr>
          <p:cNvSpPr>
            <a:spLocks noGrp="1"/>
          </p:cNvSpPr>
          <p:nvPr>
            <p:ph sz="half" idx="2"/>
          </p:nvPr>
        </p:nvSpPr>
        <p:spPr>
          <a:xfrm>
            <a:off x="6189155" y="2193569"/>
            <a:ext cx="5164645" cy="3730460"/>
          </a:xfrm>
        </p:spPr>
        <p:txBody>
          <a:bodyPr>
            <a:noAutofit/>
          </a:bodyPr>
          <a:lstStyle/>
          <a:p>
            <a:r>
              <a:rPr lang="en-US" sz="2000" b="1" dirty="0">
                <a:latin typeface="Times New Roman" panose="02020603050405020304" pitchFamily="18" charset="0"/>
                <a:cs typeface="Times New Roman" panose="02020603050405020304" pitchFamily="18" charset="0"/>
              </a:rPr>
              <a:t>Testers</a:t>
            </a:r>
          </a:p>
          <a:p>
            <a:pPr lvl="1"/>
            <a:r>
              <a:rPr lang="en-US" sz="2000" dirty="0">
                <a:latin typeface="Times New Roman" panose="02020603050405020304" pitchFamily="18" charset="0"/>
                <a:cs typeface="Times New Roman" panose="02020603050405020304" pitchFamily="18" charset="0"/>
              </a:rPr>
              <a:t>Collaborating with the product owner and stakeholders to clarify user stories and acceptance criteria.</a:t>
            </a:r>
          </a:p>
          <a:p>
            <a:pPr lvl="1"/>
            <a:r>
              <a:rPr lang="en-US" sz="2000" dirty="0">
                <a:latin typeface="Times New Roman" panose="02020603050405020304" pitchFamily="18" charset="0"/>
                <a:cs typeface="Times New Roman" panose="02020603050405020304" pitchFamily="18" charset="0"/>
              </a:rPr>
              <a:t>Creating and executing test cases, focusing on both functional and non-functional requirements.</a:t>
            </a:r>
          </a:p>
          <a:p>
            <a:pPr lvl="1"/>
            <a:r>
              <a:rPr lang="en-US" sz="2000" dirty="0">
                <a:latin typeface="Times New Roman" panose="02020603050405020304" pitchFamily="18" charset="0"/>
                <a:cs typeface="Times New Roman" panose="02020603050405020304" pitchFamily="18" charset="0"/>
              </a:rPr>
              <a:t>Plan and complete various aspects of the test strategy, such as exploratory testing, usability testing, and improving test coverage with the developers providing valuable feedback</a:t>
            </a:r>
          </a:p>
          <a:p>
            <a:pPr lvl="1"/>
            <a:r>
              <a:rPr lang="en-US" sz="2000" dirty="0">
                <a:latin typeface="Times New Roman" panose="02020603050405020304" pitchFamily="18" charset="0"/>
                <a:cs typeface="Times New Roman" panose="02020603050405020304" pitchFamily="18" charset="0"/>
              </a:rPr>
              <a:t>Communicating test progress, issues, and risks to the team and stakeholders.</a:t>
            </a:r>
          </a:p>
        </p:txBody>
      </p:sp>
    </p:spTree>
    <p:extLst>
      <p:ext uri="{BB962C8B-B14F-4D97-AF65-F5344CB8AC3E}">
        <p14:creationId xmlns:p14="http://schemas.microsoft.com/office/powerpoint/2010/main" val="3001366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28" name="Rectangle 27">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2" name="Rectangle 31">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6ACFD9F2-8527-8D3B-9CB2-39CA077BC8B7}"/>
              </a:ext>
            </a:extLst>
          </p:cNvPr>
          <p:cNvSpPr>
            <a:spLocks noGrp="1"/>
          </p:cNvSpPr>
          <p:nvPr>
            <p:ph type="title"/>
          </p:nvPr>
        </p:nvSpPr>
        <p:spPr>
          <a:xfrm>
            <a:off x="1043631" y="809898"/>
            <a:ext cx="9942716" cy="1554480"/>
          </a:xfrm>
        </p:spPr>
        <p:txBody>
          <a:bodyPr anchor="ctr">
            <a:normAutofit/>
          </a:bodyPr>
          <a:lstStyle/>
          <a:p>
            <a:r>
              <a:rPr lang="en-US" sz="4800" b="1">
                <a:latin typeface="Times New Roman" panose="02020603050405020304" pitchFamily="18" charset="0"/>
                <a:cs typeface="Times New Roman" panose="02020603050405020304" pitchFamily="18" charset="0"/>
              </a:rPr>
              <a:t>Explaining Agile Phases</a:t>
            </a:r>
          </a:p>
        </p:txBody>
      </p:sp>
      <p:sp>
        <p:nvSpPr>
          <p:cNvPr id="6" name="Content Placeholder 5">
            <a:extLst>
              <a:ext uri="{FF2B5EF4-FFF2-40B4-BE49-F238E27FC236}">
                <a16:creationId xmlns:a16="http://schemas.microsoft.com/office/drawing/2014/main" id="{0136CE0B-1255-4BF1-90DE-CBF2B4D3EB71}"/>
              </a:ext>
            </a:extLst>
          </p:cNvPr>
          <p:cNvSpPr>
            <a:spLocks noGrp="1"/>
          </p:cNvSpPr>
          <p:nvPr>
            <p:ph idx="1"/>
          </p:nvPr>
        </p:nvSpPr>
        <p:spPr>
          <a:xfrm>
            <a:off x="1043631" y="2981145"/>
            <a:ext cx="9941319" cy="3124658"/>
          </a:xfrm>
        </p:spPr>
        <p:txBody>
          <a:bodyPr anchor="ctr">
            <a:noAutofit/>
          </a:bodyPr>
          <a:lstStyle/>
          <a:p>
            <a:r>
              <a:rPr lang="en-US" sz="1600" dirty="0">
                <a:latin typeface="Times New Roman" panose="02020603050405020304" pitchFamily="18" charset="0"/>
                <a:cs typeface="Times New Roman" panose="02020603050405020304" pitchFamily="18" charset="0"/>
              </a:rPr>
              <a:t>The Agile approach to the Software Development Life Cycle (SDLC) consists of the phases of development that run in continuous loop. The loop is repeated for every phase of the product development. Typically, the SDLC begins with a plan and then fully ends once all features have been developed and the product is complete and delivered. An Agile approach considers each individual feature for its own cycle of development. </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The features are broken down into “user stories” that are then developed during iterations called “sprints”. Each sprint consists of a circular path of phases that can be repeated until a feature, or a set of features are completed.</a:t>
            </a:r>
          </a:p>
          <a:p>
            <a:endParaRPr lang="en-US" sz="1600" dirty="0">
              <a:latin typeface="Times New Roman" panose="02020603050405020304" pitchFamily="18" charset="0"/>
              <a:cs typeface="Times New Roman" panose="02020603050405020304" pitchFamily="18" charset="0"/>
            </a:endParaRPr>
          </a:p>
          <a:p>
            <a:pPr marL="0" indent="0">
              <a:buNone/>
            </a:pPr>
            <a:r>
              <a:rPr lang="en-US" sz="1600" b="1" dirty="0">
                <a:latin typeface="Times New Roman" panose="02020603050405020304" pitchFamily="18" charset="0"/>
                <a:cs typeface="Times New Roman" panose="02020603050405020304" pitchFamily="18" charset="0"/>
              </a:rPr>
              <a:t>The Phases of the SDLC in Agile</a:t>
            </a:r>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Each phase of the Agile process is clearly defined and serves a purpose. The phases follow one another in a loop, and the loop can be repeated with new user stories as often as necessary to complete a project. </a:t>
            </a:r>
          </a:p>
          <a:p>
            <a:endParaRPr lang="en-US" sz="1600" dirty="0">
              <a:latin typeface="Times New Roman" panose="02020603050405020304" pitchFamily="18" charset="0"/>
              <a:cs typeface="Times New Roman" panose="02020603050405020304" pitchFamily="18" charset="0"/>
            </a:endParaRPr>
          </a:p>
        </p:txBody>
      </p:sp>
      <p:cxnSp>
        <p:nvCxnSpPr>
          <p:cNvPr id="34" name="Straight Connector 33">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7733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9D8233B0-41B5-4D9A-AEEC-13DB66A8C9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1659FE-FA7A-1BA9-C1BD-1136F84DF688}"/>
              </a:ext>
            </a:extLst>
          </p:cNvPr>
          <p:cNvSpPr>
            <a:spLocks noGrp="1"/>
          </p:cNvSpPr>
          <p:nvPr>
            <p:ph type="title"/>
          </p:nvPr>
        </p:nvSpPr>
        <p:spPr>
          <a:xfrm>
            <a:off x="808638" y="386930"/>
            <a:ext cx="9236700" cy="1188950"/>
          </a:xfrm>
        </p:spPr>
        <p:txBody>
          <a:bodyPr vert="horz" lIns="91440" tIns="45720" rIns="91440" bIns="45720" rtlCol="0" anchor="b">
            <a:normAutofit fontScale="90000"/>
          </a:bodyPr>
          <a:lstStyle/>
          <a:p>
            <a:pPr algn="ctr"/>
            <a:r>
              <a:rPr lang="en-US" sz="4200" b="1" dirty="0">
                <a:latin typeface="Times New Roman" panose="02020603050405020304" pitchFamily="18" charset="0"/>
                <a:cs typeface="Times New Roman" panose="02020603050405020304" pitchFamily="18" charset="0"/>
              </a:rPr>
              <a:t>Waterfall</a:t>
            </a:r>
            <a:r>
              <a:rPr lang="en-US" sz="4200" b="1" kern="1200" dirty="0">
                <a:solidFill>
                  <a:schemeClr val="tx1"/>
                </a:solidFill>
                <a:latin typeface="Times New Roman" panose="02020603050405020304" pitchFamily="18" charset="0"/>
                <a:cs typeface="Times New Roman" panose="02020603050405020304" pitchFamily="18" charset="0"/>
              </a:rPr>
              <a:t> Approach Vs. Agile Approach</a:t>
            </a:r>
          </a:p>
        </p:txBody>
      </p:sp>
      <p:grpSp>
        <p:nvGrpSpPr>
          <p:cNvPr id="30" name="Group 2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7" name="Rectangle 16">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Rectangle 19">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16A9B837-879D-DF10-E956-320762AA646B}"/>
              </a:ext>
            </a:extLst>
          </p:cNvPr>
          <p:cNvSpPr>
            <a:spLocks/>
          </p:cNvSpPr>
          <p:nvPr/>
        </p:nvSpPr>
        <p:spPr>
          <a:xfrm>
            <a:off x="5882700" y="2316319"/>
            <a:ext cx="3933285" cy="628308"/>
          </a:xfrm>
          <a:prstGeom prst="rect">
            <a:avLst/>
          </a:prstGeom>
        </p:spPr>
        <p:txBody>
          <a:bodyPr>
            <a:normAutofit/>
          </a:bodyPr>
          <a:lstStyle/>
          <a:p>
            <a:pPr marL="342900" indent="-342900" defTabSz="694944">
              <a:spcAft>
                <a:spcPts val="600"/>
              </a:spcAft>
              <a:buFont typeface="Arial" panose="020B0604020202020204" pitchFamily="34" charset="0"/>
              <a:buChar char="•"/>
            </a:pPr>
            <a:r>
              <a:rPr lang="en-US" sz="2200" b="1" kern="1200" dirty="0">
                <a:solidFill>
                  <a:schemeClr val="tx1"/>
                </a:solidFill>
                <a:latin typeface="Times New Roman" panose="02020603050405020304" pitchFamily="18" charset="0"/>
                <a:ea typeface="+mn-ea"/>
                <a:cs typeface="Times New Roman" panose="02020603050405020304" pitchFamily="18" charset="0"/>
              </a:rPr>
              <a:t>Agile</a:t>
            </a:r>
            <a:endParaRPr lang="en-US" sz="2200" b="1"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C3122791-4773-D4C2-20CE-33C714D004BC}"/>
              </a:ext>
            </a:extLst>
          </p:cNvPr>
          <p:cNvSpPr>
            <a:spLocks/>
          </p:cNvSpPr>
          <p:nvPr/>
        </p:nvSpPr>
        <p:spPr>
          <a:xfrm>
            <a:off x="6133700" y="2885857"/>
            <a:ext cx="3933285" cy="2809836"/>
          </a:xfrm>
          <a:prstGeom prst="rect">
            <a:avLst/>
          </a:prstGeom>
        </p:spPr>
        <p:txBody>
          <a:bodyPr/>
          <a:lstStyle/>
          <a:p>
            <a:pPr marL="285750" indent="-285750" defTabSz="694944">
              <a:spcAft>
                <a:spcPts val="600"/>
              </a:spcAft>
              <a:buFont typeface="Courier New" panose="02070309020205020404" pitchFamily="49" charset="0"/>
              <a:buChar char="o"/>
            </a:pPr>
            <a:r>
              <a:rPr lang="en-US" sz="1600" kern="1200" dirty="0">
                <a:solidFill>
                  <a:schemeClr val="tx1"/>
                </a:solidFill>
                <a:latin typeface="Times New Roman" panose="02020603050405020304" pitchFamily="18" charset="0"/>
                <a:ea typeface="+mn-ea"/>
                <a:cs typeface="Times New Roman" panose="02020603050405020304" pitchFamily="18" charset="0"/>
              </a:rPr>
              <a:t>Circular approach</a:t>
            </a:r>
          </a:p>
          <a:p>
            <a:pPr marL="285750" indent="-285750" defTabSz="694944">
              <a:spcAft>
                <a:spcPts val="600"/>
              </a:spcAft>
              <a:buFont typeface="Courier New" panose="02070309020205020404" pitchFamily="49" charset="0"/>
              <a:buChar char="o"/>
            </a:pPr>
            <a:r>
              <a:rPr lang="en-US" sz="1600" kern="1200" dirty="0">
                <a:solidFill>
                  <a:schemeClr val="tx1"/>
                </a:solidFill>
                <a:latin typeface="Times New Roman" panose="02020603050405020304" pitchFamily="18" charset="0"/>
                <a:ea typeface="+mn-ea"/>
                <a:cs typeface="Times New Roman" panose="02020603050405020304" pitchFamily="18" charset="0"/>
              </a:rPr>
              <a:t>Regular feedback</a:t>
            </a:r>
          </a:p>
          <a:p>
            <a:pPr marL="285750" indent="-285750" defTabSz="694944">
              <a:spcAft>
                <a:spcPts val="600"/>
              </a:spcAft>
              <a:buFont typeface="Courier New" panose="02070309020205020404" pitchFamily="49" charset="0"/>
              <a:buChar char="o"/>
            </a:pPr>
            <a:r>
              <a:rPr lang="en-US" sz="1600" kern="1200" dirty="0">
                <a:solidFill>
                  <a:schemeClr val="tx1"/>
                </a:solidFill>
                <a:latin typeface="Times New Roman" panose="02020603050405020304" pitchFamily="18" charset="0"/>
                <a:ea typeface="+mn-ea"/>
                <a:cs typeface="Times New Roman" panose="02020603050405020304" pitchFamily="18" charset="0"/>
              </a:rPr>
              <a:t>Easy to add/make changes</a:t>
            </a:r>
          </a:p>
          <a:p>
            <a:pPr marL="285750" indent="-285750">
              <a:spcAft>
                <a:spcPts val="600"/>
              </a:spcAft>
              <a:buFont typeface="Courier New" panose="02070309020205020404" pitchFamily="49" charset="0"/>
              <a:buChar char="o"/>
            </a:pPr>
            <a:endParaRPr lang="en-US" sz="1600" dirty="0">
              <a:latin typeface="Times New Roman" panose="02020603050405020304" pitchFamily="18" charset="0"/>
              <a:cs typeface="Times New Roman" panose="02020603050405020304" pitchFamily="18" charset="0"/>
            </a:endParaRPr>
          </a:p>
        </p:txBody>
      </p:sp>
      <p:sp>
        <p:nvSpPr>
          <p:cNvPr id="6" name="Text Placeholder 5">
            <a:extLst>
              <a:ext uri="{FF2B5EF4-FFF2-40B4-BE49-F238E27FC236}">
                <a16:creationId xmlns:a16="http://schemas.microsoft.com/office/drawing/2014/main" id="{424B0081-8213-703D-89AA-5FDDEFC290A7}"/>
              </a:ext>
            </a:extLst>
          </p:cNvPr>
          <p:cNvSpPr>
            <a:spLocks/>
          </p:cNvSpPr>
          <p:nvPr/>
        </p:nvSpPr>
        <p:spPr>
          <a:xfrm>
            <a:off x="1589204" y="2319207"/>
            <a:ext cx="3952655" cy="628308"/>
          </a:xfrm>
          <a:prstGeom prst="rect">
            <a:avLst/>
          </a:prstGeom>
        </p:spPr>
        <p:txBody>
          <a:bodyPr/>
          <a:lstStyle/>
          <a:p>
            <a:pPr marL="342900" indent="-342900" defTabSz="694944">
              <a:spcAft>
                <a:spcPts val="600"/>
              </a:spcAft>
              <a:buFont typeface="Arial" panose="020B0604020202020204" pitchFamily="34" charset="0"/>
              <a:buChar char="•"/>
            </a:pPr>
            <a:r>
              <a:rPr lang="en-US" sz="2200" b="1" kern="1200" dirty="0">
                <a:solidFill>
                  <a:schemeClr val="tx1"/>
                </a:solidFill>
                <a:latin typeface="Times New Roman" panose="02020603050405020304" pitchFamily="18" charset="0"/>
                <a:ea typeface="+mn-ea"/>
                <a:cs typeface="Times New Roman" panose="02020603050405020304" pitchFamily="18" charset="0"/>
              </a:rPr>
              <a:t>Waterfall</a:t>
            </a:r>
            <a:endParaRPr lang="en-US" sz="2200" b="1" dirty="0">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FE190F0D-491B-D79E-3FF6-956C938E7214}"/>
              </a:ext>
            </a:extLst>
          </p:cNvPr>
          <p:cNvSpPr>
            <a:spLocks/>
          </p:cNvSpPr>
          <p:nvPr/>
        </p:nvSpPr>
        <p:spPr>
          <a:xfrm>
            <a:off x="1840204" y="2814719"/>
            <a:ext cx="3952655" cy="2809836"/>
          </a:xfrm>
          <a:prstGeom prst="rect">
            <a:avLst/>
          </a:prstGeom>
        </p:spPr>
        <p:txBody>
          <a:bodyPr>
            <a:normAutofit/>
          </a:bodyPr>
          <a:lstStyle/>
          <a:p>
            <a:pPr marL="285750" indent="-285750" defTabSz="694944">
              <a:spcAft>
                <a:spcPts val="600"/>
              </a:spcAft>
              <a:buFont typeface="Courier New" panose="02070309020205020404" pitchFamily="49" charset="0"/>
              <a:buChar char="o"/>
            </a:pPr>
            <a:r>
              <a:rPr lang="en-US" sz="1600" kern="1200" dirty="0">
                <a:solidFill>
                  <a:schemeClr val="tx1"/>
                </a:solidFill>
                <a:latin typeface="Times New Roman" panose="02020603050405020304" pitchFamily="18" charset="0"/>
                <a:ea typeface="+mn-ea"/>
                <a:cs typeface="Times New Roman" panose="02020603050405020304" pitchFamily="18" charset="0"/>
              </a:rPr>
              <a:t>Linear approach</a:t>
            </a:r>
          </a:p>
          <a:p>
            <a:pPr marL="285750" indent="-285750" defTabSz="694944">
              <a:spcAft>
                <a:spcPts val="600"/>
              </a:spcAft>
              <a:buFont typeface="Courier New" panose="02070309020205020404" pitchFamily="49" charset="0"/>
              <a:buChar char="o"/>
            </a:pPr>
            <a:r>
              <a:rPr lang="en-US" sz="1600" kern="1200" dirty="0">
                <a:solidFill>
                  <a:schemeClr val="tx1"/>
                </a:solidFill>
                <a:latin typeface="Times New Roman" panose="02020603050405020304" pitchFamily="18" charset="0"/>
                <a:ea typeface="+mn-ea"/>
                <a:cs typeface="Times New Roman" panose="02020603050405020304" pitchFamily="18" charset="0"/>
              </a:rPr>
              <a:t>Limited feedback</a:t>
            </a:r>
          </a:p>
          <a:p>
            <a:pPr marL="285750" indent="-285750" defTabSz="694944">
              <a:spcAft>
                <a:spcPts val="600"/>
              </a:spcAft>
              <a:buFont typeface="Courier New" panose="02070309020205020404" pitchFamily="49" charset="0"/>
              <a:buChar char="o"/>
            </a:pPr>
            <a:r>
              <a:rPr lang="en-US" sz="1600" kern="1200" dirty="0">
                <a:solidFill>
                  <a:schemeClr val="tx1"/>
                </a:solidFill>
                <a:latin typeface="Times New Roman" panose="02020603050405020304" pitchFamily="18" charset="0"/>
                <a:ea typeface="+mn-ea"/>
                <a:cs typeface="Times New Roman" panose="02020603050405020304" pitchFamily="18" charset="0"/>
              </a:rPr>
              <a:t>Changes require extra planning</a:t>
            </a:r>
          </a:p>
          <a:p>
            <a:pPr marL="285750" indent="-285750">
              <a:spcAft>
                <a:spcPts val="600"/>
              </a:spcAft>
              <a:buFont typeface="Courier New" panose="02070309020205020404" pitchFamily="49" charset="0"/>
              <a:buChar char="o"/>
            </a:pPr>
            <a:endParaRPr lang="en-US" sz="1600" dirty="0"/>
          </a:p>
        </p:txBody>
      </p:sp>
      <p:sp>
        <p:nvSpPr>
          <p:cNvPr id="9" name="TextBox 8">
            <a:extLst>
              <a:ext uri="{FF2B5EF4-FFF2-40B4-BE49-F238E27FC236}">
                <a16:creationId xmlns:a16="http://schemas.microsoft.com/office/drawing/2014/main" id="{571A69C4-DB65-50F6-A74B-7B82BCD48192}"/>
              </a:ext>
            </a:extLst>
          </p:cNvPr>
          <p:cNvSpPr txBox="1"/>
          <p:nvPr/>
        </p:nvSpPr>
        <p:spPr>
          <a:xfrm>
            <a:off x="1303541" y="4154682"/>
            <a:ext cx="8932801" cy="1815882"/>
          </a:xfrm>
          <a:prstGeom prst="rect">
            <a:avLst/>
          </a:prstGeom>
          <a:noFill/>
        </p:spPr>
        <p:txBody>
          <a:bodyPr wrap="square">
            <a:spAutoFit/>
          </a:bodyPr>
          <a:lstStyle/>
          <a:p>
            <a:pPr defTabSz="694944">
              <a:spcAft>
                <a:spcPts val="600"/>
              </a:spcAft>
            </a:pPr>
            <a:r>
              <a:rPr lang="en-US" sz="1600" kern="1200" dirty="0">
                <a:solidFill>
                  <a:schemeClr val="tx1"/>
                </a:solidFill>
                <a:latin typeface="Times New Roman" panose="02020603050405020304" pitchFamily="18" charset="0"/>
                <a:ea typeface="+mn-ea"/>
                <a:cs typeface="Times New Roman" panose="02020603050405020304" pitchFamily="18" charset="0"/>
              </a:rPr>
              <a:t>Considering a waterfall approach, the linear nature of this method requires most of the development be completed before any feedback is given. Changes to the product at this stage will mean more planning and redesign. In an Agile approach, features are developed by priority, and feedback is given incrementally throughout development. This allows the team to pivot quickly when changes need to be made, regardless of how large those changes may be. Where in a waterfall approach the entire product is given one cycle, the same product is broken into “stories” of features, each given its own cycle of the process. A waterfall is a long marathon, while Agile is a series of quick sprints.</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018097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7DA1F35B-C8F7-4A5A-9339-7DA4D785B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c 18">
            <a:extLst>
              <a:ext uri="{FF2B5EF4-FFF2-40B4-BE49-F238E27FC236}">
                <a16:creationId xmlns:a16="http://schemas.microsoft.com/office/drawing/2014/main" id="{B2D4AD41-40DA-4A81-92F5-B6E3BA1ED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746107">
            <a:off x="8175088" y="457951"/>
            <a:ext cx="2987899" cy="2987899"/>
          </a:xfrm>
          <a:prstGeom prst="arc">
            <a:avLst>
              <a:gd name="adj1" fmla="val 14612914"/>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7DCF954-2FB9-7B32-0E2C-477A5C94A9DA}"/>
              </a:ext>
            </a:extLst>
          </p:cNvPr>
          <p:cNvSpPr>
            <a:spLocks noGrp="1"/>
          </p:cNvSpPr>
          <p:nvPr>
            <p:ph type="title"/>
          </p:nvPr>
        </p:nvSpPr>
        <p:spPr>
          <a:xfrm>
            <a:off x="836676" y="741675"/>
            <a:ext cx="10515600" cy="1325563"/>
          </a:xfrm>
        </p:spPr>
        <p:txBody>
          <a:bodyPr vert="horz" lIns="91440" tIns="45720" rIns="91440" bIns="45720" rtlCol="0" anchor="ctr">
            <a:normAutofit/>
          </a:bodyPr>
          <a:lstStyle/>
          <a:p>
            <a:pPr algn="ctr"/>
            <a:r>
              <a:rPr lang="en-US" b="1" dirty="0">
                <a:latin typeface="Times New Roman" panose="02020603050405020304" pitchFamily="18" charset="0"/>
                <a:cs typeface="Times New Roman" panose="02020603050405020304" pitchFamily="18" charset="0"/>
              </a:rPr>
              <a:t>When to choose</a:t>
            </a:r>
            <a:r>
              <a:rPr lang="en-US" b="1" kern="1200" dirty="0">
                <a:solidFill>
                  <a:schemeClr val="tx1"/>
                </a:solidFill>
                <a:latin typeface="Times New Roman" panose="02020603050405020304" pitchFamily="18" charset="0"/>
                <a:cs typeface="Times New Roman" panose="02020603050405020304" pitchFamily="18" charset="0"/>
              </a:rPr>
              <a:t> Waterfall or Agile Approach</a:t>
            </a:r>
          </a:p>
        </p:txBody>
      </p:sp>
      <p:sp>
        <p:nvSpPr>
          <p:cNvPr id="3" name="Text Placeholder 2">
            <a:extLst>
              <a:ext uri="{FF2B5EF4-FFF2-40B4-BE49-F238E27FC236}">
                <a16:creationId xmlns:a16="http://schemas.microsoft.com/office/drawing/2014/main" id="{A0736F85-C735-77BD-E867-7DFE3CD86547}"/>
              </a:ext>
            </a:extLst>
          </p:cNvPr>
          <p:cNvSpPr>
            <a:spLocks/>
          </p:cNvSpPr>
          <p:nvPr/>
        </p:nvSpPr>
        <p:spPr>
          <a:xfrm>
            <a:off x="1359500" y="2088633"/>
            <a:ext cx="4808054" cy="768045"/>
          </a:xfrm>
          <a:prstGeom prst="rect">
            <a:avLst/>
          </a:prstGeom>
        </p:spPr>
        <p:txBody>
          <a:bodyPr/>
          <a:lstStyle/>
          <a:p>
            <a:pPr marL="285750" indent="-285750" defTabSz="850392">
              <a:spcAft>
                <a:spcPts val="600"/>
              </a:spcAft>
              <a:buFont typeface="Arial" panose="020B0604020202020204" pitchFamily="34" charset="0"/>
              <a:buChar char="•"/>
            </a:pPr>
            <a:r>
              <a:rPr lang="en-US" sz="2200" b="1" kern="1200" dirty="0">
                <a:solidFill>
                  <a:schemeClr val="tx1"/>
                </a:solidFill>
                <a:latin typeface="Times New Roman" panose="02020603050405020304" pitchFamily="18" charset="0"/>
                <a:ea typeface="+mn-ea"/>
                <a:cs typeface="Times New Roman" panose="02020603050405020304" pitchFamily="18" charset="0"/>
              </a:rPr>
              <a:t>Waterfall Approach</a:t>
            </a:r>
            <a:endParaRPr lang="en-US" sz="2200" b="1"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C99E9F89-6161-003B-1D3E-2CBAED2FDB40}"/>
              </a:ext>
            </a:extLst>
          </p:cNvPr>
          <p:cNvSpPr>
            <a:spLocks/>
          </p:cNvSpPr>
          <p:nvPr/>
        </p:nvSpPr>
        <p:spPr>
          <a:xfrm>
            <a:off x="1686109" y="2692527"/>
            <a:ext cx="4808054" cy="3434748"/>
          </a:xfrm>
          <a:prstGeom prst="rect">
            <a:avLst/>
          </a:prstGeom>
        </p:spPr>
        <p:txBody>
          <a:bodyPr>
            <a:normAutofit/>
          </a:bodyPr>
          <a:lstStyle/>
          <a:p>
            <a:pPr marL="285750" indent="-285750" defTabSz="850392">
              <a:spcAft>
                <a:spcPts val="600"/>
              </a:spcAft>
              <a:buFont typeface="Courier New" panose="02070309020205020404" pitchFamily="49" charset="0"/>
              <a:buChar char="o"/>
            </a:pPr>
            <a:r>
              <a:rPr lang="en-US" sz="1600" kern="1200" dirty="0">
                <a:solidFill>
                  <a:schemeClr val="tx1"/>
                </a:solidFill>
                <a:latin typeface="Times New Roman" panose="02020603050405020304" pitchFamily="18" charset="0"/>
                <a:ea typeface="+mn-ea"/>
                <a:cs typeface="Times New Roman" panose="02020603050405020304" pitchFamily="18" charset="0"/>
              </a:rPr>
              <a:t>Relatively short time frame for delivery/development</a:t>
            </a:r>
          </a:p>
          <a:p>
            <a:pPr marL="285750" indent="-285750" defTabSz="850392">
              <a:spcAft>
                <a:spcPts val="600"/>
              </a:spcAft>
              <a:buFont typeface="Courier New" panose="02070309020205020404" pitchFamily="49" charset="0"/>
              <a:buChar char="o"/>
            </a:pPr>
            <a:r>
              <a:rPr lang="en-US" sz="1600" kern="1200" dirty="0">
                <a:solidFill>
                  <a:schemeClr val="tx1"/>
                </a:solidFill>
                <a:latin typeface="Times New Roman" panose="02020603050405020304" pitchFamily="18" charset="0"/>
                <a:ea typeface="+mn-ea"/>
                <a:cs typeface="Times New Roman" panose="02020603050405020304" pitchFamily="18" charset="0"/>
              </a:rPr>
              <a:t>Short feature list</a:t>
            </a:r>
          </a:p>
          <a:p>
            <a:pPr marL="285750" indent="-285750" defTabSz="850392">
              <a:spcAft>
                <a:spcPts val="600"/>
              </a:spcAft>
              <a:buFont typeface="Courier New" panose="02070309020205020404" pitchFamily="49" charset="0"/>
              <a:buChar char="o"/>
            </a:pPr>
            <a:r>
              <a:rPr lang="en-US" sz="1600" kern="1200" dirty="0">
                <a:solidFill>
                  <a:schemeClr val="tx1"/>
                </a:solidFill>
                <a:latin typeface="Times New Roman" panose="02020603050405020304" pitchFamily="18" charset="0"/>
                <a:ea typeface="+mn-ea"/>
                <a:cs typeface="Times New Roman" panose="02020603050405020304" pitchFamily="18" charset="0"/>
              </a:rPr>
              <a:t>Unlikely to change direction mid-project</a:t>
            </a:r>
          </a:p>
          <a:p>
            <a:pPr>
              <a:lnSpc>
                <a:spcPct val="100000"/>
              </a:lnSpc>
              <a:spcAft>
                <a:spcPts val="600"/>
              </a:spcAft>
            </a:pPr>
            <a:endParaRPr lang="en-US" sz="1600" dirty="0">
              <a:latin typeface="Times New Roman" panose="02020603050405020304" pitchFamily="18" charset="0"/>
              <a:cs typeface="Times New Roman" panose="02020603050405020304" pitchFamily="18" charset="0"/>
            </a:endParaRPr>
          </a:p>
        </p:txBody>
      </p:sp>
      <p:sp>
        <p:nvSpPr>
          <p:cNvPr id="5" name="Text Placeholder 4">
            <a:extLst>
              <a:ext uri="{FF2B5EF4-FFF2-40B4-BE49-F238E27FC236}">
                <a16:creationId xmlns:a16="http://schemas.microsoft.com/office/drawing/2014/main" id="{AF374BF1-5FE6-CB67-1D19-BDB6DE0B730B}"/>
              </a:ext>
            </a:extLst>
          </p:cNvPr>
          <p:cNvSpPr>
            <a:spLocks/>
          </p:cNvSpPr>
          <p:nvPr/>
        </p:nvSpPr>
        <p:spPr>
          <a:xfrm>
            <a:off x="6164072" y="2067238"/>
            <a:ext cx="4831733" cy="768045"/>
          </a:xfrm>
          <a:prstGeom prst="rect">
            <a:avLst/>
          </a:prstGeom>
        </p:spPr>
        <p:txBody>
          <a:bodyPr/>
          <a:lstStyle/>
          <a:p>
            <a:pPr marL="285750" indent="-285750" defTabSz="850392">
              <a:spcAft>
                <a:spcPts val="600"/>
              </a:spcAft>
              <a:buFont typeface="Arial" panose="020B0604020202020204" pitchFamily="34" charset="0"/>
              <a:buChar char="•"/>
            </a:pPr>
            <a:r>
              <a:rPr lang="en-US" sz="2200" b="1" kern="1200" dirty="0">
                <a:solidFill>
                  <a:schemeClr val="tx1"/>
                </a:solidFill>
                <a:latin typeface="Times New Roman" panose="02020603050405020304" pitchFamily="18" charset="0"/>
                <a:ea typeface="+mn-ea"/>
                <a:cs typeface="Times New Roman" panose="02020603050405020304" pitchFamily="18" charset="0"/>
              </a:rPr>
              <a:t>Agile Approach</a:t>
            </a:r>
            <a:endParaRPr lang="en-US" sz="2200" b="1" dirty="0">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9347DDFC-E7CC-8DB9-3233-28B159D3036F}"/>
              </a:ext>
            </a:extLst>
          </p:cNvPr>
          <p:cNvSpPr>
            <a:spLocks/>
          </p:cNvSpPr>
          <p:nvPr/>
        </p:nvSpPr>
        <p:spPr>
          <a:xfrm>
            <a:off x="6326857" y="2766910"/>
            <a:ext cx="4831733" cy="3434748"/>
          </a:xfrm>
          <a:prstGeom prst="rect">
            <a:avLst/>
          </a:prstGeom>
        </p:spPr>
        <p:txBody>
          <a:bodyPr>
            <a:normAutofit/>
          </a:bodyPr>
          <a:lstStyle/>
          <a:p>
            <a:pPr marL="403860" indent="-285750" defTabSz="850392">
              <a:spcBef>
                <a:spcPts val="1116"/>
              </a:spcBef>
              <a:buSzPts val="1600"/>
              <a:buFont typeface="Courier New" panose="02070309020205020404" pitchFamily="49" charset="0"/>
              <a:buChar char="o"/>
            </a:pPr>
            <a:r>
              <a:rPr lang="en-US" sz="1600" kern="1200" dirty="0">
                <a:solidFill>
                  <a:schemeClr val="tx1"/>
                </a:solidFill>
                <a:latin typeface="Times New Roman" panose="02020603050405020304" pitchFamily="18" charset="0"/>
                <a:ea typeface="+mn-ea"/>
                <a:cs typeface="Times New Roman" panose="02020603050405020304" pitchFamily="18" charset="0"/>
              </a:rPr>
              <a:t>Longer delivery time frame or more involved development</a:t>
            </a:r>
          </a:p>
          <a:p>
            <a:pPr marL="403860" indent="-285750" defTabSz="850392">
              <a:buSzPts val="1600"/>
              <a:buFont typeface="Courier New" panose="02070309020205020404" pitchFamily="49" charset="0"/>
              <a:buChar char="o"/>
            </a:pPr>
            <a:r>
              <a:rPr lang="en-US" sz="1600" kern="1200" dirty="0">
                <a:solidFill>
                  <a:schemeClr val="tx1"/>
                </a:solidFill>
                <a:latin typeface="Times New Roman" panose="02020603050405020304" pitchFamily="18" charset="0"/>
                <a:ea typeface="+mn-ea"/>
                <a:cs typeface="Times New Roman" panose="02020603050405020304" pitchFamily="18" charset="0"/>
              </a:rPr>
              <a:t>Long features list</a:t>
            </a:r>
          </a:p>
          <a:p>
            <a:pPr marL="403860" indent="-285750" defTabSz="850392">
              <a:buSzPts val="1600"/>
              <a:buFont typeface="Courier New" panose="02070309020205020404" pitchFamily="49" charset="0"/>
              <a:buChar char="o"/>
            </a:pPr>
            <a:r>
              <a:rPr lang="en-US" sz="1600" kern="1200" dirty="0">
                <a:solidFill>
                  <a:schemeClr val="tx1"/>
                </a:solidFill>
                <a:latin typeface="Times New Roman" panose="02020603050405020304" pitchFamily="18" charset="0"/>
                <a:ea typeface="+mn-ea"/>
                <a:cs typeface="Times New Roman" panose="02020603050405020304" pitchFamily="18" charset="0"/>
              </a:rPr>
              <a:t>Changing product features is likely</a:t>
            </a:r>
          </a:p>
          <a:p>
            <a:pPr marL="0" indent="0">
              <a:lnSpc>
                <a:spcPct val="100000"/>
              </a:lnSpc>
              <a:buNone/>
            </a:pPr>
            <a:endParaRPr lang="en-US" sz="16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9966E5C9-323E-EC26-B1EA-82857406D4A9}"/>
              </a:ext>
            </a:extLst>
          </p:cNvPr>
          <p:cNvSpPr txBox="1"/>
          <p:nvPr/>
        </p:nvSpPr>
        <p:spPr>
          <a:xfrm>
            <a:off x="906272" y="4470655"/>
            <a:ext cx="10515600" cy="830997"/>
          </a:xfrm>
          <a:prstGeom prst="rect">
            <a:avLst/>
          </a:prstGeom>
          <a:noFill/>
        </p:spPr>
        <p:txBody>
          <a:bodyPr wrap="square">
            <a:spAutoFit/>
          </a:bodyPr>
          <a:lstStyle/>
          <a:p>
            <a:pPr defTabSz="850392">
              <a:spcAft>
                <a:spcPts val="600"/>
              </a:spcAft>
            </a:pPr>
            <a:r>
              <a:rPr lang="en-US" sz="1600" kern="1200" dirty="0">
                <a:solidFill>
                  <a:schemeClr val="tx1"/>
                </a:solidFill>
                <a:latin typeface="Times New Roman" panose="02020603050405020304" pitchFamily="18" charset="0"/>
                <a:ea typeface="+mn-ea"/>
                <a:cs typeface="Times New Roman" panose="02020603050405020304" pitchFamily="18" charset="0"/>
              </a:rPr>
              <a:t>Agile demands a development team that is more self-sufficient and that communicates often with one another. While Agile is a more current approach to product development, the waterfall method remains helpful in many contexts and team arrangements.</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02360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Title 6">
            <a:extLst>
              <a:ext uri="{FF2B5EF4-FFF2-40B4-BE49-F238E27FC236}">
                <a16:creationId xmlns:a16="http://schemas.microsoft.com/office/drawing/2014/main" id="{FEEC68D9-1D0E-F610-5D3C-2FF8EC2B052D}"/>
              </a:ext>
            </a:extLst>
          </p:cNvPr>
          <p:cNvSpPr>
            <a:spLocks noGrp="1"/>
          </p:cNvSpPr>
          <p:nvPr>
            <p:ph type="title"/>
          </p:nvPr>
        </p:nvSpPr>
        <p:spPr>
          <a:xfrm>
            <a:off x="838200" y="365125"/>
            <a:ext cx="10515600" cy="1325563"/>
          </a:xfrm>
        </p:spPr>
        <p:txBody>
          <a:bodyPr>
            <a:normAutofit/>
          </a:bodyPr>
          <a:lstStyle/>
          <a:p>
            <a:pPr algn="ctr"/>
            <a:r>
              <a:rPr lang="en-US" b="1" dirty="0">
                <a:latin typeface="Times New Roman" panose="02020603050405020304" pitchFamily="18" charset="0"/>
                <a:cs typeface="Times New Roman" panose="02020603050405020304" pitchFamily="18" charset="0"/>
              </a:rPr>
              <a:t>References</a:t>
            </a:r>
          </a:p>
        </p:txBody>
      </p:sp>
      <p:sp>
        <p:nvSpPr>
          <p:cNvPr id="17" name="Arc 16">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8" name="Content Placeholder 7">
            <a:extLst>
              <a:ext uri="{FF2B5EF4-FFF2-40B4-BE49-F238E27FC236}">
                <a16:creationId xmlns:a16="http://schemas.microsoft.com/office/drawing/2014/main" id="{170A83E1-1417-B60B-BE63-EC3B3CD5FD4A}"/>
              </a:ext>
            </a:extLst>
          </p:cNvPr>
          <p:cNvSpPr>
            <a:spLocks noGrp="1"/>
          </p:cNvSpPr>
          <p:nvPr>
            <p:ph idx="1"/>
          </p:nvPr>
        </p:nvSpPr>
        <p:spPr>
          <a:xfrm>
            <a:off x="838200" y="1825625"/>
            <a:ext cx="10515600" cy="4351338"/>
          </a:xfrm>
        </p:spPr>
        <p:txBody>
          <a:bodyPr>
            <a:normAutofit/>
          </a:bodyPr>
          <a:lstStyle/>
          <a:p>
            <a:r>
              <a:rPr lang="en-US" sz="1600" dirty="0" err="1">
                <a:latin typeface="Times New Roman" panose="02020603050405020304" pitchFamily="18" charset="0"/>
                <a:cs typeface="Times New Roman" panose="02020603050405020304" pitchFamily="18" charset="0"/>
              </a:rPr>
              <a:t>Babik</a:t>
            </a:r>
            <a:r>
              <a:rPr lang="en-US" sz="1600" dirty="0">
                <a:latin typeface="Times New Roman" panose="02020603050405020304" pitchFamily="18" charset="0"/>
                <a:cs typeface="Times New Roman" panose="02020603050405020304" pitchFamily="18" charset="0"/>
              </a:rPr>
              <a:t>, D. (2022). Teaching Tip: Scrum Boot Camp: Introducing Students to Agile System Development. Journal of Information Systems Education, 33(3), 195–208.</a:t>
            </a:r>
          </a:p>
          <a:p>
            <a:r>
              <a:rPr lang="en-US" sz="1600" dirty="0">
                <a:latin typeface="Times New Roman" panose="02020603050405020304" pitchFamily="18" charset="0"/>
                <a:cs typeface="Times New Roman" panose="02020603050405020304" pitchFamily="18" charset="0"/>
              </a:rPr>
              <a:t>Cecil Rupp. (2020). Scaling Scrum Across Modern Enterprises : Implement Scrum and Lean-Agile Techniques Across Complex Products, Portfolios, and Programs in Large Organizations. </a:t>
            </a:r>
            <a:r>
              <a:rPr lang="en-US" sz="1600" dirty="0" err="1">
                <a:latin typeface="Times New Roman" panose="02020603050405020304" pitchFamily="18" charset="0"/>
                <a:cs typeface="Times New Roman" panose="02020603050405020304" pitchFamily="18" charset="0"/>
              </a:rPr>
              <a:t>Packt</a:t>
            </a:r>
            <a:r>
              <a:rPr lang="en-US" sz="1600" dirty="0">
                <a:latin typeface="Times New Roman" panose="02020603050405020304" pitchFamily="18" charset="0"/>
                <a:cs typeface="Times New Roman" panose="02020603050405020304" pitchFamily="18" charset="0"/>
              </a:rPr>
              <a:t> Publishing.</a:t>
            </a:r>
          </a:p>
          <a:p>
            <a:r>
              <a:rPr lang="en-US" sz="1600" dirty="0">
                <a:latin typeface="Times New Roman" panose="02020603050405020304" pitchFamily="18" charset="0"/>
                <a:cs typeface="Times New Roman" panose="02020603050405020304" pitchFamily="18" charset="0"/>
              </a:rPr>
              <a:t>Stray, V., </a:t>
            </a:r>
            <a:r>
              <a:rPr lang="en-US" sz="1600" dirty="0" err="1">
                <a:latin typeface="Times New Roman" panose="02020603050405020304" pitchFamily="18" charset="0"/>
                <a:cs typeface="Times New Roman" panose="02020603050405020304" pitchFamily="18" charset="0"/>
              </a:rPr>
              <a:t>Florea</a:t>
            </a:r>
            <a:r>
              <a:rPr lang="en-US" sz="1600" dirty="0">
                <a:latin typeface="Times New Roman" panose="02020603050405020304" pitchFamily="18" charset="0"/>
                <a:cs typeface="Times New Roman" panose="02020603050405020304" pitchFamily="18" charset="0"/>
              </a:rPr>
              <a:t>, R., &amp; </a:t>
            </a:r>
            <a:r>
              <a:rPr lang="en-US" sz="1600" dirty="0" err="1">
                <a:latin typeface="Times New Roman" panose="02020603050405020304" pitchFamily="18" charset="0"/>
                <a:cs typeface="Times New Roman" panose="02020603050405020304" pitchFamily="18" charset="0"/>
              </a:rPr>
              <a:t>Paruch</a:t>
            </a:r>
            <a:r>
              <a:rPr lang="en-US" sz="1600" dirty="0">
                <a:latin typeface="Times New Roman" panose="02020603050405020304" pitchFamily="18" charset="0"/>
                <a:cs typeface="Times New Roman" panose="02020603050405020304" pitchFamily="18" charset="0"/>
              </a:rPr>
              <a:t>, L. (2021). Exploring human factors of the agile software tester. SOFTWARE QUALITY JOURNAL. https://doi-org.ezproxy.snhu.edu/10.1007/s11219-021-09561-2</a:t>
            </a:r>
          </a:p>
          <a:p>
            <a:r>
              <a:rPr lang="en-US" sz="1600" dirty="0">
                <a:latin typeface="Times New Roman" panose="02020603050405020304" pitchFamily="18" charset="0"/>
                <a:cs typeface="Times New Roman" panose="02020603050405020304" pitchFamily="18" charset="0"/>
              </a:rPr>
              <a:t>Sinha, A., &amp; Das, P. (2021). Agile Methodology Vs. Traditional Waterfall SDLC: A case study on Quality Assurance process in Software Industry. 2021 5th International Conference on Electronics, Materials Engineering &amp; Nano-Technology (</a:t>
            </a:r>
            <a:r>
              <a:rPr lang="en-US" sz="1600" dirty="0" err="1">
                <a:latin typeface="Times New Roman" panose="02020603050405020304" pitchFamily="18" charset="0"/>
                <a:cs typeface="Times New Roman" panose="02020603050405020304" pitchFamily="18" charset="0"/>
              </a:rPr>
              <a:t>IEMENTech</a:t>
            </a:r>
            <a:r>
              <a:rPr lang="en-US" sz="1600" dirty="0">
                <a:latin typeface="Times New Roman" panose="02020603050405020304" pitchFamily="18" charset="0"/>
                <a:cs typeface="Times New Roman" panose="02020603050405020304" pitchFamily="18" charset="0"/>
              </a:rPr>
              <a:t>), Electronics, Materials Engineering &amp; Nano-Technology (</a:t>
            </a:r>
            <a:r>
              <a:rPr lang="en-US" sz="1600" dirty="0" err="1">
                <a:latin typeface="Times New Roman" panose="02020603050405020304" pitchFamily="18" charset="0"/>
                <a:cs typeface="Times New Roman" panose="02020603050405020304" pitchFamily="18" charset="0"/>
              </a:rPr>
              <a:t>IEMENTech</a:t>
            </a:r>
            <a:r>
              <a:rPr lang="en-US" sz="1600" dirty="0">
                <a:latin typeface="Times New Roman" panose="02020603050405020304" pitchFamily="18" charset="0"/>
                <a:cs typeface="Times New Roman" panose="02020603050405020304" pitchFamily="18" charset="0"/>
              </a:rPr>
              <a:t>), 2021 5th International Conference On, 1–4. </a:t>
            </a:r>
            <a:r>
              <a:rPr lang="en-US" sz="1600" dirty="0">
                <a:latin typeface="Times New Roman" panose="02020603050405020304" pitchFamily="18" charset="0"/>
                <a:cs typeface="Times New Roman" panose="02020603050405020304" pitchFamily="18" charset="0"/>
                <a:hlinkClick r:id="rId2"/>
              </a:rPr>
              <a:t>https://doi-org.ezproxy.snhu.edu/10.1109/IEMENTech53263.2021.9614779</a:t>
            </a:r>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Charles G. Cobb. (2015). The Project Manager’s Guide to Mastering Agile : Principles and Practices for an Adaptive Approach. Wiley.</a:t>
            </a: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72367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TM03457475[[fn=Frame]]</Template>
  <TotalTime>165</TotalTime>
  <Words>837</Words>
  <Application>Microsoft Office PowerPoint</Application>
  <PresentationFormat>Widescreen</PresentationFormat>
  <Paragraphs>60</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Aptos</vt:lpstr>
      <vt:lpstr>Aptos Display</vt:lpstr>
      <vt:lpstr>Arial</vt:lpstr>
      <vt:lpstr>Calibri</vt:lpstr>
      <vt:lpstr>Courier New</vt:lpstr>
      <vt:lpstr>Times New Roman</vt:lpstr>
      <vt:lpstr>Office Theme</vt:lpstr>
      <vt:lpstr>Agile Development </vt:lpstr>
      <vt:lpstr>Explaining the Scrum Agile Roles</vt:lpstr>
      <vt:lpstr>Explaining the Scrum Agile Roles Cont.</vt:lpstr>
      <vt:lpstr>Explaining Agile Phases</vt:lpstr>
      <vt:lpstr>Waterfall Approach Vs. Agile Approach</vt:lpstr>
      <vt:lpstr>When to choose Waterfall or Agile Approach</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Matthew Dziewiecki</dc:creator>
  <cp:lastModifiedBy>Matthew Dziewiecki</cp:lastModifiedBy>
  <cp:revision>7</cp:revision>
  <dcterms:created xsi:type="dcterms:W3CDTF">2024-06-18T21:13:10Z</dcterms:created>
  <dcterms:modified xsi:type="dcterms:W3CDTF">2024-06-20T00:16:00Z</dcterms:modified>
</cp:coreProperties>
</file>