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3" r:id="rId4"/>
    <p:sldId id="258" r:id="rId5"/>
    <p:sldId id="259" r:id="rId6"/>
    <p:sldId id="260" r:id="rId7"/>
    <p:sldId id="262" r:id="rId8"/>
    <p:sldId id="264" r:id="rId9"/>
  </p:sldIdLst>
  <p:sldSz cx="9144000" cy="6858000" type="screen4x3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70A1A4-B6DC-4686-BFC3-ADD527C86591}" v="2011" dt="2023-01-22T11:44:33.915"/>
    <p1510:client id="{7A791187-5C08-4C78-8563-34F5225C48D2}" v="284" dt="2023-01-22T11:42:29.8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53"/>
    <p:restoredTop sz="96247" autoAdjust="0"/>
  </p:normalViewPr>
  <p:slideViewPr>
    <p:cSldViewPr snapToGrid="0" snapToObjects="1">
      <p:cViewPr varScale="1">
        <p:scale>
          <a:sx n="65" d="100"/>
          <a:sy n="65" d="100"/>
        </p:scale>
        <p:origin x="1350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F95162-6873-F647-B392-BF6A1F606277}" type="datetimeFigureOut">
              <a:rPr lang="it-IT" smtClean="0"/>
              <a:t>23/01/2023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FDF8BA-B6A2-CC4D-B552-37BF044E104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468600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FDF8BA-B6A2-CC4D-B552-37BF044E1040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260976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23/01/2023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80815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23/01/2023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9310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23/01/2023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82130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23/01/2023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01116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23/01/2023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97685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23/01/2023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38557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23/01/2023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35088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23/01/2023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6758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23/01/2023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24255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23/01/2023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24671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23/01/2023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54062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182741" y="90093"/>
            <a:ext cx="876179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dirty="0"/>
              <a:t>Fare </a:t>
            </a:r>
            <a:r>
              <a:rPr lang="en-US" noProof="0" dirty="0" err="1"/>
              <a:t>clic</a:t>
            </a:r>
            <a:r>
              <a:rPr lang="en-US" noProof="0" dirty="0"/>
              <a:t> per </a:t>
            </a:r>
            <a:r>
              <a:rPr lang="en-US" noProof="0" dirty="0" err="1"/>
              <a:t>modificare</a:t>
            </a:r>
            <a:r>
              <a:rPr lang="en-US" noProof="0" dirty="0"/>
              <a:t>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82741" y="1350522"/>
            <a:ext cx="8761797" cy="4794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/>
              <a:t>Fare </a:t>
            </a:r>
            <a:r>
              <a:rPr lang="en-US" noProof="0" dirty="0" err="1"/>
              <a:t>clic</a:t>
            </a:r>
            <a:r>
              <a:rPr lang="en-US" noProof="0" dirty="0"/>
              <a:t> per </a:t>
            </a:r>
            <a:r>
              <a:rPr lang="en-US" noProof="0" dirty="0" err="1"/>
              <a:t>modificare</a:t>
            </a:r>
            <a:r>
              <a:rPr lang="en-US" noProof="0" dirty="0"/>
              <a:t> </a:t>
            </a:r>
            <a:r>
              <a:rPr lang="en-US" noProof="0" dirty="0" err="1"/>
              <a:t>gli</a:t>
            </a:r>
            <a:r>
              <a:rPr lang="en-US" noProof="0" dirty="0"/>
              <a:t> </a:t>
            </a:r>
            <a:r>
              <a:rPr lang="en-US" noProof="0" dirty="0" err="1"/>
              <a:t>stili</a:t>
            </a:r>
            <a:r>
              <a:rPr lang="en-US" noProof="0" dirty="0"/>
              <a:t> del </a:t>
            </a:r>
            <a:r>
              <a:rPr lang="en-US" noProof="0" dirty="0" err="1"/>
              <a:t>testo</a:t>
            </a:r>
            <a:r>
              <a:rPr lang="en-US" noProof="0" dirty="0"/>
              <a:t> </a:t>
            </a:r>
            <a:r>
              <a:rPr lang="en-US" noProof="0" dirty="0" err="1"/>
              <a:t>dello</a:t>
            </a:r>
            <a:r>
              <a:rPr lang="en-US" noProof="0" dirty="0"/>
              <a:t> schema</a:t>
            </a:r>
          </a:p>
          <a:p>
            <a:pPr lvl="1"/>
            <a:r>
              <a:rPr lang="en-US" noProof="0" dirty="0"/>
              <a:t>Secondo </a:t>
            </a:r>
            <a:r>
              <a:rPr lang="en-US" noProof="0" dirty="0" err="1"/>
              <a:t>livello</a:t>
            </a:r>
            <a:endParaRPr lang="en-US" noProof="0" dirty="0"/>
          </a:p>
          <a:p>
            <a:pPr lvl="2"/>
            <a:r>
              <a:rPr lang="en-US" noProof="0" dirty="0" err="1"/>
              <a:t>Terzo</a:t>
            </a:r>
            <a:r>
              <a:rPr lang="en-US" noProof="0" dirty="0"/>
              <a:t> </a:t>
            </a:r>
            <a:r>
              <a:rPr lang="en-US" noProof="0" dirty="0" err="1"/>
              <a:t>livello</a:t>
            </a:r>
            <a:endParaRPr lang="en-US" noProof="0" dirty="0"/>
          </a:p>
          <a:p>
            <a:pPr lvl="3"/>
            <a:r>
              <a:rPr lang="en-US" noProof="0" dirty="0"/>
              <a:t>Quarto </a:t>
            </a:r>
            <a:r>
              <a:rPr lang="en-US" noProof="0" dirty="0" err="1"/>
              <a:t>livello</a:t>
            </a:r>
            <a:endParaRPr lang="en-US" noProof="0" dirty="0"/>
          </a:p>
          <a:p>
            <a:pPr lvl="4"/>
            <a:r>
              <a:rPr lang="en-US" noProof="0" dirty="0" err="1"/>
              <a:t>Quinto</a:t>
            </a:r>
            <a:r>
              <a:rPr lang="en-US" noProof="0" dirty="0"/>
              <a:t> </a:t>
            </a:r>
            <a:r>
              <a:rPr lang="en-US" noProof="0" dirty="0" err="1"/>
              <a:t>livello</a:t>
            </a:r>
            <a:endParaRPr lang="en-US" noProof="0" dirty="0"/>
          </a:p>
        </p:txBody>
      </p:sp>
      <p:pic>
        <p:nvPicPr>
          <p:cNvPr id="9" name="Immagine 8" descr="crossLabLogo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0101" y="6226140"/>
            <a:ext cx="1556700" cy="511003"/>
          </a:xfrm>
          <a:prstGeom prst="rect">
            <a:avLst/>
          </a:prstGeom>
        </p:spPr>
      </p:pic>
      <p:pic>
        <p:nvPicPr>
          <p:cNvPr id="10" name="Immagine 9" descr="Schermata 2019-07-02 alle 11.33.44.pn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742" y="6226140"/>
            <a:ext cx="2392045" cy="548860"/>
          </a:xfrm>
          <a:prstGeom prst="rect">
            <a:avLst/>
          </a:prstGeom>
        </p:spPr>
      </p:pic>
      <p:pic>
        <p:nvPicPr>
          <p:cNvPr id="12" name="Immagine 11" descr="logoUnipi.png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848" y="6144979"/>
            <a:ext cx="1307462" cy="696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882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12" Type="http://schemas.openxmlformats.org/officeDocument/2006/relationships/image" Target="../media/image17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svg"/><Relationship Id="rId10" Type="http://schemas.openxmlformats.org/officeDocument/2006/relationships/image" Target="../media/image15.sv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</p:spPr>
        <p:txBody>
          <a:bodyPr>
            <a:normAutofit fontScale="90000"/>
          </a:bodyPr>
          <a:lstStyle/>
          <a:p>
            <a:r>
              <a:rPr lang="en-US" sz="3900" dirty="0"/>
              <a:t>Large-Scale and Multi-Structured Databases</a:t>
            </a:r>
            <a:br>
              <a:rPr lang="en-US" dirty="0"/>
            </a:br>
            <a:r>
              <a:rPr lang="en-US" b="1" i="1" dirty="0"/>
              <a:t>Project Design</a:t>
            </a:r>
            <a:br>
              <a:rPr lang="en-US" b="1" i="1" dirty="0"/>
            </a:br>
            <a:r>
              <a:rPr lang="en-US" b="1" i="1" dirty="0"/>
              <a:t>Social News</a:t>
            </a:r>
            <a:endParaRPr lang="en-US" sz="3300" i="1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6867523" y="5229225"/>
            <a:ext cx="1876425" cy="876300"/>
          </a:xfrm>
        </p:spPr>
        <p:txBody>
          <a:bodyPr>
            <a:normAutofit lnSpcReduction="10000"/>
          </a:bodyPr>
          <a:lstStyle/>
          <a:p>
            <a:pPr algn="r"/>
            <a:r>
              <a:rPr lang="it-IT" sz="1600" dirty="0"/>
              <a:t>Biondi Matteo</a:t>
            </a:r>
          </a:p>
          <a:p>
            <a:pPr algn="r"/>
            <a:r>
              <a:rPr lang="it-IT" sz="1600" dirty="0" err="1"/>
              <a:t>Burgisi</a:t>
            </a:r>
            <a:r>
              <a:rPr lang="it-IT" sz="1600" dirty="0"/>
              <a:t> Martina</a:t>
            </a:r>
          </a:p>
          <a:p>
            <a:pPr algn="r"/>
            <a:r>
              <a:rPr lang="it-IT" sz="1600" dirty="0"/>
              <a:t>Cristofani Federico</a:t>
            </a:r>
          </a:p>
        </p:txBody>
      </p:sp>
    </p:spTree>
    <p:extLst>
      <p:ext uri="{BB962C8B-B14F-4D97-AF65-F5344CB8AC3E}">
        <p14:creationId xmlns:p14="http://schemas.microsoft.com/office/powerpoint/2010/main" val="1621469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B33632E-76E6-2A49-A199-3826627DF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Highlights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A701C8F0-FB4C-4E4E-804F-9EE05D7441C4}"/>
              </a:ext>
            </a:extLst>
          </p:cNvPr>
          <p:cNvSpPr txBox="1"/>
          <p:nvPr/>
        </p:nvSpPr>
        <p:spPr>
          <a:xfrm>
            <a:off x="424543" y="1404256"/>
            <a:ext cx="8343900" cy="4613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ypes of </a:t>
            </a:r>
            <a:r>
              <a:rPr lang="en-GB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users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readers, reporters, and administrators.</a:t>
            </a:r>
          </a:p>
          <a:p>
            <a:pPr marL="285750" lvl="0" indent="-28575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GB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Readers can 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search for reporters or posts, view and comment on posts, delete a comment follow reporters, view the most influential and popular reporters and view their own profile.</a:t>
            </a:r>
          </a:p>
          <a:p>
            <a:pPr marL="285750" lvl="0" indent="-28575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GB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Reporters can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post and delete articles, view statistics about most active time of the day and their own most popular posts, and view their own profile.</a:t>
            </a:r>
          </a:p>
          <a:p>
            <a:pPr marL="285750" lvl="0" indent="-28575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GB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Administrators can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view statistics about readers and reporters, register new verified reporters, search and delete registered users and comments/posts.</a:t>
            </a:r>
          </a:p>
          <a:p>
            <a:pPr marL="285750" lvl="0" indent="-28575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GB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system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a website application that uses encryption for passwords, secure communication and is available 24/7.</a:t>
            </a:r>
          </a:p>
          <a:p>
            <a:pPr marL="285750" lvl="0" indent="-285750" algn="just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Available </a:t>
            </a:r>
            <a:r>
              <a:rPr lang="en-GB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statistics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include: most active readers, most popular reporters, gender statistics, nationality statistics, hot posts of the day, most active moment of the day and new suggested reporters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111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11D8A20-7DC5-3042-A86D-62CF3361A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Actors and main supported functionalities</a:t>
            </a:r>
          </a:p>
        </p:txBody>
      </p:sp>
      <p:pic>
        <p:nvPicPr>
          <p:cNvPr id="4" name="Elemento grafico 3">
            <a:extLst>
              <a:ext uri="{FF2B5EF4-FFF2-40B4-BE49-F238E27FC236}">
                <a16:creationId xmlns:a16="http://schemas.microsoft.com/office/drawing/2014/main" id="{89154A41-B1DE-BC4B-2100-FAEC234324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90950" y="1285169"/>
            <a:ext cx="3562100" cy="4817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998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FA93700-7F87-6E45-9902-A8B2384A3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Description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068E8217-0879-6045-A028-80534F620714}"/>
              </a:ext>
            </a:extLst>
          </p:cNvPr>
          <p:cNvSpPr txBox="1"/>
          <p:nvPr/>
        </p:nvSpPr>
        <p:spPr>
          <a:xfrm>
            <a:off x="397485" y="1366897"/>
            <a:ext cx="8349029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/>
              <a:t>Source: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https://github.com/jbencina/facebook-news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https://www.kaggle.com/datasets/bwandowando/breaking-news-twitter-dataset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https://randomuser.me/</a:t>
            </a:r>
            <a:endParaRPr lang="en-US" sz="1600" dirty="0"/>
          </a:p>
          <a:p>
            <a:pPr lvl="0"/>
            <a:endParaRPr lang="en-US" sz="1400" b="1" i="1" dirty="0"/>
          </a:p>
          <a:p>
            <a:pPr lvl="0"/>
            <a:r>
              <a:rPr lang="en-US" sz="2000" b="1" i="1" dirty="0"/>
              <a:t>Description: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Facebook posts and comments on news outlet pages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Breaking news tweets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Randomly generated users</a:t>
            </a:r>
          </a:p>
          <a:p>
            <a:endParaRPr lang="en-GB" sz="1400" dirty="0"/>
          </a:p>
          <a:p>
            <a:pPr lvl="0"/>
            <a:r>
              <a:rPr lang="en-US" sz="2000" b="1" i="1" dirty="0"/>
              <a:t>Volume: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/>
              <a:t>Post\Tweet and comments after being cleaned at least 104MB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/>
              <a:t>Generated users 150.000, estimated considering number of real authors of comments and posts</a:t>
            </a:r>
          </a:p>
          <a:p>
            <a:pPr lvl="0"/>
            <a:endParaRPr lang="en-US" sz="1400" dirty="0"/>
          </a:p>
          <a:p>
            <a:pPr lvl="0"/>
            <a:r>
              <a:rPr lang="en-US" sz="2000" b="1" i="1" dirty="0"/>
              <a:t>Variety</a:t>
            </a:r>
            <a:r>
              <a:rPr lang="en-US" sz="2000" dirty="0"/>
              <a:t>: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/>
              <a:t>Data comes from two different sources (Twitter and Facebook)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/>
              <a:t>Some data attribute are optional </a:t>
            </a:r>
          </a:p>
        </p:txBody>
      </p:sp>
    </p:spTree>
    <p:extLst>
      <p:ext uri="{BB962C8B-B14F-4D97-AF65-F5344CB8AC3E}">
        <p14:creationId xmlns:p14="http://schemas.microsoft.com/office/powerpoint/2010/main" val="1056679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31A7364-9B4E-DC49-AA70-BE5A302DE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UML Class Diagram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3E9DAAC8-9594-D906-1689-78503E234A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2480" y="1400175"/>
            <a:ext cx="6282317" cy="4259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792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C7EEC7-48BB-B542-9A2A-E3C09D99B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Requirements and Entities </a:t>
            </a:r>
            <a:br>
              <a:rPr lang="en-US" dirty="0"/>
            </a:br>
            <a:r>
              <a:rPr lang="en-US" dirty="0"/>
              <a:t>handled by Document DB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FE49C0D5-8D53-0BC0-888F-CCF0DEDFEF0D}"/>
              </a:ext>
            </a:extLst>
          </p:cNvPr>
          <p:cNvSpPr txBox="1"/>
          <p:nvPr/>
        </p:nvSpPr>
        <p:spPr>
          <a:xfrm>
            <a:off x="589935" y="1386348"/>
            <a:ext cx="7860891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Entities: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User (Reader, Reporter, Admin)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Comment</a:t>
            </a:r>
          </a:p>
          <a:p>
            <a:endParaRPr lang="en-US" dirty="0"/>
          </a:p>
          <a:p>
            <a:r>
              <a:rPr lang="en-US" sz="2000" b="1" dirty="0"/>
              <a:t>Statistics and queries: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Most active readers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reader with highest number of comments in the last period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Most popular reporters</a:t>
            </a:r>
            <a:r>
              <a:rPr lang="en-US" dirty="0"/>
              <a:t>, reporter with highest number of followers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Gender\Nationality statistics</a:t>
            </a:r>
            <a:r>
              <a:rPr lang="en-US" dirty="0"/>
              <a:t>, users per gender\nationality in the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Hot posts of the day</a:t>
            </a:r>
            <a:r>
              <a:rPr lang="en-US" dirty="0"/>
              <a:t>, top 10 most commented posts of the day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Most active moment</a:t>
            </a:r>
            <a:r>
              <a:rPr lang="en-US" dirty="0"/>
              <a:t> of the day</a:t>
            </a:r>
          </a:p>
        </p:txBody>
      </p:sp>
    </p:spTree>
    <p:extLst>
      <p:ext uri="{BB962C8B-B14F-4D97-AF65-F5344CB8AC3E}">
        <p14:creationId xmlns:p14="http://schemas.microsoft.com/office/powerpoint/2010/main" val="877565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C7EEC7-48BB-B542-9A2A-E3C09D99B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Requirements and Entities </a:t>
            </a:r>
            <a:br>
              <a:rPr lang="en-US" dirty="0"/>
            </a:br>
            <a:r>
              <a:rPr lang="en-US" dirty="0"/>
              <a:t>handled by Graph DB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DA4F3D7F-FD5B-8BDB-9471-FC5C8BE26B6C}"/>
              </a:ext>
            </a:extLst>
          </p:cNvPr>
          <p:cNvSpPr txBox="1"/>
          <p:nvPr/>
        </p:nvSpPr>
        <p:spPr>
          <a:xfrm>
            <a:off x="589935" y="1386348"/>
            <a:ext cx="7860891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Entities: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User (Reader, Reporter)</a:t>
            </a:r>
          </a:p>
          <a:p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/>
              <a:t>Graph DB maintains only the essential information to handle the “follow” relationship between readers and reporters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/>
              <a:t>Relationship are unidirectional and the only ones admitted are from reader to reporter</a:t>
            </a:r>
          </a:p>
          <a:p>
            <a:endParaRPr lang="en-US" dirty="0"/>
          </a:p>
          <a:p>
            <a:r>
              <a:rPr lang="en-US" sz="2000" b="1" dirty="0"/>
              <a:t>Statistics and queries: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Given a reader, </a:t>
            </a:r>
            <a:r>
              <a:rPr lang="en-US" b="1" i="1" dirty="0"/>
              <a:t>retrieve his\her followed reporters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Suggest the most followed reporters</a:t>
            </a:r>
            <a:r>
              <a:rPr lang="en-GB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that reader doesn’t follow yet</a:t>
            </a:r>
            <a:endParaRPr lang="en-US" b="1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27430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A91C834-1531-EF45-9F75-1C146E72C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Software Architecture Preliminary Idea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1106BE54-4991-7B40-B605-26279527E87B}"/>
              </a:ext>
            </a:extLst>
          </p:cNvPr>
          <p:cNvSpPr txBox="1"/>
          <p:nvPr/>
        </p:nvSpPr>
        <p:spPr>
          <a:xfrm>
            <a:off x="473332" y="1190012"/>
            <a:ext cx="8180614" cy="2126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Java EE webapp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Tomcat application server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MongoDB and Neo4J databases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Server-side dependencies resolved by Maven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Client user interface build via Bootstrap components and </a:t>
            </a:r>
            <a:r>
              <a:rPr lang="en-US" err="1"/>
              <a:t>Javascript</a:t>
            </a:r>
            <a:endParaRPr lang="en-US"/>
          </a:p>
        </p:txBody>
      </p:sp>
      <p:grpSp>
        <p:nvGrpSpPr>
          <p:cNvPr id="22" name="Gruppo 21">
            <a:extLst>
              <a:ext uri="{FF2B5EF4-FFF2-40B4-BE49-F238E27FC236}">
                <a16:creationId xmlns:a16="http://schemas.microsoft.com/office/drawing/2014/main" id="{825E80BE-5C70-C9D7-167B-82A138397A1D}"/>
              </a:ext>
            </a:extLst>
          </p:cNvPr>
          <p:cNvGrpSpPr/>
          <p:nvPr/>
        </p:nvGrpSpPr>
        <p:grpSpPr>
          <a:xfrm>
            <a:off x="570894" y="3353252"/>
            <a:ext cx="8002211" cy="2684270"/>
            <a:chOff x="570894" y="3380628"/>
            <a:chExt cx="8002211" cy="2684270"/>
          </a:xfrm>
        </p:grpSpPr>
        <p:sp>
          <p:nvSpPr>
            <p:cNvPr id="18" name="Rettangolo con angoli arrotondati 17">
              <a:extLst>
                <a:ext uri="{FF2B5EF4-FFF2-40B4-BE49-F238E27FC236}">
                  <a16:creationId xmlns:a16="http://schemas.microsoft.com/office/drawing/2014/main" id="{E6FABF44-20DC-CDE9-2CA4-C03AAA1D8564}"/>
                </a:ext>
              </a:extLst>
            </p:cNvPr>
            <p:cNvSpPr/>
            <p:nvPr/>
          </p:nvSpPr>
          <p:spPr>
            <a:xfrm>
              <a:off x="570894" y="3713584"/>
              <a:ext cx="2351314" cy="2351314"/>
            </a:xfrm>
            <a:prstGeom prst="roundRect">
              <a:avLst/>
            </a:prstGeom>
            <a:noFill/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5" name="Elemento grafico 4">
              <a:extLst>
                <a:ext uri="{FF2B5EF4-FFF2-40B4-BE49-F238E27FC236}">
                  <a16:creationId xmlns:a16="http://schemas.microsoft.com/office/drawing/2014/main" id="{133A3215-8B53-44A6-4D5F-53261D9D71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607851" y="5215842"/>
              <a:ext cx="1911575" cy="483516"/>
            </a:xfrm>
            <a:prstGeom prst="rect">
              <a:avLst/>
            </a:prstGeom>
          </p:spPr>
        </p:pic>
        <p:pic>
          <p:nvPicPr>
            <p:cNvPr id="7" name="Elemento grafico 6">
              <a:extLst>
                <a:ext uri="{FF2B5EF4-FFF2-40B4-BE49-F238E27FC236}">
                  <a16:creationId xmlns:a16="http://schemas.microsoft.com/office/drawing/2014/main" id="{8EF78E34-CF9C-DE41-9941-8DE9C07E6F6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722739" y="3771325"/>
              <a:ext cx="1439248" cy="1018545"/>
            </a:xfrm>
            <a:prstGeom prst="rect">
              <a:avLst/>
            </a:prstGeom>
          </p:spPr>
        </p:pic>
        <p:pic>
          <p:nvPicPr>
            <p:cNvPr id="13" name="Elemento grafico 12">
              <a:extLst>
                <a:ext uri="{FF2B5EF4-FFF2-40B4-BE49-F238E27FC236}">
                  <a16:creationId xmlns:a16="http://schemas.microsoft.com/office/drawing/2014/main" id="{CD811F9D-DD11-DB4E-04CF-AB66BCD1AE5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213600" y="3944058"/>
              <a:ext cx="988101" cy="787393"/>
            </a:xfrm>
            <a:prstGeom prst="rect">
              <a:avLst/>
            </a:prstGeom>
          </p:spPr>
        </p:pic>
        <p:pic>
          <p:nvPicPr>
            <p:cNvPr id="14" name="Immagine 13">
              <a:extLst>
                <a:ext uri="{FF2B5EF4-FFF2-40B4-BE49-F238E27FC236}">
                  <a16:creationId xmlns:a16="http://schemas.microsoft.com/office/drawing/2014/main" id="{98A30D18-05D8-0750-6932-4A38186E8CB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527074" y="4182120"/>
              <a:ext cx="1439248" cy="540149"/>
            </a:xfrm>
            <a:prstGeom prst="rect">
              <a:avLst/>
            </a:prstGeom>
          </p:spPr>
        </p:pic>
        <p:pic>
          <p:nvPicPr>
            <p:cNvPr id="15" name="Elemento grafico 14">
              <a:extLst>
                <a:ext uri="{FF2B5EF4-FFF2-40B4-BE49-F238E27FC236}">
                  <a16:creationId xmlns:a16="http://schemas.microsoft.com/office/drawing/2014/main" id="{8E8ADD95-7C5E-B2D3-4A60-4C02D4B6C9C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6160686" y="4789870"/>
              <a:ext cx="2172024" cy="585451"/>
            </a:xfrm>
            <a:prstGeom prst="rect">
              <a:avLst/>
            </a:prstGeom>
          </p:spPr>
        </p:pic>
        <p:pic>
          <p:nvPicPr>
            <p:cNvPr id="17" name="Elemento grafico 16">
              <a:extLst>
                <a:ext uri="{FF2B5EF4-FFF2-40B4-BE49-F238E27FC236}">
                  <a16:creationId xmlns:a16="http://schemas.microsoft.com/office/drawing/2014/main" id="{AAF632D5-F60D-799E-1C0B-25360C23309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350064" y="5169516"/>
              <a:ext cx="715171" cy="715171"/>
            </a:xfrm>
            <a:prstGeom prst="rect">
              <a:avLst/>
            </a:prstGeom>
          </p:spPr>
        </p:pic>
        <p:sp>
          <p:nvSpPr>
            <p:cNvPr id="19" name="Rettangolo con angoli arrotondati 18">
              <a:extLst>
                <a:ext uri="{FF2B5EF4-FFF2-40B4-BE49-F238E27FC236}">
                  <a16:creationId xmlns:a16="http://schemas.microsoft.com/office/drawing/2014/main" id="{24800C7C-48A0-A859-5A0D-3C72C8502551}"/>
                </a:ext>
              </a:extLst>
            </p:cNvPr>
            <p:cNvSpPr/>
            <p:nvPr/>
          </p:nvSpPr>
          <p:spPr>
            <a:xfrm>
              <a:off x="3200400" y="3707779"/>
              <a:ext cx="5372705" cy="2351314"/>
            </a:xfrm>
            <a:prstGeom prst="roundRect">
              <a:avLst/>
            </a:prstGeom>
            <a:noFill/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CasellaDiTesto 19">
              <a:extLst>
                <a:ext uri="{FF2B5EF4-FFF2-40B4-BE49-F238E27FC236}">
                  <a16:creationId xmlns:a16="http://schemas.microsoft.com/office/drawing/2014/main" id="{6887E68D-CB69-B9E4-0122-22BD84045577}"/>
                </a:ext>
              </a:extLst>
            </p:cNvPr>
            <p:cNvSpPr txBox="1"/>
            <p:nvPr/>
          </p:nvSpPr>
          <p:spPr>
            <a:xfrm>
              <a:off x="5382447" y="3388058"/>
              <a:ext cx="10086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400" b="1" i="1"/>
                <a:t>Server-side</a:t>
              </a:r>
              <a:endParaRPr lang="en-GB" b="1" i="1"/>
            </a:p>
          </p:txBody>
        </p:sp>
        <p:sp>
          <p:nvSpPr>
            <p:cNvPr id="21" name="CasellaDiTesto 20">
              <a:extLst>
                <a:ext uri="{FF2B5EF4-FFF2-40B4-BE49-F238E27FC236}">
                  <a16:creationId xmlns:a16="http://schemas.microsoft.com/office/drawing/2014/main" id="{1EBF2C92-4106-D04B-8221-C6DEF8F6FC52}"/>
                </a:ext>
              </a:extLst>
            </p:cNvPr>
            <p:cNvSpPr txBox="1"/>
            <p:nvPr/>
          </p:nvSpPr>
          <p:spPr>
            <a:xfrm>
              <a:off x="1225818" y="3380628"/>
              <a:ext cx="96366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400" b="1" i="1"/>
                <a:t>Client-side</a:t>
              </a:r>
              <a:endParaRPr lang="en-GB" sz="1400" b="1" i="1"/>
            </a:p>
          </p:txBody>
        </p:sp>
      </p:grpSp>
    </p:spTree>
    <p:extLst>
      <p:ext uri="{BB962C8B-B14F-4D97-AF65-F5344CB8AC3E}">
        <p14:creationId xmlns:p14="http://schemas.microsoft.com/office/powerpoint/2010/main" val="358208835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4348</TotalTime>
  <Words>453</Words>
  <Application>Microsoft Office PowerPoint</Application>
  <PresentationFormat>Presentazione su schermo (4:3)</PresentationFormat>
  <Paragraphs>62</Paragraphs>
  <Slides>8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2" baseType="lpstr">
      <vt:lpstr>Arial</vt:lpstr>
      <vt:lpstr>Calibri</vt:lpstr>
      <vt:lpstr>Wingdings</vt:lpstr>
      <vt:lpstr>Tema di Office</vt:lpstr>
      <vt:lpstr>Large-Scale and Multi-Structured Databases Project Design Social News</vt:lpstr>
      <vt:lpstr>Application Highlights</vt:lpstr>
      <vt:lpstr>Actors and main supported functionalities</vt:lpstr>
      <vt:lpstr>Dataset Description</vt:lpstr>
      <vt:lpstr>Preliminary UML Class Diagram</vt:lpstr>
      <vt:lpstr>Requirements and Entities  handled by Document DB</vt:lpstr>
      <vt:lpstr>Requirements and Entities  handled by Graph DB</vt:lpstr>
      <vt:lpstr>Software Architecture Preliminary Idea</vt:lpstr>
    </vt:vector>
  </TitlesOfParts>
  <Company>Università di Pisa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Large Scale and Non-Structured Databases The Database Revolutions</dc:title>
  <dc:creator>Francesco  Marcelloni</dc:creator>
  <cp:lastModifiedBy>Matteo Biondi</cp:lastModifiedBy>
  <cp:revision>151</cp:revision>
  <dcterms:created xsi:type="dcterms:W3CDTF">2019-07-02T09:26:30Z</dcterms:created>
  <dcterms:modified xsi:type="dcterms:W3CDTF">2023-01-23T11:39:27Z</dcterms:modified>
</cp:coreProperties>
</file>