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05020-519C-4DBD-8877-EF142B73A57C}" v="21" dt="2023-01-25T11:29:16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609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Fare </a:t>
            </a:r>
            <a:r>
              <a:rPr lang="en-US" noProof="0" err="1"/>
              <a:t>clic</a:t>
            </a:r>
            <a:r>
              <a:rPr lang="en-US" noProof="0"/>
              <a:t> per </a:t>
            </a:r>
            <a:r>
              <a:rPr lang="en-US" noProof="0" err="1"/>
              <a:t>modificare</a:t>
            </a:r>
            <a:r>
              <a:rPr lang="en-US" noProof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Fare </a:t>
            </a:r>
            <a:r>
              <a:rPr lang="en-US" noProof="0" err="1"/>
              <a:t>clic</a:t>
            </a:r>
            <a:r>
              <a:rPr lang="en-US" noProof="0"/>
              <a:t> per </a:t>
            </a:r>
            <a:r>
              <a:rPr lang="en-US" noProof="0" err="1"/>
              <a:t>modificare</a:t>
            </a:r>
            <a:r>
              <a:rPr lang="en-US" noProof="0"/>
              <a:t> </a:t>
            </a:r>
            <a:r>
              <a:rPr lang="en-US" noProof="0" err="1"/>
              <a:t>gli</a:t>
            </a:r>
            <a:r>
              <a:rPr lang="en-US" noProof="0"/>
              <a:t> </a:t>
            </a:r>
            <a:r>
              <a:rPr lang="en-US" noProof="0" err="1"/>
              <a:t>stili</a:t>
            </a:r>
            <a:r>
              <a:rPr lang="en-US" noProof="0"/>
              <a:t> del </a:t>
            </a:r>
            <a:r>
              <a:rPr lang="en-US" noProof="0" err="1"/>
              <a:t>testo</a:t>
            </a:r>
            <a:r>
              <a:rPr lang="en-US" noProof="0"/>
              <a:t> </a:t>
            </a:r>
            <a:r>
              <a:rPr lang="en-US" noProof="0" err="1"/>
              <a:t>dello</a:t>
            </a:r>
            <a:r>
              <a:rPr lang="en-US" noProof="0"/>
              <a:t> schema</a:t>
            </a:r>
          </a:p>
          <a:p>
            <a:pPr lvl="1"/>
            <a:r>
              <a:rPr lang="en-US" noProof="0"/>
              <a:t>Secondo </a:t>
            </a:r>
            <a:r>
              <a:rPr lang="en-US" noProof="0" err="1"/>
              <a:t>livello</a:t>
            </a:r>
            <a:endParaRPr lang="en-US" noProof="0"/>
          </a:p>
          <a:p>
            <a:pPr lvl="2"/>
            <a:r>
              <a:rPr lang="en-US" noProof="0" err="1"/>
              <a:t>Terzo</a:t>
            </a:r>
            <a:r>
              <a:rPr lang="en-US" noProof="0"/>
              <a:t> </a:t>
            </a:r>
            <a:r>
              <a:rPr lang="en-US" noProof="0" err="1"/>
              <a:t>livello</a:t>
            </a:r>
            <a:endParaRPr lang="en-US" noProof="0"/>
          </a:p>
          <a:p>
            <a:pPr lvl="3"/>
            <a:r>
              <a:rPr lang="en-US" noProof="0"/>
              <a:t>Quarto </a:t>
            </a:r>
            <a:r>
              <a:rPr lang="en-US" noProof="0" err="1"/>
              <a:t>livello</a:t>
            </a:r>
            <a:endParaRPr lang="en-US" noProof="0"/>
          </a:p>
          <a:p>
            <a:pPr lvl="4"/>
            <a:r>
              <a:rPr lang="en-US" noProof="0" err="1"/>
              <a:t>Quinto</a:t>
            </a:r>
            <a:r>
              <a:rPr lang="en-US" noProof="0"/>
              <a:t> </a:t>
            </a:r>
            <a:r>
              <a:rPr lang="en-US" noProof="0" err="1"/>
              <a:t>livello</a:t>
            </a:r>
            <a:endParaRPr lang="en-US" noProof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/>
              <a:t>Large-Scale and Multi-Structured Databases</a:t>
            </a:r>
            <a:br>
              <a:rPr lang="en-US"/>
            </a:br>
            <a:r>
              <a:rPr lang="en-US" b="1" i="1"/>
              <a:t>Project Design</a:t>
            </a:r>
            <a:br>
              <a:rPr lang="en-US" b="1" i="1"/>
            </a:br>
            <a:r>
              <a:rPr lang="en-US" b="1" i="1"/>
              <a:t>Social News</a:t>
            </a:r>
            <a:endParaRPr lang="en-US" sz="3300" i="1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67523" y="5229225"/>
            <a:ext cx="1876425" cy="876300"/>
          </a:xfrm>
        </p:spPr>
        <p:txBody>
          <a:bodyPr>
            <a:normAutofit lnSpcReduction="10000"/>
          </a:bodyPr>
          <a:lstStyle/>
          <a:p>
            <a:pPr algn="r"/>
            <a:r>
              <a:rPr lang="it-IT" sz="1600"/>
              <a:t>Biondi Matteo</a:t>
            </a:r>
          </a:p>
          <a:p>
            <a:pPr algn="r"/>
            <a:r>
              <a:rPr lang="it-IT" sz="1600" err="1"/>
              <a:t>Burgisi</a:t>
            </a:r>
            <a:r>
              <a:rPr lang="it-IT" sz="1600"/>
              <a:t> Martina</a:t>
            </a:r>
          </a:p>
          <a:p>
            <a:pPr algn="r"/>
            <a:r>
              <a:rPr lang="it-IT" sz="1600"/>
              <a:t>Cristofani Federico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ypes of </a:t>
            </a:r>
            <a:r>
              <a:rPr lang="en-GB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readers, reporters, and administrators.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Readers can </a:t>
            </a: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for reporters or posts, view and comment on posts, delete a comment follow reporters, view the most influential and popular reporters and view their own profile.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Reporters can</a:t>
            </a: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post and delete articles, view statistics about most active time of the day and their own most popular posts, and view their own profile.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Administrators can</a:t>
            </a: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view statistics about readers and reporters, register new verified reporters, search and delete registered users and comments/posts.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</a:t>
            </a: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website application that uses encryption for passwords, secure communication and is available 24/7.</a:t>
            </a:r>
          </a:p>
          <a:p>
            <a:pPr marL="285750" lvl="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</a:t>
            </a:r>
            <a:r>
              <a:rPr lang="en-GB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statistics</a:t>
            </a: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include: most active readers, most popular reporters, gender statistics, nationality statistics, hot posts of the day, most active moment of the day and new suggested reporters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Actors and main supported functionalities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1E8C05F6-BDEA-592D-D19F-4788A24DA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2105" y="1233093"/>
            <a:ext cx="3979789" cy="484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366897"/>
            <a:ext cx="834902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/>
              <a:t>Source: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https://github.com/jbencina/facebook-news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https://www.kaggle.com/datasets/bwandowando/breaking-news-twitter-dataset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https://randomuser.me/</a:t>
            </a:r>
            <a:endParaRPr lang="en-US" sz="1600"/>
          </a:p>
          <a:p>
            <a:pPr lvl="0"/>
            <a:endParaRPr lang="en-US" sz="1400" b="1" i="1"/>
          </a:p>
          <a:p>
            <a:pPr lvl="0"/>
            <a:r>
              <a:rPr lang="en-US" sz="2000" b="1" i="1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Facebook posts and comments on news </a:t>
            </a:r>
            <a:r>
              <a:rPr lang="en-GB" sz="1600" dirty="0"/>
              <a:t>outlets</a:t>
            </a:r>
            <a:r>
              <a:rPr lang="en-GB" sz="1600"/>
              <a:t>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Breaking news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Randomly generated users</a:t>
            </a:r>
          </a:p>
          <a:p>
            <a:endParaRPr lang="en-GB" sz="1400"/>
          </a:p>
          <a:p>
            <a:pPr lvl="0"/>
            <a:r>
              <a:rPr lang="en-US" sz="2000" b="1" i="1"/>
              <a:t>Volume: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/>
              <a:t>Post\Tweet and comments after being cleaned at least 104MB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/>
              <a:t>Generated users 150.000, estimated considering number of real authors of comments and posts</a:t>
            </a:r>
          </a:p>
          <a:p>
            <a:pPr lvl="0"/>
            <a:endParaRPr lang="en-US" sz="1400"/>
          </a:p>
          <a:p>
            <a:pPr lvl="0"/>
            <a:r>
              <a:rPr lang="en-US" sz="2000" b="1" i="1"/>
              <a:t>Variety</a:t>
            </a:r>
            <a:r>
              <a:rPr lang="en-US" sz="2000"/>
              <a:t>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/>
              <a:t>Data comes from two different sources (Twitter and Facebook)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/>
              <a:t>Some data attribute are optional </a:t>
            </a:r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UML Class Diagram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E9DAAC8-9594-D906-1689-78503E234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80" y="1400175"/>
            <a:ext cx="6282317" cy="42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Requirements and Entities </a:t>
            </a:r>
            <a:br>
              <a:rPr lang="en-US"/>
            </a:br>
            <a:r>
              <a:rPr lang="en-US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9C0D5-8D53-0BC0-888F-CCF0DEDFEF0D}"/>
              </a:ext>
            </a:extLst>
          </p:cNvPr>
          <p:cNvSpPr txBox="1"/>
          <p:nvPr/>
        </p:nvSpPr>
        <p:spPr>
          <a:xfrm>
            <a:off x="589935" y="1386348"/>
            <a:ext cx="786089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Entities: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User (Reader, Reporter, Admin)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Comment</a:t>
            </a:r>
          </a:p>
          <a:p>
            <a:endParaRPr lang="en-US"/>
          </a:p>
          <a:p>
            <a:r>
              <a:rPr lang="en-US" sz="2000" b="1"/>
              <a:t>Statistics and queries: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active readers</a:t>
            </a: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reader with highest number of comments in the last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Gender\Nationality statistics</a:t>
            </a:r>
            <a:r>
              <a:rPr lang="en-US"/>
              <a:t>, readers per gender\nationality in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Hot posts of a reporter</a:t>
            </a:r>
            <a:r>
              <a:rPr lang="en-US"/>
              <a:t>, top 10 most commented posts of a reporter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Most active moment</a:t>
            </a:r>
            <a:r>
              <a:rPr lang="en-US"/>
              <a:t> of the day</a:t>
            </a:r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Requirements and Entities </a:t>
            </a:r>
            <a:br>
              <a:rPr lang="en-US"/>
            </a:br>
            <a:r>
              <a:rPr lang="en-US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A4F3D7F-FD5B-8BDB-9471-FC5C8BE26B6C}"/>
              </a:ext>
            </a:extLst>
          </p:cNvPr>
          <p:cNvSpPr txBox="1"/>
          <p:nvPr/>
        </p:nvSpPr>
        <p:spPr>
          <a:xfrm>
            <a:off x="589935" y="1386348"/>
            <a:ext cx="786089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Entities: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User (Reader, Reporter)</a:t>
            </a:r>
          </a:p>
          <a:p>
            <a:endParaRPr lang="en-US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/>
              <a:t>Graph DB maintains only the essential information to handle the “follow” relationship between readers and reporters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/>
              <a:t>Relationship are unidirectional and the only ones admitted are from reader to reporter</a:t>
            </a:r>
          </a:p>
          <a:p>
            <a:endParaRPr lang="en-US"/>
          </a:p>
          <a:p>
            <a:r>
              <a:rPr lang="en-US" sz="2000" b="1"/>
              <a:t>Statistics and queries: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Given a reader, </a:t>
            </a:r>
            <a:r>
              <a:rPr lang="en-US" b="1" i="1"/>
              <a:t>retrieve his\her followed reporters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Most popular reporters</a:t>
            </a:r>
            <a:r>
              <a:rPr lang="en-US" dirty="0"/>
              <a:t>, reporter with highest number of followers</a:t>
            </a: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Suggest the most followed reporters</a:t>
            </a:r>
            <a:r>
              <a:rPr lang="en-GB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reader doesn’t follow yet</a:t>
            </a:r>
            <a:endParaRPr lang="en-US" b="1"/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473332" y="1190012"/>
            <a:ext cx="8180614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Java EE webapp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Tomcat application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MongoDB and Neo4J databases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Server-side dependencies resolved by Maven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Client user interface build via Bootstrap components and </a:t>
            </a:r>
            <a:r>
              <a:rPr lang="en-US" err="1"/>
              <a:t>Javascript</a:t>
            </a:r>
            <a:endParaRPr lang="en-US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825E80BE-5C70-C9D7-167B-82A138397A1D}"/>
              </a:ext>
            </a:extLst>
          </p:cNvPr>
          <p:cNvGrpSpPr/>
          <p:nvPr/>
        </p:nvGrpSpPr>
        <p:grpSpPr>
          <a:xfrm>
            <a:off x="570894" y="3353252"/>
            <a:ext cx="8002211" cy="2684270"/>
            <a:chOff x="570894" y="3380628"/>
            <a:chExt cx="8002211" cy="2684270"/>
          </a:xfrm>
        </p:grpSpPr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E6FABF44-20DC-CDE9-2CA4-C03AAA1D8564}"/>
                </a:ext>
              </a:extLst>
            </p:cNvPr>
            <p:cNvSpPr/>
            <p:nvPr/>
          </p:nvSpPr>
          <p:spPr>
            <a:xfrm>
              <a:off x="570894" y="3713584"/>
              <a:ext cx="2351314" cy="2351314"/>
            </a:xfrm>
            <a:prstGeom prst="round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133A3215-8B53-44A6-4D5F-53261D9D7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7851" y="5215842"/>
              <a:ext cx="1911575" cy="483516"/>
            </a:xfrm>
            <a:prstGeom prst="rect">
              <a:avLst/>
            </a:prstGeom>
          </p:spPr>
        </p:pic>
        <p:pic>
          <p:nvPicPr>
            <p:cNvPr id="7" name="Elemento grafico 6">
              <a:extLst>
                <a:ext uri="{FF2B5EF4-FFF2-40B4-BE49-F238E27FC236}">
                  <a16:creationId xmlns:a16="http://schemas.microsoft.com/office/drawing/2014/main" id="{8EF78E34-CF9C-DE41-9941-8DE9C07E6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22739" y="3771325"/>
              <a:ext cx="1439248" cy="1018545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CD811F9D-DD11-DB4E-04CF-AB66BCD1A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13600" y="3944058"/>
              <a:ext cx="988101" cy="787393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98A30D18-05D8-0750-6932-4A38186E8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27074" y="4182120"/>
              <a:ext cx="1439248" cy="540149"/>
            </a:xfrm>
            <a:prstGeom prst="rect">
              <a:avLst/>
            </a:prstGeom>
          </p:spPr>
        </p:pic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8E8ADD95-7C5E-B2D3-4A60-4C02D4B6C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60686" y="4789870"/>
              <a:ext cx="2172024" cy="585451"/>
            </a:xfrm>
            <a:prstGeom prst="rect">
              <a:avLst/>
            </a:prstGeom>
          </p:spPr>
        </p:pic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AAF632D5-F60D-799E-1C0B-25360C233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50064" y="5169516"/>
              <a:ext cx="715171" cy="715171"/>
            </a:xfrm>
            <a:prstGeom prst="rect">
              <a:avLst/>
            </a:prstGeom>
          </p:spPr>
        </p:pic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24800C7C-48A0-A859-5A0D-3C72C8502551}"/>
                </a:ext>
              </a:extLst>
            </p:cNvPr>
            <p:cNvSpPr/>
            <p:nvPr/>
          </p:nvSpPr>
          <p:spPr>
            <a:xfrm>
              <a:off x="3200400" y="3707779"/>
              <a:ext cx="5372705" cy="2351314"/>
            </a:xfrm>
            <a:prstGeom prst="round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6887E68D-CB69-B9E4-0122-22BD84045577}"/>
                </a:ext>
              </a:extLst>
            </p:cNvPr>
            <p:cNvSpPr txBox="1"/>
            <p:nvPr/>
          </p:nvSpPr>
          <p:spPr>
            <a:xfrm>
              <a:off x="5382447" y="3388058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i="1"/>
                <a:t>Server-side</a:t>
              </a:r>
              <a:endParaRPr lang="en-GB" b="1" i="1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1EBF2C92-4106-D04B-8221-C6DEF8F6FC52}"/>
                </a:ext>
              </a:extLst>
            </p:cNvPr>
            <p:cNvSpPr txBox="1"/>
            <p:nvPr/>
          </p:nvSpPr>
          <p:spPr>
            <a:xfrm>
              <a:off x="1225818" y="3380628"/>
              <a:ext cx="963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i="1"/>
                <a:t>Client-side</a:t>
              </a:r>
              <a:endParaRPr lang="en-GB" sz="1400" b="1" i="1"/>
            </a:p>
          </p:txBody>
        </p:sp>
      </p:grp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Presentazione su schermo (4:3)</PresentationFormat>
  <Paragraphs>62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Tema di Office</vt:lpstr>
      <vt:lpstr>Large-Scale and Multi-Structured Databases Project Design Social News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Matteo Biondi</cp:lastModifiedBy>
  <cp:revision>1</cp:revision>
  <dcterms:created xsi:type="dcterms:W3CDTF">2019-07-02T09:26:30Z</dcterms:created>
  <dcterms:modified xsi:type="dcterms:W3CDTF">2023-01-25T12:58:18Z</dcterms:modified>
</cp:coreProperties>
</file>