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8" r:id="rId2"/>
    <p:sldId id="259"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4BA12-D611-4692-AB05-C6CBFF9CD7EF}" v="7133" dt="2023-01-15T11:30:16.842"/>
    <p1510:client id="{7849A22C-417E-4920-A360-3DB8FA8A9E95}" v="119" dt="2023-01-15T11:31:52.53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2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ED7-0CD8-4737-8944-F40600049052}" type="datetimeFigureOut">
              <a:rPr lang="en-GB" smtClean="0"/>
              <a:t>15/01/2023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5F6ED-6528-4BF5-84B8-7E475AB0FA65}" type="slidenum">
              <a:rPr lang="en-GB" smtClean="0"/>
              <a:t>‹N›</a:t>
            </a:fld>
            <a:endParaRPr lang="en-GB"/>
          </a:p>
        </p:txBody>
      </p:sp>
    </p:spTree>
    <p:extLst>
      <p:ext uri="{BB962C8B-B14F-4D97-AF65-F5344CB8AC3E}">
        <p14:creationId xmlns:p14="http://schemas.microsoft.com/office/powerpoint/2010/main" val="40584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8BB5F6ED-6528-4BF5-84B8-7E475AB0FA65}" type="slidenum">
              <a:rPr lang="en-GB" smtClean="0"/>
              <a:t>7</a:t>
            </a:fld>
            <a:endParaRPr lang="en-GB"/>
          </a:p>
        </p:txBody>
      </p:sp>
    </p:spTree>
    <p:extLst>
      <p:ext uri="{BB962C8B-B14F-4D97-AF65-F5344CB8AC3E}">
        <p14:creationId xmlns:p14="http://schemas.microsoft.com/office/powerpoint/2010/main" val="1285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15/01/2023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7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15/01/2023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69190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15/01/2023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8167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15/01/2023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7152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940E4A9-CBC9-4924-AA16-D618736F995C}" type="datetimeFigureOut">
              <a:rPr lang="en-GB" smtClean="0"/>
              <a:t>15/01/2023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9940E4A9-CBC9-4924-AA16-D618736F995C}" type="datetimeFigureOut">
              <a:rPr lang="en-GB" smtClean="0"/>
              <a:t>15/01/2023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72920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9940E4A9-CBC9-4924-AA16-D618736F995C}" type="datetimeFigureOut">
              <a:rPr lang="en-GB" smtClean="0"/>
              <a:t>15/01/2023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60842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9940E4A9-CBC9-4924-AA16-D618736F995C}" type="datetimeFigureOut">
              <a:rPr lang="en-GB" smtClean="0"/>
              <a:t>15/01/2023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1907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40E4A9-CBC9-4924-AA16-D618736F995C}" type="datetimeFigureOut">
              <a:rPr lang="en-GB" smtClean="0"/>
              <a:t>15/01/2023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1444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40E4A9-CBC9-4924-AA16-D618736F995C}" type="datetimeFigureOut">
              <a:rPr lang="en-GB" smtClean="0"/>
              <a:t>15/01/2023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66778-0C11-40EE-9C17-DF54A7279903}" type="slidenum">
              <a:rPr lang="en-GB" smtClean="0"/>
              <a:t>‹N›</a:t>
            </a:fld>
            <a:endParaRPr lang="en-GB"/>
          </a:p>
        </p:txBody>
      </p:sp>
    </p:spTree>
    <p:extLst>
      <p:ext uri="{BB962C8B-B14F-4D97-AF65-F5344CB8AC3E}">
        <p14:creationId xmlns:p14="http://schemas.microsoft.com/office/powerpoint/2010/main" val="12131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940E4A9-CBC9-4924-AA16-D618736F995C}" type="datetimeFigureOut">
              <a:rPr lang="en-GB" smtClean="0"/>
              <a:t>15/01/2023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7172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40E4A9-CBC9-4924-AA16-D618736F995C}" type="datetimeFigureOut">
              <a:rPr lang="en-GB" smtClean="0"/>
              <a:t>15/01/2023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66778-0C11-40EE-9C17-DF54A7279903}"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9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Rectangle 1030" hidden="1">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hidden="1">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he contiene oggetto da esterni, giostra, giro&#10;&#10;Descrizione generata automaticamente">
            <a:extLst>
              <a:ext uri="{FF2B5EF4-FFF2-40B4-BE49-F238E27FC236}">
                <a16:creationId xmlns:a16="http://schemas.microsoft.com/office/drawing/2014/main" id="{232BFCED-A95E-5840-D713-60877C35D067}"/>
              </a:ext>
            </a:extLst>
          </p:cNvPr>
          <p:cNvPicPr>
            <a:picLocks noGrp="1" noRot="1" noChangeAspect="1" noMove="1" noResize="1" noEditPoints="1" noAdjustHandles="1" noChangeArrowheads="1" noChangeShapeType="1" noCrop="1"/>
          </p:cNvPicPr>
          <p:nvPr>
            <p:ph idx="1"/>
          </p:nvPr>
        </p:nvPicPr>
        <p:blipFill rotWithShape="1">
          <a:blip r:embed="rId2">
            <a:alphaModFix amt="35000"/>
            <a:extLst>
              <a:ext uri="{28A0092B-C50C-407E-A947-70E740481C1C}">
                <a14:useLocalDpi xmlns:a14="http://schemas.microsoft.com/office/drawing/2010/main" val="0"/>
              </a:ext>
            </a:extLst>
          </a:blip>
          <a:srcRect t="846" b="1488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BFA8834-915E-895D-258E-072383D0B487}"/>
              </a:ext>
            </a:extLst>
          </p:cNvPr>
          <p:cNvSpPr>
            <a:spLocks noGrp="1" noRot="1" noMove="1" noResize="1" noEditPoints="1" noAdjustHandles="1" noChangeArrowheads="1" noChangeShapeType="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Merry Go Round Project</a:t>
            </a:r>
          </a:p>
        </p:txBody>
      </p:sp>
      <p:cxnSp>
        <p:nvCxnSpPr>
          <p:cNvPr id="1037" name="Straight Connector 1036">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39" name="Rectangle 1038" hidden="1">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hidden="1">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4CC68573-5849-4F48-18E0-161ADB4C7FE1}"/>
              </a:ext>
            </a:extLst>
          </p:cNvPr>
          <p:cNvSpPr txBox="1"/>
          <p:nvPr/>
        </p:nvSpPr>
        <p:spPr>
          <a:xfrm>
            <a:off x="10037135" y="5637383"/>
            <a:ext cx="1934953" cy="923330"/>
          </a:xfrm>
          <a:prstGeom prst="rect">
            <a:avLst/>
          </a:prstGeom>
          <a:noFill/>
        </p:spPr>
        <p:txBody>
          <a:bodyPr wrap="none" rtlCol="0">
            <a:spAutoFit/>
          </a:bodyPr>
          <a:lstStyle/>
          <a:p>
            <a:pPr algn="r"/>
            <a:r>
              <a:rPr lang="it-IT"/>
              <a:t>Biondi Matteo</a:t>
            </a:r>
          </a:p>
          <a:p>
            <a:pPr algn="r"/>
            <a:r>
              <a:rPr lang="it-IT"/>
              <a:t>Cristofani Federico</a:t>
            </a:r>
          </a:p>
          <a:p>
            <a:pPr algn="r"/>
            <a:r>
              <a:rPr lang="it-IT"/>
              <a:t>Guidotti Matteo</a:t>
            </a:r>
            <a:endParaRPr lang="en-GB"/>
          </a:p>
        </p:txBody>
      </p:sp>
      <p:pic>
        <p:nvPicPr>
          <p:cNvPr id="9" name="Immagine 8">
            <a:extLst>
              <a:ext uri="{FF2B5EF4-FFF2-40B4-BE49-F238E27FC236}">
                <a16:creationId xmlns:a16="http://schemas.microsoft.com/office/drawing/2014/main" id="{33A1594F-0C7D-2942-E9B9-D5BB3450C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03" y="208186"/>
            <a:ext cx="1476267" cy="1519453"/>
          </a:xfrm>
          <a:prstGeom prst="rect">
            <a:avLst/>
          </a:prstGeom>
        </p:spPr>
      </p:pic>
      <p:sp>
        <p:nvSpPr>
          <p:cNvPr id="12" name="CasellaDiTesto 11">
            <a:extLst>
              <a:ext uri="{FF2B5EF4-FFF2-40B4-BE49-F238E27FC236}">
                <a16:creationId xmlns:a16="http://schemas.microsoft.com/office/drawing/2014/main" id="{1CA6EC50-EEAE-9923-48E4-BC86DF789DAD}"/>
              </a:ext>
            </a:extLst>
          </p:cNvPr>
          <p:cNvSpPr txBox="1"/>
          <p:nvPr/>
        </p:nvSpPr>
        <p:spPr>
          <a:xfrm>
            <a:off x="2297345" y="4645045"/>
            <a:ext cx="7696146" cy="461665"/>
          </a:xfrm>
          <a:prstGeom prst="rect">
            <a:avLst/>
          </a:prstGeom>
          <a:noFill/>
        </p:spPr>
        <p:txBody>
          <a:bodyPr wrap="square" rtlCol="0">
            <a:spAutoFit/>
          </a:bodyPr>
          <a:lstStyle/>
          <a:p>
            <a:r>
              <a:rPr lang="it-IT" sz="2400"/>
              <a:t>Performance Evaluation of Computer Systems and Networks</a:t>
            </a:r>
            <a:endParaRPr lang="en-GB" sz="2400"/>
          </a:p>
        </p:txBody>
      </p:sp>
    </p:spTree>
    <p:extLst>
      <p:ext uri="{BB962C8B-B14F-4D97-AF65-F5344CB8AC3E}">
        <p14:creationId xmlns:p14="http://schemas.microsoft.com/office/powerpoint/2010/main" val="2657362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4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Conclusions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6" name="CasellaDiTesto 5">
            <a:extLst>
              <a:ext uri="{FF2B5EF4-FFF2-40B4-BE49-F238E27FC236}">
                <a16:creationId xmlns:a16="http://schemas.microsoft.com/office/drawing/2014/main" id="{602259A1-E347-BDB6-2E41-3308B098E782}"/>
              </a:ext>
            </a:extLst>
          </p:cNvPr>
          <p:cNvSpPr txBox="1"/>
          <p:nvPr/>
        </p:nvSpPr>
        <p:spPr>
          <a:xfrm>
            <a:off x="1066800" y="1429249"/>
            <a:ext cx="8266922" cy="1711366"/>
          </a:xfrm>
          <a:prstGeom prst="rect">
            <a:avLst/>
          </a:prstGeom>
          <a:noFill/>
        </p:spPr>
        <p:txBody>
          <a:bodyPr wrap="square" rtlCol="0">
            <a:spAutoFit/>
          </a:bodyPr>
          <a:lstStyle/>
          <a:p>
            <a:pPr>
              <a:lnSpc>
                <a:spcPct val="150000"/>
              </a:lnSpc>
            </a:pPr>
            <a:r>
              <a:rPr lang="en-US" b="1" dirty="0"/>
              <a:t>After the presented analysis we can conclude that:</a:t>
            </a:r>
          </a:p>
          <a:p>
            <a:pPr marL="285750" indent="-285750">
              <a:lnSpc>
                <a:spcPct val="150000"/>
              </a:lnSpc>
              <a:buFont typeface="Wingdings" panose="05000000000000000000" pitchFamily="2" charset="2"/>
              <a:buChar char="Ø"/>
            </a:pPr>
            <a:r>
              <a:rPr lang="en-US" dirty="0"/>
              <a:t>Highest C.U.T. for smallest </a:t>
            </a:r>
            <a:r>
              <a:rPr lang="en-US" dirty="0" err="1"/>
              <a:t>vFraction</a:t>
            </a:r>
            <a:r>
              <a:rPr lang="en-US" dirty="0"/>
              <a:t> and highest Q values</a:t>
            </a:r>
          </a:p>
          <a:p>
            <a:pPr marL="285750" indent="-285750">
              <a:lnSpc>
                <a:spcPct val="150000"/>
              </a:lnSpc>
              <a:buFont typeface="Wingdings" panose="05000000000000000000" pitchFamily="2" charset="2"/>
              <a:buChar char="Ø"/>
            </a:pPr>
            <a:r>
              <a:rPr lang="en-US" dirty="0"/>
              <a:t>To minimize utilization without reducing significantly C.U.T. select smallest T  </a:t>
            </a:r>
          </a:p>
          <a:p>
            <a:pPr marL="285750" indent="-285750">
              <a:lnSpc>
                <a:spcPct val="150000"/>
              </a:lnSpc>
              <a:buFont typeface="Wingdings" panose="05000000000000000000" pitchFamily="2" charset="2"/>
              <a:buChar char="Ø"/>
            </a:pPr>
            <a:r>
              <a:rPr lang="en-US" dirty="0"/>
              <a:t>Tune the </a:t>
            </a:r>
            <a:r>
              <a:rPr lang="en-US" dirty="0" err="1"/>
              <a:t>vFraction</a:t>
            </a:r>
            <a:r>
              <a:rPr lang="en-US" dirty="0"/>
              <a:t> value taking into account trade off between utilization and C.U.T.</a:t>
            </a:r>
          </a:p>
        </p:txBody>
      </p:sp>
      <p:sp>
        <p:nvSpPr>
          <p:cNvPr id="7" name="CasellaDiTesto 6">
            <a:extLst>
              <a:ext uri="{FF2B5EF4-FFF2-40B4-BE49-F238E27FC236}">
                <a16:creationId xmlns:a16="http://schemas.microsoft.com/office/drawing/2014/main" id="{D1A1DFCA-9DB6-6850-B792-E6A5E508C632}"/>
              </a:ext>
            </a:extLst>
          </p:cNvPr>
          <p:cNvSpPr txBox="1"/>
          <p:nvPr/>
        </p:nvSpPr>
        <p:spPr>
          <a:xfrm>
            <a:off x="998375" y="3429000"/>
            <a:ext cx="9896669" cy="1200329"/>
          </a:xfrm>
          <a:prstGeom prst="rect">
            <a:avLst/>
          </a:prstGeom>
          <a:noFill/>
        </p:spPr>
        <p:txBody>
          <a:bodyPr wrap="square" rtlCol="0">
            <a:spAutoFit/>
          </a:bodyPr>
          <a:lstStyle/>
          <a:p>
            <a:r>
              <a:rPr lang="en-US" b="1" dirty="0"/>
              <a:t>Suggested insight:</a:t>
            </a:r>
          </a:p>
          <a:p>
            <a:endParaRPr lang="en-US" b="1" dirty="0"/>
          </a:p>
          <a:p>
            <a:pPr marL="285750" indent="-285750">
              <a:buFont typeface="Arial" panose="020B0604020202020204" pitchFamily="34" charset="0"/>
              <a:buChar char="•"/>
            </a:pPr>
            <a:r>
              <a:rPr lang="en-US" dirty="0"/>
              <a:t>If the market allows to increase the paid coin per ride by increasing T, this could lead to a significant increase of C.U.T without heavily affecting the cost</a:t>
            </a:r>
          </a:p>
        </p:txBody>
      </p:sp>
      <p:pic>
        <p:nvPicPr>
          <p:cNvPr id="1028" name="Picture 4">
            <a:extLst>
              <a:ext uri="{FF2B5EF4-FFF2-40B4-BE49-F238E27FC236}">
                <a16:creationId xmlns:a16="http://schemas.microsoft.com/office/drawing/2014/main" id="{65A52DF6-21E2-507C-28D6-B12555939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38" r="16935"/>
          <a:stretch/>
        </p:blipFill>
        <p:spPr bwMode="auto">
          <a:xfrm>
            <a:off x="9930881" y="4938554"/>
            <a:ext cx="1194319" cy="12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7" name="CasellaDiTesto 6">
            <a:extLst>
              <a:ext uri="{FF2B5EF4-FFF2-40B4-BE49-F238E27FC236}">
                <a16:creationId xmlns:a16="http://schemas.microsoft.com/office/drawing/2014/main" id="{F435597D-48DD-E933-2BC7-744EFD542984}"/>
              </a:ext>
            </a:extLst>
          </p:cNvPr>
          <p:cNvSpPr txBox="1"/>
          <p:nvPr/>
        </p:nvSpPr>
        <p:spPr>
          <a:xfrm>
            <a:off x="1066800" y="1456659"/>
            <a:ext cx="10058399" cy="646331"/>
          </a:xfrm>
          <a:prstGeom prst="rect">
            <a:avLst/>
          </a:prstGeom>
          <a:noFill/>
        </p:spPr>
        <p:txBody>
          <a:bodyPr wrap="square" rtlCol="0">
            <a:spAutoFit/>
          </a:bodyPr>
          <a:lstStyle/>
          <a:p>
            <a:pPr algn="ctr"/>
            <a:r>
              <a:rPr lang="en-GB" sz="1800">
                <a:effectLst/>
                <a:latin typeface="Calibri" panose="020F0502020204030204" pitchFamily="34" charset="0"/>
                <a:ea typeface="Calibri" panose="020F0502020204030204" pitchFamily="34" charset="0"/>
              </a:rPr>
              <a:t>The aim of our work is to evaluate the earnings per unit of time of the MGR owner and optimize it, in addition to evaluate the utilization time of the MGR, in order to detect the costs involved.</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9DE3200-4BFF-5F0B-46BA-171EA743B1C2}"/>
                  </a:ext>
                </a:extLst>
              </p:cNvPr>
              <p:cNvSpPr txBox="1"/>
              <p:nvPr/>
            </p:nvSpPr>
            <p:spPr>
              <a:xfrm>
                <a:off x="1066800" y="2530882"/>
                <a:ext cx="5311839"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𝐶𝑜𝑖𝑛𝑠</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𝑝𝑒𝑟</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𝑈𝑛𝑖𝑡</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𝑜𝑓</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𝑇𝑖𝑚𝑒</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sSub>
                      <m:sSubPr>
                        <m:ctrlPr>
                          <a:rPr lang="en-GB"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𝐶</m:t>
                        </m:r>
                      </m:e>
                      <m:sub>
                        <m:r>
                          <a:rPr lang="en-GB"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𝑁</m:t>
                            </m:r>
                          </m:e>
                          <m:sub>
                            <m:r>
                              <a:rPr lang="en-GB" sz="1800" i="1">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r>
                  <a:rPr lang="en-GB" sz="1800" i="1">
                    <a:effectLst/>
                    <a:latin typeface="Calibri" panose="020F0502020204030204" pitchFamily="34" charset="0"/>
                    <a:ea typeface="Yu Mincho" panose="02020400000000000000" pitchFamily="18" charset="-128"/>
                    <a:cs typeface="Arial" panose="020B0604020202020204" pitchFamily="34" charset="0"/>
                  </a:rPr>
                  <a:t>[coin/second]</a:t>
                </a:r>
              </a:p>
            </p:txBody>
          </p:sp>
        </mc:Choice>
        <mc:Fallback xmlns="">
          <p:sp>
            <p:nvSpPr>
              <p:cNvPr id="10" name="CasellaDiTesto 9">
                <a:extLst>
                  <a:ext uri="{FF2B5EF4-FFF2-40B4-BE49-F238E27FC236}">
                    <a16:creationId xmlns:a16="http://schemas.microsoft.com/office/drawing/2014/main" id="{99DE3200-4BFF-5F0B-46BA-171EA743B1C2}"/>
                  </a:ext>
                </a:extLst>
              </p:cNvPr>
              <p:cNvSpPr txBox="1">
                <a:spLocks noRot="1" noChangeAspect="1" noMove="1" noResize="1" noEditPoints="1" noAdjustHandles="1" noChangeArrowheads="1" noChangeShapeType="1" noTextEdit="1"/>
              </p:cNvSpPr>
              <p:nvPr/>
            </p:nvSpPr>
            <p:spPr>
              <a:xfrm>
                <a:off x="1066800" y="2530882"/>
                <a:ext cx="5311839" cy="519886"/>
              </a:xfrm>
              <a:prstGeom prst="rect">
                <a:avLst/>
              </a:prstGeom>
              <a:blipFill>
                <a:blip r:embed="rId2"/>
                <a:stretch>
                  <a:fillRect l="-689" r="-344" b="-1176"/>
                </a:stretch>
              </a:blipFill>
            </p:spPr>
            <p:txBody>
              <a:bodyPr/>
              <a:lstStyle/>
              <a:p>
                <a:r>
                  <a:rPr lang="en-US">
                    <a:noFill/>
                  </a:rPr>
                  <a:t> </a:t>
                </a:r>
              </a:p>
            </p:txBody>
          </p:sp>
        </mc:Fallback>
      </mc:AlternateContent>
      <p:sp>
        <p:nvSpPr>
          <p:cNvPr id="12" name="CasellaDiTesto 11">
            <a:extLst>
              <a:ext uri="{FF2B5EF4-FFF2-40B4-BE49-F238E27FC236}">
                <a16:creationId xmlns:a16="http://schemas.microsoft.com/office/drawing/2014/main" id="{E084648B-2887-D926-9C14-F37566F2DD39}"/>
              </a:ext>
            </a:extLst>
          </p:cNvPr>
          <p:cNvSpPr txBox="1"/>
          <p:nvPr/>
        </p:nvSpPr>
        <p:spPr>
          <a:xfrm>
            <a:off x="1066800" y="3742776"/>
            <a:ext cx="10429875" cy="1984902"/>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All the activities that regards a ride are included in time duration T</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threshold to start a ride depends only on a fraction of the total number of seats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Enjoying a ride has a grater priority than leaving the queue in case of simultaneous events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earnings per unit of time, in our model, is gross of costs</a:t>
            </a:r>
          </a:p>
          <a:p>
            <a:pPr marL="285750" lvl="0" indent="-285750">
              <a:lnSpc>
                <a:spcPct val="115000"/>
              </a:lnSpc>
              <a:spcAft>
                <a:spcPts val="800"/>
              </a:spcAft>
              <a:buFont typeface="Arial" panose="020B0604020202020204" pitchFamily="34" charset="0"/>
              <a:buChar char="•"/>
            </a:pPr>
            <a:r>
              <a:rPr lang="en-GB">
                <a:latin typeface="Calibri" panose="020F0502020204030204" pitchFamily="34" charset="0"/>
                <a:ea typeface="Calibri" panose="020F0502020204030204" pitchFamily="34" charset="0"/>
              </a:rPr>
              <a:t>The increasing probability of leaving the queue is modelled with a quantity that indicates the maximum amount of time that a child would accept to remain in the queue.</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595CE4F-6F36-F7AE-E29E-2E115FC2B67C}"/>
                  </a:ext>
                </a:extLst>
              </p:cNvPr>
              <p:cNvSpPr txBox="1"/>
              <p:nvPr/>
            </p:nvSpPr>
            <p:spPr>
              <a:xfrm>
                <a:off x="7353300" y="2533814"/>
                <a:ext cx="2665794"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𝑈𝑡𝑖𝑙𝑖𝑧𝑎𝑡𝑖𝑜𝑛</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𝑈</m:t>
                    </m:r>
                    <m:r>
                      <a:rPr lang="en-GB" sz="18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𝑟</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CasellaDiTesto 12">
                <a:extLst>
                  <a:ext uri="{FF2B5EF4-FFF2-40B4-BE49-F238E27FC236}">
                    <a16:creationId xmlns:a16="http://schemas.microsoft.com/office/drawing/2014/main" id="{C595CE4F-6F36-F7AE-E29E-2E115FC2B67C}"/>
                  </a:ext>
                </a:extLst>
              </p:cNvPr>
              <p:cNvSpPr txBox="1">
                <a:spLocks noRot="1" noChangeAspect="1" noMove="1" noResize="1" noEditPoints="1" noAdjustHandles="1" noChangeArrowheads="1" noChangeShapeType="1" noTextEdit="1"/>
              </p:cNvSpPr>
              <p:nvPr/>
            </p:nvSpPr>
            <p:spPr>
              <a:xfrm>
                <a:off x="7353300" y="2533814"/>
                <a:ext cx="2665794" cy="519886"/>
              </a:xfrm>
              <a:prstGeom prst="rect">
                <a:avLst/>
              </a:prstGeom>
              <a:blipFill>
                <a:blip r:embed="rId3"/>
                <a:stretch>
                  <a:fillRect l="-1370"/>
                </a:stretch>
              </a:blipFill>
            </p:spPr>
            <p:txBody>
              <a:bodyPr/>
              <a:lstStyle/>
              <a:p>
                <a:r>
                  <a:rPr lang="en-US">
                    <a:noFill/>
                  </a:rPr>
                  <a:t> </a:t>
                </a:r>
              </a:p>
            </p:txBody>
          </p:sp>
        </mc:Fallback>
      </mc:AlternateContent>
      <p:sp>
        <p:nvSpPr>
          <p:cNvPr id="14" name="CasellaDiTesto 13">
            <a:extLst>
              <a:ext uri="{FF2B5EF4-FFF2-40B4-BE49-F238E27FC236}">
                <a16:creationId xmlns:a16="http://schemas.microsoft.com/office/drawing/2014/main" id="{D9E765C7-A1E2-2CBC-26FA-916B1F678D09}"/>
              </a:ext>
            </a:extLst>
          </p:cNvPr>
          <p:cNvSpPr txBox="1"/>
          <p:nvPr/>
        </p:nvSpPr>
        <p:spPr>
          <a:xfrm>
            <a:off x="1066800" y="2115872"/>
            <a:ext cx="651140" cy="369332"/>
          </a:xfrm>
          <a:prstGeom prst="rect">
            <a:avLst/>
          </a:prstGeom>
          <a:noFill/>
        </p:spPr>
        <p:txBody>
          <a:bodyPr wrap="none" rtlCol="0">
            <a:spAutoFit/>
          </a:bodyPr>
          <a:lstStyle/>
          <a:p>
            <a:r>
              <a:rPr lang="en-GB" sz="1800" b="1">
                <a:effectLst/>
                <a:latin typeface="Calibri" panose="020F0502020204030204" pitchFamily="34" charset="0"/>
                <a:ea typeface="Calibri" panose="020F0502020204030204" pitchFamily="34" charset="0"/>
              </a:rPr>
              <a:t>KPIs:</a:t>
            </a:r>
            <a:endParaRPr lang="en-GB">
              <a:latin typeface="Calibri" panose="020F0502020204030204" pitchFamily="34" charset="0"/>
              <a:ea typeface="Calibri" panose="020F0502020204030204" pitchFamily="34" charset="0"/>
            </a:endParaRPr>
          </a:p>
        </p:txBody>
      </p:sp>
      <p:sp>
        <p:nvSpPr>
          <p:cNvPr id="15" name="CasellaDiTesto 14">
            <a:extLst>
              <a:ext uri="{FF2B5EF4-FFF2-40B4-BE49-F238E27FC236}">
                <a16:creationId xmlns:a16="http://schemas.microsoft.com/office/drawing/2014/main" id="{A652618E-5ABC-B429-895C-D61BDBFBBDD4}"/>
              </a:ext>
            </a:extLst>
          </p:cNvPr>
          <p:cNvSpPr txBox="1"/>
          <p:nvPr/>
        </p:nvSpPr>
        <p:spPr>
          <a:xfrm>
            <a:off x="1066800" y="3212106"/>
            <a:ext cx="1478995" cy="369332"/>
          </a:xfrm>
          <a:prstGeom prst="rect">
            <a:avLst/>
          </a:prstGeom>
          <a:noFill/>
        </p:spPr>
        <p:txBody>
          <a:bodyPr wrap="none" rtlCol="0">
            <a:spAutoFit/>
          </a:bodyPr>
          <a:lstStyle/>
          <a:p>
            <a:r>
              <a:rPr lang="en-US" b="1"/>
              <a:t>Assumptions</a:t>
            </a:r>
            <a:r>
              <a:rPr lang="it-IT" b="1"/>
              <a:t>:</a:t>
            </a:r>
            <a:endParaRPr lang="en-GB" b="1"/>
          </a:p>
        </p:txBody>
      </p:sp>
    </p:spTree>
    <p:extLst>
      <p:ext uri="{BB962C8B-B14F-4D97-AF65-F5344CB8AC3E}">
        <p14:creationId xmlns:p14="http://schemas.microsoft.com/office/powerpoint/2010/main" val="335849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579789-BA56-3319-4234-8B09829D85FA}"/>
                  </a:ext>
                </a:extLst>
              </p:cNvPr>
              <p:cNvSpPr txBox="1"/>
              <p:nvPr/>
            </p:nvSpPr>
            <p:spPr>
              <a:xfrm>
                <a:off x="1066799" y="1419225"/>
                <a:ext cx="10125075" cy="3793795"/>
              </a:xfrm>
              <a:prstGeom prst="rect">
                <a:avLst/>
              </a:prstGeom>
              <a:noFill/>
            </p:spPr>
            <p:txBody>
              <a:bodyPr wrap="square" rtlCol="0">
                <a:spAutoFit/>
              </a:bodyPr>
              <a:lstStyle/>
              <a:p>
                <a:pPr>
                  <a:lnSpc>
                    <a:spcPct val="115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factors are: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Q</a:t>
                </a:r>
                <a:r>
                  <a:rPr lang="it-IT" sz="1800" b="0">
                    <a:effectLst/>
                    <a:ea typeface="Cambria Math" panose="02040503050406030204" pitchFamily="18"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 </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after which a child can decide to leave the queue</a:t>
                </a:r>
              </a:p>
              <a:p>
                <a:pPr marL="285750" lvl="0" indent="-285750">
                  <a:lnSpc>
                    <a:spcPct val="150000"/>
                  </a:lnSpc>
                  <a:buFont typeface="Arial" panose="020B0604020202020204" pitchFamily="34" charset="0"/>
                  <a:buChar char="•"/>
                </a:pPr>
                <a:r>
                  <a:rPr lang="en-GB" sz="1800" b="1" err="1">
                    <a:effectLst/>
                    <a:latin typeface="Calibri" panose="020F0502020204030204" pitchFamily="34" charset="0"/>
                    <a:ea typeface="Calibri" panose="020F0502020204030204" pitchFamily="34" charset="0"/>
                    <a:cs typeface="Arial" panose="020B0604020202020204" pitchFamily="34" charset="0"/>
                  </a:rPr>
                  <a:t>vFraction</a:t>
                </a:r>
                <a:r>
                  <a:rPr lang="en-GB" sz="1800" b="1">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Fraction of total number of seats to be occupied to start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T</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of a MGR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N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seats of which the MGR is composed</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C</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coins that each child pays to the owner in order to be able to enjoy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λ</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Exponential distribution mean inter-arrival time of a child or a group of children</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P</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Inverse of mean number of children in each arrival</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spcAft>
                    <a:spcPts val="800"/>
                  </a:spcAft>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Δ</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a:latin typeface="Calibri" panose="020F0502020204030204" pitchFamily="34" charset="0"/>
                    <a:ea typeface="Calibri" panose="020F0502020204030204" pitchFamily="34" charset="0"/>
                    <a:cs typeface="Calibri" panose="020F0502020204030204" pitchFamily="34" charset="0"/>
                  </a:rPr>
                  <a:t> 	Exponential distribution mean time to add to Q after which a child will leave the queue</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asellaDiTesto 2">
                <a:extLst>
                  <a:ext uri="{FF2B5EF4-FFF2-40B4-BE49-F238E27FC236}">
                    <a16:creationId xmlns:a16="http://schemas.microsoft.com/office/drawing/2014/main" id="{8A579789-BA56-3319-4234-8B09829D85FA}"/>
                  </a:ext>
                </a:extLst>
              </p:cNvPr>
              <p:cNvSpPr txBox="1">
                <a:spLocks noRot="1" noChangeAspect="1" noMove="1" noResize="1" noEditPoints="1" noAdjustHandles="1" noChangeArrowheads="1" noChangeShapeType="1" noTextEdit="1"/>
              </p:cNvSpPr>
              <p:nvPr/>
            </p:nvSpPr>
            <p:spPr>
              <a:xfrm>
                <a:off x="1066799" y="1419225"/>
                <a:ext cx="10125075" cy="3793795"/>
              </a:xfrm>
              <a:prstGeom prst="rect">
                <a:avLst/>
              </a:prstGeom>
              <a:blipFill>
                <a:blip r:embed="rId2"/>
                <a:stretch>
                  <a:fillRect l="-482" t="-322" r="-120" b="-1768"/>
                </a:stretch>
              </a:blipFill>
            </p:spPr>
            <p:txBody>
              <a:bodyPr/>
              <a:lstStyle/>
              <a:p>
                <a:r>
                  <a:rPr lang="en-US">
                    <a:noFill/>
                  </a:rPr>
                  <a:t> </a:t>
                </a:r>
              </a:p>
            </p:txBody>
          </p:sp>
        </mc:Fallback>
      </mc:AlternateContent>
    </p:spTree>
    <p:extLst>
      <p:ext uri="{BB962C8B-B14F-4D97-AF65-F5344CB8AC3E}">
        <p14:creationId xmlns:p14="http://schemas.microsoft.com/office/powerpoint/2010/main" val="214778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Implementation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3" name="Immagine 2">
            <a:extLst>
              <a:ext uri="{FF2B5EF4-FFF2-40B4-BE49-F238E27FC236}">
                <a16:creationId xmlns:a16="http://schemas.microsoft.com/office/drawing/2014/main" id="{2F647DE6-CFE2-5C34-84DE-00E79A241AD7}"/>
              </a:ext>
            </a:extLst>
          </p:cNvPr>
          <p:cNvPicPr>
            <a:picLocks noChangeAspect="1"/>
          </p:cNvPicPr>
          <p:nvPr/>
        </p:nvPicPr>
        <p:blipFill>
          <a:blip r:embed="rId2"/>
          <a:stretch>
            <a:fillRect/>
          </a:stretch>
        </p:blipFill>
        <p:spPr>
          <a:xfrm>
            <a:off x="1066800" y="1203942"/>
            <a:ext cx="5594194" cy="2009257"/>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7470ADC-73DA-1E5C-1F99-977F59B26A87}"/>
                  </a:ext>
                </a:extLst>
              </p:cNvPr>
              <p:cNvSpPr txBox="1"/>
              <p:nvPr/>
            </p:nvSpPr>
            <p:spPr>
              <a:xfrm>
                <a:off x="1066800" y="3441701"/>
                <a:ext cx="10764614" cy="2585323"/>
              </a:xfrm>
              <a:prstGeom prst="rect">
                <a:avLst/>
              </a:prstGeom>
              <a:noFill/>
            </p:spPr>
            <p:txBody>
              <a:bodyPr wrap="square" rtlCol="0">
                <a:spAutoFit/>
              </a:bodyPr>
              <a:lstStyle/>
              <a:p>
                <a:pPr marL="285750" indent="-285750">
                  <a:buFont typeface="Arial" panose="020B0604020202020204" pitchFamily="34" charset="0"/>
                  <a:buChar char="•"/>
                </a:pPr>
                <a:r>
                  <a:rPr lang="en-US" err="1"/>
                  <a:t>childPool</a:t>
                </a:r>
                <a:r>
                  <a:rPr lang="it-IT"/>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ChildArrivalMsg</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New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childPool</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CreateChildren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childPool</a:t>
                </a:r>
                <a:r>
                  <a:rPr lang="it-IT">
                    <a:sym typeface="Wingdings" panose="05000000000000000000" pitchFamily="2" charset="2"/>
                  </a:rPr>
                  <a:t>		   </a:t>
                </a:r>
                <a:r>
                  <a:rPr lang="it-IT" i="1">
                    <a:sym typeface="Wingdings" panose="05000000000000000000" pitchFamily="2" charset="2"/>
                  </a:rPr>
                  <a:t>Schedule </a:t>
                </a:r>
                <a:r>
                  <a:rPr lang="it-IT" i="1" err="1">
                    <a:sym typeface="Wingdings" panose="05000000000000000000" pitchFamily="2" charset="2"/>
                  </a:rPr>
                  <a:t>next</a:t>
                </a:r>
                <a:r>
                  <a:rPr lang="it-IT" i="1">
                    <a:sym typeface="Wingdings" panose="05000000000000000000" pitchFamily="2" charset="2"/>
                  </a:rPr>
                  <a:t>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RemoveFromQueue</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Serves</a:t>
                </a:r>
                <a:r>
                  <a:rPr lang="it-IT" i="1">
                    <a:sym typeface="Wingdings" panose="05000000000000000000" pitchFamily="2" charset="2"/>
                  </a:rPr>
                  <a:t> a </a:t>
                </a:r>
                <a:r>
                  <a:rPr lang="it-IT" i="1" err="1">
                    <a:sym typeface="Wingdings" panose="05000000000000000000" pitchFamily="2" charset="2"/>
                  </a:rPr>
                  <a:t>certain</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endParaRPr lang="it-IT" i="1">
                  <a:sym typeface="Wingdings" panose="05000000000000000000" pitchFamily="2" charset="2"/>
                </a:endParaRP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StartMgr</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merryGoRound</a:t>
                </a:r>
                <a:r>
                  <a:rPr lang="it-IT">
                    <a:sym typeface="Wingdings" panose="05000000000000000000" pitchFamily="2" charset="2"/>
                  </a:rPr>
                  <a:t>	   </a:t>
                </a:r>
                <a:r>
                  <a:rPr lang="it-IT" i="1">
                    <a:sym typeface="Wingdings" panose="05000000000000000000" pitchFamily="2" charset="2"/>
                  </a:rPr>
                  <a:t>Start a new ride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HowmanyRequest</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Ask</a:t>
                </a:r>
                <a:r>
                  <a:rPr lang="it-IT" i="1">
                    <a:sym typeface="Wingdings" panose="05000000000000000000" pitchFamily="2" charset="2"/>
                  </a:rPr>
                  <a:t> for the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MgrIsFree</a:t>
                </a:r>
                <a:r>
                  <a:rPr lang="it-IT" b="1">
                    <a:sym typeface="Wingdings" panose="05000000000000000000" pitchFamily="2" charset="2"/>
                  </a:rPr>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the end of a ride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RideFinished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en-US" err="1"/>
                  <a:t>merryGoRound</a:t>
                </a:r>
                <a:r>
                  <a:rPr lang="en-US"/>
                  <a:t>	   </a:t>
                </a:r>
                <a:r>
                  <a:rPr lang="en-US" i="1"/>
                  <a:t>Terminates a ride</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QuitChild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A </a:t>
                </a:r>
                <a:r>
                  <a:rPr lang="it-IT" i="1" err="1">
                    <a:sym typeface="Wingdings" panose="05000000000000000000" pitchFamily="2" charset="2"/>
                  </a:rPr>
                  <a:t>child</a:t>
                </a:r>
                <a:r>
                  <a:rPr lang="it-IT" i="1">
                    <a:sym typeface="Wingdings" panose="05000000000000000000" pitchFamily="2" charset="2"/>
                  </a:rPr>
                  <a:t> </a:t>
                </a:r>
                <a:r>
                  <a:rPr lang="it-IT" i="1" err="1">
                    <a:sym typeface="Wingdings" panose="05000000000000000000" pitchFamily="2" charset="2"/>
                  </a:rPr>
                  <a:t>quits</a:t>
                </a:r>
                <a:r>
                  <a:rPr lang="it-IT" i="1">
                    <a:sym typeface="Wingdings" panose="05000000000000000000" pitchFamily="2" charset="2"/>
                  </a:rPr>
                  <a:t> from queue</a:t>
                </a:r>
              </a:p>
            </p:txBody>
          </p:sp>
        </mc:Choice>
        <mc:Fallback xmlns="">
          <p:sp>
            <p:nvSpPr>
              <p:cNvPr id="4" name="CasellaDiTesto 3">
                <a:extLst>
                  <a:ext uri="{FF2B5EF4-FFF2-40B4-BE49-F238E27FC236}">
                    <a16:creationId xmlns:a16="http://schemas.microsoft.com/office/drawing/2014/main" id="{E7470ADC-73DA-1E5C-1F99-977F59B26A87}"/>
                  </a:ext>
                </a:extLst>
              </p:cNvPr>
              <p:cNvSpPr txBox="1">
                <a:spLocks noRot="1" noChangeAspect="1" noMove="1" noResize="1" noEditPoints="1" noAdjustHandles="1" noChangeArrowheads="1" noChangeShapeType="1" noTextEdit="1"/>
              </p:cNvSpPr>
              <p:nvPr/>
            </p:nvSpPr>
            <p:spPr>
              <a:xfrm>
                <a:off x="1066800" y="3441701"/>
                <a:ext cx="10764614" cy="2585323"/>
              </a:xfrm>
              <a:prstGeom prst="rect">
                <a:avLst/>
              </a:prstGeom>
              <a:blipFill>
                <a:blip r:embed="rId3"/>
                <a:stretch>
                  <a:fillRect l="-340" t="-1415" r="-340" b="-2830"/>
                </a:stretch>
              </a:blipFill>
            </p:spPr>
            <p:txBody>
              <a:bodyPr/>
              <a:lstStyle/>
              <a:p>
                <a:r>
                  <a:rPr lang="en-US">
                    <a:noFill/>
                  </a:rPr>
                  <a:t> </a:t>
                </a:r>
              </a:p>
            </p:txBody>
          </p:sp>
        </mc:Fallback>
      </mc:AlternateContent>
      <p:sp>
        <p:nvSpPr>
          <p:cNvPr id="20" name="CasellaDiTesto 19">
            <a:extLst>
              <a:ext uri="{FF2B5EF4-FFF2-40B4-BE49-F238E27FC236}">
                <a16:creationId xmlns:a16="http://schemas.microsoft.com/office/drawing/2014/main" id="{65A39389-290B-9888-5328-CDCBC6C6C17D}"/>
              </a:ext>
            </a:extLst>
          </p:cNvPr>
          <p:cNvSpPr txBox="1"/>
          <p:nvPr/>
        </p:nvSpPr>
        <p:spPr>
          <a:xfrm>
            <a:off x="6832871" y="1746905"/>
            <a:ext cx="4292329" cy="923330"/>
          </a:xfrm>
          <a:prstGeom prst="rect">
            <a:avLst/>
          </a:prstGeom>
          <a:noFill/>
        </p:spPr>
        <p:txBody>
          <a:bodyPr wrap="none" rtlCol="0">
            <a:spAutoFit/>
          </a:bodyPr>
          <a:lstStyle/>
          <a:p>
            <a:pPr marL="285750" indent="-285750">
              <a:buFont typeface="Wingdings" panose="05000000000000000000" pitchFamily="2" charset="2"/>
              <a:buChar char="ü"/>
            </a:pPr>
            <a:r>
              <a:rPr lang="en-US"/>
              <a:t>The interconnections are 0 delay</a:t>
            </a:r>
          </a:p>
          <a:p>
            <a:pPr marL="285750" indent="-285750">
              <a:buFont typeface="Wingdings" panose="05000000000000000000" pitchFamily="2" charset="2"/>
              <a:buChar char="ü"/>
            </a:pPr>
            <a:r>
              <a:rPr lang="en-US"/>
              <a:t>New format of messages defined</a:t>
            </a:r>
          </a:p>
          <a:p>
            <a:pPr marL="285750" indent="-285750">
              <a:buFont typeface="Wingdings" panose="05000000000000000000" pitchFamily="2" charset="2"/>
              <a:buChar char="ü"/>
            </a:pPr>
            <a:r>
              <a:rPr lang="en-US"/>
              <a:t>Messages with different levels of priority</a:t>
            </a:r>
          </a:p>
        </p:txBody>
      </p:sp>
    </p:spTree>
    <p:extLst>
      <p:ext uri="{BB962C8B-B14F-4D97-AF65-F5344CB8AC3E}">
        <p14:creationId xmlns:p14="http://schemas.microsoft.com/office/powerpoint/2010/main" val="5894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Verification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3" name="CasellaDiTesto 2">
            <a:extLst>
              <a:ext uri="{FF2B5EF4-FFF2-40B4-BE49-F238E27FC236}">
                <a16:creationId xmlns:a16="http://schemas.microsoft.com/office/drawing/2014/main" id="{27B1B5D5-8F1A-F3E7-1AD8-B0A472BFCD40}"/>
              </a:ext>
            </a:extLst>
          </p:cNvPr>
          <p:cNvSpPr txBox="1"/>
          <p:nvPr/>
        </p:nvSpPr>
        <p:spPr>
          <a:xfrm>
            <a:off x="1066800" y="1117079"/>
            <a:ext cx="10058399" cy="464871"/>
          </a:xfrm>
          <a:prstGeom prst="rect">
            <a:avLst/>
          </a:prstGeom>
          <a:noFill/>
        </p:spPr>
        <p:txBody>
          <a:bodyPr wrap="square" rtlCol="0">
            <a:spAutoFit/>
          </a:bodyPr>
          <a:lstStyle/>
          <a:p>
            <a:pPr algn="ctr">
              <a:lnSpc>
                <a:spcPct val="150000"/>
              </a:lnSpc>
            </a:pPr>
            <a:r>
              <a:rPr lang="en-US"/>
              <a:t>We performed different tests to assess correctness of simulator:</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131317570"/>
                  </p:ext>
                </p:extLst>
              </p:nvPr>
            </p:nvGraphicFramePr>
            <p:xfrm>
              <a:off x="4648199" y="3850427"/>
              <a:ext cx="6715126" cy="2263691"/>
            </p:xfrm>
            <a:graphic>
              <a:graphicData uri="http://schemas.openxmlformats.org/drawingml/2006/table">
                <a:tbl>
                  <a:tblPr firstRow="1" firstCol="1" bandRow="1"/>
                  <a:tblGrid>
                    <a:gridCol w="1629325">
                      <a:extLst>
                        <a:ext uri="{9D8B030D-6E8A-4147-A177-3AD203B41FA5}">
                          <a16:colId xmlns:a16="http://schemas.microsoft.com/office/drawing/2014/main" val="2207708770"/>
                        </a:ext>
                      </a:extLst>
                    </a:gridCol>
                    <a:gridCol w="1148320">
                      <a:extLst>
                        <a:ext uri="{9D8B030D-6E8A-4147-A177-3AD203B41FA5}">
                          <a16:colId xmlns:a16="http://schemas.microsoft.com/office/drawing/2014/main" val="2301267641"/>
                        </a:ext>
                      </a:extLst>
                    </a:gridCol>
                    <a:gridCol w="1193032">
                      <a:extLst>
                        <a:ext uri="{9D8B030D-6E8A-4147-A177-3AD203B41FA5}">
                          <a16:colId xmlns:a16="http://schemas.microsoft.com/office/drawing/2014/main" val="625227151"/>
                        </a:ext>
                      </a:extLst>
                    </a:gridCol>
                    <a:gridCol w="1232326">
                      <a:extLst>
                        <a:ext uri="{9D8B030D-6E8A-4147-A177-3AD203B41FA5}">
                          <a16:colId xmlns:a16="http://schemas.microsoft.com/office/drawing/2014/main" val="3999517372"/>
                        </a:ext>
                      </a:extLst>
                    </a:gridCol>
                    <a:gridCol w="1512123">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i="1">
                                        <a:effectLst/>
                                        <a:latin typeface="Cambria Math" panose="02040503050406030204" pitchFamily="18" charset="0"/>
                                        <a:ea typeface="Calibri" panose="020F0502020204030204" pitchFamily="34" charset="0"/>
                                        <a:cs typeface="Arial" panose="020B0604020202020204" pitchFamily="34" charset="0"/>
                                      </a:rPr>
                                      <m:t>𝜆</m:t>
                                    </m:r>
                                  </m:num>
                                  <m:den>
                                    <m:r>
                                      <a:rPr lang="en-GB" sz="1100" i="1">
                                        <a:effectLst/>
                                        <a:latin typeface="Cambria Math" panose="02040503050406030204" pitchFamily="18" charset="0"/>
                                        <a:ea typeface="Calibri" panose="020F0502020204030204" pitchFamily="34" charset="0"/>
                                        <a:cs typeface="Arial" panose="020B0604020202020204" pitchFamily="34" charset="0"/>
                                      </a:rPr>
                                      <m:t>𝜇</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𝜇</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a:effectLst/>
                                        <a:latin typeface="Cambria Math" panose="02040503050406030204" pitchFamily="18" charset="0"/>
                                        <a:ea typeface="Calibri" panose="020F0502020204030204" pitchFamily="34" charset="0"/>
                                        <a:cs typeface="Arial" panose="020B0604020202020204" pitchFamily="34" charset="0"/>
                                      </a:rPr>
                                      <m:t>1</m:t>
                                    </m:r>
                                  </m:num>
                                  <m:den>
                                    <m:r>
                                      <a:rPr lang="en-GB" sz="1100">
                                        <a:effectLst/>
                                        <a:latin typeface="Cambria Math" panose="02040503050406030204" pitchFamily="18" charset="0"/>
                                        <a:ea typeface="Calibri" panose="020F0502020204030204" pitchFamily="34" charset="0"/>
                                        <a:cs typeface="Arial" panose="020B0604020202020204" pitchFamily="34" charset="0"/>
                                      </a:rPr>
                                      <m:t>2</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GB" sz="1100" i="1">
                                            <a:effectLst/>
                                            <a:latin typeface="Cambria Math" panose="02040503050406030204" pitchFamily="18" charset="0"/>
                                            <a:ea typeface="Calibri" panose="020F0502020204030204" pitchFamily="34" charset="0"/>
                                            <a:cs typeface="Arial" panose="020B0604020202020204" pitchFamily="34" charset="0"/>
                                          </a:rPr>
                                        </m:ctrlPr>
                                      </m:sSupPr>
                                      <m:e>
                                        <m:r>
                                          <a:rPr lang="en-GB" sz="1100">
                                            <a:effectLst/>
                                            <a:latin typeface="Cambria Math" panose="02040503050406030204" pitchFamily="18" charset="0"/>
                                            <a:ea typeface="Calibri" panose="020F0502020204030204" pitchFamily="34" charset="0"/>
                                            <a:cs typeface="Arial" panose="020B0604020202020204" pitchFamily="34" charset="0"/>
                                          </a:rPr>
                                          <m:t>  </m:t>
                                        </m:r>
                                        <m:r>
                                          <a:rPr lang="en-GB" sz="1100" i="1">
                                            <a:effectLst/>
                                            <a:latin typeface="Cambria Math" panose="02040503050406030204" pitchFamily="18" charset="0"/>
                                            <a:ea typeface="Calibri" panose="020F0502020204030204" pitchFamily="34" charset="0"/>
                                            <a:cs typeface="Arial" panose="020B0604020202020204" pitchFamily="34" charset="0"/>
                                          </a:rPr>
                                          <m:t>𝜌</m:t>
                                        </m:r>
                                      </m:e>
                                      <m:sup>
                                        <m:r>
                                          <a:rPr lang="en-GB" sz="1100">
                                            <a:effectLst/>
                                            <a:latin typeface="Cambria Math" panose="02040503050406030204" pitchFamily="18" charset="0"/>
                                            <a:ea typeface="Calibri" panose="020F0502020204030204" pitchFamily="34" charset="0"/>
                                            <a:cs typeface="Arial" panose="020B0604020202020204" pitchFamily="34" charset="0"/>
                                          </a:rPr>
                                          <m:t>2</m:t>
                                        </m:r>
                                      </m:sup>
                                    </m:sSup>
                                  </m:num>
                                  <m:den>
                                    <m:r>
                                      <a:rPr lang="en-GB" sz="1100">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𝜌</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i="1">
                                        <a:effectLst/>
                                        <a:latin typeface="Cambria Math" panose="02040503050406030204" pitchFamily="18" charset="0"/>
                                        <a:ea typeface="Calibri" panose="020F0502020204030204" pitchFamily="34" charset="0"/>
                                        <a:cs typeface="Arial" panose="020B0604020202020204" pitchFamily="34" charset="0"/>
                                      </a:rPr>
                                      <m:t>𝜌</m:t>
                                    </m:r>
                                  </m:num>
                                  <m:den>
                                    <m:r>
                                      <a:rPr lang="en-GB" sz="1100" i="1">
                                        <a:effectLst/>
                                        <a:latin typeface="Cambria Math" panose="02040503050406030204" pitchFamily="18" charset="0"/>
                                        <a:ea typeface="Calibri" panose="020F0502020204030204" pitchFamily="34" charset="0"/>
                                        <a:cs typeface="Arial" panose="020B0604020202020204" pitchFamily="34" charset="0"/>
                                      </a:rPr>
                                      <m:t>2</m:t>
                                    </m:r>
                                    <m:r>
                                      <a:rPr lang="en-GB" sz="1100" i="1">
                                        <a:effectLst/>
                                        <a:latin typeface="Cambria Math" panose="02040503050406030204" pitchFamily="18" charset="0"/>
                                        <a:ea typeface="Calibri" panose="020F0502020204030204" pitchFamily="34" charset="0"/>
                                        <a:cs typeface="Arial" panose="020B0604020202020204" pitchFamily="34" charset="0"/>
                                      </a:rPr>
                                      <m:t>𝜇</m:t>
                                    </m:r>
                                    <m:r>
                                      <a:rPr lang="en-GB" sz="1100" i="1">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Choice>
        <mc:Fallback xmlns="">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131317570"/>
                  </p:ext>
                </p:extLst>
              </p:nvPr>
            </p:nvGraphicFramePr>
            <p:xfrm>
              <a:off x="4648199" y="3850427"/>
              <a:ext cx="6715126" cy="2263691"/>
            </p:xfrm>
            <a:graphic>
              <a:graphicData uri="http://schemas.openxmlformats.org/drawingml/2006/table">
                <a:tbl>
                  <a:tblPr firstRow="1" firstCol="1" bandRow="1"/>
                  <a:tblGrid>
                    <a:gridCol w="1629325">
                      <a:extLst>
                        <a:ext uri="{9D8B030D-6E8A-4147-A177-3AD203B41FA5}">
                          <a16:colId xmlns:a16="http://schemas.microsoft.com/office/drawing/2014/main" val="2207708770"/>
                        </a:ext>
                      </a:extLst>
                    </a:gridCol>
                    <a:gridCol w="1148320">
                      <a:extLst>
                        <a:ext uri="{9D8B030D-6E8A-4147-A177-3AD203B41FA5}">
                          <a16:colId xmlns:a16="http://schemas.microsoft.com/office/drawing/2014/main" val="2301267641"/>
                        </a:ext>
                      </a:extLst>
                    </a:gridCol>
                    <a:gridCol w="1193032">
                      <a:extLst>
                        <a:ext uri="{9D8B030D-6E8A-4147-A177-3AD203B41FA5}">
                          <a16:colId xmlns:a16="http://schemas.microsoft.com/office/drawing/2014/main" val="625227151"/>
                        </a:ext>
                      </a:extLst>
                    </a:gridCol>
                    <a:gridCol w="1232326">
                      <a:extLst>
                        <a:ext uri="{9D8B030D-6E8A-4147-A177-3AD203B41FA5}">
                          <a16:colId xmlns:a16="http://schemas.microsoft.com/office/drawing/2014/main" val="3999517372"/>
                        </a:ext>
                      </a:extLst>
                    </a:gridCol>
                    <a:gridCol w="1512123">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43085" t="-79070" r="-345213" b="-261628"/>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43085" t="-296154" r="-345213" b="-33269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43085" t="-231461" r="-345213" b="-9438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43085" t="-364198" r="-345213" b="-3704"/>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Fallback>
      </mc:AlternateContent>
      <p:sp>
        <p:nvSpPr>
          <p:cNvPr id="9" name="CasellaDiTesto 8">
            <a:extLst>
              <a:ext uri="{FF2B5EF4-FFF2-40B4-BE49-F238E27FC236}">
                <a16:creationId xmlns:a16="http://schemas.microsoft.com/office/drawing/2014/main" id="{ED4A38E7-D14D-77FD-25A0-8E1221D98BDA}"/>
              </a:ext>
            </a:extLst>
          </p:cNvPr>
          <p:cNvSpPr txBox="1"/>
          <p:nvPr/>
        </p:nvSpPr>
        <p:spPr>
          <a:xfrm>
            <a:off x="828672" y="3757871"/>
            <a:ext cx="3914775" cy="2308324"/>
          </a:xfrm>
          <a:prstGeom prst="rect">
            <a:avLst/>
          </a:prstGeom>
          <a:noFill/>
        </p:spPr>
        <p:txBody>
          <a:bodyPr wrap="square">
            <a:spAutoFit/>
          </a:bodyPr>
          <a:lstStyle/>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N </a:t>
            </a:r>
            <a:r>
              <a:rPr lang="en-GB" sz="1600">
                <a:effectLst/>
                <a:latin typeface="Calibri" panose="020F0502020204030204" pitchFamily="34" charset="0"/>
                <a:ea typeface="Calibri" panose="020F0502020204030204" pitchFamily="34" charset="0"/>
                <a:cs typeface="Arial" panose="020B0604020202020204" pitchFamily="34" charset="0"/>
              </a:rPr>
              <a:t>= 1, </a:t>
            </a:r>
            <a:r>
              <a:rPr lang="en-GB" sz="1600" b="1" err="1">
                <a:effectLst/>
                <a:latin typeface="Calibri" panose="020F0502020204030204" pitchFamily="34" charset="0"/>
                <a:ea typeface="Calibri" panose="020F0502020204030204" pitchFamily="34" charset="0"/>
                <a:cs typeface="Arial" panose="020B0604020202020204" pitchFamily="34" charset="0"/>
              </a:rPr>
              <a:t>vFraction</a:t>
            </a:r>
            <a:r>
              <a:rPr lang="en-GB" sz="1600">
                <a:effectLst/>
                <a:latin typeface="Calibri" panose="020F0502020204030204" pitchFamily="34" charset="0"/>
                <a:ea typeface="Calibri" panose="020F0502020204030204" pitchFamily="34" charset="0"/>
                <a:cs typeface="Arial" panose="020B0604020202020204" pitchFamily="34" charset="0"/>
              </a:rPr>
              <a:t>=1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Q </a:t>
            </a:r>
            <a:r>
              <a:rPr lang="en-GB" sz="1600">
                <a:effectLst/>
                <a:latin typeface="Calibri" panose="020F0502020204030204" pitchFamily="34" charset="0"/>
                <a:ea typeface="Calibri" panose="020F0502020204030204" pitchFamily="34" charset="0"/>
                <a:cs typeface="Arial" panose="020B0604020202020204" pitchFamily="34" charset="0"/>
              </a:rPr>
              <a:t>= simulation duration</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P </a:t>
            </a:r>
            <a:r>
              <a:rPr lang="en-GB" sz="1600">
                <a:effectLst/>
                <a:latin typeface="Calibri" panose="020F0502020204030204" pitchFamily="34" charset="0"/>
                <a:ea typeface="Calibri" panose="020F0502020204030204" pitchFamily="34" charset="0"/>
                <a:cs typeface="Arial" panose="020B0604020202020204" pitchFamily="34" charset="0"/>
              </a:rPr>
              <a:t>= 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λ</a:t>
            </a:r>
            <a:r>
              <a:rPr lang="en-GB" sz="1600">
                <a:effectLst/>
                <a:latin typeface="Calibri" panose="020F0502020204030204" pitchFamily="34" charset="0"/>
                <a:ea typeface="Calibri" panose="020F0502020204030204" pitchFamily="34" charset="0"/>
                <a:cs typeface="Calibri" panose="020F0502020204030204" pitchFamily="34" charset="0"/>
              </a:rPr>
              <a:t> = [80, 100, 120]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Δ</a:t>
            </a:r>
            <a:r>
              <a:rPr lang="en-GB" sz="1600">
                <a:effectLst/>
                <a:latin typeface="Calibri" panose="020F0502020204030204" pitchFamily="34" charset="0"/>
                <a:ea typeface="Calibri" panose="020F0502020204030204" pitchFamily="34" charset="0"/>
                <a:cs typeface="Calibri" panose="020F0502020204030204" pitchFamily="34" charset="0"/>
              </a:rPr>
              <a:t> = 300 s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T </a:t>
            </a:r>
            <a:r>
              <a:rPr lang="en-GB" sz="1600">
                <a:effectLst/>
                <a:latin typeface="Calibri" panose="020F0502020204030204" pitchFamily="34" charset="0"/>
                <a:ea typeface="Calibri" panose="020F0502020204030204" pitchFamily="34" charset="0"/>
                <a:cs typeface="Calibri" panose="020F0502020204030204" pitchFamily="34" charset="0"/>
              </a:rPr>
              <a:t>= 60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C </a:t>
            </a:r>
            <a:r>
              <a:rPr lang="en-GB" sz="1600">
                <a:effectLst/>
                <a:latin typeface="Calibri" panose="020F0502020204030204" pitchFamily="34" charset="0"/>
                <a:ea typeface="Calibri" panose="020F0502020204030204" pitchFamily="34" charset="0"/>
                <a:cs typeface="Calibri" panose="020F0502020204030204" pitchFamily="34" charset="0"/>
              </a:rPr>
              <a:t>= 1</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Simulation duration</a:t>
            </a:r>
            <a:r>
              <a:rPr lang="en-GB" sz="1600">
                <a:effectLst/>
                <a:latin typeface="Calibri" panose="020F0502020204030204" pitchFamily="34" charset="0"/>
                <a:ea typeface="Calibri" panose="020F0502020204030204" pitchFamily="34" charset="0"/>
                <a:cs typeface="Calibri" panose="020F0502020204030204" pitchFamily="34" charset="0"/>
              </a:rPr>
              <a:t> = 3000 hours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spcAft>
                <a:spcPts val="800"/>
              </a:spcAf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Warmup time </a:t>
            </a:r>
            <a:r>
              <a:rPr lang="en-GB" sz="1600">
                <a:effectLst/>
                <a:latin typeface="Calibri" panose="020F0502020204030204" pitchFamily="34" charset="0"/>
                <a:ea typeface="Calibri" panose="020F0502020204030204" pitchFamily="34" charset="0"/>
                <a:cs typeface="Calibri" panose="020F0502020204030204" pitchFamily="34" charset="0"/>
              </a:rPr>
              <a:t>= 150 hours</a:t>
            </a:r>
            <a:endParaRPr lang="en-GB" sz="16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9" name="Gruppo 18">
            <a:extLst>
              <a:ext uri="{FF2B5EF4-FFF2-40B4-BE49-F238E27FC236}">
                <a16:creationId xmlns:a16="http://schemas.microsoft.com/office/drawing/2014/main" id="{1ADAD94B-F93B-191A-EFB6-E5056FB59134}"/>
              </a:ext>
            </a:extLst>
          </p:cNvPr>
          <p:cNvGrpSpPr/>
          <p:nvPr/>
        </p:nvGrpSpPr>
        <p:grpSpPr>
          <a:xfrm>
            <a:off x="1023938" y="2013335"/>
            <a:ext cx="10144124" cy="952484"/>
            <a:chOff x="857251" y="2145083"/>
            <a:chExt cx="10144124" cy="952484"/>
          </a:xfrm>
        </p:grpSpPr>
        <p:sp>
          <p:nvSpPr>
            <p:cNvPr id="10" name="Rettangolo con angoli arrotondati 9">
              <a:extLst>
                <a:ext uri="{FF2B5EF4-FFF2-40B4-BE49-F238E27FC236}">
                  <a16:creationId xmlns:a16="http://schemas.microsoft.com/office/drawing/2014/main" id="{F4E1B8C4-91BF-5377-5096-AB07800485BA}"/>
                </a:ext>
              </a:extLst>
            </p:cNvPr>
            <p:cNvSpPr>
              <a:spLocks/>
            </p:cNvSpPr>
            <p:nvPr/>
          </p:nvSpPr>
          <p:spPr>
            <a:xfrm>
              <a:off x="857251"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Deterministic</a:t>
              </a:r>
              <a:r>
                <a:rPr lang="it-IT"/>
                <a:t> test</a:t>
              </a:r>
            </a:p>
          </p:txBody>
        </p:sp>
        <p:sp>
          <p:nvSpPr>
            <p:cNvPr id="12" name="Rettangolo con angoli arrotondati 11">
              <a:extLst>
                <a:ext uri="{FF2B5EF4-FFF2-40B4-BE49-F238E27FC236}">
                  <a16:creationId xmlns:a16="http://schemas.microsoft.com/office/drawing/2014/main" id="{F6137B97-14AA-A6A6-404B-A35A929AA1A9}"/>
                </a:ext>
              </a:extLst>
            </p:cNvPr>
            <p:cNvSpPr>
              <a:spLocks/>
            </p:cNvSpPr>
            <p:nvPr/>
          </p:nvSpPr>
          <p:spPr>
            <a:xfrm>
              <a:off x="7043737" y="2383204"/>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Continuity</a:t>
              </a:r>
              <a:r>
                <a:rPr lang="it-IT"/>
                <a:t> test</a:t>
              </a:r>
              <a:endParaRPr lang="en-GB"/>
            </a:p>
          </p:txBody>
        </p:sp>
        <p:sp>
          <p:nvSpPr>
            <p:cNvPr id="16" name="Rettangolo con angoli arrotondati 15">
              <a:extLst>
                <a:ext uri="{FF2B5EF4-FFF2-40B4-BE49-F238E27FC236}">
                  <a16:creationId xmlns:a16="http://schemas.microsoft.com/office/drawing/2014/main" id="{1B4836E8-843A-BA4D-6B9C-93E70DC60D81}"/>
                </a:ext>
              </a:extLst>
            </p:cNvPr>
            <p:cNvSpPr>
              <a:spLocks/>
            </p:cNvSpPr>
            <p:nvPr/>
          </p:nvSpPr>
          <p:spPr>
            <a:xfrm>
              <a:off x="4981575" y="2621326"/>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M/D/1 model</a:t>
              </a:r>
            </a:p>
          </p:txBody>
        </p:sp>
        <p:sp>
          <p:nvSpPr>
            <p:cNvPr id="17" name="Rettangolo con angoli arrotondati 16">
              <a:extLst>
                <a:ext uri="{FF2B5EF4-FFF2-40B4-BE49-F238E27FC236}">
                  <a16:creationId xmlns:a16="http://schemas.microsoft.com/office/drawing/2014/main" id="{753069B4-B5AC-12BD-2ECE-60BF1053A441}"/>
                </a:ext>
              </a:extLst>
            </p:cNvPr>
            <p:cNvSpPr>
              <a:spLocks/>
            </p:cNvSpPr>
            <p:nvPr/>
          </p:nvSpPr>
          <p:spPr>
            <a:xfrm>
              <a:off x="2919413" y="2383205"/>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Degeneracy</a:t>
              </a:r>
              <a:r>
                <a:rPr lang="it-IT"/>
                <a:t> test</a:t>
              </a:r>
              <a:endParaRPr lang="en-GB"/>
            </a:p>
          </p:txBody>
        </p:sp>
        <p:sp>
          <p:nvSpPr>
            <p:cNvPr id="18" name="Rettangolo con angoli arrotondati 17">
              <a:extLst>
                <a:ext uri="{FF2B5EF4-FFF2-40B4-BE49-F238E27FC236}">
                  <a16:creationId xmlns:a16="http://schemas.microsoft.com/office/drawing/2014/main" id="{9D2C9B4A-3C29-DD68-69D0-FBF00C54B500}"/>
                </a:ext>
              </a:extLst>
            </p:cNvPr>
            <p:cNvSpPr>
              <a:spLocks/>
            </p:cNvSpPr>
            <p:nvPr/>
          </p:nvSpPr>
          <p:spPr>
            <a:xfrm>
              <a:off x="9105900"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Consistency</a:t>
              </a:r>
              <a:r>
                <a:rPr lang="it-IT"/>
                <a:t> test</a:t>
              </a:r>
              <a:endParaRPr lang="en-GB"/>
            </a:p>
          </p:txBody>
        </p:sp>
      </p:grpSp>
      <p:sp>
        <p:nvSpPr>
          <p:cNvPr id="20" name="Parentesi graffa chiusa 19">
            <a:extLst>
              <a:ext uri="{FF2B5EF4-FFF2-40B4-BE49-F238E27FC236}">
                <a16:creationId xmlns:a16="http://schemas.microsoft.com/office/drawing/2014/main" id="{F5D995D6-34C0-C23D-DBDC-B6EE8E9CB8EB}"/>
              </a:ext>
            </a:extLst>
          </p:cNvPr>
          <p:cNvSpPr/>
          <p:nvPr/>
        </p:nvSpPr>
        <p:spPr>
          <a:xfrm rot="16200000">
            <a:off x="5799542" y="-1838326"/>
            <a:ext cx="631007" cy="10534652"/>
          </a:xfrm>
          <a:prstGeom prst="rightBrace">
            <a:avLst>
              <a:gd name="adj1" fmla="val 13060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Connettore 2 21">
            <a:extLst>
              <a:ext uri="{FF2B5EF4-FFF2-40B4-BE49-F238E27FC236}">
                <a16:creationId xmlns:a16="http://schemas.microsoft.com/office/drawing/2014/main" id="{67609422-610E-B130-76A8-7FFA3D8697FB}"/>
              </a:ext>
            </a:extLst>
          </p:cNvPr>
          <p:cNvCxnSpPr>
            <a:cxnSpLocks/>
            <a:stCxn id="3" idx="2"/>
          </p:cNvCxnSpPr>
          <p:nvPr/>
        </p:nvCxnSpPr>
        <p:spPr>
          <a:xfrm flipH="1">
            <a:off x="2919413" y="1581950"/>
            <a:ext cx="3176587"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9EB4DA01-D91F-7E1B-8455-A8123F799EAE}"/>
              </a:ext>
            </a:extLst>
          </p:cNvPr>
          <p:cNvCxnSpPr>
            <a:cxnSpLocks/>
            <a:stCxn id="3" idx="2"/>
          </p:cNvCxnSpPr>
          <p:nvPr/>
        </p:nvCxnSpPr>
        <p:spPr>
          <a:xfrm>
            <a:off x="6096000" y="1581950"/>
            <a:ext cx="3152775"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ABD2DFA4-0F81-3F37-1EA9-28DA5EBDF5C3}"/>
              </a:ext>
            </a:extLst>
          </p:cNvPr>
          <p:cNvCxnSpPr>
            <a:cxnSpLocks/>
            <a:stCxn id="3" idx="2"/>
          </p:cNvCxnSpPr>
          <p:nvPr/>
        </p:nvCxnSpPr>
        <p:spPr>
          <a:xfrm>
            <a:off x="6096000" y="1581950"/>
            <a:ext cx="1114424"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ttore 2 32">
            <a:extLst>
              <a:ext uri="{FF2B5EF4-FFF2-40B4-BE49-F238E27FC236}">
                <a16:creationId xmlns:a16="http://schemas.microsoft.com/office/drawing/2014/main" id="{E201B177-EAA7-E14B-19DE-710EADCA54EB}"/>
              </a:ext>
            </a:extLst>
          </p:cNvPr>
          <p:cNvCxnSpPr>
            <a:cxnSpLocks/>
            <a:stCxn id="3" idx="2"/>
          </p:cNvCxnSpPr>
          <p:nvPr/>
        </p:nvCxnSpPr>
        <p:spPr>
          <a:xfrm flipH="1">
            <a:off x="4981575" y="1581950"/>
            <a:ext cx="1114425"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B4CF0715-2250-DEEC-715A-2F4EDB3DF4BC}"/>
              </a:ext>
            </a:extLst>
          </p:cNvPr>
          <p:cNvCxnSpPr>
            <a:cxnSpLocks/>
            <a:stCxn id="3" idx="2"/>
            <a:endCxn id="16" idx="0"/>
          </p:cNvCxnSpPr>
          <p:nvPr/>
        </p:nvCxnSpPr>
        <p:spPr>
          <a:xfrm>
            <a:off x="6096000" y="1581950"/>
            <a:ext cx="0" cy="90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24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it-IT" sz="4000" err="1"/>
              <a:t>Calibration</a:t>
            </a:r>
            <a:r>
              <a:rPr lang="it-IT" sz="4000"/>
              <a:t> and 2</a:t>
            </a:r>
            <a:r>
              <a:rPr lang="it-IT" sz="4000" baseline="30000"/>
              <a:t>k</a:t>
            </a:r>
            <a:r>
              <a:rPr lang="it-IT" sz="4000"/>
              <a:t>r </a:t>
            </a:r>
            <a:r>
              <a:rPr lang="it-IT" sz="4000" err="1"/>
              <a:t>factorial</a:t>
            </a:r>
            <a:r>
              <a:rPr lang="it-IT" sz="4000"/>
              <a:t> </a:t>
            </a:r>
            <a:r>
              <a:rPr lang="it-IT" sz="4000" err="1"/>
              <a:t>analysis</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4" name="CasellaDiTesto 3">
            <a:extLst>
              <a:ext uri="{FF2B5EF4-FFF2-40B4-BE49-F238E27FC236}">
                <a16:creationId xmlns:a16="http://schemas.microsoft.com/office/drawing/2014/main" id="{E3E01D3B-BAB5-161D-C88F-576922E275C7}"/>
              </a:ext>
            </a:extLst>
          </p:cNvPr>
          <p:cNvSpPr txBox="1"/>
          <p:nvPr/>
        </p:nvSpPr>
        <p:spPr>
          <a:xfrm flipH="1">
            <a:off x="1066800" y="1359156"/>
            <a:ext cx="2838448" cy="3693319"/>
          </a:xfrm>
          <a:prstGeom prst="rect">
            <a:avLst/>
          </a:prstGeom>
          <a:noFill/>
        </p:spPr>
        <p:txBody>
          <a:bodyPr wrap="square" rtlCol="0">
            <a:spAutoFit/>
          </a:bodyPr>
          <a:lstStyle/>
          <a:p>
            <a:r>
              <a:rPr lang="en-US" b="1"/>
              <a:t>Calibration phase:</a:t>
            </a:r>
          </a:p>
          <a:p>
            <a:pPr marL="285750" indent="-285750">
              <a:buFont typeface="Arial" panose="020B0604020202020204" pitchFamily="34" charset="0"/>
              <a:buChar char="•"/>
            </a:pPr>
            <a:r>
              <a:rPr lang="en-US"/>
              <a:t>Different load scenarios </a:t>
            </a:r>
          </a:p>
          <a:p>
            <a:pPr marL="742950" lvl="1" indent="-285750">
              <a:buFont typeface="Wingdings" panose="05000000000000000000" pitchFamily="2" charset="2"/>
              <a:buChar char="§"/>
            </a:pPr>
            <a:r>
              <a:rPr lang="en-US"/>
              <a:t>Single arrivals</a:t>
            </a:r>
          </a:p>
          <a:p>
            <a:pPr marL="742950" lvl="1" indent="-285750">
              <a:buFont typeface="Wingdings" panose="05000000000000000000" pitchFamily="2" charset="2"/>
              <a:buChar char="§"/>
            </a:pPr>
            <a:r>
              <a:rPr lang="en-US"/>
              <a:t>Bulk arrivals</a:t>
            </a:r>
          </a:p>
          <a:p>
            <a:pPr marL="285750" indent="-285750">
              <a:buFont typeface="Arial" panose="020B0604020202020204" pitchFamily="34" charset="0"/>
              <a:buChar char="•"/>
            </a:pPr>
            <a:r>
              <a:rPr lang="en-US"/>
              <a:t>Simulation warm-up </a:t>
            </a:r>
          </a:p>
          <a:p>
            <a:pPr marL="285750" indent="-285750">
              <a:buFont typeface="Arial" panose="020B0604020202020204" pitchFamily="34" charset="0"/>
              <a:buChar char="•"/>
            </a:pPr>
            <a:r>
              <a:rPr lang="en-US"/>
              <a:t>Simulation duration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b="1"/>
              <a:t>Factorial analysis phase:</a:t>
            </a:r>
          </a:p>
          <a:p>
            <a:pPr marL="285750" indent="-285750">
              <a:buFont typeface="Arial" panose="020B0604020202020204" pitchFamily="34" charset="0"/>
              <a:buChar char="•"/>
            </a:pPr>
            <a:r>
              <a:rPr lang="en-US"/>
              <a:t>Coins per unit of time</a:t>
            </a:r>
          </a:p>
          <a:p>
            <a:pPr marL="285750" indent="-285750">
              <a:buFont typeface="Arial" panose="020B0604020202020204" pitchFamily="34" charset="0"/>
              <a:buChar char="•"/>
            </a:pPr>
            <a:r>
              <a:rPr lang="en-US"/>
              <a:t>Utilization</a:t>
            </a:r>
          </a:p>
          <a:p>
            <a:pPr marL="285750" indent="-285750">
              <a:buFont typeface="Arial" panose="020B0604020202020204" pitchFamily="34" charset="0"/>
              <a:buChar char="•"/>
            </a:pPr>
            <a:endParaRPr lang="en-US"/>
          </a:p>
        </p:txBody>
      </p:sp>
      <p:graphicFrame>
        <p:nvGraphicFramePr>
          <p:cNvPr id="9" name="Tabella 8">
            <a:extLst>
              <a:ext uri="{FF2B5EF4-FFF2-40B4-BE49-F238E27FC236}">
                <a16:creationId xmlns:a16="http://schemas.microsoft.com/office/drawing/2014/main" id="{4CF91A71-EC64-4B5D-D6F9-B14BF9DF9E85}"/>
              </a:ext>
            </a:extLst>
          </p:cNvPr>
          <p:cNvGraphicFramePr>
            <a:graphicFrameLocks noGrp="1"/>
          </p:cNvGraphicFramePr>
          <p:nvPr>
            <p:extLst>
              <p:ext uri="{D42A27DB-BD31-4B8C-83A1-F6EECF244321}">
                <p14:modId xmlns:p14="http://schemas.microsoft.com/office/powerpoint/2010/main" val="2826434174"/>
              </p:ext>
            </p:extLst>
          </p:nvPr>
        </p:nvGraphicFramePr>
        <p:xfrm>
          <a:off x="1066800" y="4882193"/>
          <a:ext cx="6419865" cy="1091520"/>
        </p:xfrm>
        <a:graphic>
          <a:graphicData uri="http://schemas.openxmlformats.org/drawingml/2006/table">
            <a:tbl>
              <a:tblPr firstRow="1" firstCol="1" bandRow="1"/>
              <a:tblGrid>
                <a:gridCol w="2099865">
                  <a:extLst>
                    <a:ext uri="{9D8B030D-6E8A-4147-A177-3AD203B41FA5}">
                      <a16:colId xmlns:a16="http://schemas.microsoft.com/office/drawing/2014/main" val="2207708770"/>
                    </a:ext>
                  </a:extLst>
                </a:gridCol>
                <a:gridCol w="1440000">
                  <a:extLst>
                    <a:ext uri="{9D8B030D-6E8A-4147-A177-3AD203B41FA5}">
                      <a16:colId xmlns:a16="http://schemas.microsoft.com/office/drawing/2014/main" val="2301267641"/>
                    </a:ext>
                  </a:extLst>
                </a:gridCol>
                <a:gridCol w="1440000">
                  <a:extLst>
                    <a:ext uri="{9D8B030D-6E8A-4147-A177-3AD203B41FA5}">
                      <a16:colId xmlns:a16="http://schemas.microsoft.com/office/drawing/2014/main" val="625227151"/>
                    </a:ext>
                  </a:extLst>
                </a:gridCol>
                <a:gridCol w="1440000">
                  <a:extLst>
                    <a:ext uri="{9D8B030D-6E8A-4147-A177-3AD203B41FA5}">
                      <a16:colId xmlns:a16="http://schemas.microsoft.com/office/drawing/2014/main" val="3999517372"/>
                    </a:ext>
                  </a:extLst>
                </a:gridCol>
              </a:tblGrid>
              <a:tr h="360000">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T </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Q</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err="1">
                          <a:effectLst/>
                          <a:latin typeface="Calibri" panose="020F0502020204030204" pitchFamily="34" charset="0"/>
                          <a:ea typeface="Calibri" panose="020F0502020204030204" pitchFamily="34" charset="0"/>
                          <a:cs typeface="Arial" panose="020B0604020202020204" pitchFamily="34" charset="0"/>
                        </a:rPr>
                        <a:t>vFraction</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360000">
                <a:tc>
                  <a:txBody>
                    <a:bodyPr/>
                    <a:lstStyle/>
                    <a:p>
                      <a:pPr algn="ctr"/>
                      <a:r>
                        <a:rPr lang="it-IT" sz="1400" b="1" err="1"/>
                        <a:t>Coins</a:t>
                      </a:r>
                      <a:r>
                        <a:rPr lang="it-IT" sz="1400" b="1"/>
                        <a:t> per Unit of Time</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60000">
                <a:tc>
                  <a:txBody>
                    <a:bodyPr/>
                    <a:lstStyle/>
                    <a:p>
                      <a:pPr algn="ctr"/>
                      <a:r>
                        <a:rPr lang="it-IT" sz="1400" b="1" err="1"/>
                        <a:t>Utilization</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bl>
          </a:graphicData>
        </a:graphic>
      </p:graphicFrame>
      <p:sp>
        <p:nvSpPr>
          <p:cNvPr id="11" name="CasellaDiTesto 10">
            <a:extLst>
              <a:ext uri="{FF2B5EF4-FFF2-40B4-BE49-F238E27FC236}">
                <a16:creationId xmlns:a16="http://schemas.microsoft.com/office/drawing/2014/main" id="{2D1C33B5-D27D-B7EB-DD32-6DAD2D9F3C2B}"/>
              </a:ext>
            </a:extLst>
          </p:cNvPr>
          <p:cNvSpPr txBox="1"/>
          <p:nvPr/>
        </p:nvSpPr>
        <p:spPr>
          <a:xfrm>
            <a:off x="7648575" y="5050383"/>
            <a:ext cx="3790950" cy="923330"/>
          </a:xfrm>
          <a:prstGeom prst="rect">
            <a:avLst/>
          </a:prstGeom>
          <a:noFill/>
        </p:spPr>
        <p:txBody>
          <a:bodyPr wrap="square" rtlCol="0">
            <a:spAutoFit/>
          </a:bodyPr>
          <a:lstStyle/>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Δ, </a:t>
            </a:r>
            <a:r>
              <a:rPr lang="it-IT" b="1"/>
              <a:t>C, N</a:t>
            </a:r>
            <a:r>
              <a:rPr lang="it-IT"/>
              <a:t> are </a:t>
            </a:r>
            <a:r>
              <a:rPr lang="en-US"/>
              <a:t>constant</a:t>
            </a:r>
            <a:r>
              <a:rPr lang="it-IT"/>
              <a:t> </a:t>
            </a:r>
          </a:p>
          <a:p>
            <a:pPr marL="285750" indent="-285750">
              <a:buFont typeface="Arial" panose="020B0604020202020204" pitchFamily="34" charset="0"/>
              <a:buChar char="•"/>
            </a:pPr>
            <a:r>
              <a:rPr lang="en-GB">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λ, P </a:t>
            </a:r>
            <a:r>
              <a:rPr lang="en-GB">
                <a:latin typeface="Calibri" panose="020F0502020204030204" pitchFamily="34" charset="0"/>
                <a:ea typeface="Calibri" panose="020F0502020204030204" pitchFamily="34" charset="0"/>
                <a:cs typeface="Calibri" panose="020F0502020204030204" pitchFamily="34" charset="0"/>
              </a:rPr>
              <a:t>depend by the scenario and type of arrival</a:t>
            </a:r>
            <a:endParaRPr lang="it-IT"/>
          </a:p>
        </p:txBody>
      </p:sp>
      <p:pic>
        <p:nvPicPr>
          <p:cNvPr id="12" name="Immagine 11">
            <a:extLst>
              <a:ext uri="{FF2B5EF4-FFF2-40B4-BE49-F238E27FC236}">
                <a16:creationId xmlns:a16="http://schemas.microsoft.com/office/drawing/2014/main" id="{83B12EDD-0244-48AD-842B-88EDB5ED21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91" t="8249" r="9872" b="2998"/>
          <a:stretch/>
        </p:blipFill>
        <p:spPr bwMode="auto">
          <a:xfrm>
            <a:off x="5086349" y="1192137"/>
            <a:ext cx="6038849" cy="3305170"/>
          </a:xfrm>
          <a:prstGeom prst="rect">
            <a:avLst/>
          </a:prstGeom>
          <a:ln>
            <a:noFill/>
          </a:ln>
          <a:extLst>
            <a:ext uri="{53640926-AAD7-44D8-BBD7-CCE9431645EC}">
              <a14:shadowObscured xmlns:a14="http://schemas.microsoft.com/office/drawing/2010/main"/>
            </a:ext>
          </a:extLst>
        </p:spPr>
      </p:pic>
      <p:cxnSp>
        <p:nvCxnSpPr>
          <p:cNvPr id="17" name="Connettore diritto 16">
            <a:extLst>
              <a:ext uri="{FF2B5EF4-FFF2-40B4-BE49-F238E27FC236}">
                <a16:creationId xmlns:a16="http://schemas.microsoft.com/office/drawing/2014/main" id="{07BA0CBA-0BF9-4C3E-C3B8-B021C8F83AE7}"/>
              </a:ext>
            </a:extLst>
          </p:cNvPr>
          <p:cNvCxnSpPr>
            <a:cxnSpLocks/>
          </p:cNvCxnSpPr>
          <p:nvPr/>
        </p:nvCxnSpPr>
        <p:spPr>
          <a:xfrm>
            <a:off x="63500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C28F5AFF-6750-ACF9-37AC-111B95B1FF20}"/>
              </a:ext>
            </a:extLst>
          </p:cNvPr>
          <p:cNvCxnSpPr>
            <a:cxnSpLocks/>
          </p:cNvCxnSpPr>
          <p:nvPr/>
        </p:nvCxnSpPr>
        <p:spPr>
          <a:xfrm>
            <a:off x="734695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4" name="Connettore diritto 23">
            <a:extLst>
              <a:ext uri="{FF2B5EF4-FFF2-40B4-BE49-F238E27FC236}">
                <a16:creationId xmlns:a16="http://schemas.microsoft.com/office/drawing/2014/main" id="{7E95B658-0DFF-B060-3D51-C3DBBCD40E1F}"/>
              </a:ext>
            </a:extLst>
          </p:cNvPr>
          <p:cNvCxnSpPr>
            <a:cxnSpLocks/>
          </p:cNvCxnSpPr>
          <p:nvPr/>
        </p:nvCxnSpPr>
        <p:spPr>
          <a:xfrm>
            <a:off x="93472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C91E8EB8-0329-7F6C-F441-6F9FC986F50B}"/>
              </a:ext>
            </a:extLst>
          </p:cNvPr>
          <p:cNvSpPr txBox="1"/>
          <p:nvPr/>
        </p:nvSpPr>
        <p:spPr>
          <a:xfrm>
            <a:off x="5483332" y="1249909"/>
            <a:ext cx="612668" cy="369332"/>
          </a:xfrm>
          <a:prstGeom prst="rect">
            <a:avLst/>
          </a:prstGeom>
          <a:noFill/>
        </p:spPr>
        <p:txBody>
          <a:bodyPr wrap="none" rtlCol="0">
            <a:spAutoFit/>
          </a:bodyPr>
          <a:lstStyle/>
          <a:p>
            <a:r>
              <a:rPr lang="it-IT"/>
              <a:t>High</a:t>
            </a:r>
            <a:endParaRPr lang="en-GB"/>
          </a:p>
        </p:txBody>
      </p:sp>
      <p:sp>
        <p:nvSpPr>
          <p:cNvPr id="26" name="CasellaDiTesto 25">
            <a:extLst>
              <a:ext uri="{FF2B5EF4-FFF2-40B4-BE49-F238E27FC236}">
                <a16:creationId xmlns:a16="http://schemas.microsoft.com/office/drawing/2014/main" id="{412C700B-8522-4572-8F94-20439341821F}"/>
              </a:ext>
            </a:extLst>
          </p:cNvPr>
          <p:cNvSpPr txBox="1"/>
          <p:nvPr/>
        </p:nvSpPr>
        <p:spPr>
          <a:xfrm>
            <a:off x="6365872" y="1249909"/>
            <a:ext cx="978153" cy="369332"/>
          </a:xfrm>
          <a:prstGeom prst="rect">
            <a:avLst/>
          </a:prstGeom>
          <a:noFill/>
        </p:spPr>
        <p:txBody>
          <a:bodyPr wrap="none" rtlCol="0">
            <a:spAutoFit/>
          </a:bodyPr>
          <a:lstStyle/>
          <a:p>
            <a:r>
              <a:rPr lang="it-IT"/>
              <a:t>Medium</a:t>
            </a:r>
            <a:endParaRPr lang="en-GB"/>
          </a:p>
        </p:txBody>
      </p:sp>
      <p:sp>
        <p:nvSpPr>
          <p:cNvPr id="27" name="CasellaDiTesto 26">
            <a:extLst>
              <a:ext uri="{FF2B5EF4-FFF2-40B4-BE49-F238E27FC236}">
                <a16:creationId xmlns:a16="http://schemas.microsoft.com/office/drawing/2014/main" id="{46D65539-C179-FF3A-95FC-14DD0097931B}"/>
              </a:ext>
            </a:extLst>
          </p:cNvPr>
          <p:cNvSpPr txBox="1"/>
          <p:nvPr/>
        </p:nvSpPr>
        <p:spPr>
          <a:xfrm>
            <a:off x="8059905" y="1256250"/>
            <a:ext cx="568489" cy="369332"/>
          </a:xfrm>
          <a:prstGeom prst="rect">
            <a:avLst/>
          </a:prstGeom>
          <a:noFill/>
        </p:spPr>
        <p:txBody>
          <a:bodyPr wrap="none" rtlCol="0">
            <a:spAutoFit/>
          </a:bodyPr>
          <a:lstStyle/>
          <a:p>
            <a:r>
              <a:rPr lang="it-IT"/>
              <a:t>Low</a:t>
            </a:r>
            <a:endParaRPr lang="en-GB"/>
          </a:p>
        </p:txBody>
      </p:sp>
    </p:spTree>
    <p:extLst>
      <p:ext uri="{BB962C8B-B14F-4D97-AF65-F5344CB8AC3E}">
        <p14:creationId xmlns:p14="http://schemas.microsoft.com/office/powerpoint/2010/main" val="12992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fade">
                                      <p:cBhvr>
                                        <p:cTn id="53" dur="500"/>
                                        <p:tgtEl>
                                          <p:spTgt spid="4">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500"/>
                                        <p:tgtEl>
                                          <p:spTgt spid="4">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fade">
                                      <p:cBhvr>
                                        <p:cTn id="59" dur="500"/>
                                        <p:tgtEl>
                                          <p:spTgt spid="4">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Earnings Optimization and Scenarios Comparison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4" name="Elemento grafico 11">
            <a:extLst>
              <a:ext uri="{FF2B5EF4-FFF2-40B4-BE49-F238E27FC236}">
                <a16:creationId xmlns:a16="http://schemas.microsoft.com/office/drawing/2014/main" id="{36F12B82-A47C-2D66-566A-0A0D3CCD227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709" t="6423" r="9649" b="2687"/>
          <a:stretch/>
        </p:blipFill>
        <p:spPr>
          <a:xfrm>
            <a:off x="6183466" y="3287580"/>
            <a:ext cx="5314951" cy="2922721"/>
          </a:xfrm>
          <a:prstGeom prst="rect">
            <a:avLst/>
          </a:prstGeom>
        </p:spPr>
      </p:pic>
      <p:pic>
        <p:nvPicPr>
          <p:cNvPr id="6" name="Elemento grafico 9">
            <a:extLst>
              <a:ext uri="{FF2B5EF4-FFF2-40B4-BE49-F238E27FC236}">
                <a16:creationId xmlns:a16="http://schemas.microsoft.com/office/drawing/2014/main" id="{113A92A4-D80E-7655-EC20-2CBAEF107F0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7709" t="6747" r="9649" b="2363"/>
          <a:stretch/>
        </p:blipFill>
        <p:spPr>
          <a:xfrm>
            <a:off x="693585" y="3287579"/>
            <a:ext cx="5314951" cy="2922722"/>
          </a:xfrm>
          <a:prstGeom prst="rect">
            <a:avLst/>
          </a:prstGeom>
        </p:spPr>
      </p:pic>
      <p:pic>
        <p:nvPicPr>
          <p:cNvPr id="7" name="Elemento grafico 11">
            <a:extLst>
              <a:ext uri="{FF2B5EF4-FFF2-40B4-BE49-F238E27FC236}">
                <a16:creationId xmlns:a16="http://schemas.microsoft.com/office/drawing/2014/main" id="{2F092515-C7E0-2840-7AE6-839EA1580E0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0350" t="39252" r="768" b="38292"/>
          <a:stretch/>
        </p:blipFill>
        <p:spPr>
          <a:xfrm>
            <a:off x="10385233" y="1880198"/>
            <a:ext cx="1113182" cy="1407381"/>
          </a:xfrm>
          <a:prstGeom prst="rect">
            <a:avLst/>
          </a:prstGeom>
        </p:spPr>
      </p:pic>
      <p:sp>
        <p:nvSpPr>
          <p:cNvPr id="8" name="CasellaDiTesto 7">
            <a:extLst>
              <a:ext uri="{FF2B5EF4-FFF2-40B4-BE49-F238E27FC236}">
                <a16:creationId xmlns:a16="http://schemas.microsoft.com/office/drawing/2014/main" id="{0B8195FD-2684-66B5-2856-F96F3C6F11E3}"/>
              </a:ext>
            </a:extLst>
          </p:cNvPr>
          <p:cNvSpPr txBox="1"/>
          <p:nvPr/>
        </p:nvSpPr>
        <p:spPr>
          <a:xfrm flipH="1">
            <a:off x="1066800" y="1058487"/>
            <a:ext cx="10058400" cy="369332"/>
          </a:xfrm>
          <a:prstGeom prst="rect">
            <a:avLst/>
          </a:prstGeom>
          <a:noFill/>
        </p:spPr>
        <p:txBody>
          <a:bodyPr wrap="square" rtlCol="0">
            <a:spAutoFit/>
          </a:bodyPr>
          <a:lstStyle/>
          <a:p>
            <a:r>
              <a:rPr lang="en-GB" dirty="0"/>
              <a:t>Coins per unit of time (C.U.T.) varying Q and </a:t>
            </a:r>
            <a:r>
              <a:rPr lang="en-GB" dirty="0" err="1"/>
              <a:t>vFraction</a:t>
            </a:r>
            <a:r>
              <a:rPr lang="en-GB" dirty="0"/>
              <a:t> factors</a:t>
            </a:r>
          </a:p>
        </p:txBody>
      </p:sp>
      <p:sp>
        <p:nvSpPr>
          <p:cNvPr id="9" name="CasellaDiTesto 8">
            <a:extLst>
              <a:ext uri="{FF2B5EF4-FFF2-40B4-BE49-F238E27FC236}">
                <a16:creationId xmlns:a16="http://schemas.microsoft.com/office/drawing/2014/main" id="{A6162AC0-EA9B-47D5-D896-04D7D733B388}"/>
              </a:ext>
            </a:extLst>
          </p:cNvPr>
          <p:cNvSpPr txBox="1"/>
          <p:nvPr/>
        </p:nvSpPr>
        <p:spPr>
          <a:xfrm>
            <a:off x="4933957" y="6041024"/>
            <a:ext cx="2499017" cy="338554"/>
          </a:xfrm>
          <a:prstGeom prst="rect">
            <a:avLst/>
          </a:prstGeom>
          <a:noFill/>
        </p:spPr>
        <p:txBody>
          <a:bodyPr wrap="none" rtlCol="0">
            <a:spAutoFit/>
          </a:bodyPr>
          <a:lstStyle/>
          <a:p>
            <a:r>
              <a:rPr lang="en-US" sz="1600" i="1"/>
              <a:t>Measurements</a:t>
            </a:r>
            <a:r>
              <a:rPr lang="it-IT" sz="1600" i="1"/>
              <a:t>  with 95% CI</a:t>
            </a:r>
            <a:endParaRPr lang="en-GB" sz="1600" i="1"/>
          </a:p>
        </p:txBody>
      </p:sp>
      <p:sp>
        <p:nvSpPr>
          <p:cNvPr id="10" name="CasellaDiTesto 9">
            <a:extLst>
              <a:ext uri="{FF2B5EF4-FFF2-40B4-BE49-F238E27FC236}">
                <a16:creationId xmlns:a16="http://schemas.microsoft.com/office/drawing/2014/main" id="{046B1D3C-5AE2-949E-2AB8-395016D8887F}"/>
              </a:ext>
            </a:extLst>
          </p:cNvPr>
          <p:cNvSpPr txBox="1"/>
          <p:nvPr/>
        </p:nvSpPr>
        <p:spPr>
          <a:xfrm>
            <a:off x="1066800" y="1595453"/>
            <a:ext cx="9191625" cy="1200329"/>
          </a:xfrm>
          <a:prstGeom prst="rect">
            <a:avLst/>
          </a:prstGeom>
          <a:noFill/>
        </p:spPr>
        <p:txBody>
          <a:bodyPr wrap="square" rtlCol="0">
            <a:spAutoFit/>
          </a:bodyPr>
          <a:lstStyle/>
          <a:p>
            <a:r>
              <a:rPr lang="en-US" b="1" dirty="0"/>
              <a:t>Results: </a:t>
            </a:r>
          </a:p>
          <a:p>
            <a:pPr marL="285750" indent="-285750">
              <a:buFont typeface="Arial" panose="020B0604020202020204" pitchFamily="34" charset="0"/>
              <a:buChar char="•"/>
            </a:pPr>
            <a:r>
              <a:rPr lang="en-US" dirty="0"/>
              <a:t>C.U.T. grows with increasing values of Q and decreasing </a:t>
            </a:r>
            <a:r>
              <a:rPr lang="en-US" dirty="0" err="1"/>
              <a:t>vFraction</a:t>
            </a:r>
            <a:endParaRPr lang="en-US" dirty="0"/>
          </a:p>
          <a:p>
            <a:pPr marL="285750" indent="-285750">
              <a:buFont typeface="Arial" panose="020B0604020202020204" pitchFamily="34" charset="0"/>
              <a:buChar char="•"/>
            </a:pPr>
            <a:r>
              <a:rPr lang="en-US" dirty="0"/>
              <a:t>As Q increases, different curves collapse towards the maximum</a:t>
            </a:r>
          </a:p>
          <a:p>
            <a:pPr marL="285750" indent="-285750">
              <a:buFont typeface="Arial" panose="020B0604020202020204" pitchFamily="34" charset="0"/>
              <a:buChar char="•"/>
            </a:pPr>
            <a:r>
              <a:rPr lang="en-US" dirty="0"/>
              <a:t>Varying mean inter-arrival time, same values of </a:t>
            </a:r>
            <a:r>
              <a:rPr lang="en-US" dirty="0" err="1"/>
              <a:t>vFraction</a:t>
            </a:r>
            <a:r>
              <a:rPr lang="en-US" dirty="0"/>
              <a:t> reach higher C.U.T.</a:t>
            </a:r>
          </a:p>
        </p:txBody>
      </p:sp>
      <p:sp>
        <p:nvSpPr>
          <p:cNvPr id="11" name="CasellaDiTesto 10">
            <a:extLst>
              <a:ext uri="{FF2B5EF4-FFF2-40B4-BE49-F238E27FC236}">
                <a16:creationId xmlns:a16="http://schemas.microsoft.com/office/drawing/2014/main" id="{77DD8071-A43D-8878-F3CC-5611CBD16648}"/>
              </a:ext>
            </a:extLst>
          </p:cNvPr>
          <p:cNvSpPr txBox="1"/>
          <p:nvPr/>
        </p:nvSpPr>
        <p:spPr>
          <a:xfrm>
            <a:off x="10568164" y="5406508"/>
            <a:ext cx="747320" cy="369332"/>
          </a:xfrm>
          <a:prstGeom prst="rect">
            <a:avLst/>
          </a:prstGeom>
          <a:noFill/>
        </p:spPr>
        <p:txBody>
          <a:bodyPr wrap="none" rtlCol="0">
            <a:spAutoFit/>
          </a:bodyPr>
          <a:lstStyle/>
          <a:p>
            <a:r>
              <a:rPr lang="el-GR"/>
              <a:t>λ</a:t>
            </a:r>
            <a:r>
              <a:rPr lang="it-IT"/>
              <a:t> = 20</a:t>
            </a:r>
            <a:endParaRPr lang="en-GB"/>
          </a:p>
        </p:txBody>
      </p:sp>
      <p:sp>
        <p:nvSpPr>
          <p:cNvPr id="12" name="CasellaDiTesto 11">
            <a:extLst>
              <a:ext uri="{FF2B5EF4-FFF2-40B4-BE49-F238E27FC236}">
                <a16:creationId xmlns:a16="http://schemas.microsoft.com/office/drawing/2014/main" id="{47930C99-4B10-3E71-37DC-513D2023EC01}"/>
              </a:ext>
            </a:extLst>
          </p:cNvPr>
          <p:cNvSpPr txBox="1"/>
          <p:nvPr/>
        </p:nvSpPr>
        <p:spPr>
          <a:xfrm>
            <a:off x="5086777" y="5406508"/>
            <a:ext cx="747320" cy="369332"/>
          </a:xfrm>
          <a:prstGeom prst="rect">
            <a:avLst/>
          </a:prstGeom>
          <a:noFill/>
        </p:spPr>
        <p:txBody>
          <a:bodyPr wrap="none" rtlCol="0">
            <a:spAutoFit/>
          </a:bodyPr>
          <a:lstStyle/>
          <a:p>
            <a:r>
              <a:rPr lang="el-GR"/>
              <a:t>λ</a:t>
            </a:r>
            <a:r>
              <a:rPr lang="it-IT"/>
              <a:t> = 60</a:t>
            </a:r>
            <a:endParaRPr lang="en-GB"/>
          </a:p>
        </p:txBody>
      </p:sp>
    </p:spTree>
    <p:extLst>
      <p:ext uri="{BB962C8B-B14F-4D97-AF65-F5344CB8AC3E}">
        <p14:creationId xmlns:p14="http://schemas.microsoft.com/office/powerpoint/2010/main" val="34123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Maximum Earning and Minimum Utilization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grpSp>
        <p:nvGrpSpPr>
          <p:cNvPr id="6" name="Gruppo 5">
            <a:extLst>
              <a:ext uri="{FF2B5EF4-FFF2-40B4-BE49-F238E27FC236}">
                <a16:creationId xmlns:a16="http://schemas.microsoft.com/office/drawing/2014/main" id="{7AEE0FF9-DE1E-DD84-EB59-C6FF75999F06}"/>
              </a:ext>
            </a:extLst>
          </p:cNvPr>
          <p:cNvGrpSpPr/>
          <p:nvPr/>
        </p:nvGrpSpPr>
        <p:grpSpPr>
          <a:xfrm>
            <a:off x="1066800" y="2759906"/>
            <a:ext cx="6519032" cy="3524248"/>
            <a:chOff x="3759200" y="2143127"/>
            <a:chExt cx="6519032" cy="3524248"/>
          </a:xfrm>
        </p:grpSpPr>
        <p:pic>
          <p:nvPicPr>
            <p:cNvPr id="3" name="Elemento grafico 15">
              <a:extLst>
                <a:ext uri="{FF2B5EF4-FFF2-40B4-BE49-F238E27FC236}">
                  <a16:creationId xmlns:a16="http://schemas.microsoft.com/office/drawing/2014/main" id="{B3D07D36-DC5A-5643-2971-000550274D5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8861" t="5475" r="9379" b="6124"/>
            <a:stretch/>
          </p:blipFill>
          <p:spPr>
            <a:xfrm>
              <a:off x="3759200" y="2143127"/>
              <a:ext cx="6519032" cy="3524248"/>
            </a:xfrm>
            <a:prstGeom prst="rect">
              <a:avLst/>
            </a:prstGeom>
          </p:spPr>
        </p:pic>
        <p:pic>
          <p:nvPicPr>
            <p:cNvPr id="4" name="Elemento grafico 15">
              <a:extLst>
                <a:ext uri="{FF2B5EF4-FFF2-40B4-BE49-F238E27FC236}">
                  <a16:creationId xmlns:a16="http://schemas.microsoft.com/office/drawing/2014/main" id="{D9444B0D-540D-2D68-67FD-9C189D86E201}"/>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0193" t="43140" r="913" b="42231"/>
            <a:stretch/>
          </p:blipFill>
          <p:spPr>
            <a:xfrm>
              <a:off x="4319587" y="2628900"/>
              <a:ext cx="1088708" cy="895350"/>
            </a:xfrm>
            <a:prstGeom prst="rect">
              <a:avLst/>
            </a:prstGeom>
          </p:spPr>
        </p:pic>
      </p:grpSp>
      <p:sp>
        <p:nvSpPr>
          <p:cNvPr id="7" name="CasellaDiTesto 6">
            <a:extLst>
              <a:ext uri="{FF2B5EF4-FFF2-40B4-BE49-F238E27FC236}">
                <a16:creationId xmlns:a16="http://schemas.microsoft.com/office/drawing/2014/main" id="{ACFDD0C0-7011-E0A6-208D-24DE3AA721FF}"/>
              </a:ext>
            </a:extLst>
          </p:cNvPr>
          <p:cNvSpPr txBox="1"/>
          <p:nvPr/>
        </p:nvSpPr>
        <p:spPr>
          <a:xfrm>
            <a:off x="1066800" y="1322952"/>
            <a:ext cx="10058400" cy="1200329"/>
          </a:xfrm>
          <a:prstGeom prst="rect">
            <a:avLst/>
          </a:prstGeom>
          <a:noFill/>
        </p:spPr>
        <p:txBody>
          <a:bodyPr wrap="square" rtlCol="0">
            <a:spAutoFit/>
          </a:bodyPr>
          <a:lstStyle/>
          <a:p>
            <a:pPr marL="285750" indent="-285750">
              <a:buFont typeface="Arial" panose="020B0604020202020204" pitchFamily="34" charset="0"/>
              <a:buChar char="•"/>
            </a:pPr>
            <a:r>
              <a:rPr lang="it-IT" dirty="0"/>
              <a:t>T </a:t>
            </a:r>
            <a:r>
              <a:rPr lang="en-US" dirty="0"/>
              <a:t>factor</a:t>
            </a:r>
            <a:r>
              <a:rPr lang="it-IT" dirty="0"/>
              <a:t> </a:t>
            </a:r>
            <a:r>
              <a:rPr lang="en-US" dirty="0"/>
              <a:t>doesn’t</a:t>
            </a:r>
            <a:r>
              <a:rPr lang="it-IT" dirty="0"/>
              <a:t> impact </a:t>
            </a:r>
            <a:r>
              <a:rPr lang="en-US" dirty="0"/>
              <a:t>heavily</a:t>
            </a:r>
            <a:r>
              <a:rPr lang="it-IT" dirty="0"/>
              <a:t> on </a:t>
            </a:r>
            <a:r>
              <a:rPr lang="en-US" dirty="0"/>
              <a:t>earnings</a:t>
            </a:r>
          </a:p>
          <a:p>
            <a:pPr marL="285750" indent="-285750">
              <a:buFont typeface="Arial" panose="020B0604020202020204" pitchFamily="34" charset="0"/>
              <a:buChar char="•"/>
            </a:pPr>
            <a:r>
              <a:rPr lang="en-US" dirty="0"/>
              <a:t>Utilization considered as metric of cost for the owner</a:t>
            </a:r>
          </a:p>
          <a:p>
            <a:pPr marL="285750" indent="-285750">
              <a:buFont typeface="Arial" panose="020B0604020202020204" pitchFamily="34" charset="0"/>
              <a:buChar char="•"/>
            </a:pPr>
            <a:r>
              <a:rPr lang="en-GB" dirty="0"/>
              <a:t>The curves are the ones with coins per unit of time over 90% of the maximum</a:t>
            </a:r>
          </a:p>
          <a:p>
            <a:pPr marL="285750" indent="-285750">
              <a:buFont typeface="Arial" panose="020B0604020202020204" pitchFamily="34" charset="0"/>
              <a:buChar char="•"/>
            </a:pPr>
            <a:r>
              <a:rPr lang="en-GB" dirty="0"/>
              <a:t>The objective is to minimize the cost maintaining an acceptable C.U.T.</a:t>
            </a:r>
          </a:p>
        </p:txBody>
      </p:sp>
      <p:sp>
        <p:nvSpPr>
          <p:cNvPr id="8" name="CasellaDiTesto 7">
            <a:extLst>
              <a:ext uri="{FF2B5EF4-FFF2-40B4-BE49-F238E27FC236}">
                <a16:creationId xmlns:a16="http://schemas.microsoft.com/office/drawing/2014/main" id="{5C266E81-3F93-7BA2-8999-7038386B9CE2}"/>
              </a:ext>
            </a:extLst>
          </p:cNvPr>
          <p:cNvSpPr txBox="1"/>
          <p:nvPr/>
        </p:nvSpPr>
        <p:spPr>
          <a:xfrm>
            <a:off x="7585832" y="5489518"/>
            <a:ext cx="4329943" cy="646331"/>
          </a:xfrm>
          <a:prstGeom prst="rect">
            <a:avLst/>
          </a:prstGeom>
          <a:noFill/>
        </p:spPr>
        <p:txBody>
          <a:bodyPr wrap="square" rtlCol="0">
            <a:spAutoFit/>
          </a:bodyPr>
          <a:lstStyle/>
          <a:p>
            <a:pPr marL="285750" indent="-285750">
              <a:buFont typeface="Wingdings" panose="05000000000000000000" pitchFamily="2" charset="2"/>
              <a:buChar char="ü"/>
            </a:pPr>
            <a:r>
              <a:rPr lang="en-US" i="1"/>
              <a:t>Factor Q is fixed at 15 minutes (best case)</a:t>
            </a:r>
          </a:p>
          <a:p>
            <a:pPr marL="285750" indent="-285750">
              <a:buFont typeface="Wingdings" panose="05000000000000000000" pitchFamily="2" charset="2"/>
              <a:buChar char="ü"/>
            </a:pPr>
            <a:r>
              <a:rPr lang="en-US" sz="1800" i="1"/>
              <a:t>Measurements</a:t>
            </a:r>
            <a:r>
              <a:rPr lang="it-IT" sz="1800" i="1"/>
              <a:t>  with 95% CI</a:t>
            </a:r>
            <a:endParaRPr lang="en-GB" sz="1800" i="1"/>
          </a:p>
        </p:txBody>
      </p:sp>
      <p:sp>
        <p:nvSpPr>
          <p:cNvPr id="10" name="CasellaDiTesto 9">
            <a:extLst>
              <a:ext uri="{FF2B5EF4-FFF2-40B4-BE49-F238E27FC236}">
                <a16:creationId xmlns:a16="http://schemas.microsoft.com/office/drawing/2014/main" id="{A89E99F4-FE69-5580-3D2A-A3F218F3FA3F}"/>
              </a:ext>
            </a:extLst>
          </p:cNvPr>
          <p:cNvSpPr txBox="1"/>
          <p:nvPr/>
        </p:nvSpPr>
        <p:spPr>
          <a:xfrm>
            <a:off x="7585832" y="2926020"/>
            <a:ext cx="3629025" cy="2308324"/>
          </a:xfrm>
          <a:prstGeom prst="rect">
            <a:avLst/>
          </a:prstGeom>
          <a:noFill/>
        </p:spPr>
        <p:txBody>
          <a:bodyPr wrap="square">
            <a:spAutoFit/>
          </a:bodyPr>
          <a:lstStyle/>
          <a:p>
            <a:r>
              <a:rPr lang="en-US" b="1" dirty="0"/>
              <a:t>Results: </a:t>
            </a:r>
          </a:p>
          <a:p>
            <a:pPr marL="285750" indent="-285750">
              <a:buFont typeface="Arial" panose="020B0604020202020204" pitchFamily="34" charset="0"/>
              <a:buChar char="•"/>
            </a:pPr>
            <a:r>
              <a:rPr lang="en-US" dirty="0"/>
              <a:t>Utilization decreases with increasing </a:t>
            </a:r>
            <a:r>
              <a:rPr lang="en-US" dirty="0" err="1"/>
              <a:t>vFraction</a:t>
            </a:r>
            <a:r>
              <a:rPr lang="en-US" dirty="0"/>
              <a:t> and decreasing T</a:t>
            </a:r>
          </a:p>
          <a:p>
            <a:pPr marL="285750" indent="-285750">
              <a:buFont typeface="Arial" panose="020B0604020202020204" pitchFamily="34" charset="0"/>
              <a:buChar char="•"/>
            </a:pPr>
            <a:r>
              <a:rPr lang="en-US" dirty="0"/>
              <a:t>Different scenarios show the same trend but different values</a:t>
            </a:r>
          </a:p>
          <a:p>
            <a:pPr marL="285750" indent="-285750">
              <a:buFont typeface="Arial" panose="020B0604020202020204" pitchFamily="34" charset="0"/>
              <a:buChar char="•"/>
            </a:pPr>
            <a:r>
              <a:rPr lang="en-US" dirty="0"/>
              <a:t>Changing Q the number of acceptable curves decreases</a:t>
            </a:r>
          </a:p>
        </p:txBody>
      </p:sp>
    </p:spTree>
    <p:extLst>
      <p:ext uri="{BB962C8B-B14F-4D97-AF65-F5344CB8AC3E}">
        <p14:creationId xmlns:p14="http://schemas.microsoft.com/office/powerpoint/2010/main" val="35513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Single arrivals vs Bulk arrivals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10" name="Elemento grafico 21">
            <a:extLst>
              <a:ext uri="{FF2B5EF4-FFF2-40B4-BE49-F238E27FC236}">
                <a16:creationId xmlns:a16="http://schemas.microsoft.com/office/drawing/2014/main" id="{8690E2CE-7CDD-5957-F637-3B7C8D58D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1714" y="2959359"/>
            <a:ext cx="3893486" cy="2923200"/>
          </a:xfrm>
          <a:prstGeom prst="rect">
            <a:avLst/>
          </a:prstGeom>
        </p:spPr>
      </p:pic>
      <p:grpSp>
        <p:nvGrpSpPr>
          <p:cNvPr id="15" name="Gruppo 14">
            <a:extLst>
              <a:ext uri="{FF2B5EF4-FFF2-40B4-BE49-F238E27FC236}">
                <a16:creationId xmlns:a16="http://schemas.microsoft.com/office/drawing/2014/main" id="{F96C5E77-BC17-6601-03CD-DAEB2D0C7119}"/>
              </a:ext>
            </a:extLst>
          </p:cNvPr>
          <p:cNvGrpSpPr/>
          <p:nvPr/>
        </p:nvGrpSpPr>
        <p:grpSpPr>
          <a:xfrm>
            <a:off x="1066800" y="2959359"/>
            <a:ext cx="5169696" cy="2923200"/>
            <a:chOff x="1066800" y="3256922"/>
            <a:chExt cx="5169696" cy="2923200"/>
          </a:xfrm>
        </p:grpSpPr>
        <p:grpSp>
          <p:nvGrpSpPr>
            <p:cNvPr id="9" name="Gruppo 8">
              <a:extLst>
                <a:ext uri="{FF2B5EF4-FFF2-40B4-BE49-F238E27FC236}">
                  <a16:creationId xmlns:a16="http://schemas.microsoft.com/office/drawing/2014/main" id="{6B3C5CF5-E292-0322-9659-C46D9BB9041A}"/>
                </a:ext>
              </a:extLst>
            </p:cNvPr>
            <p:cNvGrpSpPr/>
            <p:nvPr/>
          </p:nvGrpSpPr>
          <p:grpSpPr>
            <a:xfrm>
              <a:off x="1066800" y="3256922"/>
              <a:ext cx="5169696" cy="2923200"/>
              <a:chOff x="3619498" y="2444031"/>
              <a:chExt cx="5169696" cy="2923200"/>
            </a:xfrm>
          </p:grpSpPr>
          <p:pic>
            <p:nvPicPr>
              <p:cNvPr id="6" name="Elemento grafico 18">
                <a:extLst>
                  <a:ext uri="{FF2B5EF4-FFF2-40B4-BE49-F238E27FC236}">
                    <a16:creationId xmlns:a16="http://schemas.microsoft.com/office/drawing/2014/main" id="{8E69B344-D82B-A0E4-36A7-E942A3ED696E}"/>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535" t="5488" r="9820" b="3310"/>
              <a:stretch/>
            </p:blipFill>
            <p:spPr>
              <a:xfrm>
                <a:off x="3619498" y="2444031"/>
                <a:ext cx="5169696" cy="2923200"/>
              </a:xfrm>
              <a:prstGeom prst="rect">
                <a:avLst/>
              </a:prstGeom>
            </p:spPr>
          </p:pic>
          <p:pic>
            <p:nvPicPr>
              <p:cNvPr id="7" name="Elemento grafico 18">
                <a:extLst>
                  <a:ext uri="{FF2B5EF4-FFF2-40B4-BE49-F238E27FC236}">
                    <a16:creationId xmlns:a16="http://schemas.microsoft.com/office/drawing/2014/main" id="{6C45D5B3-4CB9-A10F-FBAD-B8EEE898581C}"/>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154" t="42841" r="1131" b="41907"/>
              <a:stretch/>
            </p:blipFill>
            <p:spPr>
              <a:xfrm>
                <a:off x="7504113" y="3918423"/>
                <a:ext cx="890636" cy="779308"/>
              </a:xfrm>
              <a:prstGeom prst="rect">
                <a:avLst/>
              </a:prstGeom>
            </p:spPr>
          </p:pic>
        </p:grpSp>
        <p:sp>
          <p:nvSpPr>
            <p:cNvPr id="11" name="CasellaDiTesto 10">
              <a:extLst>
                <a:ext uri="{FF2B5EF4-FFF2-40B4-BE49-F238E27FC236}">
                  <a16:creationId xmlns:a16="http://schemas.microsoft.com/office/drawing/2014/main" id="{41426037-9C6B-A0AC-8AE4-AA831CAA5E1B}"/>
                </a:ext>
              </a:extLst>
            </p:cNvPr>
            <p:cNvSpPr txBox="1"/>
            <p:nvPr/>
          </p:nvSpPr>
          <p:spPr>
            <a:xfrm>
              <a:off x="4479131" y="5680210"/>
              <a:ext cx="1712120" cy="246221"/>
            </a:xfrm>
            <a:prstGeom prst="rect">
              <a:avLst/>
            </a:prstGeom>
            <a:solidFill>
              <a:schemeClr val="bg1"/>
            </a:solidFill>
          </p:spPr>
          <p:txBody>
            <a:bodyPr wrap="square" rtlCol="0">
              <a:spAutoFit/>
            </a:bodyPr>
            <a:lstStyle/>
            <a:p>
              <a:pPr algn="ctr"/>
              <a:r>
                <a:rPr lang="en-US" sz="1000" i="1" kern="1200">
                  <a:solidFill>
                    <a:srgbClr val="000000"/>
                  </a:solidFill>
                  <a:effectLst/>
                  <a:latin typeface="Calibri" panose="020F0502020204030204" pitchFamily="34" charset="0"/>
                  <a:ea typeface="+mn-ea"/>
                  <a:cs typeface="+mn-cs"/>
                </a:rPr>
                <a:t>Measurements</a:t>
              </a:r>
              <a:r>
                <a:rPr lang="it-IT" sz="1000" i="1" kern="1200">
                  <a:solidFill>
                    <a:srgbClr val="000000"/>
                  </a:solidFill>
                  <a:effectLst/>
                  <a:latin typeface="Calibri" panose="020F0502020204030204" pitchFamily="34" charset="0"/>
                  <a:ea typeface="+mn-ea"/>
                  <a:cs typeface="+mn-cs"/>
                </a:rPr>
                <a:t> with 95% CI</a:t>
              </a:r>
              <a:endParaRPr lang="en-GB" sz="1000">
                <a:effectLst/>
              </a:endParaRPr>
            </a:p>
          </p:txBody>
        </p:sp>
      </p:grpSp>
      <p:sp>
        <p:nvSpPr>
          <p:cNvPr id="12" name="CasellaDiTesto 11">
            <a:extLst>
              <a:ext uri="{FF2B5EF4-FFF2-40B4-BE49-F238E27FC236}">
                <a16:creationId xmlns:a16="http://schemas.microsoft.com/office/drawing/2014/main" id="{BCA6C4CD-646C-A947-19CE-EEC177E32511}"/>
              </a:ext>
            </a:extLst>
          </p:cNvPr>
          <p:cNvSpPr txBox="1"/>
          <p:nvPr/>
        </p:nvSpPr>
        <p:spPr>
          <a:xfrm>
            <a:off x="1066800" y="1326109"/>
            <a:ext cx="10058400" cy="1477328"/>
          </a:xfrm>
          <a:prstGeom prst="rect">
            <a:avLst/>
          </a:prstGeom>
          <a:noFill/>
        </p:spPr>
        <p:txBody>
          <a:bodyPr wrap="square" rtlCol="0">
            <a:spAutoFit/>
          </a:bodyPr>
          <a:lstStyle/>
          <a:p>
            <a:r>
              <a:rPr lang="en-US" b="1" dirty="0"/>
              <a:t>Results:</a:t>
            </a:r>
          </a:p>
          <a:p>
            <a:pPr marL="285750" indent="-285750">
              <a:buFont typeface="Arial" panose="020B0604020202020204" pitchFamily="34" charset="0"/>
              <a:buChar char="•"/>
            </a:pPr>
            <a:r>
              <a:rPr lang="en-US" dirty="0"/>
              <a:t>For low values of Q, bulk reaches higher values of C.U.T.</a:t>
            </a:r>
          </a:p>
          <a:p>
            <a:pPr marL="285750" indent="-285750">
              <a:buFont typeface="Arial" panose="020B0604020202020204" pitchFamily="34" charset="0"/>
              <a:buChar char="•"/>
            </a:pPr>
            <a:r>
              <a:rPr lang="en-US" dirty="0"/>
              <a:t>For high values of Q, single reaches higher values of C.U.T.</a:t>
            </a:r>
          </a:p>
          <a:p>
            <a:pPr marL="285750" indent="-285750">
              <a:buFont typeface="Arial" panose="020B0604020202020204" pitchFamily="34" charset="0"/>
              <a:buChar char="•"/>
            </a:pPr>
            <a:r>
              <a:rPr lang="en-US" dirty="0"/>
              <a:t>The intersection point moves towards higher Q values with increasing values of </a:t>
            </a:r>
            <a:r>
              <a:rPr lang="en-US" dirty="0" err="1"/>
              <a:t>vFraction</a:t>
            </a:r>
            <a:endParaRPr lang="en-US" dirty="0"/>
          </a:p>
          <a:p>
            <a:pPr marL="285750" indent="-285750">
              <a:buFont typeface="Arial" panose="020B0604020202020204" pitchFamily="34" charset="0"/>
              <a:buChar char="•"/>
            </a:pPr>
            <a:r>
              <a:rPr lang="en-US" dirty="0"/>
              <a:t>The intersection point moves towards lower Q values increasing the load, fixing </a:t>
            </a:r>
            <a:r>
              <a:rPr lang="en-US" dirty="0" err="1"/>
              <a:t>vFraction</a:t>
            </a:r>
            <a:endParaRPr lang="en-US" dirty="0"/>
          </a:p>
        </p:txBody>
      </p:sp>
      <p:sp>
        <p:nvSpPr>
          <p:cNvPr id="13" name="Parentesi graffa chiusa 12">
            <a:extLst>
              <a:ext uri="{FF2B5EF4-FFF2-40B4-BE49-F238E27FC236}">
                <a16:creationId xmlns:a16="http://schemas.microsoft.com/office/drawing/2014/main" id="{D7E55362-CC06-E2B4-E057-CF38DE54C8F2}"/>
              </a:ext>
            </a:extLst>
          </p:cNvPr>
          <p:cNvSpPr/>
          <p:nvPr/>
        </p:nvSpPr>
        <p:spPr>
          <a:xfrm>
            <a:off x="6900050" y="1634927"/>
            <a:ext cx="203073" cy="573286"/>
          </a:xfrm>
          <a:prstGeom prst="rightBrace">
            <a:avLst>
              <a:gd name="adj1" fmla="val 4595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CasellaDiTesto 13">
            <a:extLst>
              <a:ext uri="{FF2B5EF4-FFF2-40B4-BE49-F238E27FC236}">
                <a16:creationId xmlns:a16="http://schemas.microsoft.com/office/drawing/2014/main" id="{F710172C-D0C2-5192-CE68-80983E8EB282}"/>
              </a:ext>
            </a:extLst>
          </p:cNvPr>
          <p:cNvSpPr txBox="1"/>
          <p:nvPr/>
        </p:nvSpPr>
        <p:spPr>
          <a:xfrm>
            <a:off x="7204118" y="1736904"/>
            <a:ext cx="3662734" cy="369332"/>
          </a:xfrm>
          <a:prstGeom prst="rect">
            <a:avLst/>
          </a:prstGeom>
          <a:noFill/>
        </p:spPr>
        <p:txBody>
          <a:bodyPr wrap="none" rtlCol="0">
            <a:spAutoFit/>
          </a:bodyPr>
          <a:lstStyle/>
          <a:p>
            <a:r>
              <a:rPr lang="en-US"/>
              <a:t>Due to irregular trend of bulk arrivals</a:t>
            </a:r>
          </a:p>
        </p:txBody>
      </p:sp>
      <p:sp>
        <p:nvSpPr>
          <p:cNvPr id="17" name="CasellaDiTesto 16">
            <a:extLst>
              <a:ext uri="{FF2B5EF4-FFF2-40B4-BE49-F238E27FC236}">
                <a16:creationId xmlns:a16="http://schemas.microsoft.com/office/drawing/2014/main" id="{7A7D38BC-2BF0-3BF7-7AE4-8CB86ED8C482}"/>
              </a:ext>
            </a:extLst>
          </p:cNvPr>
          <p:cNvSpPr txBox="1"/>
          <p:nvPr/>
        </p:nvSpPr>
        <p:spPr>
          <a:xfrm>
            <a:off x="1535109" y="5818520"/>
            <a:ext cx="4560891" cy="261610"/>
          </a:xfrm>
          <a:prstGeom prst="rect">
            <a:avLst/>
          </a:prstGeom>
          <a:noFill/>
        </p:spPr>
        <p:txBody>
          <a:bodyPr wrap="square">
            <a:spAutoFit/>
          </a:bodyPr>
          <a:lstStyle/>
          <a:p>
            <a:r>
              <a:rPr lang="en-US" sz="1100"/>
              <a:t>C.U.T. metrics for different </a:t>
            </a:r>
            <a:r>
              <a:rPr lang="en-US" sz="1100" err="1"/>
              <a:t>vFractions</a:t>
            </a:r>
            <a:r>
              <a:rPr lang="en-US" sz="1100"/>
              <a:t> and Q values for both types of arrivals</a:t>
            </a:r>
          </a:p>
        </p:txBody>
      </p:sp>
      <p:sp>
        <p:nvSpPr>
          <p:cNvPr id="40" name="Arco 39">
            <a:extLst>
              <a:ext uri="{FF2B5EF4-FFF2-40B4-BE49-F238E27FC236}">
                <a16:creationId xmlns:a16="http://schemas.microsoft.com/office/drawing/2014/main" id="{BE80B206-B339-62F6-7F78-A7F227710539}"/>
              </a:ext>
            </a:extLst>
          </p:cNvPr>
          <p:cNvSpPr/>
          <p:nvPr/>
        </p:nvSpPr>
        <p:spPr>
          <a:xfrm rot="3622858">
            <a:off x="9715682" y="2051547"/>
            <a:ext cx="1885613" cy="1454265"/>
          </a:xfrm>
          <a:prstGeom prst="arc">
            <a:avLst>
              <a:gd name="adj1" fmla="val 13165559"/>
              <a:gd name="adj2" fmla="val 854516"/>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1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500"/>
                                        <p:tgtEl>
                                          <p:spTgt spid="12">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4" end="4"/>
                                            </p:txEl>
                                          </p:spTgt>
                                        </p:tgtEl>
                                        <p:attrNameLst>
                                          <p:attrName>style.visibility</p:attrName>
                                        </p:attrNameLst>
                                      </p:cBhvr>
                                      <p:to>
                                        <p:strVal val="visible"/>
                                      </p:to>
                                    </p:set>
                                    <p:animEffect transition="in" filter="fade">
                                      <p:cBhvr>
                                        <p:cTn id="4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40" grpId="0" animBg="1"/>
    </p:bld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1082</Words>
  <Application>Microsoft Office PowerPoint</Application>
  <PresentationFormat>Widescreen</PresentationFormat>
  <Paragraphs>148</Paragraphs>
  <Slides>10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Cambria Math</vt:lpstr>
      <vt:lpstr>Wingdings</vt:lpstr>
      <vt:lpstr>Retrospettivo</vt:lpstr>
      <vt:lpstr>Merry Go Round Project</vt:lpstr>
      <vt:lpstr>Introduction and Modeling</vt:lpstr>
      <vt:lpstr>Introduction and Modeling</vt:lpstr>
      <vt:lpstr>Implementation</vt:lpstr>
      <vt:lpstr>Verification</vt:lpstr>
      <vt:lpstr>Calibration and 2kr factorial analysis</vt:lpstr>
      <vt:lpstr>Earnings Optimization and Scenarios Comparison</vt:lpstr>
      <vt:lpstr>Maximum Earning and Minimum Utilization</vt:lpstr>
      <vt:lpstr>Single arrivals vs Bulk arrivals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Merry Go Round Project</dc:title>
  <dc:creator>Federico Cristofani</dc:creator>
  <cp:lastModifiedBy>Matteo Biondi</cp:lastModifiedBy>
  <cp:revision>1</cp:revision>
  <dcterms:created xsi:type="dcterms:W3CDTF">2023-01-09T16:55:37Z</dcterms:created>
  <dcterms:modified xsi:type="dcterms:W3CDTF">2023-01-15T11:56:43Z</dcterms:modified>
</cp:coreProperties>
</file>