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15"/>
  </p:notesMasterIdLst>
  <p:sldIdLst>
    <p:sldId id="258" r:id="rId5"/>
    <p:sldId id="259" r:id="rId6"/>
    <p:sldId id="267" r:id="rId7"/>
    <p:sldId id="268" r:id="rId8"/>
    <p:sldId id="269" r:id="rId9"/>
    <p:sldId id="270" r:id="rId10"/>
    <p:sldId id="271" r:id="rId11"/>
    <p:sldId id="272" r:id="rId12"/>
    <p:sldId id="273"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720" y="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B82ED7-0CD8-4737-8944-F40600049052}" type="datetimeFigureOut">
              <a:rPr lang="en-GB" smtClean="0"/>
              <a:t>07/02/2023</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B5F6ED-6528-4BF5-84B8-7E475AB0FA65}" type="slidenum">
              <a:rPr lang="en-GB" smtClean="0"/>
              <a:t>‹N›</a:t>
            </a:fld>
            <a:endParaRPr lang="en-GB"/>
          </a:p>
        </p:txBody>
      </p:sp>
    </p:spTree>
    <p:extLst>
      <p:ext uri="{BB962C8B-B14F-4D97-AF65-F5344CB8AC3E}">
        <p14:creationId xmlns:p14="http://schemas.microsoft.com/office/powerpoint/2010/main" val="405845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5"/>
          </p:nvPr>
        </p:nvSpPr>
        <p:spPr/>
        <p:txBody>
          <a:bodyPr/>
          <a:lstStyle/>
          <a:p>
            <a:fld id="{8BB5F6ED-6528-4BF5-84B8-7E475AB0FA65}" type="slidenum">
              <a:rPr lang="en-GB" smtClean="0"/>
              <a:t>7</a:t>
            </a:fld>
            <a:endParaRPr lang="en-GB"/>
          </a:p>
        </p:txBody>
      </p:sp>
    </p:spTree>
    <p:extLst>
      <p:ext uri="{BB962C8B-B14F-4D97-AF65-F5344CB8AC3E}">
        <p14:creationId xmlns:p14="http://schemas.microsoft.com/office/powerpoint/2010/main" val="12859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a:p>
        </p:txBody>
      </p:sp>
      <p:sp>
        <p:nvSpPr>
          <p:cNvPr id="4" name="Date Placeholder 3"/>
          <p:cNvSpPr>
            <a:spLocks noGrp="1"/>
          </p:cNvSpPr>
          <p:nvPr>
            <p:ph type="dt" sz="half" idx="10"/>
          </p:nvPr>
        </p:nvSpPr>
        <p:spPr/>
        <p:txBody>
          <a:bodyPr/>
          <a:lstStyle/>
          <a:p>
            <a:fld id="{9940E4A9-CBC9-4924-AA16-D618736F995C}" type="datetimeFigureOut">
              <a:rPr lang="en-GB" smtClean="0"/>
              <a:t>07/02/2023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66778-0C11-40EE-9C17-DF54A7279903}"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07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9940E4A9-CBC9-4924-AA16-D618736F995C}" type="datetimeFigureOut">
              <a:rPr lang="en-GB" smtClean="0"/>
              <a:t>07/02/2023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66778-0C11-40EE-9C17-DF54A7279903}" type="slidenum">
              <a:rPr lang="en-GB" smtClean="0"/>
              <a:t>‹N›</a:t>
            </a:fld>
            <a:endParaRPr lang="en-GB"/>
          </a:p>
        </p:txBody>
      </p:sp>
    </p:spTree>
    <p:extLst>
      <p:ext uri="{BB962C8B-B14F-4D97-AF65-F5344CB8AC3E}">
        <p14:creationId xmlns:p14="http://schemas.microsoft.com/office/powerpoint/2010/main" val="1691909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9940E4A9-CBC9-4924-AA16-D618736F995C}" type="datetimeFigureOut">
              <a:rPr lang="en-GB" smtClean="0"/>
              <a:t>07/02/2023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66778-0C11-40EE-9C17-DF54A7279903}" type="slidenum">
              <a:rPr lang="en-GB" smtClean="0"/>
              <a:t>‹N›</a:t>
            </a:fld>
            <a:endParaRPr lang="en-GB"/>
          </a:p>
        </p:txBody>
      </p:sp>
    </p:spTree>
    <p:extLst>
      <p:ext uri="{BB962C8B-B14F-4D97-AF65-F5344CB8AC3E}">
        <p14:creationId xmlns:p14="http://schemas.microsoft.com/office/powerpoint/2010/main" val="816732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9940E4A9-CBC9-4924-AA16-D618736F995C}" type="datetimeFigureOut">
              <a:rPr lang="en-GB" smtClean="0"/>
              <a:t>07/02/2023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66778-0C11-40EE-9C17-DF54A7279903}" type="slidenum">
              <a:rPr lang="en-GB" smtClean="0"/>
              <a:t>‹N›</a:t>
            </a:fld>
            <a:endParaRPr lang="en-GB"/>
          </a:p>
        </p:txBody>
      </p:sp>
    </p:spTree>
    <p:extLst>
      <p:ext uri="{BB962C8B-B14F-4D97-AF65-F5344CB8AC3E}">
        <p14:creationId xmlns:p14="http://schemas.microsoft.com/office/powerpoint/2010/main" val="715220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9940E4A9-CBC9-4924-AA16-D618736F995C}" type="datetimeFigureOut">
              <a:rPr lang="en-GB" smtClean="0"/>
              <a:t>07/02/2023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E66778-0C11-40EE-9C17-DF54A7279903}"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488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1097278"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Date Placeholder 4"/>
          <p:cNvSpPr>
            <a:spLocks noGrp="1"/>
          </p:cNvSpPr>
          <p:nvPr>
            <p:ph type="dt" sz="half" idx="10"/>
          </p:nvPr>
        </p:nvSpPr>
        <p:spPr/>
        <p:txBody>
          <a:bodyPr/>
          <a:lstStyle/>
          <a:p>
            <a:fld id="{9940E4A9-CBC9-4924-AA16-D618736F995C}" type="datetimeFigureOut">
              <a:rPr lang="en-GB" smtClean="0"/>
              <a:t>07/02/2023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E66778-0C11-40EE-9C17-DF54A7279903}" type="slidenum">
              <a:rPr lang="en-GB" smtClean="0"/>
              <a:t>‹N›</a:t>
            </a:fld>
            <a:endParaRPr lang="en-GB"/>
          </a:p>
        </p:txBody>
      </p:sp>
    </p:spTree>
    <p:extLst>
      <p:ext uri="{BB962C8B-B14F-4D97-AF65-F5344CB8AC3E}">
        <p14:creationId xmlns:p14="http://schemas.microsoft.com/office/powerpoint/2010/main" val="1729202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Date Placeholder 6"/>
          <p:cNvSpPr>
            <a:spLocks noGrp="1"/>
          </p:cNvSpPr>
          <p:nvPr>
            <p:ph type="dt" sz="half" idx="10"/>
          </p:nvPr>
        </p:nvSpPr>
        <p:spPr/>
        <p:txBody>
          <a:bodyPr/>
          <a:lstStyle/>
          <a:p>
            <a:fld id="{9940E4A9-CBC9-4924-AA16-D618736F995C}" type="datetimeFigureOut">
              <a:rPr lang="en-GB" smtClean="0"/>
              <a:t>07/02/2023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E66778-0C11-40EE-9C17-DF54A7279903}" type="slidenum">
              <a:rPr lang="en-GB" smtClean="0"/>
              <a:t>‹N›</a:t>
            </a:fld>
            <a:endParaRPr lang="en-GB"/>
          </a:p>
        </p:txBody>
      </p:sp>
    </p:spTree>
    <p:extLst>
      <p:ext uri="{BB962C8B-B14F-4D97-AF65-F5344CB8AC3E}">
        <p14:creationId xmlns:p14="http://schemas.microsoft.com/office/powerpoint/2010/main" val="608426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Date Placeholder 2"/>
          <p:cNvSpPr>
            <a:spLocks noGrp="1"/>
          </p:cNvSpPr>
          <p:nvPr>
            <p:ph type="dt" sz="half" idx="10"/>
          </p:nvPr>
        </p:nvSpPr>
        <p:spPr/>
        <p:txBody>
          <a:bodyPr/>
          <a:lstStyle/>
          <a:p>
            <a:fld id="{9940E4A9-CBC9-4924-AA16-D618736F995C}" type="datetimeFigureOut">
              <a:rPr lang="en-GB" smtClean="0"/>
              <a:t>07/02/2023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E66778-0C11-40EE-9C17-DF54A7279903}" type="slidenum">
              <a:rPr lang="en-GB" smtClean="0"/>
              <a:t>‹N›</a:t>
            </a:fld>
            <a:endParaRPr lang="en-GB"/>
          </a:p>
        </p:txBody>
      </p:sp>
    </p:spTree>
    <p:extLst>
      <p:ext uri="{BB962C8B-B14F-4D97-AF65-F5344CB8AC3E}">
        <p14:creationId xmlns:p14="http://schemas.microsoft.com/office/powerpoint/2010/main" val="2919076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940E4A9-CBC9-4924-AA16-D618736F995C}" type="datetimeFigureOut">
              <a:rPr lang="en-GB" smtClean="0"/>
              <a:t>07/02/2023</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A0E66778-0C11-40EE-9C17-DF54A7279903}" type="slidenum">
              <a:rPr lang="en-GB" smtClean="0"/>
              <a:t>‹N›</a:t>
            </a:fld>
            <a:endParaRPr lang="en-GB"/>
          </a:p>
        </p:txBody>
      </p:sp>
    </p:spTree>
    <p:extLst>
      <p:ext uri="{BB962C8B-B14F-4D97-AF65-F5344CB8AC3E}">
        <p14:creationId xmlns:p14="http://schemas.microsoft.com/office/powerpoint/2010/main" val="1144487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940E4A9-CBC9-4924-AA16-D618736F995C}" type="datetimeFigureOut">
              <a:rPr lang="en-GB" smtClean="0"/>
              <a:t>07/02/2023</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0E66778-0C11-40EE-9C17-DF54A7279903}" type="slidenum">
              <a:rPr lang="en-GB" smtClean="0"/>
              <a:t>‹N›</a:t>
            </a:fld>
            <a:endParaRPr lang="en-GB"/>
          </a:p>
        </p:txBody>
      </p:sp>
    </p:spTree>
    <p:extLst>
      <p:ext uri="{BB962C8B-B14F-4D97-AF65-F5344CB8AC3E}">
        <p14:creationId xmlns:p14="http://schemas.microsoft.com/office/powerpoint/2010/main" val="1213163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9940E4A9-CBC9-4924-AA16-D618736F995C}" type="datetimeFigureOut">
              <a:rPr lang="en-GB" smtClean="0"/>
              <a:t>07/02/2023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E66778-0C11-40EE-9C17-DF54A7279903}" type="slidenum">
              <a:rPr lang="en-GB" smtClean="0"/>
              <a:t>‹N›</a:t>
            </a:fld>
            <a:endParaRPr lang="en-GB"/>
          </a:p>
        </p:txBody>
      </p:sp>
    </p:spTree>
    <p:extLst>
      <p:ext uri="{BB962C8B-B14F-4D97-AF65-F5344CB8AC3E}">
        <p14:creationId xmlns:p14="http://schemas.microsoft.com/office/powerpoint/2010/main" val="2971720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940E4A9-CBC9-4924-AA16-D618736F995C}" type="datetimeFigureOut">
              <a:rPr lang="en-GB" smtClean="0"/>
              <a:t>07/02/2023</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0E66778-0C11-40EE-9C17-DF54A7279903}" type="slidenum">
              <a:rPr lang="en-GB" smtClean="0"/>
              <a:t>‹N›</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4290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sv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1" name="Rectangle 1030" hidden="1">
            <a:extLst>
              <a:ext uri="{FF2B5EF4-FFF2-40B4-BE49-F238E27FC236}">
                <a16:creationId xmlns:a16="http://schemas.microsoft.com/office/drawing/2014/main" id="{21D53CA0-FDE7-4B62-AE74-A671E6B82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3" name="Rectangle 1032" hidden="1">
            <a:extLst>
              <a:ext uri="{FF2B5EF4-FFF2-40B4-BE49-F238E27FC236}">
                <a16:creationId xmlns:a16="http://schemas.microsoft.com/office/drawing/2014/main" id="{06FA22A8-DAD2-4DBF-BCF6-AA00E9D83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1034">
            <a:extLst>
              <a:ext uri="{FF2B5EF4-FFF2-40B4-BE49-F238E27FC236}">
                <a16:creationId xmlns:a16="http://schemas.microsoft.com/office/drawing/2014/main" id="{38CF2381-9166-48DC-8859-93B6A58939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Immagine che contiene oggetto da esterni, giostra, giro&#10;&#10;Descrizione generata automaticamente">
            <a:extLst>
              <a:ext uri="{FF2B5EF4-FFF2-40B4-BE49-F238E27FC236}">
                <a16:creationId xmlns:a16="http://schemas.microsoft.com/office/drawing/2014/main" id="{232BFCED-A95E-5840-D713-60877C35D067}"/>
              </a:ext>
            </a:extLst>
          </p:cNvPr>
          <p:cNvPicPr>
            <a:picLocks noGrp="1" noRot="1" noChangeAspect="1" noMove="1" noResize="1" noEditPoints="1" noAdjustHandles="1" noChangeArrowheads="1" noChangeShapeType="1" noCrop="1"/>
          </p:cNvPicPr>
          <p:nvPr>
            <p:ph idx="1"/>
          </p:nvPr>
        </p:nvPicPr>
        <p:blipFill rotWithShape="1">
          <a:blip r:embed="rId2">
            <a:alphaModFix amt="35000"/>
            <a:extLst>
              <a:ext uri="{28A0092B-C50C-407E-A947-70E740481C1C}">
                <a14:useLocalDpi xmlns:a14="http://schemas.microsoft.com/office/drawing/2010/main" val="0"/>
              </a:ext>
            </a:extLst>
          </a:blip>
          <a:srcRect t="846" b="1488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7BFA8834-915E-895D-258E-072383D0B487}"/>
              </a:ext>
            </a:extLst>
          </p:cNvPr>
          <p:cNvSpPr>
            <a:spLocks noGrp="1" noRot="1" noMove="1" noResize="1" noEditPoints="1" noAdjustHandles="1" noChangeArrowheads="1" noChangeShapeType="1"/>
          </p:cNvSpPr>
          <p:nvPr>
            <p:ph type="title"/>
          </p:nvPr>
        </p:nvSpPr>
        <p:spPr>
          <a:xfrm>
            <a:off x="1097280" y="758952"/>
            <a:ext cx="10058400" cy="3566160"/>
          </a:xfrm>
        </p:spPr>
        <p:txBody>
          <a:bodyPr vert="horz" lIns="91440" tIns="45720" rIns="91440" bIns="45720" rtlCol="0" anchor="b">
            <a:normAutofit/>
          </a:bodyPr>
          <a:lstStyle/>
          <a:p>
            <a:r>
              <a:rPr lang="en-US" sz="8000">
                <a:solidFill>
                  <a:srgbClr val="FFFFFF"/>
                </a:solidFill>
              </a:rPr>
              <a:t>Merry Go Round Project</a:t>
            </a:r>
          </a:p>
        </p:txBody>
      </p:sp>
      <p:cxnSp>
        <p:nvCxnSpPr>
          <p:cNvPr id="1037" name="Straight Connector 1036">
            <a:extLst>
              <a:ext uri="{FF2B5EF4-FFF2-40B4-BE49-F238E27FC236}">
                <a16:creationId xmlns:a16="http://schemas.microsoft.com/office/drawing/2014/main" id="{E14BE1C0-923F-4557-952F-150367D02F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039" name="Rectangle 1038" hidden="1">
            <a:extLst>
              <a:ext uri="{FF2B5EF4-FFF2-40B4-BE49-F238E27FC236}">
                <a16:creationId xmlns:a16="http://schemas.microsoft.com/office/drawing/2014/main" id="{BF1A0E2E-CDD4-46BC-BDBB-D276E3467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1" name="Rectangle 1040" hidden="1">
            <a:extLst>
              <a:ext uri="{FF2B5EF4-FFF2-40B4-BE49-F238E27FC236}">
                <a16:creationId xmlns:a16="http://schemas.microsoft.com/office/drawing/2014/main" id="{8F2A5265-B923-4C48-AB84-FC98FD2024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asellaDiTesto 2">
            <a:extLst>
              <a:ext uri="{FF2B5EF4-FFF2-40B4-BE49-F238E27FC236}">
                <a16:creationId xmlns:a16="http://schemas.microsoft.com/office/drawing/2014/main" id="{4CC68573-5849-4F48-18E0-161ADB4C7FE1}"/>
              </a:ext>
            </a:extLst>
          </p:cNvPr>
          <p:cNvSpPr txBox="1"/>
          <p:nvPr/>
        </p:nvSpPr>
        <p:spPr>
          <a:xfrm>
            <a:off x="10037135" y="5637383"/>
            <a:ext cx="1934953" cy="923330"/>
          </a:xfrm>
          <a:prstGeom prst="rect">
            <a:avLst/>
          </a:prstGeom>
          <a:noFill/>
        </p:spPr>
        <p:txBody>
          <a:bodyPr wrap="none" rtlCol="0">
            <a:spAutoFit/>
          </a:bodyPr>
          <a:lstStyle/>
          <a:p>
            <a:pPr algn="r"/>
            <a:r>
              <a:rPr lang="it-IT"/>
              <a:t>Biondi Matteo</a:t>
            </a:r>
          </a:p>
          <a:p>
            <a:pPr algn="r"/>
            <a:r>
              <a:rPr lang="it-IT"/>
              <a:t>Cristofani Federico</a:t>
            </a:r>
          </a:p>
          <a:p>
            <a:pPr algn="r"/>
            <a:r>
              <a:rPr lang="it-IT"/>
              <a:t>Guidotti Matteo</a:t>
            </a:r>
            <a:endParaRPr lang="en-GB"/>
          </a:p>
        </p:txBody>
      </p:sp>
      <p:pic>
        <p:nvPicPr>
          <p:cNvPr id="9" name="Immagine 8">
            <a:extLst>
              <a:ext uri="{FF2B5EF4-FFF2-40B4-BE49-F238E27FC236}">
                <a16:creationId xmlns:a16="http://schemas.microsoft.com/office/drawing/2014/main" id="{33A1594F-0C7D-2942-E9B9-D5BB3450C2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003" y="208186"/>
            <a:ext cx="1476267" cy="1519453"/>
          </a:xfrm>
          <a:prstGeom prst="rect">
            <a:avLst/>
          </a:prstGeom>
        </p:spPr>
      </p:pic>
      <p:sp>
        <p:nvSpPr>
          <p:cNvPr id="12" name="CasellaDiTesto 11">
            <a:extLst>
              <a:ext uri="{FF2B5EF4-FFF2-40B4-BE49-F238E27FC236}">
                <a16:creationId xmlns:a16="http://schemas.microsoft.com/office/drawing/2014/main" id="{1CA6EC50-EEAE-9923-48E4-BC86DF789DAD}"/>
              </a:ext>
            </a:extLst>
          </p:cNvPr>
          <p:cNvSpPr txBox="1"/>
          <p:nvPr/>
        </p:nvSpPr>
        <p:spPr>
          <a:xfrm>
            <a:off x="2297345" y="4645045"/>
            <a:ext cx="7696146" cy="461665"/>
          </a:xfrm>
          <a:prstGeom prst="rect">
            <a:avLst/>
          </a:prstGeom>
          <a:noFill/>
        </p:spPr>
        <p:txBody>
          <a:bodyPr wrap="square" rtlCol="0">
            <a:spAutoFit/>
          </a:bodyPr>
          <a:lstStyle/>
          <a:p>
            <a:r>
              <a:rPr lang="it-IT" sz="2400"/>
              <a:t>Performance Evaluation of Computer Systems and Networks</a:t>
            </a:r>
            <a:endParaRPr lang="en-GB" sz="2400"/>
          </a:p>
        </p:txBody>
      </p:sp>
    </p:spTree>
    <p:extLst>
      <p:ext uri="{BB962C8B-B14F-4D97-AF65-F5344CB8AC3E}">
        <p14:creationId xmlns:p14="http://schemas.microsoft.com/office/powerpoint/2010/main" val="26573620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14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en-US" sz="4000"/>
              <a:t>Conclusions</a:t>
            </a:r>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p:sp>
        <p:nvSpPr>
          <p:cNvPr id="6" name="CasellaDiTesto 5">
            <a:extLst>
              <a:ext uri="{FF2B5EF4-FFF2-40B4-BE49-F238E27FC236}">
                <a16:creationId xmlns:a16="http://schemas.microsoft.com/office/drawing/2014/main" id="{602259A1-E347-BDB6-2E41-3308B098E782}"/>
              </a:ext>
            </a:extLst>
          </p:cNvPr>
          <p:cNvSpPr txBox="1"/>
          <p:nvPr/>
        </p:nvSpPr>
        <p:spPr>
          <a:xfrm>
            <a:off x="1066800" y="1429249"/>
            <a:ext cx="8831802" cy="1711366"/>
          </a:xfrm>
          <a:prstGeom prst="rect">
            <a:avLst/>
          </a:prstGeom>
          <a:noFill/>
        </p:spPr>
        <p:txBody>
          <a:bodyPr wrap="square" rtlCol="0">
            <a:spAutoFit/>
          </a:bodyPr>
          <a:lstStyle/>
          <a:p>
            <a:pPr>
              <a:lnSpc>
                <a:spcPct val="150000"/>
              </a:lnSpc>
            </a:pPr>
            <a:r>
              <a:rPr lang="en-US" b="1"/>
              <a:t>After the presented analysis we can conclude that:</a:t>
            </a:r>
          </a:p>
          <a:p>
            <a:pPr marL="285750" indent="-285750">
              <a:lnSpc>
                <a:spcPct val="150000"/>
              </a:lnSpc>
              <a:buFont typeface="Wingdings" panose="05000000000000000000" pitchFamily="2" charset="2"/>
              <a:buChar char="Ø"/>
            </a:pPr>
            <a:r>
              <a:rPr lang="en-US"/>
              <a:t>Highest C.U.T. for smallest </a:t>
            </a:r>
            <a:r>
              <a:rPr lang="en-US" err="1"/>
              <a:t>vFraction</a:t>
            </a:r>
            <a:r>
              <a:rPr lang="en-US"/>
              <a:t> and highest Q values</a:t>
            </a:r>
          </a:p>
          <a:p>
            <a:pPr marL="285750" indent="-285750">
              <a:lnSpc>
                <a:spcPct val="150000"/>
              </a:lnSpc>
              <a:buFont typeface="Wingdings" panose="05000000000000000000" pitchFamily="2" charset="2"/>
              <a:buChar char="Ø"/>
            </a:pPr>
            <a:r>
              <a:rPr lang="en-US"/>
              <a:t>To minimize utilization without reducing significantly C.U.T. select smallest T  </a:t>
            </a:r>
          </a:p>
          <a:p>
            <a:pPr marL="285750" indent="-285750">
              <a:lnSpc>
                <a:spcPct val="150000"/>
              </a:lnSpc>
              <a:buFont typeface="Wingdings" panose="05000000000000000000" pitchFamily="2" charset="2"/>
              <a:buChar char="Ø"/>
            </a:pPr>
            <a:r>
              <a:rPr lang="en-US" err="1"/>
              <a:t>vFraction</a:t>
            </a:r>
            <a:r>
              <a:rPr lang="en-US"/>
              <a:t> value can be tuned taking into account trade off between utilization and C.U.T.</a:t>
            </a:r>
          </a:p>
        </p:txBody>
      </p:sp>
      <p:sp>
        <p:nvSpPr>
          <p:cNvPr id="7" name="CasellaDiTesto 6">
            <a:extLst>
              <a:ext uri="{FF2B5EF4-FFF2-40B4-BE49-F238E27FC236}">
                <a16:creationId xmlns:a16="http://schemas.microsoft.com/office/drawing/2014/main" id="{D1A1DFCA-9DB6-6850-B792-E6A5E508C632}"/>
              </a:ext>
            </a:extLst>
          </p:cNvPr>
          <p:cNvSpPr txBox="1"/>
          <p:nvPr/>
        </p:nvSpPr>
        <p:spPr>
          <a:xfrm>
            <a:off x="998375" y="3429000"/>
            <a:ext cx="9896669" cy="1200329"/>
          </a:xfrm>
          <a:prstGeom prst="rect">
            <a:avLst/>
          </a:prstGeom>
          <a:noFill/>
        </p:spPr>
        <p:txBody>
          <a:bodyPr wrap="square" rtlCol="0">
            <a:spAutoFit/>
          </a:bodyPr>
          <a:lstStyle/>
          <a:p>
            <a:r>
              <a:rPr lang="en-US" b="1"/>
              <a:t>Suggested insight:</a:t>
            </a:r>
          </a:p>
          <a:p>
            <a:endParaRPr lang="en-US" b="1"/>
          </a:p>
          <a:p>
            <a:pPr marL="285750" indent="-285750">
              <a:buFont typeface="Arial" panose="020B0604020202020204" pitchFamily="34" charset="0"/>
              <a:buChar char="•"/>
            </a:pPr>
            <a:r>
              <a:rPr lang="en-US"/>
              <a:t>If the market allows to increase the paid coin per ride by increasing T, this could lead to a significant increase of C.U.T without heavily affecting the cost</a:t>
            </a:r>
          </a:p>
        </p:txBody>
      </p:sp>
      <p:pic>
        <p:nvPicPr>
          <p:cNvPr id="1028" name="Picture 4">
            <a:extLst>
              <a:ext uri="{FF2B5EF4-FFF2-40B4-BE49-F238E27FC236}">
                <a16:creationId xmlns:a16="http://schemas.microsoft.com/office/drawing/2014/main" id="{65A52DF6-21E2-507C-28D6-B12555939A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538" r="16935"/>
          <a:stretch/>
        </p:blipFill>
        <p:spPr bwMode="auto">
          <a:xfrm>
            <a:off x="9930881" y="4938554"/>
            <a:ext cx="1194319" cy="1271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10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en-US" sz="4000"/>
              <a:t>Introduction and Modeling</a:t>
            </a:r>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p:sp>
        <p:nvSpPr>
          <p:cNvPr id="7" name="CasellaDiTesto 6">
            <a:extLst>
              <a:ext uri="{FF2B5EF4-FFF2-40B4-BE49-F238E27FC236}">
                <a16:creationId xmlns:a16="http://schemas.microsoft.com/office/drawing/2014/main" id="{F435597D-48DD-E933-2BC7-744EFD542984}"/>
              </a:ext>
            </a:extLst>
          </p:cNvPr>
          <p:cNvSpPr txBox="1"/>
          <p:nvPr/>
        </p:nvSpPr>
        <p:spPr>
          <a:xfrm>
            <a:off x="1066800" y="1456659"/>
            <a:ext cx="10058399" cy="646331"/>
          </a:xfrm>
          <a:prstGeom prst="rect">
            <a:avLst/>
          </a:prstGeom>
          <a:noFill/>
        </p:spPr>
        <p:txBody>
          <a:bodyPr wrap="square" rtlCol="0">
            <a:spAutoFit/>
          </a:bodyPr>
          <a:lstStyle/>
          <a:p>
            <a:pPr algn="ctr"/>
            <a:r>
              <a:rPr lang="en-GB" sz="1800">
                <a:effectLst/>
                <a:latin typeface="Calibri" panose="020F0502020204030204" pitchFamily="34" charset="0"/>
                <a:ea typeface="Calibri" panose="020F0502020204030204" pitchFamily="34" charset="0"/>
              </a:rPr>
              <a:t>The aim of our work is to evaluate the earnings per unit of time of the MGR owner and optimize it, in addition to evaluate the utilization time of the MGR, in order to detect the costs involved.</a:t>
            </a:r>
          </a:p>
        </p:txBody>
      </p:sp>
      <mc:AlternateContent xmlns:mc="http://schemas.openxmlformats.org/markup-compatibility/2006">
        <mc:Choice xmlns:a14="http://schemas.microsoft.com/office/drawing/2010/main" Requires="a14">
          <p:sp>
            <p:nvSpPr>
              <p:cNvPr id="10" name="CasellaDiTesto 9">
                <a:extLst>
                  <a:ext uri="{FF2B5EF4-FFF2-40B4-BE49-F238E27FC236}">
                    <a16:creationId xmlns:a16="http://schemas.microsoft.com/office/drawing/2014/main" id="{99DE3200-4BFF-5F0B-46BA-171EA743B1C2}"/>
                  </a:ext>
                </a:extLst>
              </p:cNvPr>
              <p:cNvSpPr txBox="1"/>
              <p:nvPr/>
            </p:nvSpPr>
            <p:spPr>
              <a:xfrm>
                <a:off x="1066800" y="2530882"/>
                <a:ext cx="5311839" cy="519886"/>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
                      <a:rPr lang="it-IT" sz="1800" b="0" i="1" smtClean="0">
                        <a:effectLst/>
                        <a:latin typeface="Cambria Math" panose="02040503050406030204" pitchFamily="18" charset="0"/>
                        <a:ea typeface="Calibri" panose="020F0502020204030204" pitchFamily="34" charset="0"/>
                        <a:cs typeface="Arial" panose="020B0604020202020204" pitchFamily="34" charset="0"/>
                      </a:rPr>
                      <m:t>𝐶𝑜𝑖𝑛𝑠</m:t>
                    </m:r>
                    <m:r>
                      <a:rPr lang="it-IT" sz="1800" b="0" i="1" smtClean="0">
                        <a:effectLst/>
                        <a:latin typeface="Cambria Math" panose="02040503050406030204" pitchFamily="18" charset="0"/>
                        <a:ea typeface="Calibri" panose="020F0502020204030204" pitchFamily="34" charset="0"/>
                        <a:cs typeface="Arial" panose="020B0604020202020204" pitchFamily="34" charset="0"/>
                      </a:rPr>
                      <m:t> </m:t>
                    </m:r>
                    <m:r>
                      <a:rPr lang="it-IT" sz="1800" b="0" i="1" smtClean="0">
                        <a:effectLst/>
                        <a:latin typeface="Cambria Math" panose="02040503050406030204" pitchFamily="18" charset="0"/>
                        <a:ea typeface="Calibri" panose="020F0502020204030204" pitchFamily="34" charset="0"/>
                        <a:cs typeface="Arial" panose="020B0604020202020204" pitchFamily="34" charset="0"/>
                      </a:rPr>
                      <m:t>𝑝𝑒𝑟</m:t>
                    </m:r>
                    <m:r>
                      <a:rPr lang="it-IT" sz="1800" b="0" i="1" smtClean="0">
                        <a:effectLst/>
                        <a:latin typeface="Cambria Math" panose="02040503050406030204" pitchFamily="18" charset="0"/>
                        <a:ea typeface="Calibri" panose="020F0502020204030204" pitchFamily="34" charset="0"/>
                        <a:cs typeface="Arial" panose="020B0604020202020204" pitchFamily="34" charset="0"/>
                      </a:rPr>
                      <m:t> </m:t>
                    </m:r>
                    <m:r>
                      <a:rPr lang="it-IT" sz="1800" b="0" i="1" smtClean="0">
                        <a:effectLst/>
                        <a:latin typeface="Cambria Math" panose="02040503050406030204" pitchFamily="18" charset="0"/>
                        <a:ea typeface="Calibri" panose="020F0502020204030204" pitchFamily="34" charset="0"/>
                        <a:cs typeface="Arial" panose="020B0604020202020204" pitchFamily="34" charset="0"/>
                      </a:rPr>
                      <m:t>𝑈𝑛𝑖𝑡</m:t>
                    </m:r>
                    <m:r>
                      <a:rPr lang="it-IT" sz="1800" b="0" i="1" smtClean="0">
                        <a:effectLst/>
                        <a:latin typeface="Cambria Math" panose="02040503050406030204" pitchFamily="18" charset="0"/>
                        <a:ea typeface="Calibri" panose="020F0502020204030204" pitchFamily="34" charset="0"/>
                        <a:cs typeface="Arial" panose="020B0604020202020204" pitchFamily="34" charset="0"/>
                      </a:rPr>
                      <m:t> </m:t>
                    </m:r>
                    <m:r>
                      <a:rPr lang="it-IT" sz="1800" b="0" i="1" smtClean="0">
                        <a:effectLst/>
                        <a:latin typeface="Cambria Math" panose="02040503050406030204" pitchFamily="18" charset="0"/>
                        <a:ea typeface="Calibri" panose="020F0502020204030204" pitchFamily="34" charset="0"/>
                        <a:cs typeface="Arial" panose="020B0604020202020204" pitchFamily="34" charset="0"/>
                      </a:rPr>
                      <m:t>𝑜𝑓</m:t>
                    </m:r>
                    <m:r>
                      <a:rPr lang="it-IT" sz="1800" b="0" i="1" smtClean="0">
                        <a:effectLst/>
                        <a:latin typeface="Cambria Math" panose="02040503050406030204" pitchFamily="18" charset="0"/>
                        <a:ea typeface="Calibri" panose="020F0502020204030204" pitchFamily="34" charset="0"/>
                        <a:cs typeface="Arial" panose="020B0604020202020204" pitchFamily="34" charset="0"/>
                      </a:rPr>
                      <m:t> </m:t>
                    </m:r>
                    <m:r>
                      <a:rPr lang="it-IT" sz="1800" b="0" i="1" smtClean="0">
                        <a:effectLst/>
                        <a:latin typeface="Cambria Math" panose="02040503050406030204" pitchFamily="18" charset="0"/>
                        <a:ea typeface="Calibri" panose="020F0502020204030204" pitchFamily="34" charset="0"/>
                        <a:cs typeface="Arial" panose="020B0604020202020204" pitchFamily="34" charset="0"/>
                      </a:rPr>
                      <m:t>𝑇𝑖𝑚𝑒</m:t>
                    </m:r>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sSub>
                      <m:sSubPr>
                        <m:ctrlPr>
                          <a:rPr lang="en-GB" sz="1800" i="1" smtClean="0">
                            <a:effectLst/>
                            <a:latin typeface="Cambria Math" panose="02040503050406030204" pitchFamily="18" charset="0"/>
                            <a:ea typeface="Calibri" panose="020F0502020204030204" pitchFamily="34" charset="0"/>
                            <a:cs typeface="Arial" panose="020B0604020202020204" pitchFamily="34" charset="0"/>
                          </a:rPr>
                        </m:ctrlPr>
                      </m:sSubPr>
                      <m:e>
                        <m:r>
                          <a:rPr lang="en-GB" sz="1800" i="1">
                            <a:effectLst/>
                            <a:latin typeface="Cambria Math" panose="02040503050406030204" pitchFamily="18" charset="0"/>
                            <a:ea typeface="Calibri" panose="020F0502020204030204" pitchFamily="34" charset="0"/>
                            <a:cs typeface="Arial" panose="020B0604020202020204" pitchFamily="34" charset="0"/>
                          </a:rPr>
                          <m:t>𝐶</m:t>
                        </m:r>
                      </m:e>
                      <m:sub>
                        <m:r>
                          <a:rPr lang="en-GB" sz="1800" i="1">
                            <a:effectLst/>
                            <a:latin typeface="Cambria Math" panose="02040503050406030204" pitchFamily="18" charset="0"/>
                            <a:ea typeface="Calibri" panose="020F0502020204030204" pitchFamily="34" charset="0"/>
                            <a:cs typeface="Arial" panose="020B0604020202020204" pitchFamily="34" charset="0"/>
                          </a:rPr>
                          <m:t>𝑡</m:t>
                        </m:r>
                      </m:sub>
                    </m:sSub>
                    <m:r>
                      <a:rPr lang="en-GB" sz="1800" i="1">
                        <a:effectLst/>
                        <a:latin typeface="Cambria Math" panose="02040503050406030204" pitchFamily="18" charset="0"/>
                        <a:ea typeface="Calibri" panose="020F0502020204030204" pitchFamily="34" charset="0"/>
                        <a:cs typeface="Arial" panose="020B0604020202020204" pitchFamily="34" charset="0"/>
                      </a:rPr>
                      <m:t>= </m:t>
                    </m:r>
                    <m:f>
                      <m:fPr>
                        <m:ctrlPr>
                          <a:rPr lang="en-GB" sz="18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GB" sz="1800" i="1">
                                <a:effectLst/>
                                <a:latin typeface="Cambria Math" panose="02040503050406030204" pitchFamily="18" charset="0"/>
                                <a:ea typeface="Calibri" panose="020F0502020204030204" pitchFamily="34" charset="0"/>
                                <a:cs typeface="Arial" panose="020B0604020202020204" pitchFamily="34" charset="0"/>
                              </a:rPr>
                            </m:ctrlPr>
                          </m:sSubPr>
                          <m:e>
                            <m:r>
                              <a:rPr lang="en-GB" sz="1800" i="1">
                                <a:effectLst/>
                                <a:latin typeface="Cambria Math" panose="02040503050406030204" pitchFamily="18" charset="0"/>
                                <a:ea typeface="Calibri" panose="020F0502020204030204" pitchFamily="34" charset="0"/>
                                <a:cs typeface="Arial" panose="020B0604020202020204" pitchFamily="34" charset="0"/>
                              </a:rPr>
                              <m:t>𝑁</m:t>
                            </m:r>
                          </m:e>
                          <m:sub>
                            <m:r>
                              <a:rPr lang="en-GB" sz="1800" i="1">
                                <a:effectLst/>
                                <a:latin typeface="Cambria Math" panose="02040503050406030204" pitchFamily="18" charset="0"/>
                                <a:ea typeface="Calibri" panose="020F0502020204030204" pitchFamily="34" charset="0"/>
                                <a:cs typeface="Arial" panose="020B0604020202020204" pitchFamily="34" charset="0"/>
                              </a:rPr>
                              <m:t>𝑐</m:t>
                            </m:r>
                          </m:sub>
                        </m:sSub>
                      </m:num>
                      <m:den>
                        <m:sSub>
                          <m:sSubPr>
                            <m:ctrlPr>
                              <a:rPr lang="en-GB" sz="1800" i="1">
                                <a:effectLst/>
                                <a:latin typeface="Cambria Math" panose="02040503050406030204" pitchFamily="18" charset="0"/>
                                <a:ea typeface="Calibri" panose="020F0502020204030204" pitchFamily="34" charset="0"/>
                                <a:cs typeface="Arial" panose="020B0604020202020204" pitchFamily="34" charset="0"/>
                              </a:rPr>
                            </m:ctrlPr>
                          </m:sSubPr>
                          <m:e>
                            <m:r>
                              <a:rPr lang="en-GB" sz="1800" i="1">
                                <a:effectLst/>
                                <a:latin typeface="Cambria Math" panose="02040503050406030204" pitchFamily="18" charset="0"/>
                                <a:ea typeface="Calibri" panose="020F0502020204030204" pitchFamily="34" charset="0"/>
                                <a:cs typeface="Arial" panose="020B0604020202020204" pitchFamily="34" charset="0"/>
                              </a:rPr>
                              <m:t>𝑇</m:t>
                            </m:r>
                          </m:e>
                          <m:sub>
                            <m:r>
                              <a:rPr lang="en-GB" sz="1800" i="1">
                                <a:effectLst/>
                                <a:latin typeface="Cambria Math" panose="02040503050406030204" pitchFamily="18" charset="0"/>
                                <a:ea typeface="Calibri" panose="020F0502020204030204" pitchFamily="34" charset="0"/>
                                <a:cs typeface="Arial" panose="020B0604020202020204" pitchFamily="34" charset="0"/>
                              </a:rPr>
                              <m:t>𝑠</m:t>
                            </m:r>
                          </m:sub>
                        </m:sSub>
                      </m:den>
                    </m:f>
                  </m:oMath>
                </a14:m>
                <a:r>
                  <a:rPr lang="en-GB" sz="1800">
                    <a:effectLst/>
                    <a:latin typeface="Calibri" panose="020F0502020204030204" pitchFamily="34" charset="0"/>
                    <a:ea typeface="Yu Mincho" panose="02020400000000000000" pitchFamily="18" charset="-128"/>
                    <a:cs typeface="Arial" panose="020B0604020202020204" pitchFamily="34" charset="0"/>
                  </a:rPr>
                  <a:t>  </a:t>
                </a:r>
                <a:r>
                  <a:rPr lang="en-GB" sz="1800" i="1">
                    <a:effectLst/>
                    <a:latin typeface="Calibri" panose="020F0502020204030204" pitchFamily="34" charset="0"/>
                    <a:ea typeface="Yu Mincho" panose="02020400000000000000" pitchFamily="18" charset="-128"/>
                    <a:cs typeface="Arial" panose="020B0604020202020204" pitchFamily="34" charset="0"/>
                  </a:rPr>
                  <a:t>[coin/second]</a:t>
                </a:r>
              </a:p>
            </p:txBody>
          </p:sp>
        </mc:Choice>
        <mc:Fallback>
          <p:sp>
            <p:nvSpPr>
              <p:cNvPr id="10" name="CasellaDiTesto 9">
                <a:extLst>
                  <a:ext uri="{FF2B5EF4-FFF2-40B4-BE49-F238E27FC236}">
                    <a16:creationId xmlns:a16="http://schemas.microsoft.com/office/drawing/2014/main" id="{99DE3200-4BFF-5F0B-46BA-171EA743B1C2}"/>
                  </a:ext>
                </a:extLst>
              </p:cNvPr>
              <p:cNvSpPr txBox="1">
                <a:spLocks noRot="1" noChangeAspect="1" noMove="1" noResize="1" noEditPoints="1" noAdjustHandles="1" noChangeArrowheads="1" noChangeShapeType="1" noTextEdit="1"/>
              </p:cNvSpPr>
              <p:nvPr/>
            </p:nvSpPr>
            <p:spPr>
              <a:xfrm>
                <a:off x="1066800" y="2530882"/>
                <a:ext cx="5311839" cy="519886"/>
              </a:xfrm>
              <a:prstGeom prst="rect">
                <a:avLst/>
              </a:prstGeom>
              <a:blipFill>
                <a:blip r:embed="rId2"/>
                <a:stretch>
                  <a:fillRect l="-689" r="-344" b="-1176"/>
                </a:stretch>
              </a:blipFill>
            </p:spPr>
            <p:txBody>
              <a:bodyPr/>
              <a:lstStyle/>
              <a:p>
                <a:r>
                  <a:rPr lang="it-IT">
                    <a:noFill/>
                  </a:rPr>
                  <a:t> </a:t>
                </a:r>
              </a:p>
            </p:txBody>
          </p:sp>
        </mc:Fallback>
      </mc:AlternateContent>
      <p:sp>
        <p:nvSpPr>
          <p:cNvPr id="12" name="CasellaDiTesto 11">
            <a:extLst>
              <a:ext uri="{FF2B5EF4-FFF2-40B4-BE49-F238E27FC236}">
                <a16:creationId xmlns:a16="http://schemas.microsoft.com/office/drawing/2014/main" id="{E084648B-2887-D926-9C14-F37566F2DD39}"/>
              </a:ext>
            </a:extLst>
          </p:cNvPr>
          <p:cNvSpPr txBox="1"/>
          <p:nvPr/>
        </p:nvSpPr>
        <p:spPr>
          <a:xfrm>
            <a:off x="1066800" y="3742776"/>
            <a:ext cx="10429875" cy="1984902"/>
          </a:xfrm>
          <a:prstGeom prst="rect">
            <a:avLst/>
          </a:prstGeom>
          <a:noFill/>
        </p:spPr>
        <p:txBody>
          <a:bodyPr wrap="square" rtlCol="0">
            <a:spAutoFit/>
          </a:bodyPr>
          <a:lstStyle/>
          <a:p>
            <a:pPr marL="285750" lvl="0" indent="-285750">
              <a:lnSpc>
                <a:spcPct val="115000"/>
              </a:lnSpc>
              <a:buFont typeface="Arial" panose="020B0604020202020204" pitchFamily="34" charset="0"/>
              <a:buChar char="•"/>
            </a:pPr>
            <a:r>
              <a:rPr lang="en-GB">
                <a:latin typeface="Calibri" panose="020F0502020204030204" pitchFamily="34" charset="0"/>
                <a:ea typeface="Calibri" panose="020F0502020204030204" pitchFamily="34" charset="0"/>
              </a:rPr>
              <a:t>All the activities that regards a ride are included in time duration T</a:t>
            </a:r>
          </a:p>
          <a:p>
            <a:pPr marL="285750" lvl="0" indent="-285750">
              <a:lnSpc>
                <a:spcPct val="115000"/>
              </a:lnSpc>
              <a:buFont typeface="Arial" panose="020B0604020202020204" pitchFamily="34" charset="0"/>
              <a:buChar char="•"/>
            </a:pPr>
            <a:r>
              <a:rPr lang="en-GB">
                <a:latin typeface="Calibri" panose="020F0502020204030204" pitchFamily="34" charset="0"/>
                <a:ea typeface="Calibri" panose="020F0502020204030204" pitchFamily="34" charset="0"/>
              </a:rPr>
              <a:t>The threshold to start a ride depends only on a fraction of the total number of seats</a:t>
            </a:r>
          </a:p>
          <a:p>
            <a:pPr marL="285750" lvl="0" indent="-285750">
              <a:lnSpc>
                <a:spcPct val="115000"/>
              </a:lnSpc>
              <a:buFont typeface="Arial" panose="020B0604020202020204" pitchFamily="34" charset="0"/>
              <a:buChar char="•"/>
            </a:pPr>
            <a:r>
              <a:rPr lang="en-GB">
                <a:latin typeface="Calibri" panose="020F0502020204030204" pitchFamily="34" charset="0"/>
                <a:ea typeface="Calibri" panose="020F0502020204030204" pitchFamily="34" charset="0"/>
              </a:rPr>
              <a:t>Enjoying a ride has a greater priority than leaving the queue in case of simultaneous events</a:t>
            </a:r>
          </a:p>
          <a:p>
            <a:pPr marL="285750" lvl="0" indent="-285750">
              <a:lnSpc>
                <a:spcPct val="115000"/>
              </a:lnSpc>
              <a:buFont typeface="Arial" panose="020B0604020202020204" pitchFamily="34" charset="0"/>
              <a:buChar char="•"/>
            </a:pPr>
            <a:r>
              <a:rPr lang="en-GB">
                <a:latin typeface="Calibri" panose="020F0502020204030204" pitchFamily="34" charset="0"/>
                <a:ea typeface="Calibri" panose="020F0502020204030204" pitchFamily="34" charset="0"/>
              </a:rPr>
              <a:t>The earnings per unit of time, in our model, is gross of costs</a:t>
            </a:r>
          </a:p>
          <a:p>
            <a:pPr marL="285750" lvl="0" indent="-285750">
              <a:lnSpc>
                <a:spcPct val="115000"/>
              </a:lnSpc>
              <a:spcAft>
                <a:spcPts val="800"/>
              </a:spcAft>
              <a:buFont typeface="Arial" panose="020B0604020202020204" pitchFamily="34" charset="0"/>
              <a:buChar char="•"/>
            </a:pPr>
            <a:r>
              <a:rPr lang="en-GB">
                <a:latin typeface="Calibri" panose="020F0502020204030204" pitchFamily="34" charset="0"/>
                <a:ea typeface="Calibri" panose="020F0502020204030204" pitchFamily="34" charset="0"/>
              </a:rPr>
              <a:t>The increasing probability of leaving the queue is modelled with a quantity that indicates the maximum amount of time that a child would accept to remain in the queue.</a:t>
            </a:r>
          </a:p>
        </p:txBody>
      </p:sp>
      <mc:AlternateContent xmlns:mc="http://schemas.openxmlformats.org/markup-compatibility/2006">
        <mc:Choice xmlns:a14="http://schemas.microsoft.com/office/drawing/2010/main" Requires="a14">
          <p:sp>
            <p:nvSpPr>
              <p:cNvPr id="13" name="CasellaDiTesto 12">
                <a:extLst>
                  <a:ext uri="{FF2B5EF4-FFF2-40B4-BE49-F238E27FC236}">
                    <a16:creationId xmlns:a16="http://schemas.microsoft.com/office/drawing/2014/main" id="{C595CE4F-6F36-F7AE-E29E-2E115FC2B67C}"/>
                  </a:ext>
                </a:extLst>
              </p:cNvPr>
              <p:cNvSpPr txBox="1"/>
              <p:nvPr/>
            </p:nvSpPr>
            <p:spPr>
              <a:xfrm>
                <a:off x="7353300" y="2533814"/>
                <a:ext cx="2665794" cy="519886"/>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
                      <a:rPr lang="it-IT" sz="1800" b="0" i="1" smtClean="0">
                        <a:effectLst/>
                        <a:latin typeface="Cambria Math" panose="02040503050406030204" pitchFamily="18" charset="0"/>
                        <a:ea typeface="Calibri" panose="020F0502020204030204" pitchFamily="34" charset="0"/>
                        <a:cs typeface="Arial" panose="020B0604020202020204" pitchFamily="34" charset="0"/>
                      </a:rPr>
                      <m:t>𝑈𝑡𝑖𝑙𝑖𝑧𝑎𝑡𝑖𝑜𝑛</m:t>
                    </m:r>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r>
                      <a:rPr lang="en-GB" sz="1800" i="1" smtClean="0">
                        <a:effectLst/>
                        <a:latin typeface="Cambria Math" panose="02040503050406030204" pitchFamily="18" charset="0"/>
                        <a:ea typeface="Calibri" panose="020F0502020204030204" pitchFamily="34" charset="0"/>
                        <a:cs typeface="Arial" panose="020B0604020202020204" pitchFamily="34" charset="0"/>
                      </a:rPr>
                      <m:t>𝑈</m:t>
                    </m:r>
                    <m:r>
                      <a:rPr lang="en-GB" sz="1800" i="1" smtClean="0">
                        <a:effectLst/>
                        <a:latin typeface="Cambria Math" panose="02040503050406030204" pitchFamily="18" charset="0"/>
                        <a:ea typeface="Calibri" panose="020F0502020204030204" pitchFamily="34" charset="0"/>
                        <a:cs typeface="Arial" panose="020B0604020202020204" pitchFamily="34" charset="0"/>
                      </a:rPr>
                      <m:t>= </m:t>
                    </m:r>
                    <m:f>
                      <m:fPr>
                        <m:ctrlPr>
                          <a:rPr lang="en-GB" sz="18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GB" sz="1800" i="1">
                                <a:effectLst/>
                                <a:latin typeface="Cambria Math" panose="02040503050406030204" pitchFamily="18" charset="0"/>
                                <a:ea typeface="Calibri" panose="020F0502020204030204" pitchFamily="34" charset="0"/>
                                <a:cs typeface="Arial" panose="020B0604020202020204" pitchFamily="34" charset="0"/>
                              </a:rPr>
                            </m:ctrlPr>
                          </m:sSubPr>
                          <m:e>
                            <m:r>
                              <a:rPr lang="en-GB" sz="1800" i="1">
                                <a:effectLst/>
                                <a:latin typeface="Cambria Math" panose="02040503050406030204" pitchFamily="18" charset="0"/>
                                <a:ea typeface="Calibri" panose="020F0502020204030204" pitchFamily="34" charset="0"/>
                                <a:cs typeface="Arial" panose="020B0604020202020204" pitchFamily="34" charset="0"/>
                              </a:rPr>
                              <m:t>𝑇</m:t>
                            </m:r>
                          </m:e>
                          <m:sub>
                            <m:r>
                              <a:rPr lang="en-GB" sz="1800" i="1">
                                <a:effectLst/>
                                <a:latin typeface="Cambria Math" panose="02040503050406030204" pitchFamily="18" charset="0"/>
                                <a:ea typeface="Calibri" panose="020F0502020204030204" pitchFamily="34" charset="0"/>
                                <a:cs typeface="Arial" panose="020B0604020202020204" pitchFamily="34" charset="0"/>
                              </a:rPr>
                              <m:t>𝑟</m:t>
                            </m:r>
                          </m:sub>
                        </m:sSub>
                      </m:num>
                      <m:den>
                        <m:sSub>
                          <m:sSubPr>
                            <m:ctrlPr>
                              <a:rPr lang="en-GB" sz="1800" i="1">
                                <a:effectLst/>
                                <a:latin typeface="Cambria Math" panose="02040503050406030204" pitchFamily="18" charset="0"/>
                                <a:ea typeface="Calibri" panose="020F0502020204030204" pitchFamily="34" charset="0"/>
                                <a:cs typeface="Arial" panose="020B0604020202020204" pitchFamily="34" charset="0"/>
                              </a:rPr>
                            </m:ctrlPr>
                          </m:sSubPr>
                          <m:e>
                            <m:r>
                              <a:rPr lang="en-GB" sz="1800" i="1">
                                <a:effectLst/>
                                <a:latin typeface="Cambria Math" panose="02040503050406030204" pitchFamily="18" charset="0"/>
                                <a:ea typeface="Calibri" panose="020F0502020204030204" pitchFamily="34" charset="0"/>
                                <a:cs typeface="Arial" panose="020B0604020202020204" pitchFamily="34" charset="0"/>
                              </a:rPr>
                              <m:t>𝑇</m:t>
                            </m:r>
                          </m:e>
                          <m:sub>
                            <m:r>
                              <a:rPr lang="en-GB" sz="1800" i="1">
                                <a:effectLst/>
                                <a:latin typeface="Cambria Math" panose="02040503050406030204" pitchFamily="18" charset="0"/>
                                <a:ea typeface="Calibri" panose="020F0502020204030204" pitchFamily="34" charset="0"/>
                                <a:cs typeface="Arial" panose="020B0604020202020204" pitchFamily="34" charset="0"/>
                              </a:rPr>
                              <m:t>𝑠</m:t>
                            </m:r>
                          </m:sub>
                        </m:sSub>
                      </m:den>
                    </m:f>
                  </m:oMath>
                </a14:m>
                <a:r>
                  <a:rPr lang="en-GB" sz="1800">
                    <a:effectLst/>
                    <a:latin typeface="Calibri" panose="020F0502020204030204" pitchFamily="34" charset="0"/>
                    <a:ea typeface="Yu Mincho" panose="02020400000000000000" pitchFamily="18" charset="-128"/>
                    <a:cs typeface="Arial" panose="020B0604020202020204" pitchFamily="34" charset="0"/>
                  </a:rPr>
                  <a:t> </a:t>
                </a:r>
                <a:endParaRPr lang="en-GB" sz="180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13" name="CasellaDiTesto 12">
                <a:extLst>
                  <a:ext uri="{FF2B5EF4-FFF2-40B4-BE49-F238E27FC236}">
                    <a16:creationId xmlns:a16="http://schemas.microsoft.com/office/drawing/2014/main" id="{C595CE4F-6F36-F7AE-E29E-2E115FC2B67C}"/>
                  </a:ext>
                </a:extLst>
              </p:cNvPr>
              <p:cNvSpPr txBox="1">
                <a:spLocks noRot="1" noChangeAspect="1" noMove="1" noResize="1" noEditPoints="1" noAdjustHandles="1" noChangeArrowheads="1" noChangeShapeType="1" noTextEdit="1"/>
              </p:cNvSpPr>
              <p:nvPr/>
            </p:nvSpPr>
            <p:spPr>
              <a:xfrm>
                <a:off x="7353300" y="2533814"/>
                <a:ext cx="2665794" cy="519886"/>
              </a:xfrm>
              <a:prstGeom prst="rect">
                <a:avLst/>
              </a:prstGeom>
              <a:blipFill>
                <a:blip r:embed="rId3"/>
                <a:stretch>
                  <a:fillRect l="-1370"/>
                </a:stretch>
              </a:blipFill>
            </p:spPr>
            <p:txBody>
              <a:bodyPr/>
              <a:lstStyle/>
              <a:p>
                <a:r>
                  <a:rPr lang="it-IT">
                    <a:noFill/>
                  </a:rPr>
                  <a:t> </a:t>
                </a:r>
              </a:p>
            </p:txBody>
          </p:sp>
        </mc:Fallback>
      </mc:AlternateContent>
      <p:sp>
        <p:nvSpPr>
          <p:cNvPr id="14" name="CasellaDiTesto 13">
            <a:extLst>
              <a:ext uri="{FF2B5EF4-FFF2-40B4-BE49-F238E27FC236}">
                <a16:creationId xmlns:a16="http://schemas.microsoft.com/office/drawing/2014/main" id="{D9E765C7-A1E2-2CBC-26FA-916B1F678D09}"/>
              </a:ext>
            </a:extLst>
          </p:cNvPr>
          <p:cNvSpPr txBox="1"/>
          <p:nvPr/>
        </p:nvSpPr>
        <p:spPr>
          <a:xfrm>
            <a:off x="1066800" y="2115872"/>
            <a:ext cx="651140" cy="369332"/>
          </a:xfrm>
          <a:prstGeom prst="rect">
            <a:avLst/>
          </a:prstGeom>
          <a:noFill/>
        </p:spPr>
        <p:txBody>
          <a:bodyPr wrap="none" rtlCol="0">
            <a:spAutoFit/>
          </a:bodyPr>
          <a:lstStyle/>
          <a:p>
            <a:r>
              <a:rPr lang="en-GB" sz="1800" b="1">
                <a:effectLst/>
                <a:latin typeface="Calibri" panose="020F0502020204030204" pitchFamily="34" charset="0"/>
                <a:ea typeface="Calibri" panose="020F0502020204030204" pitchFamily="34" charset="0"/>
              </a:rPr>
              <a:t>KPIs:</a:t>
            </a:r>
            <a:endParaRPr lang="en-GB">
              <a:latin typeface="Calibri" panose="020F0502020204030204" pitchFamily="34" charset="0"/>
              <a:ea typeface="Calibri" panose="020F0502020204030204" pitchFamily="34" charset="0"/>
            </a:endParaRPr>
          </a:p>
        </p:txBody>
      </p:sp>
      <p:sp>
        <p:nvSpPr>
          <p:cNvPr id="15" name="CasellaDiTesto 14">
            <a:extLst>
              <a:ext uri="{FF2B5EF4-FFF2-40B4-BE49-F238E27FC236}">
                <a16:creationId xmlns:a16="http://schemas.microsoft.com/office/drawing/2014/main" id="{A652618E-5ABC-B429-895C-D61BDBFBBDD4}"/>
              </a:ext>
            </a:extLst>
          </p:cNvPr>
          <p:cNvSpPr txBox="1"/>
          <p:nvPr/>
        </p:nvSpPr>
        <p:spPr>
          <a:xfrm>
            <a:off x="1066800" y="3212106"/>
            <a:ext cx="1478995" cy="369332"/>
          </a:xfrm>
          <a:prstGeom prst="rect">
            <a:avLst/>
          </a:prstGeom>
          <a:noFill/>
        </p:spPr>
        <p:txBody>
          <a:bodyPr wrap="none" rtlCol="0">
            <a:spAutoFit/>
          </a:bodyPr>
          <a:lstStyle/>
          <a:p>
            <a:r>
              <a:rPr lang="en-US" b="1"/>
              <a:t>Assumptions</a:t>
            </a:r>
            <a:r>
              <a:rPr lang="it-IT" b="1"/>
              <a:t>:</a:t>
            </a:r>
            <a:endParaRPr lang="en-GB" b="1"/>
          </a:p>
        </p:txBody>
      </p:sp>
    </p:spTree>
    <p:extLst>
      <p:ext uri="{BB962C8B-B14F-4D97-AF65-F5344CB8AC3E}">
        <p14:creationId xmlns:p14="http://schemas.microsoft.com/office/powerpoint/2010/main" val="335849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P spid="12" grpId="0"/>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en-US" sz="4000"/>
              <a:t>Introduction and Modeling</a:t>
            </a:r>
            <a:endParaRPr lang="en-GB" sz="4000"/>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mc:Choice xmlns:a14="http://schemas.microsoft.com/office/drawing/2010/main" Requires="a14">
          <p:sp>
            <p:nvSpPr>
              <p:cNvPr id="3" name="CasellaDiTesto 2">
                <a:extLst>
                  <a:ext uri="{FF2B5EF4-FFF2-40B4-BE49-F238E27FC236}">
                    <a16:creationId xmlns:a16="http://schemas.microsoft.com/office/drawing/2014/main" id="{8A579789-BA56-3319-4234-8B09829D85FA}"/>
                  </a:ext>
                </a:extLst>
              </p:cNvPr>
              <p:cNvSpPr txBox="1"/>
              <p:nvPr/>
            </p:nvSpPr>
            <p:spPr>
              <a:xfrm>
                <a:off x="1066799" y="1419225"/>
                <a:ext cx="10125075" cy="3793795"/>
              </a:xfrm>
              <a:prstGeom prst="rect">
                <a:avLst/>
              </a:prstGeom>
              <a:noFill/>
            </p:spPr>
            <p:txBody>
              <a:bodyPr wrap="square" rtlCol="0">
                <a:spAutoFit/>
              </a:bodyPr>
              <a:lstStyle/>
              <a:p>
                <a:pPr>
                  <a:lnSpc>
                    <a:spcPct val="115000"/>
                  </a:lnSpc>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The factors and parameters are:</a:t>
                </a:r>
              </a:p>
              <a:p>
                <a:pPr marL="285750" lvl="0" indent="-285750">
                  <a:lnSpc>
                    <a:spcPct val="150000"/>
                  </a:lnSpc>
                  <a:buFont typeface="Arial" panose="020B0604020202020204" pitchFamily="34" charset="0"/>
                  <a:buChar char="•"/>
                </a:pPr>
                <a:r>
                  <a:rPr lang="en-GB" sz="1800" b="1" dirty="0">
                    <a:effectLst/>
                    <a:latin typeface="Calibri" panose="020F0502020204030204" pitchFamily="34" charset="0"/>
                    <a:ea typeface="Calibri" panose="020F0502020204030204" pitchFamily="34" charset="0"/>
                    <a:cs typeface="Arial" panose="020B0604020202020204" pitchFamily="34" charset="0"/>
                  </a:rPr>
                  <a:t>Q</a:t>
                </a:r>
                <a:r>
                  <a:rPr lang="it-IT" sz="1800" b="0" dirty="0">
                    <a:effectLst/>
                    <a:ea typeface="Cambria Math" panose="02040503050406030204" pitchFamily="18" charset="0"/>
                    <a:cs typeface="Arial" panose="020B0604020202020204" pitchFamily="34" charset="0"/>
                  </a:rPr>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 </m:t>
                    </m:r>
                  </m:oMath>
                </a14:m>
                <a:r>
                  <a:rPr lang="en-GB" sz="1800" dirty="0">
                    <a:effectLst/>
                    <a:latin typeface="Calibri" panose="020F0502020204030204" pitchFamily="34" charset="0"/>
                    <a:ea typeface="Calibri" panose="020F0502020204030204" pitchFamily="34" charset="0"/>
                    <a:cs typeface="Arial" panose="020B0604020202020204" pitchFamily="34" charset="0"/>
                  </a:rPr>
                  <a:t>	Time in seconds after which a child can decide to leave the queue</a:t>
                </a:r>
              </a:p>
              <a:p>
                <a:pPr marL="285750" lvl="0" indent="-285750">
                  <a:lnSpc>
                    <a:spcPct val="150000"/>
                  </a:lnSpc>
                  <a:buFont typeface="Arial" panose="020B0604020202020204" pitchFamily="34" charset="0"/>
                  <a:buChar char="•"/>
                </a:pPr>
                <a:r>
                  <a:rPr lang="en-GB" sz="1800" b="1" dirty="0" err="1">
                    <a:effectLst/>
                    <a:latin typeface="Calibri" panose="020F0502020204030204" pitchFamily="34" charset="0"/>
                    <a:ea typeface="Calibri" panose="020F0502020204030204" pitchFamily="34" charset="0"/>
                    <a:cs typeface="Arial" panose="020B0604020202020204" pitchFamily="34" charset="0"/>
                  </a:rPr>
                  <a:t>vFraction</a:t>
                </a:r>
                <a:r>
                  <a:rPr lang="en-GB" sz="1800" b="1" dirty="0">
                    <a:effectLst/>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en-GB" sz="1800" dirty="0">
                    <a:effectLst/>
                    <a:latin typeface="Calibri" panose="020F0502020204030204" pitchFamily="34" charset="0"/>
                    <a:ea typeface="Calibri" panose="020F0502020204030204" pitchFamily="34" charset="0"/>
                    <a:cs typeface="Arial" panose="020B0604020202020204" pitchFamily="34" charset="0"/>
                  </a:rPr>
                  <a:t> 	Fraction of total number of seats to be occupied to start a ride</a:t>
                </a:r>
              </a:p>
              <a:p>
                <a:pPr marL="285750" lvl="0" indent="-285750">
                  <a:lnSpc>
                    <a:spcPct val="150000"/>
                  </a:lnSpc>
                  <a:buFont typeface="Arial" panose="020B0604020202020204" pitchFamily="34" charset="0"/>
                  <a:buChar char="•"/>
                </a:pPr>
                <a:r>
                  <a:rPr lang="en-GB" sz="1800" b="1" dirty="0">
                    <a:effectLst/>
                    <a:latin typeface="Calibri" panose="020F0502020204030204" pitchFamily="34" charset="0"/>
                    <a:ea typeface="Calibri" panose="020F0502020204030204" pitchFamily="34" charset="0"/>
                    <a:cs typeface="Arial" panose="020B0604020202020204" pitchFamily="34" charset="0"/>
                  </a:rPr>
                  <a:t>T</a:t>
                </a:r>
                <a:r>
                  <a:rPr lang="en-GB" b="1" dirty="0">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en-GB" sz="1800" dirty="0">
                    <a:effectLst/>
                    <a:latin typeface="Calibri" panose="020F0502020204030204" pitchFamily="34" charset="0"/>
                    <a:ea typeface="Calibri" panose="020F0502020204030204" pitchFamily="34" charset="0"/>
                    <a:cs typeface="Arial" panose="020B0604020202020204" pitchFamily="34" charset="0"/>
                  </a:rPr>
                  <a:t> 	Time in seconds of a MGR ride</a:t>
                </a:r>
              </a:p>
              <a:p>
                <a:pPr marL="285750" lvl="0" indent="-285750">
                  <a:lnSpc>
                    <a:spcPct val="150000"/>
                  </a:lnSpc>
                  <a:buFont typeface="Arial" panose="020B0604020202020204" pitchFamily="34" charset="0"/>
                  <a:buChar char="•"/>
                </a:pPr>
                <a:r>
                  <a:rPr lang="en-GB" sz="1800" b="1" dirty="0">
                    <a:effectLst/>
                    <a:latin typeface="Calibri" panose="020F0502020204030204" pitchFamily="34" charset="0"/>
                    <a:ea typeface="Calibri" panose="020F0502020204030204" pitchFamily="34" charset="0"/>
                    <a:cs typeface="Arial" panose="020B0604020202020204" pitchFamily="34" charset="0"/>
                  </a:rPr>
                  <a:t>N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en-GB" sz="1800" dirty="0">
                    <a:effectLst/>
                    <a:latin typeface="Calibri" panose="020F0502020204030204" pitchFamily="34" charset="0"/>
                    <a:ea typeface="Calibri" panose="020F0502020204030204" pitchFamily="34" charset="0"/>
                    <a:cs typeface="Arial" panose="020B0604020202020204" pitchFamily="34" charset="0"/>
                  </a:rPr>
                  <a:t>	Number of seats of which the MGR is composed</a:t>
                </a:r>
              </a:p>
              <a:p>
                <a:pPr marL="285750" lvl="0" indent="-285750">
                  <a:lnSpc>
                    <a:spcPct val="150000"/>
                  </a:lnSpc>
                  <a:buFont typeface="Arial" panose="020B0604020202020204" pitchFamily="34" charset="0"/>
                  <a:buChar char="•"/>
                </a:pPr>
                <a:r>
                  <a:rPr lang="en-GB" sz="1800" b="1" dirty="0">
                    <a:effectLst/>
                    <a:latin typeface="Calibri" panose="020F0502020204030204" pitchFamily="34" charset="0"/>
                    <a:ea typeface="Calibri" panose="020F0502020204030204" pitchFamily="34" charset="0"/>
                    <a:cs typeface="Arial" panose="020B0604020202020204" pitchFamily="34" charset="0"/>
                  </a:rPr>
                  <a:t>C</a:t>
                </a:r>
                <a:r>
                  <a:rPr lang="en-GB" b="1" dirty="0">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en-GB" sz="1800" dirty="0">
                    <a:effectLst/>
                    <a:latin typeface="Calibri" panose="020F0502020204030204" pitchFamily="34" charset="0"/>
                    <a:ea typeface="Calibri" panose="020F0502020204030204" pitchFamily="34" charset="0"/>
                    <a:cs typeface="Arial" panose="020B0604020202020204" pitchFamily="34" charset="0"/>
                  </a:rPr>
                  <a:t> 	Number of coins that each child pays to the owner in order to be able to enjoy a ride</a:t>
                </a:r>
              </a:p>
              <a:p>
                <a:pPr marL="285750" lvl="0" indent="-285750">
                  <a:lnSpc>
                    <a:spcPct val="150000"/>
                  </a:lnSpc>
                  <a:buFont typeface="Arial" panose="020B0604020202020204" pitchFamily="34" charset="0"/>
                  <a:buChar char="•"/>
                </a:pPr>
                <a:r>
                  <a:rPr lang="en-GB" sz="1800" b="1" dirty="0">
                    <a:effectLst/>
                    <a:latin typeface="Calibri" panose="020F0502020204030204" pitchFamily="34" charset="0"/>
                    <a:ea typeface="Calibri" panose="020F0502020204030204" pitchFamily="34" charset="0"/>
                    <a:cs typeface="Calibri" panose="020F0502020204030204" pitchFamily="34" charset="0"/>
                  </a:rPr>
                  <a:t>λ</a:t>
                </a:r>
                <a:r>
                  <a:rPr lang="en-GB" b="1"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en-GB" sz="1800" dirty="0">
                    <a:effectLst/>
                    <a:latin typeface="Calibri" panose="020F0502020204030204" pitchFamily="34" charset="0"/>
                    <a:ea typeface="Calibri" panose="020F0502020204030204" pitchFamily="34" charset="0"/>
                    <a:cs typeface="Calibri" panose="020F0502020204030204" pitchFamily="34" charset="0"/>
                  </a:rPr>
                  <a:t> 	Exponential distribution </a:t>
                </a:r>
                <a:r>
                  <a:rPr lang="en-GB" sz="1800" b="1" dirty="0">
                    <a:effectLst/>
                    <a:latin typeface="Calibri" panose="020F0502020204030204" pitchFamily="34" charset="0"/>
                    <a:ea typeface="Calibri" panose="020F0502020204030204" pitchFamily="34" charset="0"/>
                    <a:cs typeface="Calibri" panose="020F0502020204030204" pitchFamily="34" charset="0"/>
                  </a:rPr>
                  <a:t>mean inter-arrival time</a:t>
                </a:r>
                <a:r>
                  <a:rPr lang="en-GB" sz="1800" dirty="0">
                    <a:effectLst/>
                    <a:latin typeface="Calibri" panose="020F0502020204030204" pitchFamily="34" charset="0"/>
                    <a:ea typeface="Calibri" panose="020F0502020204030204" pitchFamily="34" charset="0"/>
                    <a:cs typeface="Calibri" panose="020F0502020204030204" pitchFamily="34" charset="0"/>
                  </a:rPr>
                  <a:t> of a child or a group of children</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285750" lvl="0" indent="-285750">
                  <a:lnSpc>
                    <a:spcPct val="150000"/>
                  </a:lnSpc>
                  <a:buFont typeface="Arial" panose="020B0604020202020204" pitchFamily="34" charset="0"/>
                  <a:buChar char="•"/>
                </a:pPr>
                <a:r>
                  <a:rPr lang="en-GB" sz="1800" b="1" dirty="0">
                    <a:effectLst/>
                    <a:latin typeface="Calibri" panose="020F0502020204030204" pitchFamily="34" charset="0"/>
                    <a:ea typeface="Calibri" panose="020F0502020204030204" pitchFamily="34" charset="0"/>
                    <a:cs typeface="Calibri" panose="020F0502020204030204" pitchFamily="34" charset="0"/>
                  </a:rPr>
                  <a:t>P</a:t>
                </a:r>
                <a:r>
                  <a:rPr lang="en-GB" b="1"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en-GB" sz="1800" dirty="0">
                    <a:effectLst/>
                    <a:latin typeface="Calibri" panose="020F0502020204030204" pitchFamily="34" charset="0"/>
                    <a:ea typeface="Calibri" panose="020F0502020204030204" pitchFamily="34" charset="0"/>
                    <a:cs typeface="Calibri" panose="020F0502020204030204" pitchFamily="34" charset="0"/>
                  </a:rPr>
                  <a:t> 	Inverse of mean number of children in each arrival</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285750" lvl="0" indent="-285750">
                  <a:lnSpc>
                    <a:spcPct val="150000"/>
                  </a:lnSpc>
                  <a:spcAft>
                    <a:spcPts val="800"/>
                  </a:spcAft>
                  <a:buFont typeface="Arial" panose="020B0604020202020204" pitchFamily="34" charset="0"/>
                  <a:buChar char="•"/>
                </a:pPr>
                <a:r>
                  <a:rPr lang="en-GB" sz="1800" b="1" dirty="0">
                    <a:effectLst/>
                    <a:latin typeface="Calibri" panose="020F0502020204030204" pitchFamily="34" charset="0"/>
                    <a:ea typeface="Calibri" panose="020F0502020204030204" pitchFamily="34" charset="0"/>
                    <a:cs typeface="Calibri" panose="020F0502020204030204" pitchFamily="34" charset="0"/>
                  </a:rPr>
                  <a:t>Δ</a:t>
                </a:r>
                <a:r>
                  <a:rPr lang="en-GB" b="1"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en-GB" dirty="0">
                    <a:latin typeface="Calibri" panose="020F0502020204030204" pitchFamily="34" charset="0"/>
                    <a:ea typeface="Calibri" panose="020F0502020204030204" pitchFamily="34" charset="0"/>
                    <a:cs typeface="Calibri" panose="020F0502020204030204" pitchFamily="34" charset="0"/>
                  </a:rPr>
                  <a:t> 	Exponential distribution mean time to add to Q after which a child will leave the queue</a:t>
                </a:r>
                <a:endParaRPr lang="en-GB" sz="1800" dirty="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3" name="CasellaDiTesto 2">
                <a:extLst>
                  <a:ext uri="{FF2B5EF4-FFF2-40B4-BE49-F238E27FC236}">
                    <a16:creationId xmlns:a16="http://schemas.microsoft.com/office/drawing/2014/main" id="{8A579789-BA56-3319-4234-8B09829D85FA}"/>
                  </a:ext>
                </a:extLst>
              </p:cNvPr>
              <p:cNvSpPr txBox="1">
                <a:spLocks noRot="1" noChangeAspect="1" noMove="1" noResize="1" noEditPoints="1" noAdjustHandles="1" noChangeArrowheads="1" noChangeShapeType="1" noTextEdit="1"/>
              </p:cNvSpPr>
              <p:nvPr/>
            </p:nvSpPr>
            <p:spPr>
              <a:xfrm>
                <a:off x="1066799" y="1419225"/>
                <a:ext cx="10125075" cy="3793795"/>
              </a:xfrm>
              <a:prstGeom prst="rect">
                <a:avLst/>
              </a:prstGeom>
              <a:blipFill>
                <a:blip r:embed="rId2"/>
                <a:stretch>
                  <a:fillRect l="-482" t="-322" r="-120" b="-1768"/>
                </a:stretch>
              </a:blipFill>
            </p:spPr>
            <p:txBody>
              <a:bodyPr/>
              <a:lstStyle/>
              <a:p>
                <a:r>
                  <a:rPr lang="it-IT">
                    <a:noFill/>
                  </a:rPr>
                  <a:t> </a:t>
                </a:r>
              </a:p>
            </p:txBody>
          </p:sp>
        </mc:Fallback>
      </mc:AlternateContent>
    </p:spTree>
    <p:extLst>
      <p:ext uri="{BB962C8B-B14F-4D97-AF65-F5344CB8AC3E}">
        <p14:creationId xmlns:p14="http://schemas.microsoft.com/office/powerpoint/2010/main" val="214778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en-US" sz="4000"/>
              <a:t>Implementation</a:t>
            </a:r>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p:pic>
        <p:nvPicPr>
          <p:cNvPr id="3" name="Immagine 2">
            <a:extLst>
              <a:ext uri="{FF2B5EF4-FFF2-40B4-BE49-F238E27FC236}">
                <a16:creationId xmlns:a16="http://schemas.microsoft.com/office/drawing/2014/main" id="{2F647DE6-CFE2-5C34-84DE-00E79A241AD7}"/>
              </a:ext>
            </a:extLst>
          </p:cNvPr>
          <p:cNvPicPr>
            <a:picLocks noChangeAspect="1"/>
          </p:cNvPicPr>
          <p:nvPr/>
        </p:nvPicPr>
        <p:blipFill>
          <a:blip r:embed="rId2"/>
          <a:stretch>
            <a:fillRect/>
          </a:stretch>
        </p:blipFill>
        <p:spPr>
          <a:xfrm>
            <a:off x="1066800" y="1203942"/>
            <a:ext cx="5594194" cy="2009257"/>
          </a:xfrm>
          <a:prstGeom prst="rect">
            <a:avLst/>
          </a:prstGeom>
        </p:spPr>
      </p:pic>
      <mc:AlternateContent xmlns:mc="http://schemas.openxmlformats.org/markup-compatibility/2006">
        <mc:Choice xmlns:a14="http://schemas.microsoft.com/office/drawing/2010/main" Requires="a14">
          <p:sp>
            <p:nvSpPr>
              <p:cNvPr id="4" name="CasellaDiTesto 3">
                <a:extLst>
                  <a:ext uri="{FF2B5EF4-FFF2-40B4-BE49-F238E27FC236}">
                    <a16:creationId xmlns:a16="http://schemas.microsoft.com/office/drawing/2014/main" id="{E7470ADC-73DA-1E5C-1F99-977F59B26A87}"/>
                  </a:ext>
                </a:extLst>
              </p:cNvPr>
              <p:cNvSpPr txBox="1"/>
              <p:nvPr/>
            </p:nvSpPr>
            <p:spPr>
              <a:xfrm>
                <a:off x="1066800" y="3441701"/>
                <a:ext cx="10764614" cy="2585323"/>
              </a:xfrm>
              <a:prstGeom prst="rect">
                <a:avLst/>
              </a:prstGeom>
              <a:noFill/>
            </p:spPr>
            <p:txBody>
              <a:bodyPr wrap="square" rtlCol="0">
                <a:spAutoFit/>
              </a:bodyPr>
              <a:lstStyle/>
              <a:p>
                <a:pPr marL="285750" indent="-285750">
                  <a:buFont typeface="Arial" panose="020B0604020202020204" pitchFamily="34" charset="0"/>
                  <a:buChar char="•"/>
                </a:pPr>
                <a:r>
                  <a:rPr lang="en-US" err="1"/>
                  <a:t>childPool</a:t>
                </a:r>
                <a:r>
                  <a:rPr lang="it-IT"/>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t>ChildArrivalMsg</a:t>
                </a:r>
                <a:r>
                  <a:rPr lang="it-IT" b="1"/>
                  <a:t> </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it-IT" err="1">
                    <a:sym typeface="Wingdings" panose="05000000000000000000" pitchFamily="2" charset="2"/>
                  </a:rPr>
                  <a:t>childQueue</a:t>
                </a:r>
                <a:r>
                  <a:rPr lang="it-IT">
                    <a:sym typeface="Wingdings" panose="05000000000000000000" pitchFamily="2" charset="2"/>
                  </a:rPr>
                  <a:t>		   </a:t>
                </a:r>
                <a:r>
                  <a:rPr lang="it-IT" i="1">
                    <a:sym typeface="Wingdings" panose="05000000000000000000" pitchFamily="2" charset="2"/>
                  </a:rPr>
                  <a:t>New </a:t>
                </a:r>
                <a:r>
                  <a:rPr lang="it-IT" i="1" err="1">
                    <a:sym typeface="Wingdings" panose="05000000000000000000" pitchFamily="2" charset="2"/>
                  </a:rPr>
                  <a:t>arrival</a:t>
                </a:r>
                <a:r>
                  <a:rPr lang="it-IT" i="1">
                    <a:sym typeface="Wingdings" panose="05000000000000000000" pitchFamily="2" charset="2"/>
                  </a:rPr>
                  <a:t> in the system</a:t>
                </a:r>
              </a:p>
              <a:p>
                <a:pPr marL="285750" indent="-285750">
                  <a:buFont typeface="Arial" panose="020B0604020202020204" pitchFamily="34" charset="0"/>
                  <a:buChar char="•"/>
                </a:pPr>
                <a:r>
                  <a:rPr lang="en-US" err="1"/>
                  <a:t>childPool</a:t>
                </a:r>
                <a:r>
                  <a:rPr lang="en-US"/>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t>CreateChildren</a:t>
                </a:r>
                <a:r>
                  <a:rPr lang="it-IT" b="1"/>
                  <a:t> </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it-IT" err="1">
                    <a:sym typeface="Wingdings" panose="05000000000000000000" pitchFamily="2" charset="2"/>
                  </a:rPr>
                  <a:t>childPool</a:t>
                </a:r>
                <a:r>
                  <a:rPr lang="it-IT">
                    <a:sym typeface="Wingdings" panose="05000000000000000000" pitchFamily="2" charset="2"/>
                  </a:rPr>
                  <a:t>		   </a:t>
                </a:r>
                <a:r>
                  <a:rPr lang="it-IT" i="1">
                    <a:sym typeface="Wingdings" panose="05000000000000000000" pitchFamily="2" charset="2"/>
                  </a:rPr>
                  <a:t>Schedule </a:t>
                </a:r>
                <a:r>
                  <a:rPr lang="it-IT" i="1" err="1">
                    <a:sym typeface="Wingdings" panose="05000000000000000000" pitchFamily="2" charset="2"/>
                  </a:rPr>
                  <a:t>next</a:t>
                </a:r>
                <a:r>
                  <a:rPr lang="it-IT" i="1">
                    <a:sym typeface="Wingdings" panose="05000000000000000000" pitchFamily="2" charset="2"/>
                  </a:rPr>
                  <a:t> </a:t>
                </a:r>
                <a:r>
                  <a:rPr lang="it-IT" i="1" err="1">
                    <a:sym typeface="Wingdings" panose="05000000000000000000" pitchFamily="2" charset="2"/>
                  </a:rPr>
                  <a:t>arrival</a:t>
                </a:r>
                <a:r>
                  <a:rPr lang="it-IT" i="1">
                    <a:sym typeface="Wingdings" panose="05000000000000000000" pitchFamily="2" charset="2"/>
                  </a:rPr>
                  <a:t> in the system</a:t>
                </a:r>
              </a:p>
              <a:p>
                <a:pPr marL="285750" indent="-285750">
                  <a:buFont typeface="Arial" panose="020B0604020202020204" pitchFamily="34" charset="0"/>
                  <a:buChar char="•"/>
                </a:pPr>
                <a:r>
                  <a:rPr lang="en-US" err="1"/>
                  <a:t>childQueue</a:t>
                </a:r>
                <a:r>
                  <a:rPr lang="en-US"/>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t>HowmanyChildren</a:t>
                </a:r>
                <a:r>
                  <a:rPr lang="it-IT" b="1"/>
                  <a:t> </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it-IT" err="1">
                    <a:sym typeface="Wingdings" panose="05000000000000000000" pitchFamily="2" charset="2"/>
                  </a:rPr>
                  <a:t>owner</a:t>
                </a:r>
                <a:r>
                  <a:rPr lang="it-IT">
                    <a:sym typeface="Wingdings" panose="05000000000000000000" pitchFamily="2" charset="2"/>
                  </a:rPr>
                  <a:t>			   </a:t>
                </a:r>
                <a:r>
                  <a:rPr lang="it-IT" i="1" err="1">
                    <a:sym typeface="Wingdings" panose="05000000000000000000" pitchFamily="2" charset="2"/>
                  </a:rPr>
                  <a:t>Notify</a:t>
                </a:r>
                <a:r>
                  <a:rPr lang="it-IT" i="1">
                    <a:sym typeface="Wingdings" panose="05000000000000000000" pitchFamily="2" charset="2"/>
                  </a:rPr>
                  <a:t> </a:t>
                </a:r>
                <a:r>
                  <a:rPr lang="it-IT" i="1" err="1">
                    <a:sym typeface="Wingdings" panose="05000000000000000000" pitchFamily="2" charset="2"/>
                  </a:rPr>
                  <a:t>number</a:t>
                </a:r>
                <a:r>
                  <a:rPr lang="it-IT" i="1">
                    <a:sym typeface="Wingdings" panose="05000000000000000000" pitchFamily="2" charset="2"/>
                  </a:rPr>
                  <a:t> of </a:t>
                </a:r>
                <a:r>
                  <a:rPr lang="it-IT" i="1" err="1">
                    <a:sym typeface="Wingdings" panose="05000000000000000000" pitchFamily="2" charset="2"/>
                  </a:rPr>
                  <a:t>children</a:t>
                </a:r>
                <a:r>
                  <a:rPr lang="it-IT" i="1">
                    <a:sym typeface="Wingdings" panose="05000000000000000000" pitchFamily="2" charset="2"/>
                  </a:rPr>
                  <a:t> in the queue</a:t>
                </a:r>
              </a:p>
              <a:p>
                <a:pPr marL="285750" indent="-285750">
                  <a:buFont typeface="Arial" panose="020B0604020202020204" pitchFamily="34" charset="0"/>
                  <a:buChar char="•"/>
                </a:pPr>
                <a:r>
                  <a:rPr lang="en-US"/>
                  <a:t>owner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sym typeface="Wingdings" panose="05000000000000000000" pitchFamily="2" charset="2"/>
                  </a:rPr>
                  <a:t>RemoveFromQueue</a:t>
                </a:r>
                <a:r>
                  <a:rPr lang="it-IT" b="1"/>
                  <a:t> </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it-IT" err="1">
                    <a:sym typeface="Wingdings" panose="05000000000000000000" pitchFamily="2" charset="2"/>
                  </a:rPr>
                  <a:t>childQueue</a:t>
                </a:r>
                <a:r>
                  <a:rPr lang="it-IT">
                    <a:sym typeface="Wingdings" panose="05000000000000000000" pitchFamily="2" charset="2"/>
                  </a:rPr>
                  <a:t>		   </a:t>
                </a:r>
                <a:r>
                  <a:rPr lang="it-IT" i="1" err="1">
                    <a:sym typeface="Wingdings" panose="05000000000000000000" pitchFamily="2" charset="2"/>
                  </a:rPr>
                  <a:t>Serves</a:t>
                </a:r>
                <a:r>
                  <a:rPr lang="it-IT" i="1">
                    <a:sym typeface="Wingdings" panose="05000000000000000000" pitchFamily="2" charset="2"/>
                  </a:rPr>
                  <a:t> a </a:t>
                </a:r>
                <a:r>
                  <a:rPr lang="it-IT" i="1" err="1">
                    <a:sym typeface="Wingdings" panose="05000000000000000000" pitchFamily="2" charset="2"/>
                  </a:rPr>
                  <a:t>certain</a:t>
                </a:r>
                <a:r>
                  <a:rPr lang="it-IT" i="1">
                    <a:sym typeface="Wingdings" panose="05000000000000000000" pitchFamily="2" charset="2"/>
                  </a:rPr>
                  <a:t> </a:t>
                </a:r>
                <a:r>
                  <a:rPr lang="it-IT" i="1" err="1">
                    <a:sym typeface="Wingdings" panose="05000000000000000000" pitchFamily="2" charset="2"/>
                  </a:rPr>
                  <a:t>number</a:t>
                </a:r>
                <a:r>
                  <a:rPr lang="it-IT" i="1">
                    <a:sym typeface="Wingdings" panose="05000000000000000000" pitchFamily="2" charset="2"/>
                  </a:rPr>
                  <a:t> of </a:t>
                </a:r>
                <a:r>
                  <a:rPr lang="it-IT" i="1" err="1">
                    <a:sym typeface="Wingdings" panose="05000000000000000000" pitchFamily="2" charset="2"/>
                  </a:rPr>
                  <a:t>children</a:t>
                </a:r>
                <a:endParaRPr lang="it-IT" i="1">
                  <a:sym typeface="Wingdings" panose="05000000000000000000" pitchFamily="2" charset="2"/>
                </a:endParaRPr>
              </a:p>
              <a:p>
                <a:pPr marL="285750" indent="-285750">
                  <a:buFont typeface="Arial" panose="020B0604020202020204" pitchFamily="34" charset="0"/>
                  <a:buChar char="•"/>
                </a:pPr>
                <a:r>
                  <a:rPr lang="en-US"/>
                  <a:t>owner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t>StartMgr</a:t>
                </a:r>
                <a:r>
                  <a:rPr lang="it-IT" b="1"/>
                  <a:t> </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it-IT" err="1">
                    <a:sym typeface="Wingdings" panose="05000000000000000000" pitchFamily="2" charset="2"/>
                  </a:rPr>
                  <a:t>merryGoRound</a:t>
                </a:r>
                <a:r>
                  <a:rPr lang="it-IT">
                    <a:sym typeface="Wingdings" panose="05000000000000000000" pitchFamily="2" charset="2"/>
                  </a:rPr>
                  <a:t>	   </a:t>
                </a:r>
                <a:r>
                  <a:rPr lang="it-IT" i="1">
                    <a:sym typeface="Wingdings" panose="05000000000000000000" pitchFamily="2" charset="2"/>
                  </a:rPr>
                  <a:t>Start a new ride</a:t>
                </a:r>
              </a:p>
              <a:p>
                <a:pPr marL="285750" indent="-285750">
                  <a:buFont typeface="Arial" panose="020B0604020202020204" pitchFamily="34" charset="0"/>
                  <a:buChar char="•"/>
                </a:pPr>
                <a:r>
                  <a:rPr lang="en-US"/>
                  <a:t>owner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t>HowmanyRequest</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it-IT" err="1">
                    <a:sym typeface="Wingdings" panose="05000000000000000000" pitchFamily="2" charset="2"/>
                  </a:rPr>
                  <a:t>childQueue</a:t>
                </a:r>
                <a:r>
                  <a:rPr lang="it-IT">
                    <a:sym typeface="Wingdings" panose="05000000000000000000" pitchFamily="2" charset="2"/>
                  </a:rPr>
                  <a:t>		   </a:t>
                </a:r>
                <a:r>
                  <a:rPr lang="it-IT" i="1" err="1">
                    <a:sym typeface="Wingdings" panose="05000000000000000000" pitchFamily="2" charset="2"/>
                  </a:rPr>
                  <a:t>Ask</a:t>
                </a:r>
                <a:r>
                  <a:rPr lang="it-IT" i="1">
                    <a:sym typeface="Wingdings" panose="05000000000000000000" pitchFamily="2" charset="2"/>
                  </a:rPr>
                  <a:t> for the </a:t>
                </a:r>
                <a:r>
                  <a:rPr lang="it-IT" i="1" err="1">
                    <a:sym typeface="Wingdings" panose="05000000000000000000" pitchFamily="2" charset="2"/>
                  </a:rPr>
                  <a:t>number</a:t>
                </a:r>
                <a:r>
                  <a:rPr lang="it-IT" i="1">
                    <a:sym typeface="Wingdings" panose="05000000000000000000" pitchFamily="2" charset="2"/>
                  </a:rPr>
                  <a:t> of </a:t>
                </a:r>
                <a:r>
                  <a:rPr lang="it-IT" i="1" err="1">
                    <a:sym typeface="Wingdings" panose="05000000000000000000" pitchFamily="2" charset="2"/>
                  </a:rPr>
                  <a:t>children</a:t>
                </a:r>
                <a:r>
                  <a:rPr lang="it-IT" i="1">
                    <a:sym typeface="Wingdings" panose="05000000000000000000" pitchFamily="2" charset="2"/>
                  </a:rPr>
                  <a:t> in the queue</a:t>
                </a:r>
              </a:p>
              <a:p>
                <a:pPr marL="285750" indent="-285750">
                  <a:buFont typeface="Arial" panose="020B0604020202020204" pitchFamily="34" charset="0"/>
                  <a:buChar char="•"/>
                </a:pPr>
                <a:r>
                  <a:rPr lang="en-US" err="1"/>
                  <a:t>merryGoRound</a:t>
                </a:r>
                <a:r>
                  <a:rPr lang="en-US"/>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sym typeface="Wingdings" panose="05000000000000000000" pitchFamily="2" charset="2"/>
                  </a:rPr>
                  <a:t>MgrIsFree</a:t>
                </a:r>
                <a:r>
                  <a:rPr lang="it-IT" b="1">
                    <a:sym typeface="Wingdings" panose="05000000000000000000" pitchFamily="2" charset="2"/>
                  </a:rPr>
                  <a:t> </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it-IT" err="1">
                    <a:sym typeface="Wingdings" panose="05000000000000000000" pitchFamily="2" charset="2"/>
                  </a:rPr>
                  <a:t>owner</a:t>
                </a:r>
                <a:r>
                  <a:rPr lang="it-IT">
                    <a:sym typeface="Wingdings" panose="05000000000000000000" pitchFamily="2" charset="2"/>
                  </a:rPr>
                  <a:t>			   </a:t>
                </a:r>
                <a:r>
                  <a:rPr lang="it-IT" i="1" err="1">
                    <a:sym typeface="Wingdings" panose="05000000000000000000" pitchFamily="2" charset="2"/>
                  </a:rPr>
                  <a:t>Notify</a:t>
                </a:r>
                <a:r>
                  <a:rPr lang="it-IT" i="1">
                    <a:sym typeface="Wingdings" panose="05000000000000000000" pitchFamily="2" charset="2"/>
                  </a:rPr>
                  <a:t> the end of a ride</a:t>
                </a:r>
              </a:p>
              <a:p>
                <a:pPr marL="285750" indent="-285750">
                  <a:buFont typeface="Arial" panose="020B0604020202020204" pitchFamily="34" charset="0"/>
                  <a:buChar char="•"/>
                </a:pPr>
                <a:r>
                  <a:rPr lang="en-US" err="1"/>
                  <a:t>merryGoRound</a:t>
                </a:r>
                <a:r>
                  <a:rPr lang="en-US"/>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t>RideFinished</a:t>
                </a:r>
                <a:r>
                  <a:rPr lang="it-IT" b="1"/>
                  <a:t> </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en-US" err="1"/>
                  <a:t>merryGoRound</a:t>
                </a:r>
                <a:r>
                  <a:rPr lang="en-US"/>
                  <a:t>	   </a:t>
                </a:r>
                <a:r>
                  <a:rPr lang="en-US" i="1"/>
                  <a:t>Terminates a ride</a:t>
                </a:r>
              </a:p>
              <a:p>
                <a:pPr marL="285750" indent="-285750">
                  <a:buFont typeface="Arial" panose="020B0604020202020204" pitchFamily="34" charset="0"/>
                  <a:buChar char="•"/>
                </a:pPr>
                <a:r>
                  <a:rPr lang="en-US" err="1"/>
                  <a:t>childQueue</a:t>
                </a:r>
                <a:r>
                  <a:rPr lang="en-US"/>
                  <a:t>		</a:t>
                </a:r>
                <a14:m>
                  <m:oMath xmlns:m="http://schemas.openxmlformats.org/officeDocument/2006/math">
                    <m:r>
                      <a:rPr lang="it-IT" sz="1800" b="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 </a:t>
                </a:r>
                <a:r>
                  <a:rPr lang="it-IT" b="1" err="1">
                    <a:sym typeface="Wingdings" panose="05000000000000000000" pitchFamily="2" charset="2"/>
                  </a:rPr>
                  <a:t>QuitChild</a:t>
                </a:r>
                <a:r>
                  <a:rPr lang="it-IT" b="1"/>
                  <a:t> </a:t>
                </a:r>
                <a:r>
                  <a:rPr lang="it-IT">
                    <a:sym typeface="Wingdings" panose="05000000000000000000" pitchFamily="2" charset="2"/>
                  </a:rPr>
                  <a:t>}			</a:t>
                </a:r>
                <a14:m>
                  <m:oMath xmlns:m="http://schemas.openxmlformats.org/officeDocument/2006/math">
                    <m:r>
                      <a:rPr lang="it-IT" i="1">
                        <a:latin typeface="Cambria Math" panose="02040503050406030204" pitchFamily="18" charset="0"/>
                        <a:ea typeface="Cambria Math" panose="02040503050406030204" pitchFamily="18" charset="0"/>
                        <a:cs typeface="Arial" panose="020B0604020202020204" pitchFamily="34" charset="0"/>
                      </a:rPr>
                      <m:t>→</m:t>
                    </m:r>
                  </m:oMath>
                </a14:m>
                <a:r>
                  <a:rPr lang="it-IT">
                    <a:sym typeface="Wingdings" panose="05000000000000000000" pitchFamily="2" charset="2"/>
                  </a:rPr>
                  <a:t> </a:t>
                </a:r>
                <a:r>
                  <a:rPr lang="it-IT" err="1">
                    <a:sym typeface="Wingdings" panose="05000000000000000000" pitchFamily="2" charset="2"/>
                  </a:rPr>
                  <a:t>childQueue</a:t>
                </a:r>
                <a:r>
                  <a:rPr lang="it-IT">
                    <a:sym typeface="Wingdings" panose="05000000000000000000" pitchFamily="2" charset="2"/>
                  </a:rPr>
                  <a:t>		   </a:t>
                </a:r>
                <a:r>
                  <a:rPr lang="it-IT" i="1">
                    <a:sym typeface="Wingdings" panose="05000000000000000000" pitchFamily="2" charset="2"/>
                  </a:rPr>
                  <a:t>A </a:t>
                </a:r>
                <a:r>
                  <a:rPr lang="it-IT" i="1" err="1">
                    <a:sym typeface="Wingdings" panose="05000000000000000000" pitchFamily="2" charset="2"/>
                  </a:rPr>
                  <a:t>child</a:t>
                </a:r>
                <a:r>
                  <a:rPr lang="it-IT" i="1">
                    <a:sym typeface="Wingdings" panose="05000000000000000000" pitchFamily="2" charset="2"/>
                  </a:rPr>
                  <a:t> </a:t>
                </a:r>
                <a:r>
                  <a:rPr lang="it-IT" i="1" err="1">
                    <a:sym typeface="Wingdings" panose="05000000000000000000" pitchFamily="2" charset="2"/>
                  </a:rPr>
                  <a:t>quits</a:t>
                </a:r>
                <a:r>
                  <a:rPr lang="it-IT" i="1">
                    <a:sym typeface="Wingdings" panose="05000000000000000000" pitchFamily="2" charset="2"/>
                  </a:rPr>
                  <a:t> from queue</a:t>
                </a:r>
              </a:p>
            </p:txBody>
          </p:sp>
        </mc:Choice>
        <mc:Fallback>
          <p:sp>
            <p:nvSpPr>
              <p:cNvPr id="4" name="CasellaDiTesto 3">
                <a:extLst>
                  <a:ext uri="{FF2B5EF4-FFF2-40B4-BE49-F238E27FC236}">
                    <a16:creationId xmlns:a16="http://schemas.microsoft.com/office/drawing/2014/main" id="{E7470ADC-73DA-1E5C-1F99-977F59B26A87}"/>
                  </a:ext>
                </a:extLst>
              </p:cNvPr>
              <p:cNvSpPr txBox="1">
                <a:spLocks noRot="1" noChangeAspect="1" noMove="1" noResize="1" noEditPoints="1" noAdjustHandles="1" noChangeArrowheads="1" noChangeShapeType="1" noTextEdit="1"/>
              </p:cNvSpPr>
              <p:nvPr/>
            </p:nvSpPr>
            <p:spPr>
              <a:xfrm>
                <a:off x="1066800" y="3441701"/>
                <a:ext cx="10764614" cy="2585323"/>
              </a:xfrm>
              <a:prstGeom prst="rect">
                <a:avLst/>
              </a:prstGeom>
              <a:blipFill>
                <a:blip r:embed="rId3"/>
                <a:stretch>
                  <a:fillRect l="-340" t="-1415" r="-340" b="-2830"/>
                </a:stretch>
              </a:blipFill>
            </p:spPr>
            <p:txBody>
              <a:bodyPr/>
              <a:lstStyle/>
              <a:p>
                <a:r>
                  <a:rPr lang="it-IT">
                    <a:noFill/>
                  </a:rPr>
                  <a:t> </a:t>
                </a:r>
              </a:p>
            </p:txBody>
          </p:sp>
        </mc:Fallback>
      </mc:AlternateContent>
      <p:sp>
        <p:nvSpPr>
          <p:cNvPr id="20" name="CasellaDiTesto 19">
            <a:extLst>
              <a:ext uri="{FF2B5EF4-FFF2-40B4-BE49-F238E27FC236}">
                <a16:creationId xmlns:a16="http://schemas.microsoft.com/office/drawing/2014/main" id="{65A39389-290B-9888-5328-CDCBC6C6C17D}"/>
              </a:ext>
            </a:extLst>
          </p:cNvPr>
          <p:cNvSpPr txBox="1"/>
          <p:nvPr/>
        </p:nvSpPr>
        <p:spPr>
          <a:xfrm>
            <a:off x="6832871" y="1746905"/>
            <a:ext cx="4292329" cy="923330"/>
          </a:xfrm>
          <a:prstGeom prst="rect">
            <a:avLst/>
          </a:prstGeom>
          <a:noFill/>
        </p:spPr>
        <p:txBody>
          <a:bodyPr wrap="none" rtlCol="0">
            <a:spAutoFit/>
          </a:bodyPr>
          <a:lstStyle/>
          <a:p>
            <a:pPr marL="285750" indent="-285750">
              <a:buFont typeface="Wingdings" panose="05000000000000000000" pitchFamily="2" charset="2"/>
              <a:buChar char="ü"/>
            </a:pPr>
            <a:r>
              <a:rPr lang="en-US"/>
              <a:t>The interconnections are 0 delay</a:t>
            </a:r>
          </a:p>
          <a:p>
            <a:pPr marL="285750" indent="-285750">
              <a:buFont typeface="Wingdings" panose="05000000000000000000" pitchFamily="2" charset="2"/>
              <a:buChar char="ü"/>
            </a:pPr>
            <a:r>
              <a:rPr lang="en-US"/>
              <a:t>New format of messages defined</a:t>
            </a:r>
          </a:p>
          <a:p>
            <a:pPr marL="285750" indent="-285750">
              <a:buFont typeface="Wingdings" panose="05000000000000000000" pitchFamily="2" charset="2"/>
              <a:buChar char="ü"/>
            </a:pPr>
            <a:r>
              <a:rPr lang="en-US"/>
              <a:t>Messages with different levels of priority</a:t>
            </a:r>
          </a:p>
        </p:txBody>
      </p:sp>
    </p:spTree>
    <p:extLst>
      <p:ext uri="{BB962C8B-B14F-4D97-AF65-F5344CB8AC3E}">
        <p14:creationId xmlns:p14="http://schemas.microsoft.com/office/powerpoint/2010/main" val="58949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en-US" sz="4000"/>
              <a:t>Verification</a:t>
            </a:r>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p:sp>
        <p:nvSpPr>
          <p:cNvPr id="3" name="CasellaDiTesto 2">
            <a:extLst>
              <a:ext uri="{FF2B5EF4-FFF2-40B4-BE49-F238E27FC236}">
                <a16:creationId xmlns:a16="http://schemas.microsoft.com/office/drawing/2014/main" id="{27B1B5D5-8F1A-F3E7-1AD8-B0A472BFCD40}"/>
              </a:ext>
            </a:extLst>
          </p:cNvPr>
          <p:cNvSpPr txBox="1"/>
          <p:nvPr/>
        </p:nvSpPr>
        <p:spPr>
          <a:xfrm>
            <a:off x="1066800" y="1117079"/>
            <a:ext cx="10058399" cy="464871"/>
          </a:xfrm>
          <a:prstGeom prst="rect">
            <a:avLst/>
          </a:prstGeom>
          <a:noFill/>
        </p:spPr>
        <p:txBody>
          <a:bodyPr wrap="square" rtlCol="0">
            <a:spAutoFit/>
          </a:bodyPr>
          <a:lstStyle/>
          <a:p>
            <a:pPr algn="ctr">
              <a:lnSpc>
                <a:spcPct val="150000"/>
              </a:lnSpc>
            </a:pPr>
            <a:r>
              <a:rPr lang="en-US"/>
              <a:t>We performed different tests to assess correctness of simulator:</a:t>
            </a:r>
          </a:p>
        </p:txBody>
      </p:sp>
      <mc:AlternateContent xmlns:mc="http://schemas.openxmlformats.org/markup-compatibility/2006">
        <mc:Choice xmlns:a14="http://schemas.microsoft.com/office/drawing/2010/main" Requires="a14">
          <p:graphicFrame>
            <p:nvGraphicFramePr>
              <p:cNvPr id="7" name="Tabella 6">
                <a:extLst>
                  <a:ext uri="{FF2B5EF4-FFF2-40B4-BE49-F238E27FC236}">
                    <a16:creationId xmlns:a16="http://schemas.microsoft.com/office/drawing/2014/main" id="{2FA988D0-839E-A665-9BDB-322068DFF6D5}"/>
                  </a:ext>
                </a:extLst>
              </p:cNvPr>
              <p:cNvGraphicFramePr>
                <a:graphicFrameLocks noGrp="1"/>
              </p:cNvGraphicFramePr>
              <p:nvPr>
                <p:extLst>
                  <p:ext uri="{D42A27DB-BD31-4B8C-83A1-F6EECF244321}">
                    <p14:modId xmlns:p14="http://schemas.microsoft.com/office/powerpoint/2010/main" val="3811874813"/>
                  </p:ext>
                </p:extLst>
              </p:nvPr>
            </p:nvGraphicFramePr>
            <p:xfrm>
              <a:off x="4175760" y="3850427"/>
              <a:ext cx="7187565" cy="2263691"/>
            </p:xfrm>
            <a:graphic>
              <a:graphicData uri="http://schemas.openxmlformats.org/drawingml/2006/table">
                <a:tbl>
                  <a:tblPr firstRow="1" firstCol="1" bandRow="1"/>
                  <a:tblGrid>
                    <a:gridCol w="1531620">
                      <a:extLst>
                        <a:ext uri="{9D8B030D-6E8A-4147-A177-3AD203B41FA5}">
                          <a16:colId xmlns:a16="http://schemas.microsoft.com/office/drawing/2014/main" val="2207708770"/>
                        </a:ext>
                      </a:extLst>
                    </a:gridCol>
                    <a:gridCol w="1493520">
                      <a:extLst>
                        <a:ext uri="{9D8B030D-6E8A-4147-A177-3AD203B41FA5}">
                          <a16:colId xmlns:a16="http://schemas.microsoft.com/office/drawing/2014/main" val="2301267641"/>
                        </a:ext>
                      </a:extLst>
                    </a:gridCol>
                    <a:gridCol w="1224891">
                      <a:extLst>
                        <a:ext uri="{9D8B030D-6E8A-4147-A177-3AD203B41FA5}">
                          <a16:colId xmlns:a16="http://schemas.microsoft.com/office/drawing/2014/main" val="625227151"/>
                        </a:ext>
                      </a:extLst>
                    </a:gridCol>
                    <a:gridCol w="1319026">
                      <a:extLst>
                        <a:ext uri="{9D8B030D-6E8A-4147-A177-3AD203B41FA5}">
                          <a16:colId xmlns:a16="http://schemas.microsoft.com/office/drawing/2014/main" val="3999517372"/>
                        </a:ext>
                      </a:extLst>
                    </a:gridCol>
                    <a:gridCol w="1618508">
                      <a:extLst>
                        <a:ext uri="{9D8B030D-6E8A-4147-A177-3AD203B41FA5}">
                          <a16:colId xmlns:a16="http://schemas.microsoft.com/office/drawing/2014/main" val="516041431"/>
                        </a:ext>
                      </a:extLst>
                    </a:gridCol>
                  </a:tblGrid>
                  <a:tr h="390328">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 </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Formula </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Theoretical value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Simulation value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0.95 Confidence Interval</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3623116635"/>
                      </a:ext>
                    </a:extLst>
                  </a:tr>
                  <a:tr h="523287">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Utilization</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GB" sz="1100" i="1" smtClean="0">
                                        <a:effectLst/>
                                        <a:latin typeface="Cambria Math" panose="02040503050406030204" pitchFamily="18" charset="0"/>
                                        <a:ea typeface="Calibri" panose="020F0502020204030204" pitchFamily="34" charset="0"/>
                                        <a:cs typeface="Arial" panose="020B0604020202020204" pitchFamily="34" charset="0"/>
                                      </a:rPr>
                                    </m:ctrlPr>
                                  </m:fPr>
                                  <m:num>
                                    <m:r>
                                      <a:rPr lang="it-IT" sz="1100" b="0" i="1" smtClean="0">
                                        <a:effectLst/>
                                        <a:latin typeface="Cambria Math" panose="02040503050406030204" pitchFamily="18" charset="0"/>
                                        <a:ea typeface="Calibri" panose="020F0502020204030204" pitchFamily="34" charset="0"/>
                                        <a:cs typeface="Arial" panose="020B0604020202020204" pitchFamily="34" charset="0"/>
                                      </a:rPr>
                                      <m:t>𝐼𝑛𝑡𝑒𝑟𝑎𝑟𝑟𝑖𝑣𝑎𝑙</m:t>
                                    </m:r>
                                    <m:r>
                                      <a:rPr lang="it-IT" sz="1100" b="0" i="1" smtClean="0">
                                        <a:effectLst/>
                                        <a:latin typeface="Cambria Math" panose="02040503050406030204" pitchFamily="18" charset="0"/>
                                        <a:ea typeface="Calibri" panose="020F0502020204030204" pitchFamily="34" charset="0"/>
                                        <a:cs typeface="Arial" panose="020B0604020202020204" pitchFamily="34" charset="0"/>
                                      </a:rPr>
                                      <m:t> </m:t>
                                    </m:r>
                                    <m:r>
                                      <a:rPr lang="it-IT" sz="1100" b="0" i="1" smtClean="0">
                                        <a:effectLst/>
                                        <a:latin typeface="Cambria Math" panose="02040503050406030204" pitchFamily="18" charset="0"/>
                                        <a:ea typeface="Calibri" panose="020F0502020204030204" pitchFamily="34" charset="0"/>
                                        <a:cs typeface="Arial" panose="020B0604020202020204" pitchFamily="34" charset="0"/>
                                      </a:rPr>
                                      <m:t>𝑟𝑎𝑡𝑒</m:t>
                                    </m:r>
                                  </m:num>
                                  <m:den>
                                    <m:r>
                                      <a:rPr lang="en-GB" sz="1100" i="1">
                                        <a:effectLst/>
                                        <a:latin typeface="Cambria Math" panose="02040503050406030204" pitchFamily="18" charset="0"/>
                                        <a:ea typeface="Calibri" panose="020F0502020204030204" pitchFamily="34" charset="0"/>
                                        <a:cs typeface="Arial" panose="020B0604020202020204" pitchFamily="34" charset="0"/>
                                      </a:rPr>
                                      <m:t>𝜇</m:t>
                                    </m:r>
                                  </m:den>
                                </m:f>
                              </m:oMath>
                            </m:oMathPara>
                          </a14:m>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0.6</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0.5997</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[0.5991, 0.6004]</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506266184"/>
                      </a:ext>
                    </a:extLst>
                  </a:tr>
                  <a:tr h="312616">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Throughput</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100" i="1">
                                    <a:effectLst/>
                                    <a:latin typeface="Cambria Math" panose="02040503050406030204" pitchFamily="18" charset="0"/>
                                    <a:ea typeface="Calibri" panose="020F0502020204030204" pitchFamily="34" charset="0"/>
                                    <a:cs typeface="Arial" panose="020B0604020202020204" pitchFamily="34" charset="0"/>
                                  </a:rPr>
                                  <m:t>𝜌</m:t>
                                </m:r>
                                <m:r>
                                  <a:rPr lang="en-GB" sz="1100" i="1">
                                    <a:effectLst/>
                                    <a:latin typeface="Cambria Math" panose="02040503050406030204" pitchFamily="18" charset="0"/>
                                    <a:ea typeface="Calibri" panose="020F0502020204030204" pitchFamily="34" charset="0"/>
                                    <a:cs typeface="Arial" panose="020B0604020202020204" pitchFamily="34" charset="0"/>
                                  </a:rPr>
                                  <m:t>⋅</m:t>
                                </m:r>
                                <m:r>
                                  <a:rPr lang="en-GB" sz="1100" i="1">
                                    <a:effectLst/>
                                    <a:latin typeface="Cambria Math" panose="02040503050406030204" pitchFamily="18" charset="0"/>
                                    <a:ea typeface="Calibri" panose="020F0502020204030204" pitchFamily="34" charset="0"/>
                                    <a:cs typeface="Arial" panose="020B0604020202020204" pitchFamily="34" charset="0"/>
                                  </a:rPr>
                                  <m:t>𝜇</m:t>
                                </m:r>
                              </m:oMath>
                            </m:oMathPara>
                          </a14:m>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0.01</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0.009995</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[0.009984, 0.010006]</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920340005"/>
                      </a:ext>
                    </a:extLst>
                  </a:tr>
                  <a:tr h="547307">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Mean jobs in the queue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GB" sz="1100" i="1">
                                        <a:effectLst/>
                                        <a:latin typeface="Cambria Math" panose="02040503050406030204" pitchFamily="18" charset="0"/>
                                        <a:ea typeface="Calibri" panose="020F0502020204030204" pitchFamily="34" charset="0"/>
                                        <a:cs typeface="Arial" panose="020B0604020202020204" pitchFamily="34" charset="0"/>
                                      </a:rPr>
                                    </m:ctrlPr>
                                  </m:fPr>
                                  <m:num>
                                    <m:r>
                                      <a:rPr lang="en-GB" sz="1100">
                                        <a:effectLst/>
                                        <a:latin typeface="Cambria Math" panose="02040503050406030204" pitchFamily="18" charset="0"/>
                                        <a:ea typeface="Calibri" panose="020F0502020204030204" pitchFamily="34" charset="0"/>
                                        <a:cs typeface="Arial" panose="020B0604020202020204" pitchFamily="34" charset="0"/>
                                      </a:rPr>
                                      <m:t>1</m:t>
                                    </m:r>
                                  </m:num>
                                  <m:den>
                                    <m:r>
                                      <a:rPr lang="en-GB" sz="1100">
                                        <a:effectLst/>
                                        <a:latin typeface="Cambria Math" panose="02040503050406030204" pitchFamily="18" charset="0"/>
                                        <a:ea typeface="Calibri" panose="020F0502020204030204" pitchFamily="34" charset="0"/>
                                        <a:cs typeface="Arial" panose="020B0604020202020204" pitchFamily="34" charset="0"/>
                                      </a:rPr>
                                      <m:t>2</m:t>
                                    </m:r>
                                  </m:den>
                                </m:f>
                                <m:r>
                                  <a:rPr lang="en-GB" sz="1100">
                                    <a:effectLst/>
                                    <a:latin typeface="Cambria Math" panose="02040503050406030204" pitchFamily="18" charset="0"/>
                                    <a:ea typeface="Calibri" panose="020F0502020204030204" pitchFamily="34" charset="0"/>
                                    <a:cs typeface="Arial" panose="020B0604020202020204" pitchFamily="34" charset="0"/>
                                  </a:rPr>
                                  <m:t>∙( </m:t>
                                </m:r>
                                <m:f>
                                  <m:fPr>
                                    <m:ctrlPr>
                                      <a:rPr lang="en-GB" sz="1100" i="1">
                                        <a:effectLst/>
                                        <a:latin typeface="Cambria Math" panose="02040503050406030204" pitchFamily="18" charset="0"/>
                                        <a:ea typeface="Calibri" panose="020F0502020204030204" pitchFamily="34" charset="0"/>
                                        <a:cs typeface="Arial" panose="020B0604020202020204" pitchFamily="34" charset="0"/>
                                      </a:rPr>
                                    </m:ctrlPr>
                                  </m:fPr>
                                  <m:num>
                                    <m:sSup>
                                      <m:sSupPr>
                                        <m:ctrlPr>
                                          <a:rPr lang="en-GB" sz="1100" i="1">
                                            <a:effectLst/>
                                            <a:latin typeface="Cambria Math" panose="02040503050406030204" pitchFamily="18" charset="0"/>
                                            <a:ea typeface="Calibri" panose="020F0502020204030204" pitchFamily="34" charset="0"/>
                                            <a:cs typeface="Arial" panose="020B0604020202020204" pitchFamily="34" charset="0"/>
                                          </a:rPr>
                                        </m:ctrlPr>
                                      </m:sSupPr>
                                      <m:e>
                                        <m:r>
                                          <a:rPr lang="en-GB" sz="1100">
                                            <a:effectLst/>
                                            <a:latin typeface="Cambria Math" panose="02040503050406030204" pitchFamily="18" charset="0"/>
                                            <a:ea typeface="Calibri" panose="020F0502020204030204" pitchFamily="34" charset="0"/>
                                            <a:cs typeface="Arial" panose="020B0604020202020204" pitchFamily="34" charset="0"/>
                                          </a:rPr>
                                          <m:t>  </m:t>
                                        </m:r>
                                        <m:r>
                                          <a:rPr lang="en-GB" sz="1100" i="1">
                                            <a:effectLst/>
                                            <a:latin typeface="Cambria Math" panose="02040503050406030204" pitchFamily="18" charset="0"/>
                                            <a:ea typeface="Calibri" panose="020F0502020204030204" pitchFamily="34" charset="0"/>
                                            <a:cs typeface="Arial" panose="020B0604020202020204" pitchFamily="34" charset="0"/>
                                          </a:rPr>
                                          <m:t>𝜌</m:t>
                                        </m:r>
                                      </m:e>
                                      <m:sup>
                                        <m:r>
                                          <a:rPr lang="en-GB" sz="1100">
                                            <a:effectLst/>
                                            <a:latin typeface="Cambria Math" panose="02040503050406030204" pitchFamily="18" charset="0"/>
                                            <a:ea typeface="Calibri" panose="020F0502020204030204" pitchFamily="34" charset="0"/>
                                            <a:cs typeface="Arial" panose="020B0604020202020204" pitchFamily="34" charset="0"/>
                                          </a:rPr>
                                          <m:t>2</m:t>
                                        </m:r>
                                      </m:sup>
                                    </m:sSup>
                                  </m:num>
                                  <m:den>
                                    <m:r>
                                      <a:rPr lang="en-GB" sz="1100">
                                        <a:effectLst/>
                                        <a:latin typeface="Cambria Math" panose="02040503050406030204" pitchFamily="18" charset="0"/>
                                        <a:ea typeface="Calibri" panose="020F0502020204030204" pitchFamily="34" charset="0"/>
                                        <a:cs typeface="Arial" panose="020B0604020202020204" pitchFamily="34" charset="0"/>
                                      </a:rPr>
                                      <m:t>1</m:t>
                                    </m:r>
                                    <m:r>
                                      <a:rPr lang="en-GB" sz="1100" i="1">
                                        <a:effectLst/>
                                        <a:latin typeface="Cambria Math" panose="02040503050406030204" pitchFamily="18" charset="0"/>
                                        <a:ea typeface="Calibri" panose="020F0502020204030204" pitchFamily="34" charset="0"/>
                                        <a:cs typeface="Arial" panose="020B0604020202020204" pitchFamily="34" charset="0"/>
                                      </a:rPr>
                                      <m:t>−</m:t>
                                    </m:r>
                                    <m:r>
                                      <a:rPr lang="en-GB" sz="1100" i="1">
                                        <a:effectLst/>
                                        <a:latin typeface="Cambria Math" panose="02040503050406030204" pitchFamily="18" charset="0"/>
                                        <a:ea typeface="Calibri" panose="020F0502020204030204" pitchFamily="34" charset="0"/>
                                        <a:cs typeface="Arial" panose="020B0604020202020204" pitchFamily="34" charset="0"/>
                                      </a:rPr>
                                      <m:t>𝜌</m:t>
                                    </m:r>
                                  </m:den>
                                </m:f>
                                <m:r>
                                  <a:rPr lang="en-GB" sz="1100">
                                    <a:effectLst/>
                                    <a:latin typeface="Cambria Math" panose="02040503050406030204" pitchFamily="18" charset="0"/>
                                    <a:ea typeface="Calibri" panose="020F0502020204030204" pitchFamily="34" charset="0"/>
                                    <a:cs typeface="Arial" panose="020B0604020202020204" pitchFamily="34" charset="0"/>
                                  </a:rPr>
                                  <m:t> )</m:t>
                                </m:r>
                              </m:oMath>
                            </m:oMathPara>
                          </a14:m>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0.45</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0.4504</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[0.4479, 0.4529]</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240528392"/>
                      </a:ext>
                    </a:extLst>
                  </a:tr>
                  <a:tr h="490153">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Mean waiting time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GB" sz="1100" i="1">
                                        <a:effectLst/>
                                        <a:latin typeface="Cambria Math" panose="02040503050406030204" pitchFamily="18" charset="0"/>
                                        <a:ea typeface="Calibri" panose="020F0502020204030204" pitchFamily="34" charset="0"/>
                                        <a:cs typeface="Arial" panose="020B0604020202020204" pitchFamily="34" charset="0"/>
                                      </a:rPr>
                                    </m:ctrlPr>
                                  </m:fPr>
                                  <m:num>
                                    <m:r>
                                      <a:rPr lang="en-GB" sz="1100" i="1">
                                        <a:effectLst/>
                                        <a:latin typeface="Cambria Math" panose="02040503050406030204" pitchFamily="18" charset="0"/>
                                        <a:ea typeface="Calibri" panose="020F0502020204030204" pitchFamily="34" charset="0"/>
                                        <a:cs typeface="Arial" panose="020B0604020202020204" pitchFamily="34" charset="0"/>
                                      </a:rPr>
                                      <m:t>𝜌</m:t>
                                    </m:r>
                                  </m:num>
                                  <m:den>
                                    <m:r>
                                      <a:rPr lang="en-GB" sz="1100" i="1">
                                        <a:effectLst/>
                                        <a:latin typeface="Cambria Math" panose="02040503050406030204" pitchFamily="18" charset="0"/>
                                        <a:ea typeface="Calibri" panose="020F0502020204030204" pitchFamily="34" charset="0"/>
                                        <a:cs typeface="Arial" panose="020B0604020202020204" pitchFamily="34" charset="0"/>
                                      </a:rPr>
                                      <m:t>2</m:t>
                                    </m:r>
                                    <m:r>
                                      <a:rPr lang="en-GB" sz="1100" i="1">
                                        <a:effectLst/>
                                        <a:latin typeface="Cambria Math" panose="02040503050406030204" pitchFamily="18" charset="0"/>
                                        <a:ea typeface="Calibri" panose="020F0502020204030204" pitchFamily="34" charset="0"/>
                                        <a:cs typeface="Arial" panose="020B0604020202020204" pitchFamily="34" charset="0"/>
                                      </a:rPr>
                                      <m:t>𝜇</m:t>
                                    </m:r>
                                    <m:r>
                                      <a:rPr lang="en-GB" sz="1100" i="1">
                                        <a:effectLst/>
                                        <a:latin typeface="Cambria Math" panose="02040503050406030204" pitchFamily="18" charset="0"/>
                                        <a:ea typeface="Calibri" panose="020F0502020204030204" pitchFamily="34" charset="0"/>
                                        <a:cs typeface="Arial" panose="020B0604020202020204" pitchFamily="34" charset="0"/>
                                      </a:rPr>
                                      <m:t>∙(1−</m:t>
                                    </m:r>
                                    <m:r>
                                      <a:rPr lang="en-GB" sz="1100" i="1">
                                        <a:effectLst/>
                                        <a:latin typeface="Cambria Math" panose="02040503050406030204" pitchFamily="18" charset="0"/>
                                        <a:ea typeface="Calibri" panose="020F0502020204030204" pitchFamily="34" charset="0"/>
                                        <a:cs typeface="Arial" panose="020B0604020202020204" pitchFamily="34" charset="0"/>
                                      </a:rPr>
                                      <m:t>𝜌</m:t>
                                    </m:r>
                                    <m:r>
                                      <a:rPr lang="en-GB" sz="1100" i="1">
                                        <a:effectLst/>
                                        <a:latin typeface="Cambria Math" panose="02040503050406030204" pitchFamily="18" charset="0"/>
                                        <a:ea typeface="Calibri" panose="020F0502020204030204" pitchFamily="34" charset="0"/>
                                        <a:cs typeface="Arial" panose="020B0604020202020204" pitchFamily="34" charset="0"/>
                                      </a:rPr>
                                      <m:t>)</m:t>
                                    </m:r>
                                  </m:den>
                                </m:f>
                              </m:oMath>
                            </m:oMathPara>
                          </a14:m>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45</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45.0574</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[44.8309 45.2838]</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940997753"/>
                      </a:ext>
                    </a:extLst>
                  </a:tr>
                </a:tbl>
              </a:graphicData>
            </a:graphic>
          </p:graphicFrame>
        </mc:Choice>
        <mc:Fallback>
          <p:graphicFrame>
            <p:nvGraphicFramePr>
              <p:cNvPr id="7" name="Tabella 6">
                <a:extLst>
                  <a:ext uri="{FF2B5EF4-FFF2-40B4-BE49-F238E27FC236}">
                    <a16:creationId xmlns:a16="http://schemas.microsoft.com/office/drawing/2014/main" id="{2FA988D0-839E-A665-9BDB-322068DFF6D5}"/>
                  </a:ext>
                </a:extLst>
              </p:cNvPr>
              <p:cNvGraphicFramePr>
                <a:graphicFrameLocks noGrp="1"/>
              </p:cNvGraphicFramePr>
              <p:nvPr>
                <p:extLst>
                  <p:ext uri="{D42A27DB-BD31-4B8C-83A1-F6EECF244321}">
                    <p14:modId xmlns:p14="http://schemas.microsoft.com/office/powerpoint/2010/main" val="3811874813"/>
                  </p:ext>
                </p:extLst>
              </p:nvPr>
            </p:nvGraphicFramePr>
            <p:xfrm>
              <a:off x="4175760" y="3850427"/>
              <a:ext cx="7187565" cy="2263691"/>
            </p:xfrm>
            <a:graphic>
              <a:graphicData uri="http://schemas.openxmlformats.org/drawingml/2006/table">
                <a:tbl>
                  <a:tblPr firstRow="1" firstCol="1" bandRow="1"/>
                  <a:tblGrid>
                    <a:gridCol w="1531620">
                      <a:extLst>
                        <a:ext uri="{9D8B030D-6E8A-4147-A177-3AD203B41FA5}">
                          <a16:colId xmlns:a16="http://schemas.microsoft.com/office/drawing/2014/main" val="2207708770"/>
                        </a:ext>
                      </a:extLst>
                    </a:gridCol>
                    <a:gridCol w="1493520">
                      <a:extLst>
                        <a:ext uri="{9D8B030D-6E8A-4147-A177-3AD203B41FA5}">
                          <a16:colId xmlns:a16="http://schemas.microsoft.com/office/drawing/2014/main" val="2301267641"/>
                        </a:ext>
                      </a:extLst>
                    </a:gridCol>
                    <a:gridCol w="1224891">
                      <a:extLst>
                        <a:ext uri="{9D8B030D-6E8A-4147-A177-3AD203B41FA5}">
                          <a16:colId xmlns:a16="http://schemas.microsoft.com/office/drawing/2014/main" val="625227151"/>
                        </a:ext>
                      </a:extLst>
                    </a:gridCol>
                    <a:gridCol w="1319026">
                      <a:extLst>
                        <a:ext uri="{9D8B030D-6E8A-4147-A177-3AD203B41FA5}">
                          <a16:colId xmlns:a16="http://schemas.microsoft.com/office/drawing/2014/main" val="3999517372"/>
                        </a:ext>
                      </a:extLst>
                    </a:gridCol>
                    <a:gridCol w="1618508">
                      <a:extLst>
                        <a:ext uri="{9D8B030D-6E8A-4147-A177-3AD203B41FA5}">
                          <a16:colId xmlns:a16="http://schemas.microsoft.com/office/drawing/2014/main" val="516041431"/>
                        </a:ext>
                      </a:extLst>
                    </a:gridCol>
                  </a:tblGrid>
                  <a:tr h="390328">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 </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Formula </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Theoretical value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Simulation value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0.95 Confidence Interval</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3623116635"/>
                      </a:ext>
                    </a:extLst>
                  </a:tr>
                  <a:tr h="523287">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Utilization</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endParaRPr lang="it-IT"/>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blipFill>
                          <a:blip r:embed="rId2"/>
                          <a:stretch>
                            <a:fillRect l="-102846" t="-75581" r="-278455" b="-261628"/>
                          </a:stretch>
                        </a:blipFill>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0.6</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0.5997</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[0.5991, 0.6004]</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506266184"/>
                      </a:ext>
                    </a:extLst>
                  </a:tr>
                  <a:tr h="312616">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Throughput</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endParaRPr lang="it-IT"/>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blipFill>
                          <a:blip r:embed="rId2"/>
                          <a:stretch>
                            <a:fillRect l="-102846" t="-290385" r="-278455" b="-332692"/>
                          </a:stretch>
                        </a:blipFill>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0.01</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0.009995</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[0.009984, 0.010006]</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920340005"/>
                      </a:ext>
                    </a:extLst>
                  </a:tr>
                  <a:tr h="547307">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Mean jobs in the queue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endParaRPr lang="it-IT"/>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blipFill>
                          <a:blip r:embed="rId2"/>
                          <a:stretch>
                            <a:fillRect l="-102846" t="-228090" r="-278455" b="-94382"/>
                          </a:stretch>
                        </a:blipFill>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0.45</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0.4504</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[0.4479, 0.4529]</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240528392"/>
                      </a:ext>
                    </a:extLst>
                  </a:tr>
                  <a:tr h="490153">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Mean waiting time</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endParaRPr lang="it-IT"/>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blipFill>
                          <a:blip r:embed="rId2"/>
                          <a:stretch>
                            <a:fillRect l="-102846" t="-360494" r="-278455" b="-3704"/>
                          </a:stretch>
                        </a:blipFill>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45</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45.0574</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lnSpc>
                              <a:spcPct val="107000"/>
                            </a:lnSpc>
                            <a:spcAft>
                              <a:spcPts val="800"/>
                            </a:spcAft>
                          </a:pPr>
                          <a:r>
                            <a:rPr lang="en-GB" sz="1100">
                              <a:effectLst/>
                              <a:latin typeface="Calibri" panose="020F0502020204030204" pitchFamily="34" charset="0"/>
                              <a:ea typeface="Calibri" panose="020F0502020204030204" pitchFamily="34" charset="0"/>
                              <a:cs typeface="Arial" panose="020B0604020202020204" pitchFamily="34" charset="0"/>
                            </a:rPr>
                            <a:t>[44.8309 45.2838]</a:t>
                          </a: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940997753"/>
                      </a:ext>
                    </a:extLst>
                  </a:tr>
                </a:tbl>
              </a:graphicData>
            </a:graphic>
          </p:graphicFrame>
        </mc:Fallback>
      </mc:AlternateContent>
      <p:sp>
        <p:nvSpPr>
          <p:cNvPr id="9" name="CasellaDiTesto 8">
            <a:extLst>
              <a:ext uri="{FF2B5EF4-FFF2-40B4-BE49-F238E27FC236}">
                <a16:creationId xmlns:a16="http://schemas.microsoft.com/office/drawing/2014/main" id="{ED4A38E7-D14D-77FD-25A0-8E1221D98BDA}"/>
              </a:ext>
            </a:extLst>
          </p:cNvPr>
          <p:cNvSpPr txBox="1"/>
          <p:nvPr/>
        </p:nvSpPr>
        <p:spPr>
          <a:xfrm>
            <a:off x="828672" y="3757871"/>
            <a:ext cx="3914775" cy="2308324"/>
          </a:xfrm>
          <a:prstGeom prst="rect">
            <a:avLst/>
          </a:prstGeom>
          <a:noFill/>
        </p:spPr>
        <p:txBody>
          <a:bodyPr wrap="square">
            <a:spAutoFit/>
          </a:bodyPr>
          <a:lstStyle/>
          <a:p>
            <a:pPr marL="285750" lvl="0" indent="-285750" algn="jus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Arial" panose="020B0604020202020204" pitchFamily="34" charset="0"/>
              </a:rPr>
              <a:t>N </a:t>
            </a:r>
            <a:r>
              <a:rPr lang="en-GB" sz="1600">
                <a:effectLst/>
                <a:latin typeface="Calibri" panose="020F0502020204030204" pitchFamily="34" charset="0"/>
                <a:ea typeface="Calibri" panose="020F0502020204030204" pitchFamily="34" charset="0"/>
                <a:cs typeface="Arial" panose="020B0604020202020204" pitchFamily="34" charset="0"/>
              </a:rPr>
              <a:t>= 1, </a:t>
            </a:r>
            <a:r>
              <a:rPr lang="en-GB" sz="1600" b="1" err="1">
                <a:effectLst/>
                <a:latin typeface="Calibri" panose="020F0502020204030204" pitchFamily="34" charset="0"/>
                <a:ea typeface="Calibri" panose="020F0502020204030204" pitchFamily="34" charset="0"/>
                <a:cs typeface="Arial" panose="020B0604020202020204" pitchFamily="34" charset="0"/>
              </a:rPr>
              <a:t>vFraction</a:t>
            </a:r>
            <a:r>
              <a:rPr lang="en-GB" sz="1600">
                <a:effectLst/>
                <a:latin typeface="Calibri" panose="020F0502020204030204" pitchFamily="34" charset="0"/>
                <a:ea typeface="Calibri" panose="020F0502020204030204" pitchFamily="34" charset="0"/>
                <a:cs typeface="Arial" panose="020B0604020202020204" pitchFamily="34" charset="0"/>
              </a:rPr>
              <a:t>=1 </a:t>
            </a:r>
          </a:p>
          <a:p>
            <a:pPr marL="285750" lvl="0" indent="-285750" algn="jus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Arial" panose="020B0604020202020204" pitchFamily="34" charset="0"/>
              </a:rPr>
              <a:t>Q </a:t>
            </a:r>
            <a:r>
              <a:rPr lang="en-GB" sz="1600">
                <a:effectLst/>
                <a:latin typeface="Calibri" panose="020F0502020204030204" pitchFamily="34" charset="0"/>
                <a:ea typeface="Calibri" panose="020F0502020204030204" pitchFamily="34" charset="0"/>
                <a:cs typeface="Arial" panose="020B0604020202020204" pitchFamily="34" charset="0"/>
              </a:rPr>
              <a:t>= simulation duration</a:t>
            </a:r>
          </a:p>
          <a:p>
            <a:pPr marL="285750" lvl="0" indent="-285750" algn="jus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Arial" panose="020B0604020202020204" pitchFamily="34" charset="0"/>
              </a:rPr>
              <a:t>P </a:t>
            </a:r>
            <a:r>
              <a:rPr lang="en-GB" sz="1600">
                <a:effectLst/>
                <a:latin typeface="Calibri" panose="020F0502020204030204" pitchFamily="34" charset="0"/>
                <a:ea typeface="Calibri" panose="020F0502020204030204" pitchFamily="34" charset="0"/>
                <a:cs typeface="Arial" panose="020B0604020202020204" pitchFamily="34" charset="0"/>
              </a:rPr>
              <a:t>= 1 </a:t>
            </a:r>
          </a:p>
          <a:p>
            <a:pPr marL="285750" lvl="0" indent="-285750" algn="jus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Calibri" panose="020F0502020204030204" pitchFamily="34" charset="0"/>
              </a:rPr>
              <a:t>λ</a:t>
            </a:r>
            <a:r>
              <a:rPr lang="en-GB" sz="1600">
                <a:effectLst/>
                <a:latin typeface="Calibri" panose="020F0502020204030204" pitchFamily="34" charset="0"/>
                <a:ea typeface="Calibri" panose="020F0502020204030204" pitchFamily="34" charset="0"/>
                <a:cs typeface="Calibri" panose="020F0502020204030204" pitchFamily="34" charset="0"/>
              </a:rPr>
              <a:t> = [80, 100, 120] s</a:t>
            </a:r>
            <a:endParaRPr lang="en-GB" sz="1600">
              <a:effectLst/>
              <a:latin typeface="Calibri" panose="020F0502020204030204" pitchFamily="34" charset="0"/>
              <a:ea typeface="Calibri" panose="020F0502020204030204" pitchFamily="34" charset="0"/>
              <a:cs typeface="Arial" panose="020B0604020202020204" pitchFamily="34" charset="0"/>
            </a:endParaRPr>
          </a:p>
          <a:p>
            <a:pPr marL="285750" lvl="0" indent="-285750" algn="jus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Calibri" panose="020F0502020204030204" pitchFamily="34" charset="0"/>
              </a:rPr>
              <a:t>Δ</a:t>
            </a:r>
            <a:r>
              <a:rPr lang="en-GB" sz="1600">
                <a:effectLst/>
                <a:latin typeface="Calibri" panose="020F0502020204030204" pitchFamily="34" charset="0"/>
                <a:ea typeface="Calibri" panose="020F0502020204030204" pitchFamily="34" charset="0"/>
                <a:cs typeface="Calibri" panose="020F0502020204030204" pitchFamily="34" charset="0"/>
              </a:rPr>
              <a:t> = 300 s </a:t>
            </a:r>
          </a:p>
          <a:p>
            <a:pPr marL="285750" lvl="0" indent="-285750" algn="jus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Calibri" panose="020F0502020204030204" pitchFamily="34" charset="0"/>
              </a:rPr>
              <a:t>T </a:t>
            </a:r>
            <a:r>
              <a:rPr lang="en-GB" sz="1600">
                <a:effectLst/>
                <a:latin typeface="Calibri" panose="020F0502020204030204" pitchFamily="34" charset="0"/>
                <a:ea typeface="Calibri" panose="020F0502020204030204" pitchFamily="34" charset="0"/>
                <a:cs typeface="Calibri" panose="020F0502020204030204" pitchFamily="34" charset="0"/>
              </a:rPr>
              <a:t>= 60 s</a:t>
            </a:r>
            <a:endParaRPr lang="en-GB" sz="1600">
              <a:effectLst/>
              <a:latin typeface="Calibri" panose="020F0502020204030204" pitchFamily="34" charset="0"/>
              <a:ea typeface="Calibri" panose="020F0502020204030204" pitchFamily="34" charset="0"/>
              <a:cs typeface="Arial" panose="020B0604020202020204" pitchFamily="34" charset="0"/>
            </a:endParaRPr>
          </a:p>
          <a:p>
            <a:pPr marL="285750" lvl="0" indent="-285750" algn="jus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Calibri" panose="020F0502020204030204" pitchFamily="34" charset="0"/>
              </a:rPr>
              <a:t>C </a:t>
            </a:r>
            <a:r>
              <a:rPr lang="en-GB" sz="1600">
                <a:effectLst/>
                <a:latin typeface="Calibri" panose="020F0502020204030204" pitchFamily="34" charset="0"/>
                <a:ea typeface="Calibri" panose="020F0502020204030204" pitchFamily="34" charset="0"/>
                <a:cs typeface="Calibri" panose="020F0502020204030204" pitchFamily="34" charset="0"/>
              </a:rPr>
              <a:t>= 1</a:t>
            </a:r>
            <a:endParaRPr lang="en-GB" sz="1600">
              <a:effectLst/>
              <a:latin typeface="Calibri" panose="020F0502020204030204" pitchFamily="34" charset="0"/>
              <a:ea typeface="Calibri" panose="020F0502020204030204" pitchFamily="34" charset="0"/>
              <a:cs typeface="Arial" panose="020B0604020202020204" pitchFamily="34" charset="0"/>
            </a:endParaRPr>
          </a:p>
          <a:p>
            <a:pPr marL="285750" lvl="0" indent="-285750" algn="jus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Calibri" panose="020F0502020204030204" pitchFamily="34" charset="0"/>
              </a:rPr>
              <a:t>Simulation duration</a:t>
            </a:r>
            <a:r>
              <a:rPr lang="en-GB" sz="1600">
                <a:effectLst/>
                <a:latin typeface="Calibri" panose="020F0502020204030204" pitchFamily="34" charset="0"/>
                <a:ea typeface="Calibri" panose="020F0502020204030204" pitchFamily="34" charset="0"/>
                <a:cs typeface="Calibri" panose="020F0502020204030204" pitchFamily="34" charset="0"/>
              </a:rPr>
              <a:t> = 3000 hours</a:t>
            </a:r>
            <a:endParaRPr lang="en-GB" sz="1600">
              <a:effectLst/>
              <a:latin typeface="Calibri" panose="020F0502020204030204" pitchFamily="34" charset="0"/>
              <a:ea typeface="Calibri" panose="020F0502020204030204" pitchFamily="34" charset="0"/>
              <a:cs typeface="Arial" panose="020B0604020202020204" pitchFamily="34" charset="0"/>
            </a:endParaRPr>
          </a:p>
          <a:p>
            <a:pPr marL="285750" lvl="0" indent="-285750" algn="just">
              <a:spcAft>
                <a:spcPts val="800"/>
              </a:spcAft>
              <a:buFont typeface="Wingdings" panose="05000000000000000000" pitchFamily="2" charset="2"/>
              <a:buChar char="Ø"/>
            </a:pPr>
            <a:r>
              <a:rPr lang="en-GB" sz="1600" b="1">
                <a:effectLst/>
                <a:latin typeface="Calibri" panose="020F0502020204030204" pitchFamily="34" charset="0"/>
                <a:ea typeface="Calibri" panose="020F0502020204030204" pitchFamily="34" charset="0"/>
                <a:cs typeface="Calibri" panose="020F0502020204030204" pitchFamily="34" charset="0"/>
              </a:rPr>
              <a:t>Warmup time </a:t>
            </a:r>
            <a:r>
              <a:rPr lang="en-GB" sz="1600">
                <a:effectLst/>
                <a:latin typeface="Calibri" panose="020F0502020204030204" pitchFamily="34" charset="0"/>
                <a:ea typeface="Calibri" panose="020F0502020204030204" pitchFamily="34" charset="0"/>
                <a:cs typeface="Calibri" panose="020F0502020204030204" pitchFamily="34" charset="0"/>
              </a:rPr>
              <a:t>= 150 hours</a:t>
            </a:r>
            <a:endParaRPr lang="en-GB" sz="1600">
              <a:effectLst/>
              <a:latin typeface="Calibri" panose="020F0502020204030204" pitchFamily="34" charset="0"/>
              <a:ea typeface="Calibri" panose="020F0502020204030204" pitchFamily="34" charset="0"/>
              <a:cs typeface="Arial" panose="020B0604020202020204" pitchFamily="34" charset="0"/>
            </a:endParaRPr>
          </a:p>
        </p:txBody>
      </p:sp>
      <p:grpSp>
        <p:nvGrpSpPr>
          <p:cNvPr id="19" name="Gruppo 18">
            <a:extLst>
              <a:ext uri="{FF2B5EF4-FFF2-40B4-BE49-F238E27FC236}">
                <a16:creationId xmlns:a16="http://schemas.microsoft.com/office/drawing/2014/main" id="{1ADAD94B-F93B-191A-EFB6-E5056FB59134}"/>
              </a:ext>
            </a:extLst>
          </p:cNvPr>
          <p:cNvGrpSpPr/>
          <p:nvPr/>
        </p:nvGrpSpPr>
        <p:grpSpPr>
          <a:xfrm>
            <a:off x="1023938" y="2013335"/>
            <a:ext cx="10144124" cy="952484"/>
            <a:chOff x="857251" y="2145083"/>
            <a:chExt cx="10144124" cy="952484"/>
          </a:xfrm>
        </p:grpSpPr>
        <p:sp>
          <p:nvSpPr>
            <p:cNvPr id="10" name="Rettangolo con angoli arrotondati 9">
              <a:extLst>
                <a:ext uri="{FF2B5EF4-FFF2-40B4-BE49-F238E27FC236}">
                  <a16:creationId xmlns:a16="http://schemas.microsoft.com/office/drawing/2014/main" id="{F4E1B8C4-91BF-5377-5096-AB07800485BA}"/>
                </a:ext>
              </a:extLst>
            </p:cNvPr>
            <p:cNvSpPr>
              <a:spLocks/>
            </p:cNvSpPr>
            <p:nvPr/>
          </p:nvSpPr>
          <p:spPr>
            <a:xfrm>
              <a:off x="857251" y="2145083"/>
              <a:ext cx="1895475" cy="4762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Deterministic</a:t>
              </a:r>
              <a:r>
                <a:rPr lang="it-IT"/>
                <a:t> test</a:t>
              </a:r>
            </a:p>
          </p:txBody>
        </p:sp>
        <p:sp>
          <p:nvSpPr>
            <p:cNvPr id="12" name="Rettangolo con angoli arrotondati 11">
              <a:extLst>
                <a:ext uri="{FF2B5EF4-FFF2-40B4-BE49-F238E27FC236}">
                  <a16:creationId xmlns:a16="http://schemas.microsoft.com/office/drawing/2014/main" id="{F6137B97-14AA-A6A6-404B-A35A929AA1A9}"/>
                </a:ext>
              </a:extLst>
            </p:cNvPr>
            <p:cNvSpPr>
              <a:spLocks/>
            </p:cNvSpPr>
            <p:nvPr/>
          </p:nvSpPr>
          <p:spPr>
            <a:xfrm>
              <a:off x="7043737" y="2383204"/>
              <a:ext cx="1895475" cy="4762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Continuity</a:t>
              </a:r>
              <a:r>
                <a:rPr lang="it-IT"/>
                <a:t> test</a:t>
              </a:r>
              <a:endParaRPr lang="en-GB"/>
            </a:p>
          </p:txBody>
        </p:sp>
        <p:sp>
          <p:nvSpPr>
            <p:cNvPr id="16" name="Rettangolo con angoli arrotondati 15">
              <a:extLst>
                <a:ext uri="{FF2B5EF4-FFF2-40B4-BE49-F238E27FC236}">
                  <a16:creationId xmlns:a16="http://schemas.microsoft.com/office/drawing/2014/main" id="{1B4836E8-843A-BA4D-6B9C-93E70DC60D81}"/>
                </a:ext>
              </a:extLst>
            </p:cNvPr>
            <p:cNvSpPr>
              <a:spLocks/>
            </p:cNvSpPr>
            <p:nvPr/>
          </p:nvSpPr>
          <p:spPr>
            <a:xfrm>
              <a:off x="4981575" y="2621326"/>
              <a:ext cx="1895475" cy="4762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M/D/1 model</a:t>
              </a:r>
            </a:p>
          </p:txBody>
        </p:sp>
        <p:sp>
          <p:nvSpPr>
            <p:cNvPr id="17" name="Rettangolo con angoli arrotondati 16">
              <a:extLst>
                <a:ext uri="{FF2B5EF4-FFF2-40B4-BE49-F238E27FC236}">
                  <a16:creationId xmlns:a16="http://schemas.microsoft.com/office/drawing/2014/main" id="{753069B4-B5AC-12BD-2ECE-60BF1053A441}"/>
                </a:ext>
              </a:extLst>
            </p:cNvPr>
            <p:cNvSpPr>
              <a:spLocks/>
            </p:cNvSpPr>
            <p:nvPr/>
          </p:nvSpPr>
          <p:spPr>
            <a:xfrm>
              <a:off x="2919413" y="2383205"/>
              <a:ext cx="1895475" cy="4762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Degeneracy</a:t>
              </a:r>
              <a:r>
                <a:rPr lang="it-IT"/>
                <a:t> test</a:t>
              </a:r>
              <a:endParaRPr lang="en-GB"/>
            </a:p>
          </p:txBody>
        </p:sp>
        <p:sp>
          <p:nvSpPr>
            <p:cNvPr id="18" name="Rettangolo con angoli arrotondati 17">
              <a:extLst>
                <a:ext uri="{FF2B5EF4-FFF2-40B4-BE49-F238E27FC236}">
                  <a16:creationId xmlns:a16="http://schemas.microsoft.com/office/drawing/2014/main" id="{9D2C9B4A-3C29-DD68-69D0-FBF00C54B500}"/>
                </a:ext>
              </a:extLst>
            </p:cNvPr>
            <p:cNvSpPr>
              <a:spLocks/>
            </p:cNvSpPr>
            <p:nvPr/>
          </p:nvSpPr>
          <p:spPr>
            <a:xfrm>
              <a:off x="9105900" y="2145083"/>
              <a:ext cx="1895475" cy="4762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Consistency</a:t>
              </a:r>
              <a:r>
                <a:rPr lang="it-IT"/>
                <a:t> test</a:t>
              </a:r>
              <a:endParaRPr lang="en-GB"/>
            </a:p>
          </p:txBody>
        </p:sp>
      </p:grpSp>
      <p:sp>
        <p:nvSpPr>
          <p:cNvPr id="20" name="Parentesi graffa chiusa 19">
            <a:extLst>
              <a:ext uri="{FF2B5EF4-FFF2-40B4-BE49-F238E27FC236}">
                <a16:creationId xmlns:a16="http://schemas.microsoft.com/office/drawing/2014/main" id="{F5D995D6-34C0-C23D-DBDC-B6EE8E9CB8EB}"/>
              </a:ext>
            </a:extLst>
          </p:cNvPr>
          <p:cNvSpPr/>
          <p:nvPr/>
        </p:nvSpPr>
        <p:spPr>
          <a:xfrm rot="16200000">
            <a:off x="5799542" y="-1838326"/>
            <a:ext cx="631007" cy="10534652"/>
          </a:xfrm>
          <a:prstGeom prst="rightBrace">
            <a:avLst>
              <a:gd name="adj1" fmla="val 13060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2" name="Connettore 2 21">
            <a:extLst>
              <a:ext uri="{FF2B5EF4-FFF2-40B4-BE49-F238E27FC236}">
                <a16:creationId xmlns:a16="http://schemas.microsoft.com/office/drawing/2014/main" id="{67609422-610E-B130-76A8-7FFA3D8697FB}"/>
              </a:ext>
            </a:extLst>
          </p:cNvPr>
          <p:cNvCxnSpPr>
            <a:cxnSpLocks/>
            <a:stCxn id="3" idx="2"/>
          </p:cNvCxnSpPr>
          <p:nvPr/>
        </p:nvCxnSpPr>
        <p:spPr>
          <a:xfrm flipH="1">
            <a:off x="2919413" y="1581950"/>
            <a:ext cx="3176587" cy="4278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ttore 2 25">
            <a:extLst>
              <a:ext uri="{FF2B5EF4-FFF2-40B4-BE49-F238E27FC236}">
                <a16:creationId xmlns:a16="http://schemas.microsoft.com/office/drawing/2014/main" id="{9EB4DA01-D91F-7E1B-8455-A8123F799EAE}"/>
              </a:ext>
            </a:extLst>
          </p:cNvPr>
          <p:cNvCxnSpPr>
            <a:cxnSpLocks/>
            <a:stCxn id="3" idx="2"/>
          </p:cNvCxnSpPr>
          <p:nvPr/>
        </p:nvCxnSpPr>
        <p:spPr>
          <a:xfrm>
            <a:off x="6096000" y="1581950"/>
            <a:ext cx="3152775" cy="4278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nettore 2 26">
            <a:extLst>
              <a:ext uri="{FF2B5EF4-FFF2-40B4-BE49-F238E27FC236}">
                <a16:creationId xmlns:a16="http://schemas.microsoft.com/office/drawing/2014/main" id="{ABD2DFA4-0F81-3F37-1EA9-28DA5EBDF5C3}"/>
              </a:ext>
            </a:extLst>
          </p:cNvPr>
          <p:cNvCxnSpPr>
            <a:cxnSpLocks/>
            <a:stCxn id="3" idx="2"/>
          </p:cNvCxnSpPr>
          <p:nvPr/>
        </p:nvCxnSpPr>
        <p:spPr>
          <a:xfrm>
            <a:off x="6096000" y="1581950"/>
            <a:ext cx="1114424" cy="669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ttore 2 32">
            <a:extLst>
              <a:ext uri="{FF2B5EF4-FFF2-40B4-BE49-F238E27FC236}">
                <a16:creationId xmlns:a16="http://schemas.microsoft.com/office/drawing/2014/main" id="{E201B177-EAA7-E14B-19DE-710EADCA54EB}"/>
              </a:ext>
            </a:extLst>
          </p:cNvPr>
          <p:cNvCxnSpPr>
            <a:cxnSpLocks/>
            <a:stCxn id="3" idx="2"/>
          </p:cNvCxnSpPr>
          <p:nvPr/>
        </p:nvCxnSpPr>
        <p:spPr>
          <a:xfrm flipH="1">
            <a:off x="4981575" y="1581950"/>
            <a:ext cx="1114425" cy="669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ttore 2 33">
            <a:extLst>
              <a:ext uri="{FF2B5EF4-FFF2-40B4-BE49-F238E27FC236}">
                <a16:creationId xmlns:a16="http://schemas.microsoft.com/office/drawing/2014/main" id="{B4CF0715-2250-DEEC-715A-2F4EDB3DF4BC}"/>
              </a:ext>
            </a:extLst>
          </p:cNvPr>
          <p:cNvCxnSpPr>
            <a:cxnSpLocks/>
            <a:stCxn id="3" idx="2"/>
            <a:endCxn id="16" idx="0"/>
          </p:cNvCxnSpPr>
          <p:nvPr/>
        </p:nvCxnSpPr>
        <p:spPr>
          <a:xfrm>
            <a:off x="6096000" y="1581950"/>
            <a:ext cx="0" cy="907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CasellaDiTesto 3">
            <a:extLst>
              <a:ext uri="{FF2B5EF4-FFF2-40B4-BE49-F238E27FC236}">
                <a16:creationId xmlns:a16="http://schemas.microsoft.com/office/drawing/2014/main" id="{2B0C933B-26F5-B457-DD6A-283E0C7E77B3}"/>
              </a:ext>
            </a:extLst>
          </p:cNvPr>
          <p:cNvSpPr txBox="1"/>
          <p:nvPr/>
        </p:nvSpPr>
        <p:spPr>
          <a:xfrm>
            <a:off x="9008037" y="6066195"/>
            <a:ext cx="2424574" cy="307777"/>
          </a:xfrm>
          <a:prstGeom prst="rect">
            <a:avLst/>
          </a:prstGeom>
          <a:noFill/>
        </p:spPr>
        <p:txBody>
          <a:bodyPr wrap="none" rtlCol="0">
            <a:spAutoFit/>
          </a:bodyPr>
          <a:lstStyle/>
          <a:p>
            <a:r>
              <a:rPr lang="it-IT" sz="1400" i="1">
                <a:latin typeface="Calibri" panose="020F0502020204030204" pitchFamily="34" charset="0"/>
                <a:ea typeface="Calibri" panose="020F0502020204030204" pitchFamily="34" charset="0"/>
                <a:cs typeface="Calibri" panose="020F0502020204030204" pitchFamily="34" charset="0"/>
              </a:rPr>
              <a:t>The data </a:t>
            </a:r>
            <a:r>
              <a:rPr lang="en-US" sz="1400" i="1">
                <a:latin typeface="Calibri" panose="020F0502020204030204" pitchFamily="34" charset="0"/>
                <a:ea typeface="Calibri" panose="020F0502020204030204" pitchFamily="34" charset="0"/>
                <a:cs typeface="Calibri" panose="020F0502020204030204" pitchFamily="34" charset="0"/>
              </a:rPr>
              <a:t>only</a:t>
            </a:r>
            <a:r>
              <a:rPr lang="it-IT" sz="1400" i="1">
                <a:latin typeface="Calibri" panose="020F0502020204030204" pitchFamily="34" charset="0"/>
                <a:ea typeface="Calibri" panose="020F0502020204030204" pitchFamily="34" charset="0"/>
                <a:cs typeface="Calibri" panose="020F0502020204030204" pitchFamily="34" charset="0"/>
              </a:rPr>
              <a:t> </a:t>
            </a:r>
            <a:r>
              <a:rPr lang="en-US" sz="1400" i="1">
                <a:latin typeface="Calibri" panose="020F0502020204030204" pitchFamily="34" charset="0"/>
                <a:ea typeface="Calibri" panose="020F0502020204030204" pitchFamily="34" charset="0"/>
                <a:cs typeface="Calibri" panose="020F0502020204030204" pitchFamily="34" charset="0"/>
              </a:rPr>
              <a:t>refers</a:t>
            </a:r>
            <a:r>
              <a:rPr lang="it-IT" sz="1400" i="1">
                <a:latin typeface="Calibri" panose="020F0502020204030204" pitchFamily="34" charset="0"/>
                <a:ea typeface="Calibri" panose="020F0502020204030204" pitchFamily="34" charset="0"/>
                <a:cs typeface="Calibri" panose="020F0502020204030204" pitchFamily="34" charset="0"/>
              </a:rPr>
              <a:t> to </a:t>
            </a:r>
            <a:r>
              <a:rPr lang="en-GB" sz="1400" i="1">
                <a:latin typeface="Calibri" panose="020F0502020204030204" pitchFamily="34" charset="0"/>
                <a:ea typeface="Calibri" panose="020F0502020204030204" pitchFamily="34" charset="0"/>
                <a:cs typeface="Calibri" panose="020F0502020204030204" pitchFamily="34" charset="0"/>
              </a:rPr>
              <a:t>λ=100 s</a:t>
            </a:r>
          </a:p>
        </p:txBody>
      </p:sp>
    </p:spTree>
    <p:extLst>
      <p:ext uri="{BB962C8B-B14F-4D97-AF65-F5344CB8AC3E}">
        <p14:creationId xmlns:p14="http://schemas.microsoft.com/office/powerpoint/2010/main" val="1272407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10"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it-IT" sz="4000" err="1"/>
              <a:t>Calibration</a:t>
            </a:r>
            <a:r>
              <a:rPr lang="it-IT" sz="4000"/>
              <a:t> and 2</a:t>
            </a:r>
            <a:r>
              <a:rPr lang="it-IT" sz="4000" baseline="30000"/>
              <a:t>k</a:t>
            </a:r>
            <a:r>
              <a:rPr lang="it-IT" sz="4000"/>
              <a:t>r </a:t>
            </a:r>
            <a:r>
              <a:rPr lang="it-IT" sz="4000" err="1"/>
              <a:t>factorial</a:t>
            </a:r>
            <a:r>
              <a:rPr lang="it-IT" sz="4000"/>
              <a:t> </a:t>
            </a:r>
            <a:r>
              <a:rPr lang="it-IT" sz="4000" err="1"/>
              <a:t>analysis</a:t>
            </a:r>
            <a:endParaRPr lang="en-GB" sz="4000"/>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p:sp>
        <p:nvSpPr>
          <p:cNvPr id="4" name="CasellaDiTesto 3">
            <a:extLst>
              <a:ext uri="{FF2B5EF4-FFF2-40B4-BE49-F238E27FC236}">
                <a16:creationId xmlns:a16="http://schemas.microsoft.com/office/drawing/2014/main" id="{E3E01D3B-BAB5-161D-C88F-576922E275C7}"/>
              </a:ext>
            </a:extLst>
          </p:cNvPr>
          <p:cNvSpPr txBox="1"/>
          <p:nvPr/>
        </p:nvSpPr>
        <p:spPr>
          <a:xfrm flipH="1">
            <a:off x="1066800" y="1359156"/>
            <a:ext cx="2838448" cy="3693319"/>
          </a:xfrm>
          <a:prstGeom prst="rect">
            <a:avLst/>
          </a:prstGeom>
          <a:noFill/>
        </p:spPr>
        <p:txBody>
          <a:bodyPr wrap="square" rtlCol="0">
            <a:spAutoFit/>
          </a:bodyPr>
          <a:lstStyle/>
          <a:p>
            <a:r>
              <a:rPr lang="en-US" b="1"/>
              <a:t>Calibration phase:</a:t>
            </a:r>
          </a:p>
          <a:p>
            <a:pPr marL="285750" indent="-285750">
              <a:buFont typeface="Arial" panose="020B0604020202020204" pitchFamily="34" charset="0"/>
              <a:buChar char="•"/>
            </a:pPr>
            <a:r>
              <a:rPr lang="en-US"/>
              <a:t>Different load scenarios </a:t>
            </a:r>
          </a:p>
          <a:p>
            <a:pPr marL="742950" lvl="1" indent="-285750">
              <a:buFont typeface="Wingdings" panose="05000000000000000000" pitchFamily="2" charset="2"/>
              <a:buChar char="§"/>
            </a:pPr>
            <a:r>
              <a:rPr lang="en-US"/>
              <a:t>Single arrivals</a:t>
            </a:r>
          </a:p>
          <a:p>
            <a:pPr marL="742950" lvl="1" indent="-285750">
              <a:buFont typeface="Wingdings" panose="05000000000000000000" pitchFamily="2" charset="2"/>
              <a:buChar char="§"/>
            </a:pPr>
            <a:r>
              <a:rPr lang="en-US"/>
              <a:t>Bulk arrivals</a:t>
            </a:r>
          </a:p>
          <a:p>
            <a:pPr marL="285750" indent="-285750">
              <a:buFont typeface="Arial" panose="020B0604020202020204" pitchFamily="34" charset="0"/>
              <a:buChar char="•"/>
            </a:pPr>
            <a:r>
              <a:rPr lang="en-US"/>
              <a:t>Simulation warm-up </a:t>
            </a:r>
          </a:p>
          <a:p>
            <a:pPr marL="285750" indent="-285750">
              <a:buFont typeface="Arial" panose="020B0604020202020204" pitchFamily="34" charset="0"/>
              <a:buChar char="•"/>
            </a:pPr>
            <a:r>
              <a:rPr lang="en-US"/>
              <a:t>Simulation duration</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r>
              <a:rPr lang="en-US" b="1"/>
              <a:t>Factorial analysis phase:</a:t>
            </a:r>
          </a:p>
          <a:p>
            <a:pPr marL="285750" indent="-285750">
              <a:buFont typeface="Arial" panose="020B0604020202020204" pitchFamily="34" charset="0"/>
              <a:buChar char="•"/>
            </a:pPr>
            <a:r>
              <a:rPr lang="en-US"/>
              <a:t>Coins per unit of time</a:t>
            </a:r>
          </a:p>
          <a:p>
            <a:pPr marL="285750" indent="-285750">
              <a:buFont typeface="Arial" panose="020B0604020202020204" pitchFamily="34" charset="0"/>
              <a:buChar char="•"/>
            </a:pPr>
            <a:r>
              <a:rPr lang="en-US"/>
              <a:t>Utilization</a:t>
            </a:r>
          </a:p>
          <a:p>
            <a:pPr marL="285750" indent="-285750">
              <a:buFont typeface="Arial" panose="020B0604020202020204" pitchFamily="34" charset="0"/>
              <a:buChar char="•"/>
            </a:pPr>
            <a:endParaRPr lang="en-US"/>
          </a:p>
        </p:txBody>
      </p:sp>
      <p:graphicFrame>
        <p:nvGraphicFramePr>
          <p:cNvPr id="9" name="Tabella 8">
            <a:extLst>
              <a:ext uri="{FF2B5EF4-FFF2-40B4-BE49-F238E27FC236}">
                <a16:creationId xmlns:a16="http://schemas.microsoft.com/office/drawing/2014/main" id="{4CF91A71-EC64-4B5D-D6F9-B14BF9DF9E85}"/>
              </a:ext>
            </a:extLst>
          </p:cNvPr>
          <p:cNvGraphicFramePr>
            <a:graphicFrameLocks noGrp="1"/>
          </p:cNvGraphicFramePr>
          <p:nvPr>
            <p:extLst>
              <p:ext uri="{D42A27DB-BD31-4B8C-83A1-F6EECF244321}">
                <p14:modId xmlns:p14="http://schemas.microsoft.com/office/powerpoint/2010/main" val="2826434174"/>
              </p:ext>
            </p:extLst>
          </p:nvPr>
        </p:nvGraphicFramePr>
        <p:xfrm>
          <a:off x="1066800" y="4882193"/>
          <a:ext cx="6419865" cy="1091520"/>
        </p:xfrm>
        <a:graphic>
          <a:graphicData uri="http://schemas.openxmlformats.org/drawingml/2006/table">
            <a:tbl>
              <a:tblPr firstRow="1" firstCol="1" bandRow="1"/>
              <a:tblGrid>
                <a:gridCol w="2099865">
                  <a:extLst>
                    <a:ext uri="{9D8B030D-6E8A-4147-A177-3AD203B41FA5}">
                      <a16:colId xmlns:a16="http://schemas.microsoft.com/office/drawing/2014/main" val="2207708770"/>
                    </a:ext>
                  </a:extLst>
                </a:gridCol>
                <a:gridCol w="1440000">
                  <a:extLst>
                    <a:ext uri="{9D8B030D-6E8A-4147-A177-3AD203B41FA5}">
                      <a16:colId xmlns:a16="http://schemas.microsoft.com/office/drawing/2014/main" val="2301267641"/>
                    </a:ext>
                  </a:extLst>
                </a:gridCol>
                <a:gridCol w="1440000">
                  <a:extLst>
                    <a:ext uri="{9D8B030D-6E8A-4147-A177-3AD203B41FA5}">
                      <a16:colId xmlns:a16="http://schemas.microsoft.com/office/drawing/2014/main" val="625227151"/>
                    </a:ext>
                  </a:extLst>
                </a:gridCol>
                <a:gridCol w="1440000">
                  <a:extLst>
                    <a:ext uri="{9D8B030D-6E8A-4147-A177-3AD203B41FA5}">
                      <a16:colId xmlns:a16="http://schemas.microsoft.com/office/drawing/2014/main" val="3999517372"/>
                    </a:ext>
                  </a:extLst>
                </a:gridCol>
              </a:tblGrid>
              <a:tr h="360000">
                <a:tc>
                  <a:txBody>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Arial" panose="020B0604020202020204" pitchFamily="34" charset="0"/>
                        </a:rPr>
                        <a:t> </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600" b="1">
                          <a:effectLst/>
                          <a:latin typeface="Calibri" panose="020F0502020204030204" pitchFamily="34" charset="0"/>
                          <a:ea typeface="Calibri" panose="020F0502020204030204" pitchFamily="34" charset="0"/>
                          <a:cs typeface="Arial" panose="020B0604020202020204" pitchFamily="34" charset="0"/>
                        </a:rPr>
                        <a:t>T </a:t>
                      </a:r>
                      <a:endParaRPr lang="en-GB"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600" b="1">
                          <a:effectLst/>
                          <a:latin typeface="Calibri" panose="020F0502020204030204" pitchFamily="34" charset="0"/>
                          <a:ea typeface="Calibri" panose="020F0502020204030204" pitchFamily="34" charset="0"/>
                          <a:cs typeface="Arial" panose="020B0604020202020204" pitchFamily="34" charset="0"/>
                        </a:rPr>
                        <a:t>Q</a:t>
                      </a:r>
                      <a:endParaRPr lang="en-GB"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ctr">
                        <a:lnSpc>
                          <a:spcPct val="107000"/>
                        </a:lnSpc>
                        <a:spcAft>
                          <a:spcPts val="800"/>
                        </a:spcAft>
                      </a:pPr>
                      <a:r>
                        <a:rPr lang="en-GB" sz="1600" b="1" err="1">
                          <a:effectLst/>
                          <a:latin typeface="Calibri" panose="020F0502020204030204" pitchFamily="34" charset="0"/>
                          <a:ea typeface="Calibri" panose="020F0502020204030204" pitchFamily="34" charset="0"/>
                          <a:cs typeface="Arial" panose="020B0604020202020204" pitchFamily="34" charset="0"/>
                        </a:rPr>
                        <a:t>vFraction</a:t>
                      </a:r>
                      <a:endParaRPr lang="en-GB"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3623116635"/>
                  </a:ext>
                </a:extLst>
              </a:tr>
              <a:tr h="360000">
                <a:tc>
                  <a:txBody>
                    <a:bodyPr/>
                    <a:lstStyle/>
                    <a:p>
                      <a:pPr algn="ctr"/>
                      <a:r>
                        <a:rPr lang="it-IT" sz="1400" b="1" err="1"/>
                        <a:t>Coins</a:t>
                      </a:r>
                      <a:r>
                        <a:rPr lang="it-IT" sz="1400" b="1"/>
                        <a:t> per Unit of Time</a:t>
                      </a:r>
                      <a:endParaRPr lang="en-GB" sz="1400" b="1"/>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r>
                        <a:rPr lang="en-GB" sz="1800" b="0" i="0" kern="1200">
                          <a:solidFill>
                            <a:srgbClr val="FF0000"/>
                          </a:solidFill>
                          <a:effectLst/>
                          <a:latin typeface="+mn-lt"/>
                          <a:ea typeface="+mn-ea"/>
                          <a:cs typeface="+mn-cs"/>
                        </a:rPr>
                        <a:t>✘</a:t>
                      </a:r>
                      <a:endParaRPr lang="en-GB">
                        <a:solidFill>
                          <a:srgbClr val="FF0000"/>
                        </a:solidFill>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0" i="0" kern="1200">
                          <a:solidFill>
                            <a:schemeClr val="accent2"/>
                          </a:solidFill>
                          <a:effectLst/>
                          <a:latin typeface="+mn-lt"/>
                          <a:ea typeface="+mn-ea"/>
                          <a:cs typeface="+mn-cs"/>
                        </a:rPr>
                        <a:t>✔</a:t>
                      </a:r>
                      <a:endParaRPr lang="en-GB">
                        <a:solidFill>
                          <a:schemeClr val="accent2"/>
                        </a:solidFill>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0" i="0" kern="1200">
                          <a:solidFill>
                            <a:schemeClr val="accent2"/>
                          </a:solidFill>
                          <a:effectLst/>
                          <a:latin typeface="+mn-lt"/>
                          <a:ea typeface="+mn-ea"/>
                          <a:cs typeface="+mn-cs"/>
                        </a:rPr>
                        <a:t>✔</a:t>
                      </a:r>
                      <a:endParaRPr lang="en-GB">
                        <a:solidFill>
                          <a:schemeClr val="accent2"/>
                        </a:solidFill>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506266184"/>
                  </a:ext>
                </a:extLst>
              </a:tr>
              <a:tr h="360000">
                <a:tc>
                  <a:txBody>
                    <a:bodyPr/>
                    <a:lstStyle/>
                    <a:p>
                      <a:pPr algn="ctr"/>
                      <a:r>
                        <a:rPr lang="it-IT" sz="1400" b="1" err="1"/>
                        <a:t>Utilization</a:t>
                      </a:r>
                      <a:endParaRPr lang="en-GB" sz="1400" b="1"/>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0" i="0" kern="1200">
                          <a:solidFill>
                            <a:schemeClr val="accent2"/>
                          </a:solidFill>
                          <a:effectLst/>
                          <a:latin typeface="+mn-lt"/>
                          <a:ea typeface="+mn-ea"/>
                          <a:cs typeface="+mn-cs"/>
                        </a:rPr>
                        <a:t>✔</a:t>
                      </a:r>
                      <a:endParaRPr lang="en-GB">
                        <a:solidFill>
                          <a:schemeClr val="accent2"/>
                        </a:solidFill>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ctr"/>
                      <a:r>
                        <a:rPr lang="en-GB" sz="1800" b="0" i="0" kern="1200">
                          <a:solidFill>
                            <a:srgbClr val="FF0000"/>
                          </a:solidFill>
                          <a:effectLst/>
                          <a:latin typeface="+mn-lt"/>
                          <a:ea typeface="+mn-ea"/>
                          <a:cs typeface="+mn-cs"/>
                        </a:rPr>
                        <a:t>✘</a:t>
                      </a:r>
                      <a:endParaRPr lang="en-GB">
                        <a:solidFill>
                          <a:srgbClr val="FF0000"/>
                        </a:solidFill>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0" i="0" kern="1200">
                          <a:solidFill>
                            <a:schemeClr val="accent2"/>
                          </a:solidFill>
                          <a:effectLst/>
                          <a:latin typeface="+mn-lt"/>
                          <a:ea typeface="+mn-ea"/>
                          <a:cs typeface="+mn-cs"/>
                        </a:rPr>
                        <a:t>✔</a:t>
                      </a:r>
                      <a:endParaRPr lang="en-GB">
                        <a:solidFill>
                          <a:schemeClr val="accent2"/>
                        </a:solidFill>
                      </a:endParaRPr>
                    </a:p>
                  </a:txBody>
                  <a:tcPr anchor="ctr">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920340005"/>
                  </a:ext>
                </a:extLst>
              </a:tr>
            </a:tbl>
          </a:graphicData>
        </a:graphic>
      </p:graphicFrame>
      <p:sp>
        <p:nvSpPr>
          <p:cNvPr id="11" name="CasellaDiTesto 10">
            <a:extLst>
              <a:ext uri="{FF2B5EF4-FFF2-40B4-BE49-F238E27FC236}">
                <a16:creationId xmlns:a16="http://schemas.microsoft.com/office/drawing/2014/main" id="{2D1C33B5-D27D-B7EB-DD32-6DAD2D9F3C2B}"/>
              </a:ext>
            </a:extLst>
          </p:cNvPr>
          <p:cNvSpPr txBox="1"/>
          <p:nvPr/>
        </p:nvSpPr>
        <p:spPr>
          <a:xfrm>
            <a:off x="7648575" y="5050383"/>
            <a:ext cx="3790950" cy="923330"/>
          </a:xfrm>
          <a:prstGeom prst="rect">
            <a:avLst/>
          </a:prstGeom>
          <a:noFill/>
        </p:spPr>
        <p:txBody>
          <a:bodyPr wrap="square" rtlCol="0">
            <a:spAutoFit/>
          </a:bodyPr>
          <a:lstStyle/>
          <a:p>
            <a:pPr marL="285750" indent="-285750">
              <a:buFont typeface="Arial" panose="020B0604020202020204" pitchFamily="34" charset="0"/>
              <a:buChar char="•"/>
            </a:pPr>
            <a:r>
              <a:rPr lang="en-GB" sz="1800">
                <a:effectLst/>
                <a:latin typeface="Calibri" panose="020F0502020204030204" pitchFamily="34" charset="0"/>
                <a:ea typeface="Calibri" panose="020F0502020204030204" pitchFamily="34" charset="0"/>
                <a:cs typeface="Calibri" panose="020F0502020204030204" pitchFamily="34" charset="0"/>
              </a:rPr>
              <a:t>Factors </a:t>
            </a:r>
            <a:r>
              <a:rPr lang="en-GB" sz="1800" b="1">
                <a:effectLst/>
                <a:latin typeface="Calibri" panose="020F0502020204030204" pitchFamily="34" charset="0"/>
                <a:ea typeface="Calibri" panose="020F0502020204030204" pitchFamily="34" charset="0"/>
                <a:cs typeface="Calibri" panose="020F0502020204030204" pitchFamily="34" charset="0"/>
              </a:rPr>
              <a:t>Δ, </a:t>
            </a:r>
            <a:r>
              <a:rPr lang="it-IT" b="1"/>
              <a:t>C, N</a:t>
            </a:r>
            <a:r>
              <a:rPr lang="it-IT"/>
              <a:t> are </a:t>
            </a:r>
            <a:r>
              <a:rPr lang="en-US"/>
              <a:t>constant</a:t>
            </a:r>
            <a:r>
              <a:rPr lang="it-IT"/>
              <a:t> </a:t>
            </a:r>
          </a:p>
          <a:p>
            <a:pPr marL="285750" indent="-285750">
              <a:buFont typeface="Arial" panose="020B0604020202020204" pitchFamily="34" charset="0"/>
              <a:buChar char="•"/>
            </a:pPr>
            <a:r>
              <a:rPr lang="en-GB">
                <a:latin typeface="Calibri" panose="020F0502020204030204" pitchFamily="34" charset="0"/>
                <a:ea typeface="Calibri" panose="020F0502020204030204" pitchFamily="34" charset="0"/>
                <a:cs typeface="Calibri" panose="020F0502020204030204" pitchFamily="34" charset="0"/>
              </a:rPr>
              <a:t>Factors </a:t>
            </a:r>
            <a:r>
              <a:rPr lang="en-GB" sz="1800" b="1">
                <a:effectLst/>
                <a:latin typeface="Calibri" panose="020F0502020204030204" pitchFamily="34" charset="0"/>
                <a:ea typeface="Calibri" panose="020F0502020204030204" pitchFamily="34" charset="0"/>
                <a:cs typeface="Calibri" panose="020F0502020204030204" pitchFamily="34" charset="0"/>
              </a:rPr>
              <a:t>λ, P </a:t>
            </a:r>
            <a:r>
              <a:rPr lang="en-GB">
                <a:latin typeface="Calibri" panose="020F0502020204030204" pitchFamily="34" charset="0"/>
                <a:ea typeface="Calibri" panose="020F0502020204030204" pitchFamily="34" charset="0"/>
                <a:cs typeface="Calibri" panose="020F0502020204030204" pitchFamily="34" charset="0"/>
              </a:rPr>
              <a:t>depend by the scenario and type of arrival</a:t>
            </a:r>
            <a:endParaRPr lang="it-IT"/>
          </a:p>
        </p:txBody>
      </p:sp>
      <p:pic>
        <p:nvPicPr>
          <p:cNvPr id="12" name="Immagine 11">
            <a:extLst>
              <a:ext uri="{FF2B5EF4-FFF2-40B4-BE49-F238E27FC236}">
                <a16:creationId xmlns:a16="http://schemas.microsoft.com/office/drawing/2014/main" id="{83B12EDD-0244-48AD-842B-88EDB5ED213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891" t="8249" r="9872" b="2998"/>
          <a:stretch/>
        </p:blipFill>
        <p:spPr bwMode="auto">
          <a:xfrm>
            <a:off x="5086349" y="1192137"/>
            <a:ext cx="6038849" cy="3305170"/>
          </a:xfrm>
          <a:prstGeom prst="rect">
            <a:avLst/>
          </a:prstGeom>
          <a:ln>
            <a:noFill/>
          </a:ln>
          <a:extLst>
            <a:ext uri="{53640926-AAD7-44D8-BBD7-CCE9431645EC}">
              <a14:shadowObscured xmlns:a14="http://schemas.microsoft.com/office/drawing/2010/main"/>
            </a:ext>
          </a:extLst>
        </p:spPr>
      </p:pic>
      <p:cxnSp>
        <p:nvCxnSpPr>
          <p:cNvPr id="17" name="Connettore diritto 16">
            <a:extLst>
              <a:ext uri="{FF2B5EF4-FFF2-40B4-BE49-F238E27FC236}">
                <a16:creationId xmlns:a16="http://schemas.microsoft.com/office/drawing/2014/main" id="{07BA0CBA-0BF9-4C3E-C3B8-B021C8F83AE7}"/>
              </a:ext>
            </a:extLst>
          </p:cNvPr>
          <p:cNvCxnSpPr>
            <a:cxnSpLocks/>
          </p:cNvCxnSpPr>
          <p:nvPr/>
        </p:nvCxnSpPr>
        <p:spPr>
          <a:xfrm>
            <a:off x="6350000" y="1331119"/>
            <a:ext cx="0" cy="2844000"/>
          </a:xfrm>
          <a:prstGeom prst="line">
            <a:avLst/>
          </a:prstGeom>
          <a:ln w="19050">
            <a:prstDash val="dashDot"/>
          </a:ln>
        </p:spPr>
        <p:style>
          <a:lnRef idx="1">
            <a:schemeClr val="dk1"/>
          </a:lnRef>
          <a:fillRef idx="0">
            <a:schemeClr val="dk1"/>
          </a:fillRef>
          <a:effectRef idx="0">
            <a:schemeClr val="dk1"/>
          </a:effectRef>
          <a:fontRef idx="minor">
            <a:schemeClr val="tx1"/>
          </a:fontRef>
        </p:style>
      </p:cxnSp>
      <p:cxnSp>
        <p:nvCxnSpPr>
          <p:cNvPr id="23" name="Connettore diritto 22">
            <a:extLst>
              <a:ext uri="{FF2B5EF4-FFF2-40B4-BE49-F238E27FC236}">
                <a16:creationId xmlns:a16="http://schemas.microsoft.com/office/drawing/2014/main" id="{C28F5AFF-6750-ACF9-37AC-111B95B1FF20}"/>
              </a:ext>
            </a:extLst>
          </p:cNvPr>
          <p:cNvCxnSpPr>
            <a:cxnSpLocks/>
          </p:cNvCxnSpPr>
          <p:nvPr/>
        </p:nvCxnSpPr>
        <p:spPr>
          <a:xfrm>
            <a:off x="7346950" y="1331119"/>
            <a:ext cx="0" cy="2844000"/>
          </a:xfrm>
          <a:prstGeom prst="line">
            <a:avLst/>
          </a:prstGeom>
          <a:ln w="19050">
            <a:prstDash val="dashDot"/>
          </a:ln>
        </p:spPr>
        <p:style>
          <a:lnRef idx="1">
            <a:schemeClr val="dk1"/>
          </a:lnRef>
          <a:fillRef idx="0">
            <a:schemeClr val="dk1"/>
          </a:fillRef>
          <a:effectRef idx="0">
            <a:schemeClr val="dk1"/>
          </a:effectRef>
          <a:fontRef idx="minor">
            <a:schemeClr val="tx1"/>
          </a:fontRef>
        </p:style>
      </p:cxnSp>
      <p:cxnSp>
        <p:nvCxnSpPr>
          <p:cNvPr id="24" name="Connettore diritto 23">
            <a:extLst>
              <a:ext uri="{FF2B5EF4-FFF2-40B4-BE49-F238E27FC236}">
                <a16:creationId xmlns:a16="http://schemas.microsoft.com/office/drawing/2014/main" id="{7E95B658-0DFF-B060-3D51-C3DBBCD40E1F}"/>
              </a:ext>
            </a:extLst>
          </p:cNvPr>
          <p:cNvCxnSpPr>
            <a:cxnSpLocks/>
          </p:cNvCxnSpPr>
          <p:nvPr/>
        </p:nvCxnSpPr>
        <p:spPr>
          <a:xfrm>
            <a:off x="9347200" y="1331119"/>
            <a:ext cx="0" cy="2844000"/>
          </a:xfrm>
          <a:prstGeom prst="line">
            <a:avLst/>
          </a:prstGeom>
          <a:ln w="19050">
            <a:prstDash val="dashDot"/>
          </a:ln>
        </p:spPr>
        <p:style>
          <a:lnRef idx="1">
            <a:schemeClr val="dk1"/>
          </a:lnRef>
          <a:fillRef idx="0">
            <a:schemeClr val="dk1"/>
          </a:fillRef>
          <a:effectRef idx="0">
            <a:schemeClr val="dk1"/>
          </a:effectRef>
          <a:fontRef idx="minor">
            <a:schemeClr val="tx1"/>
          </a:fontRef>
        </p:style>
      </p:cxnSp>
      <p:sp>
        <p:nvSpPr>
          <p:cNvPr id="25" name="CasellaDiTesto 24">
            <a:extLst>
              <a:ext uri="{FF2B5EF4-FFF2-40B4-BE49-F238E27FC236}">
                <a16:creationId xmlns:a16="http://schemas.microsoft.com/office/drawing/2014/main" id="{C91E8EB8-0329-7F6C-F441-6F9FC986F50B}"/>
              </a:ext>
            </a:extLst>
          </p:cNvPr>
          <p:cNvSpPr txBox="1"/>
          <p:nvPr/>
        </p:nvSpPr>
        <p:spPr>
          <a:xfrm>
            <a:off x="5483332" y="1249909"/>
            <a:ext cx="612668" cy="369332"/>
          </a:xfrm>
          <a:prstGeom prst="rect">
            <a:avLst/>
          </a:prstGeom>
          <a:noFill/>
        </p:spPr>
        <p:txBody>
          <a:bodyPr wrap="none" rtlCol="0">
            <a:spAutoFit/>
          </a:bodyPr>
          <a:lstStyle/>
          <a:p>
            <a:r>
              <a:rPr lang="it-IT"/>
              <a:t>High</a:t>
            </a:r>
            <a:endParaRPr lang="en-GB"/>
          </a:p>
        </p:txBody>
      </p:sp>
      <p:sp>
        <p:nvSpPr>
          <p:cNvPr id="26" name="CasellaDiTesto 25">
            <a:extLst>
              <a:ext uri="{FF2B5EF4-FFF2-40B4-BE49-F238E27FC236}">
                <a16:creationId xmlns:a16="http://schemas.microsoft.com/office/drawing/2014/main" id="{412C700B-8522-4572-8F94-20439341821F}"/>
              </a:ext>
            </a:extLst>
          </p:cNvPr>
          <p:cNvSpPr txBox="1"/>
          <p:nvPr/>
        </p:nvSpPr>
        <p:spPr>
          <a:xfrm>
            <a:off x="6365872" y="1249909"/>
            <a:ext cx="978153" cy="369332"/>
          </a:xfrm>
          <a:prstGeom prst="rect">
            <a:avLst/>
          </a:prstGeom>
          <a:noFill/>
        </p:spPr>
        <p:txBody>
          <a:bodyPr wrap="none" rtlCol="0">
            <a:spAutoFit/>
          </a:bodyPr>
          <a:lstStyle/>
          <a:p>
            <a:r>
              <a:rPr lang="it-IT"/>
              <a:t>Medium</a:t>
            </a:r>
            <a:endParaRPr lang="en-GB"/>
          </a:p>
        </p:txBody>
      </p:sp>
      <p:sp>
        <p:nvSpPr>
          <p:cNvPr id="27" name="CasellaDiTesto 26">
            <a:extLst>
              <a:ext uri="{FF2B5EF4-FFF2-40B4-BE49-F238E27FC236}">
                <a16:creationId xmlns:a16="http://schemas.microsoft.com/office/drawing/2014/main" id="{46D65539-C179-FF3A-95FC-14DD0097931B}"/>
              </a:ext>
            </a:extLst>
          </p:cNvPr>
          <p:cNvSpPr txBox="1"/>
          <p:nvPr/>
        </p:nvSpPr>
        <p:spPr>
          <a:xfrm>
            <a:off x="8059905" y="1256250"/>
            <a:ext cx="568489" cy="369332"/>
          </a:xfrm>
          <a:prstGeom prst="rect">
            <a:avLst/>
          </a:prstGeom>
          <a:noFill/>
        </p:spPr>
        <p:txBody>
          <a:bodyPr wrap="none" rtlCol="0">
            <a:spAutoFit/>
          </a:bodyPr>
          <a:lstStyle/>
          <a:p>
            <a:r>
              <a:rPr lang="it-IT"/>
              <a:t>Low</a:t>
            </a:r>
            <a:endParaRPr lang="en-GB"/>
          </a:p>
        </p:txBody>
      </p:sp>
    </p:spTree>
    <p:extLst>
      <p:ext uri="{BB962C8B-B14F-4D97-AF65-F5344CB8AC3E}">
        <p14:creationId xmlns:p14="http://schemas.microsoft.com/office/powerpoint/2010/main" val="129928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fade">
                                      <p:cBhvr>
                                        <p:cTn id="25" dur="500"/>
                                        <p:tgtEl>
                                          <p:spTgt spid="4">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animEffect transition="in" filter="fade">
                                      <p:cBhvr>
                                        <p:cTn id="53" dur="500"/>
                                        <p:tgtEl>
                                          <p:spTgt spid="4">
                                            <p:txEl>
                                              <p:pRg st="9" end="9"/>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10" end="10"/>
                                            </p:txEl>
                                          </p:spTgt>
                                        </p:tgtEl>
                                        <p:attrNameLst>
                                          <p:attrName>style.visibility</p:attrName>
                                        </p:attrNameLst>
                                      </p:cBhvr>
                                      <p:to>
                                        <p:strVal val="visible"/>
                                      </p:to>
                                    </p:set>
                                    <p:animEffect transition="in" filter="fade">
                                      <p:cBhvr>
                                        <p:cTn id="56" dur="500"/>
                                        <p:tgtEl>
                                          <p:spTgt spid="4">
                                            <p:txEl>
                                              <p:pRg st="10" end="10"/>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animEffect transition="in" filter="fade">
                                      <p:cBhvr>
                                        <p:cTn id="59" dur="500"/>
                                        <p:tgtEl>
                                          <p:spTgt spid="4">
                                            <p:txEl>
                                              <p:pRg st="11" end="11"/>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fade">
                                      <p:cBhvr>
                                        <p:cTn id="6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25" grpId="0"/>
      <p:bldP spid="26"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en-GB" sz="4000"/>
              <a:t>Earnings Optimization and Scenarios Comparison</a:t>
            </a:r>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p:pic>
        <p:nvPicPr>
          <p:cNvPr id="4" name="Elemento grafico 11">
            <a:extLst>
              <a:ext uri="{FF2B5EF4-FFF2-40B4-BE49-F238E27FC236}">
                <a16:creationId xmlns:a16="http://schemas.microsoft.com/office/drawing/2014/main" id="{36F12B82-A47C-2D66-566A-0A0D3CCD2279}"/>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7709" t="6423" r="9649" b="2687"/>
          <a:stretch/>
        </p:blipFill>
        <p:spPr>
          <a:xfrm>
            <a:off x="6183466" y="3287580"/>
            <a:ext cx="5314951" cy="2922721"/>
          </a:xfrm>
          <a:prstGeom prst="rect">
            <a:avLst/>
          </a:prstGeom>
        </p:spPr>
      </p:pic>
      <p:pic>
        <p:nvPicPr>
          <p:cNvPr id="6" name="Elemento grafico 9">
            <a:extLst>
              <a:ext uri="{FF2B5EF4-FFF2-40B4-BE49-F238E27FC236}">
                <a16:creationId xmlns:a16="http://schemas.microsoft.com/office/drawing/2014/main" id="{113A92A4-D80E-7655-EC20-2CBAEF107F0A}"/>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l="7709" t="6747" r="9649" b="2363"/>
          <a:stretch/>
        </p:blipFill>
        <p:spPr>
          <a:xfrm>
            <a:off x="693585" y="3287579"/>
            <a:ext cx="5314951" cy="2922722"/>
          </a:xfrm>
          <a:prstGeom prst="rect">
            <a:avLst/>
          </a:prstGeom>
        </p:spPr>
      </p:pic>
      <p:pic>
        <p:nvPicPr>
          <p:cNvPr id="7" name="Elemento grafico 11">
            <a:extLst>
              <a:ext uri="{FF2B5EF4-FFF2-40B4-BE49-F238E27FC236}">
                <a16:creationId xmlns:a16="http://schemas.microsoft.com/office/drawing/2014/main" id="{2F092515-C7E0-2840-7AE6-839EA1580E07}"/>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90350" t="39252" r="768" b="38292"/>
          <a:stretch/>
        </p:blipFill>
        <p:spPr>
          <a:xfrm>
            <a:off x="10385233" y="1880198"/>
            <a:ext cx="1113182" cy="1407381"/>
          </a:xfrm>
          <a:prstGeom prst="rect">
            <a:avLst/>
          </a:prstGeom>
        </p:spPr>
      </p:pic>
      <p:sp>
        <p:nvSpPr>
          <p:cNvPr id="8" name="CasellaDiTesto 7">
            <a:extLst>
              <a:ext uri="{FF2B5EF4-FFF2-40B4-BE49-F238E27FC236}">
                <a16:creationId xmlns:a16="http://schemas.microsoft.com/office/drawing/2014/main" id="{0B8195FD-2684-66B5-2856-F96F3C6F11E3}"/>
              </a:ext>
            </a:extLst>
          </p:cNvPr>
          <p:cNvSpPr txBox="1"/>
          <p:nvPr/>
        </p:nvSpPr>
        <p:spPr>
          <a:xfrm flipH="1">
            <a:off x="1066800" y="1058487"/>
            <a:ext cx="10058400" cy="369332"/>
          </a:xfrm>
          <a:prstGeom prst="rect">
            <a:avLst/>
          </a:prstGeom>
          <a:noFill/>
        </p:spPr>
        <p:txBody>
          <a:bodyPr wrap="square" rtlCol="0">
            <a:spAutoFit/>
          </a:bodyPr>
          <a:lstStyle/>
          <a:p>
            <a:r>
              <a:rPr lang="en-GB"/>
              <a:t>Coins per unit of time (C.U.T.) varying Q and </a:t>
            </a:r>
            <a:r>
              <a:rPr lang="en-GB" err="1"/>
              <a:t>vFraction</a:t>
            </a:r>
            <a:r>
              <a:rPr lang="en-GB"/>
              <a:t> factors</a:t>
            </a:r>
          </a:p>
        </p:txBody>
      </p:sp>
      <p:sp>
        <p:nvSpPr>
          <p:cNvPr id="9" name="CasellaDiTesto 8">
            <a:extLst>
              <a:ext uri="{FF2B5EF4-FFF2-40B4-BE49-F238E27FC236}">
                <a16:creationId xmlns:a16="http://schemas.microsoft.com/office/drawing/2014/main" id="{A6162AC0-EA9B-47D5-D896-04D7D733B388}"/>
              </a:ext>
            </a:extLst>
          </p:cNvPr>
          <p:cNvSpPr txBox="1"/>
          <p:nvPr/>
        </p:nvSpPr>
        <p:spPr>
          <a:xfrm>
            <a:off x="4933957" y="6041024"/>
            <a:ext cx="2499017" cy="338554"/>
          </a:xfrm>
          <a:prstGeom prst="rect">
            <a:avLst/>
          </a:prstGeom>
          <a:noFill/>
        </p:spPr>
        <p:txBody>
          <a:bodyPr wrap="none" rtlCol="0">
            <a:spAutoFit/>
          </a:bodyPr>
          <a:lstStyle/>
          <a:p>
            <a:r>
              <a:rPr lang="en-US" sz="1600" i="1"/>
              <a:t>Measurements</a:t>
            </a:r>
            <a:r>
              <a:rPr lang="it-IT" sz="1600" i="1"/>
              <a:t>  with 95% CI</a:t>
            </a:r>
            <a:endParaRPr lang="en-GB" sz="1600" i="1"/>
          </a:p>
        </p:txBody>
      </p:sp>
      <p:sp>
        <p:nvSpPr>
          <p:cNvPr id="10" name="CasellaDiTesto 9">
            <a:extLst>
              <a:ext uri="{FF2B5EF4-FFF2-40B4-BE49-F238E27FC236}">
                <a16:creationId xmlns:a16="http://schemas.microsoft.com/office/drawing/2014/main" id="{046B1D3C-5AE2-949E-2AB8-395016D8887F}"/>
              </a:ext>
            </a:extLst>
          </p:cNvPr>
          <p:cNvSpPr txBox="1"/>
          <p:nvPr/>
        </p:nvSpPr>
        <p:spPr>
          <a:xfrm>
            <a:off x="1066800" y="1595453"/>
            <a:ext cx="9191625" cy="1200329"/>
          </a:xfrm>
          <a:prstGeom prst="rect">
            <a:avLst/>
          </a:prstGeom>
          <a:noFill/>
        </p:spPr>
        <p:txBody>
          <a:bodyPr wrap="square" rtlCol="0">
            <a:spAutoFit/>
          </a:bodyPr>
          <a:lstStyle/>
          <a:p>
            <a:r>
              <a:rPr lang="en-US" b="1"/>
              <a:t>Results: </a:t>
            </a:r>
          </a:p>
          <a:p>
            <a:pPr marL="285750" indent="-285750">
              <a:buFont typeface="Arial" panose="020B0604020202020204" pitchFamily="34" charset="0"/>
              <a:buChar char="•"/>
            </a:pPr>
            <a:r>
              <a:rPr lang="en-US"/>
              <a:t>C.U.T. grows with increasing values of Q and decreasing </a:t>
            </a:r>
            <a:r>
              <a:rPr lang="en-US" err="1"/>
              <a:t>vFraction</a:t>
            </a:r>
            <a:endParaRPr lang="en-US"/>
          </a:p>
          <a:p>
            <a:pPr marL="285750" indent="-285750">
              <a:buFont typeface="Arial" panose="020B0604020202020204" pitchFamily="34" charset="0"/>
              <a:buChar char="•"/>
            </a:pPr>
            <a:r>
              <a:rPr lang="en-US"/>
              <a:t>As Q increases, different curves collapse towards the maximum</a:t>
            </a:r>
          </a:p>
          <a:p>
            <a:pPr marL="285750" indent="-285750">
              <a:buFont typeface="Arial" panose="020B0604020202020204" pitchFamily="34" charset="0"/>
              <a:buChar char="•"/>
            </a:pPr>
            <a:r>
              <a:rPr lang="en-US"/>
              <a:t>Varying mean inter-arrival time, same values of </a:t>
            </a:r>
            <a:r>
              <a:rPr lang="en-US" err="1"/>
              <a:t>vFraction</a:t>
            </a:r>
            <a:r>
              <a:rPr lang="en-US"/>
              <a:t> reach higher C.U.T.</a:t>
            </a:r>
          </a:p>
        </p:txBody>
      </p:sp>
      <p:sp>
        <p:nvSpPr>
          <p:cNvPr id="11" name="CasellaDiTesto 10">
            <a:extLst>
              <a:ext uri="{FF2B5EF4-FFF2-40B4-BE49-F238E27FC236}">
                <a16:creationId xmlns:a16="http://schemas.microsoft.com/office/drawing/2014/main" id="{77DD8071-A43D-8878-F3CC-5611CBD16648}"/>
              </a:ext>
            </a:extLst>
          </p:cNvPr>
          <p:cNvSpPr txBox="1"/>
          <p:nvPr/>
        </p:nvSpPr>
        <p:spPr>
          <a:xfrm>
            <a:off x="10568164" y="5406508"/>
            <a:ext cx="747320" cy="369332"/>
          </a:xfrm>
          <a:prstGeom prst="rect">
            <a:avLst/>
          </a:prstGeom>
          <a:noFill/>
        </p:spPr>
        <p:txBody>
          <a:bodyPr wrap="none" rtlCol="0">
            <a:spAutoFit/>
          </a:bodyPr>
          <a:lstStyle/>
          <a:p>
            <a:r>
              <a:rPr lang="el-GR"/>
              <a:t>λ</a:t>
            </a:r>
            <a:r>
              <a:rPr lang="it-IT"/>
              <a:t> = 20</a:t>
            </a:r>
            <a:endParaRPr lang="en-GB"/>
          </a:p>
        </p:txBody>
      </p:sp>
      <p:sp>
        <p:nvSpPr>
          <p:cNvPr id="12" name="CasellaDiTesto 11">
            <a:extLst>
              <a:ext uri="{FF2B5EF4-FFF2-40B4-BE49-F238E27FC236}">
                <a16:creationId xmlns:a16="http://schemas.microsoft.com/office/drawing/2014/main" id="{47930C99-4B10-3E71-37DC-513D2023EC01}"/>
              </a:ext>
            </a:extLst>
          </p:cNvPr>
          <p:cNvSpPr txBox="1"/>
          <p:nvPr/>
        </p:nvSpPr>
        <p:spPr>
          <a:xfrm>
            <a:off x="5086777" y="5406508"/>
            <a:ext cx="747320" cy="369332"/>
          </a:xfrm>
          <a:prstGeom prst="rect">
            <a:avLst/>
          </a:prstGeom>
          <a:noFill/>
        </p:spPr>
        <p:txBody>
          <a:bodyPr wrap="none" rtlCol="0">
            <a:spAutoFit/>
          </a:bodyPr>
          <a:lstStyle/>
          <a:p>
            <a:r>
              <a:rPr lang="el-GR"/>
              <a:t>λ</a:t>
            </a:r>
            <a:r>
              <a:rPr lang="it-IT"/>
              <a:t> = 60</a:t>
            </a:r>
            <a:endParaRPr lang="en-GB"/>
          </a:p>
        </p:txBody>
      </p:sp>
    </p:spTree>
    <p:extLst>
      <p:ext uri="{BB962C8B-B14F-4D97-AF65-F5344CB8AC3E}">
        <p14:creationId xmlns:p14="http://schemas.microsoft.com/office/powerpoint/2010/main" val="341237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en-GB" sz="4000"/>
              <a:t>Maximum Earning and Minimum Utilization</a:t>
            </a:r>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p:grpSp>
        <p:nvGrpSpPr>
          <p:cNvPr id="6" name="Gruppo 5">
            <a:extLst>
              <a:ext uri="{FF2B5EF4-FFF2-40B4-BE49-F238E27FC236}">
                <a16:creationId xmlns:a16="http://schemas.microsoft.com/office/drawing/2014/main" id="{7AEE0FF9-DE1E-DD84-EB59-C6FF75999F06}"/>
              </a:ext>
            </a:extLst>
          </p:cNvPr>
          <p:cNvGrpSpPr/>
          <p:nvPr/>
        </p:nvGrpSpPr>
        <p:grpSpPr>
          <a:xfrm>
            <a:off x="1066800" y="2759906"/>
            <a:ext cx="6519032" cy="3524248"/>
            <a:chOff x="3759200" y="2143127"/>
            <a:chExt cx="6519032" cy="3524248"/>
          </a:xfrm>
        </p:grpSpPr>
        <p:pic>
          <p:nvPicPr>
            <p:cNvPr id="3" name="Elemento grafico 15">
              <a:extLst>
                <a:ext uri="{FF2B5EF4-FFF2-40B4-BE49-F238E27FC236}">
                  <a16:creationId xmlns:a16="http://schemas.microsoft.com/office/drawing/2014/main" id="{B3D07D36-DC5A-5643-2971-000550274D5A}"/>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8861" t="5475" r="9379" b="6124"/>
            <a:stretch/>
          </p:blipFill>
          <p:spPr>
            <a:xfrm>
              <a:off x="3759200" y="2143127"/>
              <a:ext cx="6519032" cy="3524248"/>
            </a:xfrm>
            <a:prstGeom prst="rect">
              <a:avLst/>
            </a:prstGeom>
          </p:spPr>
        </p:pic>
        <p:pic>
          <p:nvPicPr>
            <p:cNvPr id="4" name="Elemento grafico 15">
              <a:extLst>
                <a:ext uri="{FF2B5EF4-FFF2-40B4-BE49-F238E27FC236}">
                  <a16:creationId xmlns:a16="http://schemas.microsoft.com/office/drawing/2014/main" id="{D9444B0D-540D-2D68-67FD-9C189D86E201}"/>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90193" t="43140" r="913" b="42231"/>
            <a:stretch/>
          </p:blipFill>
          <p:spPr>
            <a:xfrm>
              <a:off x="4319587" y="2628900"/>
              <a:ext cx="1088708" cy="895350"/>
            </a:xfrm>
            <a:prstGeom prst="rect">
              <a:avLst/>
            </a:prstGeom>
          </p:spPr>
        </p:pic>
      </p:grpSp>
      <p:sp>
        <p:nvSpPr>
          <p:cNvPr id="7" name="CasellaDiTesto 6">
            <a:extLst>
              <a:ext uri="{FF2B5EF4-FFF2-40B4-BE49-F238E27FC236}">
                <a16:creationId xmlns:a16="http://schemas.microsoft.com/office/drawing/2014/main" id="{ACFDD0C0-7011-E0A6-208D-24DE3AA721FF}"/>
              </a:ext>
            </a:extLst>
          </p:cNvPr>
          <p:cNvSpPr txBox="1"/>
          <p:nvPr/>
        </p:nvSpPr>
        <p:spPr>
          <a:xfrm>
            <a:off x="1066800" y="1322952"/>
            <a:ext cx="10058400" cy="1200329"/>
          </a:xfrm>
          <a:prstGeom prst="rect">
            <a:avLst/>
          </a:prstGeom>
          <a:noFill/>
        </p:spPr>
        <p:txBody>
          <a:bodyPr wrap="square" rtlCol="0">
            <a:spAutoFit/>
          </a:bodyPr>
          <a:lstStyle/>
          <a:p>
            <a:pPr marL="285750" indent="-285750">
              <a:buFont typeface="Arial" panose="020B0604020202020204" pitchFamily="34" charset="0"/>
              <a:buChar char="•"/>
            </a:pPr>
            <a:r>
              <a:rPr lang="it-IT"/>
              <a:t>T </a:t>
            </a:r>
            <a:r>
              <a:rPr lang="en-US"/>
              <a:t>factor</a:t>
            </a:r>
            <a:r>
              <a:rPr lang="it-IT"/>
              <a:t> </a:t>
            </a:r>
            <a:r>
              <a:rPr lang="en-US"/>
              <a:t>doesn’t</a:t>
            </a:r>
            <a:r>
              <a:rPr lang="it-IT"/>
              <a:t> impact </a:t>
            </a:r>
            <a:r>
              <a:rPr lang="en-US"/>
              <a:t>heavily</a:t>
            </a:r>
            <a:r>
              <a:rPr lang="it-IT"/>
              <a:t> on </a:t>
            </a:r>
            <a:r>
              <a:rPr lang="en-US"/>
              <a:t>earnings</a:t>
            </a:r>
          </a:p>
          <a:p>
            <a:pPr marL="285750" indent="-285750">
              <a:buFont typeface="Arial" panose="020B0604020202020204" pitchFamily="34" charset="0"/>
              <a:buChar char="•"/>
            </a:pPr>
            <a:r>
              <a:rPr lang="en-US"/>
              <a:t>Utilization considered as metric of cost for the owner</a:t>
            </a:r>
          </a:p>
          <a:p>
            <a:pPr marL="285750" indent="-285750">
              <a:buFont typeface="Arial" panose="020B0604020202020204" pitchFamily="34" charset="0"/>
              <a:buChar char="•"/>
            </a:pPr>
            <a:r>
              <a:rPr lang="en-GB"/>
              <a:t>The curves are the ones with coins per unit of time over 90% of the maximum</a:t>
            </a:r>
          </a:p>
          <a:p>
            <a:pPr marL="285750" indent="-285750">
              <a:buFont typeface="Arial" panose="020B0604020202020204" pitchFamily="34" charset="0"/>
              <a:buChar char="•"/>
            </a:pPr>
            <a:r>
              <a:rPr lang="en-GB"/>
              <a:t>The objective is to minimize the cost maintaining an acceptable C.U.T.</a:t>
            </a:r>
          </a:p>
        </p:txBody>
      </p:sp>
      <p:sp>
        <p:nvSpPr>
          <p:cNvPr id="8" name="CasellaDiTesto 7">
            <a:extLst>
              <a:ext uri="{FF2B5EF4-FFF2-40B4-BE49-F238E27FC236}">
                <a16:creationId xmlns:a16="http://schemas.microsoft.com/office/drawing/2014/main" id="{5C266E81-3F93-7BA2-8999-7038386B9CE2}"/>
              </a:ext>
            </a:extLst>
          </p:cNvPr>
          <p:cNvSpPr txBox="1"/>
          <p:nvPr/>
        </p:nvSpPr>
        <p:spPr>
          <a:xfrm>
            <a:off x="7585832" y="5489518"/>
            <a:ext cx="4329943" cy="646331"/>
          </a:xfrm>
          <a:prstGeom prst="rect">
            <a:avLst/>
          </a:prstGeom>
          <a:noFill/>
        </p:spPr>
        <p:txBody>
          <a:bodyPr wrap="square" rtlCol="0">
            <a:spAutoFit/>
          </a:bodyPr>
          <a:lstStyle/>
          <a:p>
            <a:pPr marL="285750" indent="-285750">
              <a:buFont typeface="Wingdings" panose="05000000000000000000" pitchFamily="2" charset="2"/>
              <a:buChar char="ü"/>
            </a:pPr>
            <a:r>
              <a:rPr lang="en-US" i="1"/>
              <a:t>Factor Q is fixed at 15 minutes (best case)</a:t>
            </a:r>
          </a:p>
          <a:p>
            <a:pPr marL="285750" indent="-285750">
              <a:buFont typeface="Wingdings" panose="05000000000000000000" pitchFamily="2" charset="2"/>
              <a:buChar char="ü"/>
            </a:pPr>
            <a:r>
              <a:rPr lang="en-US" sz="1800" i="1"/>
              <a:t>Measurements</a:t>
            </a:r>
            <a:r>
              <a:rPr lang="it-IT" sz="1800" i="1"/>
              <a:t>  with 95% CI</a:t>
            </a:r>
            <a:endParaRPr lang="en-GB" sz="1800" i="1"/>
          </a:p>
        </p:txBody>
      </p:sp>
      <p:sp>
        <p:nvSpPr>
          <p:cNvPr id="10" name="CasellaDiTesto 9">
            <a:extLst>
              <a:ext uri="{FF2B5EF4-FFF2-40B4-BE49-F238E27FC236}">
                <a16:creationId xmlns:a16="http://schemas.microsoft.com/office/drawing/2014/main" id="{A89E99F4-FE69-5580-3D2A-A3F218F3FA3F}"/>
              </a:ext>
            </a:extLst>
          </p:cNvPr>
          <p:cNvSpPr txBox="1"/>
          <p:nvPr/>
        </p:nvSpPr>
        <p:spPr>
          <a:xfrm>
            <a:off x="7585832" y="2926020"/>
            <a:ext cx="3629025" cy="2308324"/>
          </a:xfrm>
          <a:prstGeom prst="rect">
            <a:avLst/>
          </a:prstGeom>
          <a:noFill/>
        </p:spPr>
        <p:txBody>
          <a:bodyPr wrap="square">
            <a:spAutoFit/>
          </a:bodyPr>
          <a:lstStyle/>
          <a:p>
            <a:r>
              <a:rPr lang="en-US" b="1"/>
              <a:t>Results: </a:t>
            </a:r>
          </a:p>
          <a:p>
            <a:pPr marL="285750" indent="-285750">
              <a:buFont typeface="Arial" panose="020B0604020202020204" pitchFamily="34" charset="0"/>
              <a:buChar char="•"/>
            </a:pPr>
            <a:r>
              <a:rPr lang="en-US"/>
              <a:t>Utilization decreases with increasing </a:t>
            </a:r>
            <a:r>
              <a:rPr lang="en-US" err="1"/>
              <a:t>vFraction</a:t>
            </a:r>
            <a:r>
              <a:rPr lang="en-US"/>
              <a:t> and decreasing T</a:t>
            </a:r>
          </a:p>
          <a:p>
            <a:pPr marL="285750" indent="-285750">
              <a:buFont typeface="Arial" panose="020B0604020202020204" pitchFamily="34" charset="0"/>
              <a:buChar char="•"/>
            </a:pPr>
            <a:r>
              <a:rPr lang="en-US"/>
              <a:t>Different scenarios show the same trend but different values</a:t>
            </a:r>
          </a:p>
          <a:p>
            <a:pPr marL="285750" indent="-285750">
              <a:buFont typeface="Arial" panose="020B0604020202020204" pitchFamily="34" charset="0"/>
              <a:buChar char="•"/>
            </a:pPr>
            <a:r>
              <a:rPr lang="en-US"/>
              <a:t>Changing Q the number of acceptable curves decreases</a:t>
            </a:r>
          </a:p>
        </p:txBody>
      </p:sp>
    </p:spTree>
    <p:extLst>
      <p:ext uri="{BB962C8B-B14F-4D97-AF65-F5344CB8AC3E}">
        <p14:creationId xmlns:p14="http://schemas.microsoft.com/office/powerpoint/2010/main" val="3551312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9AFB7-2C2D-82E4-D0CD-57167D0B1DAC}"/>
              </a:ext>
            </a:extLst>
          </p:cNvPr>
          <p:cNvSpPr>
            <a:spLocks noGrp="1"/>
          </p:cNvSpPr>
          <p:nvPr>
            <p:ph type="title" idx="4294967295"/>
          </p:nvPr>
        </p:nvSpPr>
        <p:spPr>
          <a:xfrm>
            <a:off x="1066800" y="255441"/>
            <a:ext cx="10058400" cy="720000"/>
          </a:xfrm>
        </p:spPr>
        <p:txBody>
          <a:bodyPr>
            <a:normAutofit/>
          </a:bodyPr>
          <a:lstStyle/>
          <a:p>
            <a:r>
              <a:rPr lang="en-GB" sz="4000"/>
              <a:t>Single arrivals vs Bulk arrivals</a:t>
            </a:r>
          </a:p>
        </p:txBody>
      </p:sp>
      <p:cxnSp>
        <p:nvCxnSpPr>
          <p:cNvPr id="5" name="Connettore diritto 4">
            <a:extLst>
              <a:ext uri="{FF2B5EF4-FFF2-40B4-BE49-F238E27FC236}">
                <a16:creationId xmlns:a16="http://schemas.microsoft.com/office/drawing/2014/main" id="{8C69487F-FE4B-D6EA-DE82-D62BDD9BF88B}"/>
              </a:ext>
            </a:extLst>
          </p:cNvPr>
          <p:cNvCxnSpPr>
            <a:cxnSpLocks/>
          </p:cNvCxnSpPr>
          <p:nvPr/>
        </p:nvCxnSpPr>
        <p:spPr>
          <a:xfrm>
            <a:off x="1066800" y="975441"/>
            <a:ext cx="10058400" cy="0"/>
          </a:xfrm>
          <a:prstGeom prst="line">
            <a:avLst/>
          </a:prstGeom>
          <a:ln w="28575">
            <a:solidFill>
              <a:schemeClr val="accent2"/>
            </a:solidFill>
          </a:ln>
        </p:spPr>
        <p:style>
          <a:lnRef idx="1">
            <a:schemeClr val="accent3"/>
          </a:lnRef>
          <a:fillRef idx="0">
            <a:schemeClr val="accent3"/>
          </a:fillRef>
          <a:effectRef idx="0">
            <a:schemeClr val="accent3"/>
          </a:effectRef>
          <a:fontRef idx="minor">
            <a:schemeClr val="tx1"/>
          </a:fontRef>
        </p:style>
      </p:cxnSp>
      <p:pic>
        <p:nvPicPr>
          <p:cNvPr id="10" name="Elemento grafico 21">
            <a:extLst>
              <a:ext uri="{FF2B5EF4-FFF2-40B4-BE49-F238E27FC236}">
                <a16:creationId xmlns:a16="http://schemas.microsoft.com/office/drawing/2014/main" id="{8690E2CE-7CDD-5957-F637-3B7C8D58DB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1714" y="2959359"/>
            <a:ext cx="3893486" cy="2923200"/>
          </a:xfrm>
          <a:prstGeom prst="rect">
            <a:avLst/>
          </a:prstGeom>
        </p:spPr>
      </p:pic>
      <p:grpSp>
        <p:nvGrpSpPr>
          <p:cNvPr id="15" name="Gruppo 14">
            <a:extLst>
              <a:ext uri="{FF2B5EF4-FFF2-40B4-BE49-F238E27FC236}">
                <a16:creationId xmlns:a16="http://schemas.microsoft.com/office/drawing/2014/main" id="{F96C5E77-BC17-6601-03CD-DAEB2D0C7119}"/>
              </a:ext>
            </a:extLst>
          </p:cNvPr>
          <p:cNvGrpSpPr/>
          <p:nvPr/>
        </p:nvGrpSpPr>
        <p:grpSpPr>
          <a:xfrm>
            <a:off x="1066800" y="2959359"/>
            <a:ext cx="5169696" cy="2923200"/>
            <a:chOff x="1066800" y="3256922"/>
            <a:chExt cx="5169696" cy="2923200"/>
          </a:xfrm>
        </p:grpSpPr>
        <p:grpSp>
          <p:nvGrpSpPr>
            <p:cNvPr id="9" name="Gruppo 8">
              <a:extLst>
                <a:ext uri="{FF2B5EF4-FFF2-40B4-BE49-F238E27FC236}">
                  <a16:creationId xmlns:a16="http://schemas.microsoft.com/office/drawing/2014/main" id="{6B3C5CF5-E292-0322-9659-C46D9BB9041A}"/>
                </a:ext>
              </a:extLst>
            </p:cNvPr>
            <p:cNvGrpSpPr/>
            <p:nvPr/>
          </p:nvGrpSpPr>
          <p:grpSpPr>
            <a:xfrm>
              <a:off x="1066800" y="3256922"/>
              <a:ext cx="5169696" cy="2923200"/>
              <a:chOff x="3619498" y="2444031"/>
              <a:chExt cx="5169696" cy="2923200"/>
            </a:xfrm>
          </p:grpSpPr>
          <p:pic>
            <p:nvPicPr>
              <p:cNvPr id="6" name="Elemento grafico 18">
                <a:extLst>
                  <a:ext uri="{FF2B5EF4-FFF2-40B4-BE49-F238E27FC236}">
                    <a16:creationId xmlns:a16="http://schemas.microsoft.com/office/drawing/2014/main" id="{8E69B344-D82B-A0E4-36A7-E942A3ED696E}"/>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9535" t="5488" r="9820" b="3310"/>
              <a:stretch/>
            </p:blipFill>
            <p:spPr>
              <a:xfrm>
                <a:off x="3619498" y="2444031"/>
                <a:ext cx="5169696" cy="2923200"/>
              </a:xfrm>
              <a:prstGeom prst="rect">
                <a:avLst/>
              </a:prstGeom>
            </p:spPr>
          </p:pic>
          <p:pic>
            <p:nvPicPr>
              <p:cNvPr id="7" name="Elemento grafico 18">
                <a:extLst>
                  <a:ext uri="{FF2B5EF4-FFF2-40B4-BE49-F238E27FC236}">
                    <a16:creationId xmlns:a16="http://schemas.microsoft.com/office/drawing/2014/main" id="{6C45D5B3-4CB9-A10F-FBAD-B8EEE898581C}"/>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90154" t="42841" r="1131" b="41907"/>
              <a:stretch/>
            </p:blipFill>
            <p:spPr>
              <a:xfrm>
                <a:off x="7504113" y="3918423"/>
                <a:ext cx="890636" cy="779308"/>
              </a:xfrm>
              <a:prstGeom prst="rect">
                <a:avLst/>
              </a:prstGeom>
            </p:spPr>
          </p:pic>
        </p:grpSp>
        <p:sp>
          <p:nvSpPr>
            <p:cNvPr id="11" name="CasellaDiTesto 10">
              <a:extLst>
                <a:ext uri="{FF2B5EF4-FFF2-40B4-BE49-F238E27FC236}">
                  <a16:creationId xmlns:a16="http://schemas.microsoft.com/office/drawing/2014/main" id="{41426037-9C6B-A0AC-8AE4-AA831CAA5E1B}"/>
                </a:ext>
              </a:extLst>
            </p:cNvPr>
            <p:cNvSpPr txBox="1"/>
            <p:nvPr/>
          </p:nvSpPr>
          <p:spPr>
            <a:xfrm>
              <a:off x="4479131" y="5680210"/>
              <a:ext cx="1712120" cy="246221"/>
            </a:xfrm>
            <a:prstGeom prst="rect">
              <a:avLst/>
            </a:prstGeom>
            <a:solidFill>
              <a:schemeClr val="bg1"/>
            </a:solidFill>
          </p:spPr>
          <p:txBody>
            <a:bodyPr wrap="square" rtlCol="0">
              <a:spAutoFit/>
            </a:bodyPr>
            <a:lstStyle/>
            <a:p>
              <a:pPr algn="ctr"/>
              <a:r>
                <a:rPr lang="en-US" sz="1000" i="1" kern="1200">
                  <a:solidFill>
                    <a:srgbClr val="000000"/>
                  </a:solidFill>
                  <a:effectLst/>
                  <a:latin typeface="Calibri" panose="020F0502020204030204" pitchFamily="34" charset="0"/>
                  <a:ea typeface="+mn-ea"/>
                  <a:cs typeface="+mn-cs"/>
                </a:rPr>
                <a:t>Measurements</a:t>
              </a:r>
              <a:r>
                <a:rPr lang="it-IT" sz="1000" i="1" kern="1200">
                  <a:solidFill>
                    <a:srgbClr val="000000"/>
                  </a:solidFill>
                  <a:effectLst/>
                  <a:latin typeface="Calibri" panose="020F0502020204030204" pitchFamily="34" charset="0"/>
                  <a:ea typeface="+mn-ea"/>
                  <a:cs typeface="+mn-cs"/>
                </a:rPr>
                <a:t> with 95% CI</a:t>
              </a:r>
              <a:endParaRPr lang="en-GB" sz="1000">
                <a:effectLst/>
              </a:endParaRPr>
            </a:p>
          </p:txBody>
        </p:sp>
      </p:grpSp>
      <p:sp>
        <p:nvSpPr>
          <p:cNvPr id="12" name="CasellaDiTesto 11">
            <a:extLst>
              <a:ext uri="{FF2B5EF4-FFF2-40B4-BE49-F238E27FC236}">
                <a16:creationId xmlns:a16="http://schemas.microsoft.com/office/drawing/2014/main" id="{BCA6C4CD-646C-A947-19CE-EEC177E32511}"/>
              </a:ext>
            </a:extLst>
          </p:cNvPr>
          <p:cNvSpPr txBox="1"/>
          <p:nvPr/>
        </p:nvSpPr>
        <p:spPr>
          <a:xfrm>
            <a:off x="1066800" y="1326109"/>
            <a:ext cx="10058400" cy="1477328"/>
          </a:xfrm>
          <a:prstGeom prst="rect">
            <a:avLst/>
          </a:prstGeom>
          <a:noFill/>
        </p:spPr>
        <p:txBody>
          <a:bodyPr wrap="square" rtlCol="0">
            <a:spAutoFit/>
          </a:bodyPr>
          <a:lstStyle/>
          <a:p>
            <a:r>
              <a:rPr lang="en-US" b="1"/>
              <a:t>Results:</a:t>
            </a:r>
          </a:p>
          <a:p>
            <a:pPr marL="285750" indent="-285750">
              <a:buFont typeface="Arial" panose="020B0604020202020204" pitchFamily="34" charset="0"/>
              <a:buChar char="•"/>
            </a:pPr>
            <a:r>
              <a:rPr lang="en-US"/>
              <a:t>For low values of Q, bulk reaches higher values of C.U.T.</a:t>
            </a:r>
          </a:p>
          <a:p>
            <a:pPr marL="285750" indent="-285750">
              <a:buFont typeface="Arial" panose="020B0604020202020204" pitchFamily="34" charset="0"/>
              <a:buChar char="•"/>
            </a:pPr>
            <a:r>
              <a:rPr lang="en-US"/>
              <a:t>For high values of Q, single reaches higher values of C.U.T.</a:t>
            </a:r>
          </a:p>
          <a:p>
            <a:pPr marL="285750" indent="-285750">
              <a:buFont typeface="Arial" panose="020B0604020202020204" pitchFamily="34" charset="0"/>
              <a:buChar char="•"/>
            </a:pPr>
            <a:r>
              <a:rPr lang="en-US"/>
              <a:t>The intersection point moves towards higher Q values with increasing values of </a:t>
            </a:r>
            <a:r>
              <a:rPr lang="en-US" err="1"/>
              <a:t>vFraction</a:t>
            </a:r>
            <a:endParaRPr lang="en-US"/>
          </a:p>
          <a:p>
            <a:pPr marL="285750" indent="-285750">
              <a:buFont typeface="Arial" panose="020B0604020202020204" pitchFamily="34" charset="0"/>
              <a:buChar char="•"/>
            </a:pPr>
            <a:r>
              <a:rPr lang="en-US"/>
              <a:t>The intersection point moves towards lower Q values increasing the load, fixing </a:t>
            </a:r>
            <a:r>
              <a:rPr lang="en-US" err="1"/>
              <a:t>vFraction</a:t>
            </a:r>
            <a:endParaRPr lang="en-US"/>
          </a:p>
        </p:txBody>
      </p:sp>
      <p:sp>
        <p:nvSpPr>
          <p:cNvPr id="13" name="Parentesi graffa chiusa 12">
            <a:extLst>
              <a:ext uri="{FF2B5EF4-FFF2-40B4-BE49-F238E27FC236}">
                <a16:creationId xmlns:a16="http://schemas.microsoft.com/office/drawing/2014/main" id="{D7E55362-CC06-E2B4-E057-CF38DE54C8F2}"/>
              </a:ext>
            </a:extLst>
          </p:cNvPr>
          <p:cNvSpPr/>
          <p:nvPr/>
        </p:nvSpPr>
        <p:spPr>
          <a:xfrm>
            <a:off x="6900050" y="1634927"/>
            <a:ext cx="203073" cy="573286"/>
          </a:xfrm>
          <a:prstGeom prst="rightBrace">
            <a:avLst>
              <a:gd name="adj1" fmla="val 4595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CasellaDiTesto 13">
            <a:extLst>
              <a:ext uri="{FF2B5EF4-FFF2-40B4-BE49-F238E27FC236}">
                <a16:creationId xmlns:a16="http://schemas.microsoft.com/office/drawing/2014/main" id="{F710172C-D0C2-5192-CE68-80983E8EB282}"/>
              </a:ext>
            </a:extLst>
          </p:cNvPr>
          <p:cNvSpPr txBox="1"/>
          <p:nvPr/>
        </p:nvSpPr>
        <p:spPr>
          <a:xfrm>
            <a:off x="7204118" y="1736904"/>
            <a:ext cx="3662734" cy="369332"/>
          </a:xfrm>
          <a:prstGeom prst="rect">
            <a:avLst/>
          </a:prstGeom>
          <a:noFill/>
        </p:spPr>
        <p:txBody>
          <a:bodyPr wrap="none" rtlCol="0">
            <a:spAutoFit/>
          </a:bodyPr>
          <a:lstStyle/>
          <a:p>
            <a:r>
              <a:rPr lang="en-US"/>
              <a:t>Due to irregular trend of bulk arrivals</a:t>
            </a:r>
          </a:p>
        </p:txBody>
      </p:sp>
      <p:sp>
        <p:nvSpPr>
          <p:cNvPr id="17" name="CasellaDiTesto 16">
            <a:extLst>
              <a:ext uri="{FF2B5EF4-FFF2-40B4-BE49-F238E27FC236}">
                <a16:creationId xmlns:a16="http://schemas.microsoft.com/office/drawing/2014/main" id="{7A7D38BC-2BF0-3BF7-7AE4-8CB86ED8C482}"/>
              </a:ext>
            </a:extLst>
          </p:cNvPr>
          <p:cNvSpPr txBox="1"/>
          <p:nvPr/>
        </p:nvSpPr>
        <p:spPr>
          <a:xfrm>
            <a:off x="1535109" y="5818520"/>
            <a:ext cx="4560891" cy="261610"/>
          </a:xfrm>
          <a:prstGeom prst="rect">
            <a:avLst/>
          </a:prstGeom>
          <a:noFill/>
        </p:spPr>
        <p:txBody>
          <a:bodyPr wrap="square">
            <a:spAutoFit/>
          </a:bodyPr>
          <a:lstStyle/>
          <a:p>
            <a:r>
              <a:rPr lang="en-US" sz="1100"/>
              <a:t>C.U.T. metrics for different </a:t>
            </a:r>
            <a:r>
              <a:rPr lang="en-US" sz="1100" err="1"/>
              <a:t>vFractions</a:t>
            </a:r>
            <a:r>
              <a:rPr lang="en-US" sz="1100"/>
              <a:t> and Q values for both types of arrivals</a:t>
            </a:r>
          </a:p>
        </p:txBody>
      </p:sp>
      <p:sp>
        <p:nvSpPr>
          <p:cNvPr id="40" name="Arco 39">
            <a:extLst>
              <a:ext uri="{FF2B5EF4-FFF2-40B4-BE49-F238E27FC236}">
                <a16:creationId xmlns:a16="http://schemas.microsoft.com/office/drawing/2014/main" id="{BE80B206-B339-62F6-7F78-A7F227710539}"/>
              </a:ext>
            </a:extLst>
          </p:cNvPr>
          <p:cNvSpPr/>
          <p:nvPr/>
        </p:nvSpPr>
        <p:spPr>
          <a:xfrm rot="3622858">
            <a:off x="9715682" y="2051547"/>
            <a:ext cx="1885613" cy="1454265"/>
          </a:xfrm>
          <a:prstGeom prst="arc">
            <a:avLst>
              <a:gd name="adj1" fmla="val 13165559"/>
              <a:gd name="adj2" fmla="val 854516"/>
            </a:avLst>
          </a:prstGeom>
          <a:ln>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1180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fade">
                                      <p:cBhvr>
                                        <p:cTn id="15" dur="500"/>
                                        <p:tgtEl>
                                          <p:spTgt spid="1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500"/>
                                        <p:tgtEl>
                                          <p:spTgt spid="1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animEffect transition="in" filter="fade">
                                      <p:cBhvr>
                                        <p:cTn id="37" dur="500"/>
                                        <p:tgtEl>
                                          <p:spTgt spid="12">
                                            <p:txEl>
                                              <p:pRg st="3" end="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xEl>
                                              <p:pRg st="4" end="4"/>
                                            </p:txEl>
                                          </p:spTgt>
                                        </p:tgtEl>
                                        <p:attrNameLst>
                                          <p:attrName>style.visibility</p:attrName>
                                        </p:attrNameLst>
                                      </p:cBhvr>
                                      <p:to>
                                        <p:strVal val="visible"/>
                                      </p:to>
                                    </p:set>
                                    <p:animEffect transition="in" filter="fade">
                                      <p:cBhvr>
                                        <p:cTn id="40"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40" grpId="0" animBg="1"/>
    </p:bldLst>
  </p:timing>
</p:sld>
</file>

<file path=ppt/theme/theme1.xml><?xml version="1.0" encoding="utf-8"?>
<a:theme xmlns:a="http://schemas.openxmlformats.org/drawingml/2006/main" name="Retrospettivo">
  <a:themeElements>
    <a:clrScheme name="Retrospettivo">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C858D756E8B9A42BEA627F5AA94DA0F" ma:contentTypeVersion="16" ma:contentTypeDescription="Create a new document." ma:contentTypeScope="" ma:versionID="7d066f6f1424883ede3f3ad42ecdd778">
  <xsd:schema xmlns:xsd="http://www.w3.org/2001/XMLSchema" xmlns:xs="http://www.w3.org/2001/XMLSchema" xmlns:p="http://schemas.microsoft.com/office/2006/metadata/properties" xmlns:ns3="7bd97606-601a-4b9f-8a6b-43b6b171de71" xmlns:ns4="2f2362d9-1d70-4880-8b0c-0794ed068321" targetNamespace="http://schemas.microsoft.com/office/2006/metadata/properties" ma:root="true" ma:fieldsID="6549ad5bd80d6a177328da7bb85ed36b" ns3:_="" ns4:_="">
    <xsd:import namespace="7bd97606-601a-4b9f-8a6b-43b6b171de71"/>
    <xsd:import namespace="2f2362d9-1d70-4880-8b0c-0794ed068321"/>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4:SharedWithUsers" minOccurs="0"/>
                <xsd:element ref="ns4:SharedWithDetails" minOccurs="0"/>
                <xsd:element ref="ns4:SharingHintHash" minOccurs="0"/>
                <xsd:element ref="ns3:MediaLengthInSeconds" minOccurs="0"/>
                <xsd:element ref="ns3:MediaServiceLocation"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97606-601a-4b9f-8a6b-43b6b171de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_activity" ma:index="23"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f2362d9-1d70-4880-8b0c-0794ed06832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7bd97606-601a-4b9f-8a6b-43b6b171de71" xsi:nil="true"/>
  </documentManagement>
</p:properties>
</file>

<file path=customXml/itemProps1.xml><?xml version="1.0" encoding="utf-8"?>
<ds:datastoreItem xmlns:ds="http://schemas.openxmlformats.org/officeDocument/2006/customXml" ds:itemID="{8F4AA9BA-9D3B-4B8F-AAEA-0AC29C8C6F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97606-601a-4b9f-8a6b-43b6b171de71"/>
    <ds:schemaRef ds:uri="2f2362d9-1d70-4880-8b0c-0794ed0683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E0C2C7-9566-4A9A-96B6-60D3D293F272}">
  <ds:schemaRefs>
    <ds:schemaRef ds:uri="http://schemas.microsoft.com/sharepoint/v3/contenttype/forms"/>
  </ds:schemaRefs>
</ds:datastoreItem>
</file>

<file path=customXml/itemProps3.xml><?xml version="1.0" encoding="utf-8"?>
<ds:datastoreItem xmlns:ds="http://schemas.openxmlformats.org/officeDocument/2006/customXml" ds:itemID="{32C3AD61-C81A-446F-B98D-DAF129DCE185}">
  <ds:schemaRefs>
    <ds:schemaRef ds:uri="http://schemas.openxmlformats.org/package/2006/metadata/core-properties"/>
    <ds:schemaRef ds:uri="http://schemas.microsoft.com/office/infopath/2007/PartnerControls"/>
    <ds:schemaRef ds:uri="http://purl.org/dc/terms/"/>
    <ds:schemaRef ds:uri="http://schemas.microsoft.com/office/2006/documentManagement/types"/>
    <ds:schemaRef ds:uri="http://purl.org/dc/elements/1.1/"/>
    <ds:schemaRef ds:uri="http://www.w3.org/XML/1998/namespace"/>
    <ds:schemaRef ds:uri="http://schemas.microsoft.com/office/2006/metadata/properties"/>
    <ds:schemaRef ds:uri="2f2362d9-1d70-4880-8b0c-0794ed068321"/>
    <ds:schemaRef ds:uri="7bd97606-601a-4b9f-8a6b-43b6b171de71"/>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1094</Words>
  <Application>Microsoft Office PowerPoint</Application>
  <PresentationFormat>Widescreen</PresentationFormat>
  <Paragraphs>149</Paragraphs>
  <Slides>10</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10</vt:i4>
      </vt:variant>
    </vt:vector>
  </HeadingPairs>
  <TitlesOfParts>
    <vt:vector size="16" baseType="lpstr">
      <vt:lpstr>Arial</vt:lpstr>
      <vt:lpstr>Calibri</vt:lpstr>
      <vt:lpstr>Calibri Light</vt:lpstr>
      <vt:lpstr>Cambria Math</vt:lpstr>
      <vt:lpstr>Wingdings</vt:lpstr>
      <vt:lpstr>Retrospettivo</vt:lpstr>
      <vt:lpstr>Merry Go Round Project</vt:lpstr>
      <vt:lpstr>Introduction and Modeling</vt:lpstr>
      <vt:lpstr>Introduction and Modeling</vt:lpstr>
      <vt:lpstr>Implementation</vt:lpstr>
      <vt:lpstr>Verification</vt:lpstr>
      <vt:lpstr>Calibration and 2kr factorial analysis</vt:lpstr>
      <vt:lpstr>Earnings Optimization and Scenarios Comparison</vt:lpstr>
      <vt:lpstr>Maximum Earning and Minimum Utilization</vt:lpstr>
      <vt:lpstr>Single arrivals vs Bulk arrivals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Merry Go Round Project</dc:title>
  <dc:creator>Federico Cristofani</dc:creator>
  <cp:lastModifiedBy>Matteo Guidotti</cp:lastModifiedBy>
  <cp:revision>1</cp:revision>
  <dcterms:created xsi:type="dcterms:W3CDTF">2023-01-09T16:55:37Z</dcterms:created>
  <dcterms:modified xsi:type="dcterms:W3CDTF">2023-02-07T09:16:41Z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0x0101005C858D756E8B9A42BEA627F5AA94DA0F</vt:lpwstr>
  </property>
</Properties>
</file>