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11/21/2021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11/21/2021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it-IT"/>
              <a:t>Fare clic per modificare lo stile del titolo dello schema</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11/21/2021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11/21/2021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11/21/2021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646F80-7F5E-43A0-8DFA-913D90AAB492}"/>
              </a:ext>
            </a:extLst>
          </p:cNvPr>
          <p:cNvSpPr>
            <a:spLocks noGrp="1"/>
          </p:cNvSpPr>
          <p:nvPr>
            <p:ph type="ctrTitle"/>
          </p:nvPr>
        </p:nvSpPr>
        <p:spPr/>
        <p:txBody>
          <a:bodyPr/>
          <a:lstStyle/>
          <a:p>
            <a:r>
              <a:rPr lang="it-IT" b="1" dirty="0">
                <a:solidFill>
                  <a:schemeClr val="tx2">
                    <a:lumMod val="75000"/>
                    <a:lumOff val="25000"/>
                  </a:schemeClr>
                </a:solidFill>
              </a:rPr>
              <a:t>ROUTER</a:t>
            </a:r>
          </a:p>
        </p:txBody>
      </p:sp>
      <p:sp>
        <p:nvSpPr>
          <p:cNvPr id="3" name="Sottotitolo 2">
            <a:extLst>
              <a:ext uri="{FF2B5EF4-FFF2-40B4-BE49-F238E27FC236}">
                <a16:creationId xmlns:a16="http://schemas.microsoft.com/office/drawing/2014/main" id="{C3F54272-7800-4727-9E56-B65DB3193329}"/>
              </a:ext>
            </a:extLst>
          </p:cNvPr>
          <p:cNvSpPr>
            <a:spLocks noGrp="1"/>
          </p:cNvSpPr>
          <p:nvPr>
            <p:ph type="subTitle" idx="1"/>
          </p:nvPr>
        </p:nvSpPr>
        <p:spPr/>
        <p:txBody>
          <a:bodyPr/>
          <a:lstStyle/>
          <a:p>
            <a:r>
              <a:rPr lang="it-IT" b="1" dirty="0"/>
              <a:t>CISCO PACKET TRACER</a:t>
            </a:r>
          </a:p>
          <a:p>
            <a:r>
              <a:rPr lang="it-IT" dirty="0"/>
              <a:t>Matteo Degiovanni	4^A ROB	22/11/2021</a:t>
            </a:r>
          </a:p>
        </p:txBody>
      </p:sp>
    </p:spTree>
    <p:extLst>
      <p:ext uri="{BB962C8B-B14F-4D97-AF65-F5344CB8AC3E}">
        <p14:creationId xmlns:p14="http://schemas.microsoft.com/office/powerpoint/2010/main" val="844379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6A47FD-16DE-40E1-86FA-EBE9C0094AEC}"/>
              </a:ext>
            </a:extLst>
          </p:cNvPr>
          <p:cNvSpPr>
            <a:spLocks noGrp="1"/>
          </p:cNvSpPr>
          <p:nvPr>
            <p:ph type="title"/>
          </p:nvPr>
        </p:nvSpPr>
        <p:spPr/>
        <p:txBody>
          <a:bodyPr>
            <a:normAutofit/>
          </a:bodyPr>
          <a:lstStyle/>
          <a:p>
            <a:r>
              <a:rPr lang="it-IT" sz="3600" b="1" dirty="0"/>
              <a:t>Il router</a:t>
            </a:r>
            <a:r>
              <a:rPr lang="it-IT" sz="3200" dirty="0"/>
              <a:t>:</a:t>
            </a:r>
            <a:r>
              <a:rPr lang="it-IT" sz="3600" dirty="0"/>
              <a:t> </a:t>
            </a:r>
            <a:r>
              <a:rPr lang="it-IT" sz="2400" dirty="0">
                <a:latin typeface="+mn-lt"/>
                <a:ea typeface="+mn-ea"/>
                <a:cs typeface="+mn-cs"/>
              </a:rPr>
              <a:t>È un dispositivo, il quale si occupa di incanalare il traffico tra due o più dispositivi connessi a reti differenti. Senza di esso non si potrebbero avere scambi di informazioni tramite internet.</a:t>
            </a:r>
            <a:endParaRPr lang="it-IT" sz="2200" dirty="0">
              <a:latin typeface="+mn-lt"/>
              <a:ea typeface="+mn-ea"/>
              <a:cs typeface="+mn-cs"/>
            </a:endParaRPr>
          </a:p>
        </p:txBody>
      </p:sp>
      <p:pic>
        <p:nvPicPr>
          <p:cNvPr id="5" name="Segnaposto contenuto 4">
            <a:extLst>
              <a:ext uri="{FF2B5EF4-FFF2-40B4-BE49-F238E27FC236}">
                <a16:creationId xmlns:a16="http://schemas.microsoft.com/office/drawing/2014/main" id="{FCA25C77-A4E4-4956-A35C-D60B162BA06F}"/>
              </a:ext>
            </a:extLst>
          </p:cNvPr>
          <p:cNvPicPr>
            <a:picLocks noGrp="1" noChangeAspect="1"/>
          </p:cNvPicPr>
          <p:nvPr>
            <p:ph idx="1"/>
          </p:nvPr>
        </p:nvPicPr>
        <p:blipFill>
          <a:blip r:embed="rId2"/>
          <a:stretch>
            <a:fillRect/>
          </a:stretch>
        </p:blipFill>
        <p:spPr>
          <a:xfrm>
            <a:off x="1371600" y="2171700"/>
            <a:ext cx="2173302" cy="2065711"/>
          </a:xfrm>
        </p:spPr>
      </p:pic>
      <p:sp>
        <p:nvSpPr>
          <p:cNvPr id="6" name="CasellaDiTesto 5">
            <a:extLst>
              <a:ext uri="{FF2B5EF4-FFF2-40B4-BE49-F238E27FC236}">
                <a16:creationId xmlns:a16="http://schemas.microsoft.com/office/drawing/2014/main" id="{A022B6F5-AB11-4D3B-A4C2-504FB81516C3}"/>
              </a:ext>
            </a:extLst>
          </p:cNvPr>
          <p:cNvSpPr txBox="1"/>
          <p:nvPr/>
        </p:nvSpPr>
        <p:spPr>
          <a:xfrm>
            <a:off x="3906051" y="2171700"/>
            <a:ext cx="6705600" cy="1477328"/>
          </a:xfrm>
          <a:prstGeom prst="rect">
            <a:avLst/>
          </a:prstGeom>
          <a:noFill/>
        </p:spPr>
        <p:txBody>
          <a:bodyPr wrap="square" rtlCol="0">
            <a:spAutoFit/>
          </a:bodyPr>
          <a:lstStyle/>
          <a:p>
            <a:r>
              <a:rPr lang="it-IT" dirty="0"/>
              <a:t>Per collegare dispositivi di reti differenti Cisco necessita dell’accensione delle porte utilizzate. Dopodiché basta inserire all’interno della porta, l’IP della rete ad essa collegata. Fatto questo per le diverse reti, i dispositivi possono passarsi informazioni tra di loro.</a:t>
            </a:r>
          </a:p>
        </p:txBody>
      </p:sp>
      <p:pic>
        <p:nvPicPr>
          <p:cNvPr id="8" name="Immagine 7">
            <a:extLst>
              <a:ext uri="{FF2B5EF4-FFF2-40B4-BE49-F238E27FC236}">
                <a16:creationId xmlns:a16="http://schemas.microsoft.com/office/drawing/2014/main" id="{EE32AC70-E3E0-41B6-B01C-DA2EA6136D8B}"/>
              </a:ext>
            </a:extLst>
          </p:cNvPr>
          <p:cNvPicPr>
            <a:picLocks noChangeAspect="1"/>
          </p:cNvPicPr>
          <p:nvPr/>
        </p:nvPicPr>
        <p:blipFill>
          <a:blip r:embed="rId3"/>
          <a:stretch>
            <a:fillRect/>
          </a:stretch>
        </p:blipFill>
        <p:spPr>
          <a:xfrm>
            <a:off x="6019554" y="3657642"/>
            <a:ext cx="4953246" cy="2514558"/>
          </a:xfrm>
          <a:prstGeom prst="rect">
            <a:avLst/>
          </a:prstGeom>
        </p:spPr>
      </p:pic>
    </p:spTree>
    <p:extLst>
      <p:ext uri="{BB962C8B-B14F-4D97-AF65-F5344CB8AC3E}">
        <p14:creationId xmlns:p14="http://schemas.microsoft.com/office/powerpoint/2010/main" val="1995072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BC4058C-515B-4084-A977-A14373342DB1}"/>
              </a:ext>
            </a:extLst>
          </p:cNvPr>
          <p:cNvSpPr>
            <a:spLocks noGrp="1"/>
          </p:cNvSpPr>
          <p:nvPr>
            <p:ph idx="1"/>
          </p:nvPr>
        </p:nvSpPr>
        <p:spPr>
          <a:xfrm>
            <a:off x="1295400" y="295730"/>
            <a:ext cx="4800600" cy="6562270"/>
          </a:xfrm>
        </p:spPr>
        <p:txBody>
          <a:bodyPr/>
          <a:lstStyle/>
          <a:p>
            <a:pPr marL="0" indent="0">
              <a:buNone/>
            </a:pPr>
            <a:r>
              <a:rPr lang="it-IT" dirty="0"/>
              <a:t>Per il corretto funzionamento del passaggio dei pacchetti bisogna inserire all’interno dei pc l’ indirizzo di gateway, cioè l’indirizzo del router, in modo tale che se non viene trovato l’indirizzo del destinatario perché fuori dalla rete, il pacchetto viene passato al router.</a:t>
            </a:r>
          </a:p>
        </p:txBody>
      </p:sp>
      <p:pic>
        <p:nvPicPr>
          <p:cNvPr id="5" name="Immagine 4">
            <a:extLst>
              <a:ext uri="{FF2B5EF4-FFF2-40B4-BE49-F238E27FC236}">
                <a16:creationId xmlns:a16="http://schemas.microsoft.com/office/drawing/2014/main" id="{7977A32C-5328-4093-A5B4-DF21797FDE96}"/>
              </a:ext>
            </a:extLst>
          </p:cNvPr>
          <p:cNvPicPr>
            <a:picLocks noChangeAspect="1"/>
          </p:cNvPicPr>
          <p:nvPr/>
        </p:nvPicPr>
        <p:blipFill>
          <a:blip r:embed="rId2"/>
          <a:stretch>
            <a:fillRect/>
          </a:stretch>
        </p:blipFill>
        <p:spPr>
          <a:xfrm>
            <a:off x="6096000" y="147865"/>
            <a:ext cx="5916706" cy="2660855"/>
          </a:xfrm>
          <a:prstGeom prst="rect">
            <a:avLst/>
          </a:prstGeom>
        </p:spPr>
      </p:pic>
      <p:pic>
        <p:nvPicPr>
          <p:cNvPr id="7" name="Immagine 6">
            <a:extLst>
              <a:ext uri="{FF2B5EF4-FFF2-40B4-BE49-F238E27FC236}">
                <a16:creationId xmlns:a16="http://schemas.microsoft.com/office/drawing/2014/main" id="{B3AB6F11-B3E3-4EE0-AB1D-1A7B29E33B0C}"/>
              </a:ext>
            </a:extLst>
          </p:cNvPr>
          <p:cNvPicPr>
            <a:picLocks noChangeAspect="1"/>
          </p:cNvPicPr>
          <p:nvPr/>
        </p:nvPicPr>
        <p:blipFill>
          <a:blip r:embed="rId3"/>
          <a:stretch>
            <a:fillRect/>
          </a:stretch>
        </p:blipFill>
        <p:spPr>
          <a:xfrm>
            <a:off x="1295400" y="2808720"/>
            <a:ext cx="3870640" cy="1538331"/>
          </a:xfrm>
          <a:prstGeom prst="rect">
            <a:avLst/>
          </a:prstGeom>
        </p:spPr>
      </p:pic>
      <p:pic>
        <p:nvPicPr>
          <p:cNvPr id="9" name="Immagine 8">
            <a:extLst>
              <a:ext uri="{FF2B5EF4-FFF2-40B4-BE49-F238E27FC236}">
                <a16:creationId xmlns:a16="http://schemas.microsoft.com/office/drawing/2014/main" id="{E229ED2A-EEAB-4EF3-B9E7-E1EEEDCBD261}"/>
              </a:ext>
            </a:extLst>
          </p:cNvPr>
          <p:cNvPicPr>
            <a:picLocks noChangeAspect="1"/>
          </p:cNvPicPr>
          <p:nvPr/>
        </p:nvPicPr>
        <p:blipFill>
          <a:blip r:embed="rId4"/>
          <a:stretch>
            <a:fillRect/>
          </a:stretch>
        </p:blipFill>
        <p:spPr>
          <a:xfrm>
            <a:off x="5313390" y="3059732"/>
            <a:ext cx="5067739" cy="1493649"/>
          </a:xfrm>
          <a:prstGeom prst="rect">
            <a:avLst/>
          </a:prstGeom>
        </p:spPr>
      </p:pic>
      <p:pic>
        <p:nvPicPr>
          <p:cNvPr id="11" name="Immagine 10">
            <a:extLst>
              <a:ext uri="{FF2B5EF4-FFF2-40B4-BE49-F238E27FC236}">
                <a16:creationId xmlns:a16="http://schemas.microsoft.com/office/drawing/2014/main" id="{B19B9FFD-FB50-42E8-AE3D-0A8520333F68}"/>
              </a:ext>
            </a:extLst>
          </p:cNvPr>
          <p:cNvPicPr>
            <a:picLocks noChangeAspect="1"/>
          </p:cNvPicPr>
          <p:nvPr/>
        </p:nvPicPr>
        <p:blipFill>
          <a:blip r:embed="rId5"/>
          <a:stretch>
            <a:fillRect/>
          </a:stretch>
        </p:blipFill>
        <p:spPr>
          <a:xfrm>
            <a:off x="1714699" y="4824072"/>
            <a:ext cx="1261584" cy="1409042"/>
          </a:xfrm>
          <a:prstGeom prst="rect">
            <a:avLst/>
          </a:prstGeom>
        </p:spPr>
      </p:pic>
      <p:pic>
        <p:nvPicPr>
          <p:cNvPr id="13" name="Immagine 12">
            <a:extLst>
              <a:ext uri="{FF2B5EF4-FFF2-40B4-BE49-F238E27FC236}">
                <a16:creationId xmlns:a16="http://schemas.microsoft.com/office/drawing/2014/main" id="{30F860D2-36D7-49AF-A6E0-AE3BFEB9AA36}"/>
              </a:ext>
            </a:extLst>
          </p:cNvPr>
          <p:cNvPicPr>
            <a:picLocks noChangeAspect="1"/>
          </p:cNvPicPr>
          <p:nvPr/>
        </p:nvPicPr>
        <p:blipFill>
          <a:blip r:embed="rId6"/>
          <a:stretch>
            <a:fillRect/>
          </a:stretch>
        </p:blipFill>
        <p:spPr>
          <a:xfrm>
            <a:off x="4303885" y="4804393"/>
            <a:ext cx="2019009" cy="1891224"/>
          </a:xfrm>
          <a:prstGeom prst="rect">
            <a:avLst/>
          </a:prstGeom>
        </p:spPr>
      </p:pic>
    </p:spTree>
    <p:extLst>
      <p:ext uri="{BB962C8B-B14F-4D97-AF65-F5344CB8AC3E}">
        <p14:creationId xmlns:p14="http://schemas.microsoft.com/office/powerpoint/2010/main" val="3097523772"/>
      </p:ext>
    </p:extLst>
  </p:cSld>
  <p:clrMapOvr>
    <a:masterClrMapping/>
  </p:clrMapOvr>
</p:sld>
</file>

<file path=ppt/theme/theme1.xml><?xml version="1.0" encoding="utf-8"?>
<a:theme xmlns:a="http://schemas.openxmlformats.org/drawingml/2006/main" name="Ritaglio">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TM10001105[[fn=Ritaglio]]</Template>
  <TotalTime>74</TotalTime>
  <Words>141</Words>
  <Application>Microsoft Office PowerPoint</Application>
  <PresentationFormat>Widescreen</PresentationFormat>
  <Paragraphs>6</Paragraphs>
  <Slides>3</Slides>
  <Notes>0</Notes>
  <HiddenSlides>0</HiddenSlides>
  <MMClips>0</MMClips>
  <ScaleCrop>false</ScaleCrop>
  <HeadingPairs>
    <vt:vector size="6" baseType="variant">
      <vt:variant>
        <vt:lpstr>Caratteri utilizzati</vt:lpstr>
      </vt:variant>
      <vt:variant>
        <vt:i4>1</vt:i4>
      </vt:variant>
      <vt:variant>
        <vt:lpstr>Tema</vt:lpstr>
      </vt:variant>
      <vt:variant>
        <vt:i4>1</vt:i4>
      </vt:variant>
      <vt:variant>
        <vt:lpstr>Titoli diapositive</vt:lpstr>
      </vt:variant>
      <vt:variant>
        <vt:i4>3</vt:i4>
      </vt:variant>
    </vt:vector>
  </HeadingPairs>
  <TitlesOfParts>
    <vt:vector size="5" baseType="lpstr">
      <vt:lpstr>Franklin Gothic Book</vt:lpstr>
      <vt:lpstr>Ritaglio</vt:lpstr>
      <vt:lpstr>ROUTER</vt:lpstr>
      <vt:lpstr>Il router: È un dispositivo, il quale si occupa di incanalare il traffico tra due o più dispositivi connessi a reti differenti. Senza di esso non si potrebbero avere scambi di informazioni tramite internet.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ROUTER</dc:title>
  <dc:creator>Matteo Degiovanni</dc:creator>
  <cp:lastModifiedBy>Matteo Degiovanni</cp:lastModifiedBy>
  <cp:revision>1</cp:revision>
  <dcterms:created xsi:type="dcterms:W3CDTF">2021-11-21T15:13:25Z</dcterms:created>
  <dcterms:modified xsi:type="dcterms:W3CDTF">2021-11-21T16:27:50Z</dcterms:modified>
</cp:coreProperties>
</file>