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ancesco.finazzi@unibg.it" TargetMode="External"/><Relationship Id="rId3" Type="http://schemas.openxmlformats.org/officeDocument/2006/relationships/hyperlink" Target="mailto:frank.massodatchoussi@unibg.itacopo.rodeschini@unibg.it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learning.com/" TargetMode="External"/><Relationship Id="rId3" Type="http://schemas.openxmlformats.org/officeDocument/2006/relationships/hyperlink" Target="https://www.statlearning.com/resources-second-edition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r-project.org/" TargetMode="External"/><Relationship Id="rId3" Type="http://schemas.openxmlformats.org/officeDocument/2006/relationships/hyperlink" Target="https://www.rstudio.com/products/rstudio/download/#download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Statistical</a:t>
            </a:r>
            <a:r>
              <a:rPr dirty="0" spc="-50"/>
              <a:t> </a:t>
            </a:r>
            <a:r>
              <a:rPr dirty="0" spc="-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263" y="1086993"/>
            <a:ext cx="666369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172542"/>
                </a:solidFill>
                <a:latin typeface="Trebuchet MS"/>
                <a:cs typeface="Trebuchet MS"/>
              </a:rPr>
              <a:t>a.a.</a:t>
            </a:r>
            <a:r>
              <a:rPr dirty="0" sz="4400" spc="-2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4400" spc="-10">
                <a:solidFill>
                  <a:srgbClr val="172542"/>
                </a:solidFill>
                <a:latin typeface="Trebuchet MS"/>
                <a:cs typeface="Trebuchet MS"/>
              </a:rPr>
              <a:t>2022/2023</a:t>
            </a:r>
            <a:r>
              <a:rPr dirty="0" sz="4400" spc="6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172542"/>
                </a:solidFill>
                <a:latin typeface="Trebuchet MS"/>
                <a:cs typeface="Trebuchet MS"/>
              </a:rPr>
              <a:t>(2nd</a:t>
            </a:r>
            <a:r>
              <a:rPr dirty="0" sz="3600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3600" spc="-5">
                <a:solidFill>
                  <a:srgbClr val="172542"/>
                </a:solidFill>
                <a:latin typeface="Trebuchet MS"/>
                <a:cs typeface="Trebuchet MS"/>
              </a:rPr>
              <a:t>edition)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3487572"/>
            <a:ext cx="8837930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800" spc="-30">
                <a:solidFill>
                  <a:srgbClr val="172542"/>
                </a:solidFill>
                <a:latin typeface="Trebuchet MS"/>
                <a:cs typeface="Trebuchet MS"/>
              </a:rPr>
              <a:t>Prof.</a:t>
            </a:r>
            <a:r>
              <a:rPr dirty="0" sz="2800" spc="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Trebuchet MS"/>
                <a:cs typeface="Trebuchet MS"/>
              </a:rPr>
              <a:t>Francesco</a:t>
            </a:r>
            <a:r>
              <a:rPr dirty="0" sz="2800" spc="3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172542"/>
                </a:solidFill>
                <a:latin typeface="Trebuchet MS"/>
                <a:cs typeface="Trebuchet MS"/>
              </a:rPr>
              <a:t>Finazzi</a:t>
            </a:r>
            <a:r>
              <a:rPr dirty="0" sz="2800" spc="3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u="sng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2"/>
              </a:rPr>
              <a:t>francesco.finazzi@unibg.it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10">
                <a:solidFill>
                  <a:srgbClr val="172542"/>
                </a:solidFill>
                <a:latin typeface="Trebuchet MS"/>
                <a:cs typeface="Trebuchet MS"/>
              </a:rPr>
              <a:t>Dott.</a:t>
            </a:r>
            <a:r>
              <a:rPr dirty="0" sz="2800" spc="20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Trebuchet MS"/>
                <a:cs typeface="Trebuchet MS"/>
              </a:rPr>
              <a:t>Frank</a:t>
            </a:r>
            <a:r>
              <a:rPr dirty="0" sz="2800" spc="30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172542"/>
                </a:solidFill>
                <a:latin typeface="Trebuchet MS"/>
                <a:cs typeface="Trebuchet MS"/>
              </a:rPr>
              <a:t>Massoda</a:t>
            </a:r>
            <a:r>
              <a:rPr dirty="0" sz="2800" spc="65">
                <a:solidFill>
                  <a:srgbClr val="172542"/>
                </a:solidFill>
                <a:latin typeface="Trebuchet MS"/>
                <a:cs typeface="Trebuchet MS"/>
              </a:rPr>
              <a:t> </a:t>
            </a:r>
            <a:r>
              <a:rPr dirty="0" u="sng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frank.massodatchoussi@unibg.it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590867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What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is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statistical</a:t>
            </a:r>
            <a:r>
              <a:rPr dirty="0" sz="3500" spc="1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learning?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0303" y="1589786"/>
            <a:ext cx="606425" cy="423545"/>
          </a:xfrm>
          <a:custGeom>
            <a:avLst/>
            <a:gdLst/>
            <a:ahLst/>
            <a:cxnLst/>
            <a:rect l="l" t="t" r="r" b="b"/>
            <a:pathLst>
              <a:path w="606425" h="423544">
                <a:moveTo>
                  <a:pt x="471170" y="0"/>
                </a:moveTo>
                <a:lnTo>
                  <a:pt x="465074" y="17144"/>
                </a:lnTo>
                <a:lnTo>
                  <a:pt x="489626" y="27765"/>
                </a:lnTo>
                <a:lnTo>
                  <a:pt x="510714" y="42481"/>
                </a:lnTo>
                <a:lnTo>
                  <a:pt x="542544" y="84200"/>
                </a:lnTo>
                <a:lnTo>
                  <a:pt x="561292" y="140493"/>
                </a:lnTo>
                <a:lnTo>
                  <a:pt x="567563" y="209550"/>
                </a:lnTo>
                <a:lnTo>
                  <a:pt x="565991" y="246961"/>
                </a:lnTo>
                <a:lnTo>
                  <a:pt x="553418" y="311402"/>
                </a:lnTo>
                <a:lnTo>
                  <a:pt x="528198" y="361695"/>
                </a:lnTo>
                <a:lnTo>
                  <a:pt x="489856" y="395604"/>
                </a:lnTo>
                <a:lnTo>
                  <a:pt x="465709" y="406273"/>
                </a:lnTo>
                <a:lnTo>
                  <a:pt x="471170" y="423417"/>
                </a:lnTo>
                <a:lnTo>
                  <a:pt x="528891" y="396366"/>
                </a:lnTo>
                <a:lnTo>
                  <a:pt x="571373" y="349503"/>
                </a:lnTo>
                <a:lnTo>
                  <a:pt x="597487" y="286623"/>
                </a:lnTo>
                <a:lnTo>
                  <a:pt x="606171" y="211836"/>
                </a:lnTo>
                <a:lnTo>
                  <a:pt x="603982" y="173019"/>
                </a:lnTo>
                <a:lnTo>
                  <a:pt x="586507" y="104197"/>
                </a:lnTo>
                <a:lnTo>
                  <a:pt x="551912" y="48166"/>
                </a:lnTo>
                <a:lnTo>
                  <a:pt x="501862" y="11070"/>
                </a:lnTo>
                <a:lnTo>
                  <a:pt x="471170" y="0"/>
                </a:lnTo>
                <a:close/>
              </a:path>
              <a:path w="606425" h="423544">
                <a:moveTo>
                  <a:pt x="135000" y="0"/>
                </a:moveTo>
                <a:lnTo>
                  <a:pt x="77390" y="27130"/>
                </a:lnTo>
                <a:lnTo>
                  <a:pt x="34925" y="74167"/>
                </a:lnTo>
                <a:lnTo>
                  <a:pt x="8699" y="137144"/>
                </a:lnTo>
                <a:lnTo>
                  <a:pt x="0" y="211836"/>
                </a:lnTo>
                <a:lnTo>
                  <a:pt x="2168" y="250723"/>
                </a:lnTo>
                <a:lnTo>
                  <a:pt x="19556" y="319545"/>
                </a:lnTo>
                <a:lnTo>
                  <a:pt x="54133" y="375412"/>
                </a:lnTo>
                <a:lnTo>
                  <a:pt x="104235" y="412368"/>
                </a:lnTo>
                <a:lnTo>
                  <a:pt x="135000" y="423417"/>
                </a:lnTo>
                <a:lnTo>
                  <a:pt x="140335" y="406273"/>
                </a:lnTo>
                <a:lnTo>
                  <a:pt x="116242" y="395604"/>
                </a:lnTo>
                <a:lnTo>
                  <a:pt x="95424" y="380745"/>
                </a:lnTo>
                <a:lnTo>
                  <a:pt x="63754" y="338454"/>
                </a:lnTo>
                <a:lnTo>
                  <a:pt x="44894" y="280908"/>
                </a:lnTo>
                <a:lnTo>
                  <a:pt x="38608" y="209550"/>
                </a:lnTo>
                <a:lnTo>
                  <a:pt x="40179" y="173426"/>
                </a:lnTo>
                <a:lnTo>
                  <a:pt x="52752" y="110751"/>
                </a:lnTo>
                <a:lnTo>
                  <a:pt x="77946" y="61293"/>
                </a:lnTo>
                <a:lnTo>
                  <a:pt x="116617" y="27765"/>
                </a:lnTo>
                <a:lnTo>
                  <a:pt x="141097" y="17144"/>
                </a:lnTo>
                <a:lnTo>
                  <a:pt x="135000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9890" y="2545588"/>
            <a:ext cx="1038225" cy="276225"/>
          </a:xfrm>
          <a:custGeom>
            <a:avLst/>
            <a:gdLst/>
            <a:ahLst/>
            <a:cxnLst/>
            <a:rect l="l" t="t" r="r" b="b"/>
            <a:pathLst>
              <a:path w="1038225" h="276225">
                <a:moveTo>
                  <a:pt x="965194" y="0"/>
                </a:moveTo>
                <a:lnTo>
                  <a:pt x="962400" y="9271"/>
                </a:lnTo>
                <a:lnTo>
                  <a:pt x="975114" y="15819"/>
                </a:lnTo>
                <a:lnTo>
                  <a:pt x="986196" y="25368"/>
                </a:lnTo>
                <a:lnTo>
                  <a:pt x="1009495" y="71616"/>
                </a:lnTo>
                <a:lnTo>
                  <a:pt x="1016404" y="114010"/>
                </a:lnTo>
                <a:lnTo>
                  <a:pt x="1017264" y="138302"/>
                </a:lnTo>
                <a:lnTo>
                  <a:pt x="1016404" y="162446"/>
                </a:lnTo>
                <a:lnTo>
                  <a:pt x="1009495" y="204686"/>
                </a:lnTo>
                <a:lnTo>
                  <a:pt x="986196" y="250872"/>
                </a:lnTo>
                <a:lnTo>
                  <a:pt x="962400" y="267081"/>
                </a:lnTo>
                <a:lnTo>
                  <a:pt x="965194" y="276225"/>
                </a:lnTo>
                <a:lnTo>
                  <a:pt x="1008485" y="246060"/>
                </a:lnTo>
                <a:lnTo>
                  <a:pt x="1027176" y="208702"/>
                </a:lnTo>
                <a:lnTo>
                  <a:pt x="1036649" y="163415"/>
                </a:lnTo>
                <a:lnTo>
                  <a:pt x="1037838" y="138175"/>
                </a:lnTo>
                <a:lnTo>
                  <a:pt x="1036649" y="112863"/>
                </a:lnTo>
                <a:lnTo>
                  <a:pt x="1027176" y="67524"/>
                </a:lnTo>
                <a:lnTo>
                  <a:pt x="1008485" y="30164"/>
                </a:lnTo>
                <a:lnTo>
                  <a:pt x="981624" y="6403"/>
                </a:lnTo>
                <a:lnTo>
                  <a:pt x="965194" y="0"/>
                </a:lnTo>
                <a:close/>
              </a:path>
              <a:path w="1038225" h="276225">
                <a:moveTo>
                  <a:pt x="72511" y="0"/>
                </a:moveTo>
                <a:lnTo>
                  <a:pt x="29219" y="30164"/>
                </a:lnTo>
                <a:lnTo>
                  <a:pt x="10549" y="67524"/>
                </a:lnTo>
                <a:lnTo>
                  <a:pt x="1162" y="112863"/>
                </a:lnTo>
                <a:lnTo>
                  <a:pt x="0" y="138302"/>
                </a:lnTo>
                <a:lnTo>
                  <a:pt x="1162" y="163415"/>
                </a:lnTo>
                <a:lnTo>
                  <a:pt x="10549" y="208702"/>
                </a:lnTo>
                <a:lnTo>
                  <a:pt x="29219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11" y="260459"/>
                </a:lnTo>
                <a:lnTo>
                  <a:pt x="51571" y="250872"/>
                </a:lnTo>
                <a:lnTo>
                  <a:pt x="28317" y="204686"/>
                </a:lnTo>
                <a:lnTo>
                  <a:pt x="21320" y="162446"/>
                </a:lnTo>
                <a:lnTo>
                  <a:pt x="20445" y="138175"/>
                </a:lnTo>
                <a:lnTo>
                  <a:pt x="21320" y="114010"/>
                </a:lnTo>
                <a:lnTo>
                  <a:pt x="28317" y="71616"/>
                </a:lnTo>
                <a:lnTo>
                  <a:pt x="51571" y="25368"/>
                </a:lnTo>
                <a:lnTo>
                  <a:pt x="75305" y="9271"/>
                </a:lnTo>
                <a:lnTo>
                  <a:pt x="72511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30500" y="1462785"/>
            <a:ext cx="4666615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2480">
              <a:lnSpc>
                <a:spcPct val="100000"/>
              </a:lnSpc>
              <a:spcBef>
                <a:spcPts val="100"/>
              </a:spcBef>
              <a:tabLst>
                <a:tab pos="3400425" algn="l"/>
                <a:tab pos="3997960" algn="l"/>
              </a:tabLst>
            </a:pPr>
            <a:r>
              <a:rPr dirty="0" sz="3600">
                <a:solidFill>
                  <a:srgbClr val="172542"/>
                </a:solidFill>
                <a:latin typeface="Cambria Math"/>
                <a:cs typeface="Cambria Math"/>
              </a:rPr>
              <a:t>𝑌</a:t>
            </a:r>
            <a:r>
              <a:rPr dirty="0" sz="3600" spc="3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172542"/>
                </a:solidFill>
                <a:latin typeface="Cambria Math"/>
                <a:cs typeface="Cambria Math"/>
              </a:rPr>
              <a:t>=</a:t>
            </a:r>
            <a:r>
              <a:rPr dirty="0" sz="3600" spc="21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172542"/>
                </a:solidFill>
                <a:latin typeface="Cambria Math"/>
                <a:cs typeface="Cambria Math"/>
              </a:rPr>
              <a:t>𝑓	𝑋	+</a:t>
            </a:r>
            <a:r>
              <a:rPr dirty="0" sz="3600" spc="-9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3600">
                <a:solidFill>
                  <a:srgbClr val="172542"/>
                </a:solidFill>
                <a:latin typeface="Cambria Math"/>
                <a:cs typeface="Cambria Math"/>
              </a:rPr>
              <a:t>𝜖</a:t>
            </a:r>
            <a:endParaRPr sz="3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18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set</a:t>
            </a:r>
            <a:r>
              <a:rPr dirty="0" sz="18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18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predictors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479" y="1999234"/>
            <a:ext cx="3505835" cy="120269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𝑌</a:t>
            </a:r>
            <a:r>
              <a:rPr dirty="0" sz="1800" spc="2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1800" spc="-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337185" algn="l"/>
                <a:tab pos="337820" algn="l"/>
                <a:tab pos="890269" algn="l"/>
              </a:tabLst>
            </a:pP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𝑋</a:t>
            </a:r>
            <a:r>
              <a:rPr dirty="0" sz="1800" spc="14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=	</a:t>
            </a:r>
            <a:r>
              <a:rPr dirty="0" sz="1800" spc="-120">
                <a:solidFill>
                  <a:srgbClr val="172542"/>
                </a:solidFill>
                <a:latin typeface="Cambria Math"/>
                <a:cs typeface="Cambria Math"/>
              </a:rPr>
              <a:t>𝑋</a:t>
            </a:r>
            <a:r>
              <a:rPr dirty="0" baseline="-14957" sz="1950" spc="172">
                <a:solidFill>
                  <a:srgbClr val="172542"/>
                </a:solidFill>
                <a:latin typeface="Cambria Math"/>
                <a:cs typeface="Cambria Math"/>
              </a:rPr>
              <a:t>1</a:t>
            </a: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1800" spc="-9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…</a:t>
            </a:r>
            <a:r>
              <a:rPr dirty="0" sz="1800" spc="-9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1800" spc="-9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 spc="-85">
                <a:solidFill>
                  <a:srgbClr val="172542"/>
                </a:solidFill>
                <a:latin typeface="Cambria Math"/>
                <a:cs typeface="Cambria Math"/>
              </a:rPr>
              <a:t>𝑋</a:t>
            </a:r>
            <a:r>
              <a:rPr dirty="0" baseline="-14957" sz="1950" spc="277">
                <a:solidFill>
                  <a:srgbClr val="172542"/>
                </a:solidFill>
                <a:latin typeface="Cambria Math"/>
                <a:cs typeface="Cambria Math"/>
              </a:rPr>
              <a:t>𝑝</a:t>
            </a:r>
            <a:endParaRPr baseline="-14957" sz="1950">
              <a:latin typeface="Cambria Math"/>
              <a:cs typeface="Cambria Math"/>
            </a:endParaRPr>
          </a:p>
          <a:p>
            <a:pPr marL="3371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1800" spc="15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fixed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but</a:t>
            </a:r>
            <a:r>
              <a:rPr dirty="0" sz="1800" spc="-10">
                <a:solidFill>
                  <a:srgbClr val="172542"/>
                </a:solidFill>
                <a:latin typeface="Arial MT"/>
                <a:cs typeface="Arial MT"/>
              </a:rPr>
              <a:t> unknown</a:t>
            </a:r>
            <a:r>
              <a:rPr dirty="0" sz="1800" spc="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579" y="3551483"/>
            <a:ext cx="5860415" cy="152082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function </a:t>
            </a:r>
            <a:r>
              <a:rPr dirty="0" sz="180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1800" spc="14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can be: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1800" spc="-1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simple</a:t>
            </a:r>
            <a:r>
              <a:rPr dirty="0" sz="1800" spc="-10">
                <a:solidFill>
                  <a:srgbClr val="172542"/>
                </a:solidFill>
                <a:latin typeface="Arial MT"/>
                <a:cs typeface="Arial MT"/>
              </a:rPr>
              <a:t> equation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1800" spc="-10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complex</a:t>
            </a:r>
            <a:r>
              <a:rPr dirty="0" sz="1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equation</a:t>
            </a:r>
            <a:r>
              <a:rPr dirty="0" sz="1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(e.g., neural</a:t>
            </a:r>
            <a:r>
              <a:rPr dirty="0" sz="18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172542"/>
                </a:solidFill>
                <a:latin typeface="Arial MT"/>
                <a:cs typeface="Arial MT"/>
              </a:rPr>
              <a:t>network)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An algorithm</a:t>
            </a:r>
            <a:r>
              <a:rPr dirty="0" sz="18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(from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few lines</a:t>
            </a:r>
            <a:r>
              <a:rPr dirty="0" sz="1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18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number</a:t>
            </a:r>
            <a:r>
              <a:rPr dirty="0" sz="18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72542"/>
                </a:solidFill>
                <a:latin typeface="Arial MT"/>
                <a:cs typeface="Arial MT"/>
              </a:rPr>
              <a:t>lines)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1759" y="2704845"/>
            <a:ext cx="424815" cy="368300"/>
          </a:xfrm>
          <a:custGeom>
            <a:avLst/>
            <a:gdLst/>
            <a:ahLst/>
            <a:cxnLst/>
            <a:rect l="l" t="t" r="r" b="b"/>
            <a:pathLst>
              <a:path w="424814" h="368300">
                <a:moveTo>
                  <a:pt x="327913" y="0"/>
                </a:moveTo>
                <a:lnTo>
                  <a:pt x="324230" y="12191"/>
                </a:lnTo>
                <a:lnTo>
                  <a:pt x="341137" y="20954"/>
                </a:lnTo>
                <a:lnTo>
                  <a:pt x="355853" y="33718"/>
                </a:lnTo>
                <a:lnTo>
                  <a:pt x="378713" y="71246"/>
                </a:lnTo>
                <a:lnTo>
                  <a:pt x="392652" y="122285"/>
                </a:lnTo>
                <a:lnTo>
                  <a:pt x="397255" y="184276"/>
                </a:lnTo>
                <a:lnTo>
                  <a:pt x="396109" y="216540"/>
                </a:lnTo>
                <a:lnTo>
                  <a:pt x="386861" y="272877"/>
                </a:lnTo>
                <a:lnTo>
                  <a:pt x="368379" y="317690"/>
                </a:lnTo>
                <a:lnTo>
                  <a:pt x="341137" y="347217"/>
                </a:lnTo>
                <a:lnTo>
                  <a:pt x="324230" y="355980"/>
                </a:lnTo>
                <a:lnTo>
                  <a:pt x="327913" y="368173"/>
                </a:lnTo>
                <a:lnTo>
                  <a:pt x="369062" y="346265"/>
                </a:lnTo>
                <a:lnTo>
                  <a:pt x="399541" y="304926"/>
                </a:lnTo>
                <a:lnTo>
                  <a:pt x="418401" y="249189"/>
                </a:lnTo>
                <a:lnTo>
                  <a:pt x="424688" y="184023"/>
                </a:lnTo>
                <a:lnTo>
                  <a:pt x="423116" y="150328"/>
                </a:lnTo>
                <a:lnTo>
                  <a:pt x="410543" y="89939"/>
                </a:lnTo>
                <a:lnTo>
                  <a:pt x="385635" y="40147"/>
                </a:lnTo>
                <a:lnTo>
                  <a:pt x="349821" y="8524"/>
                </a:lnTo>
                <a:lnTo>
                  <a:pt x="327913" y="0"/>
                </a:lnTo>
                <a:close/>
              </a:path>
              <a:path w="424814" h="368300">
                <a:moveTo>
                  <a:pt x="96647" y="0"/>
                </a:moveTo>
                <a:lnTo>
                  <a:pt x="55610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0" y="328025"/>
                </a:lnTo>
                <a:lnTo>
                  <a:pt x="74812" y="359648"/>
                </a:lnTo>
                <a:lnTo>
                  <a:pt x="96647" y="368173"/>
                </a:lnTo>
                <a:lnTo>
                  <a:pt x="100456" y="355980"/>
                </a:lnTo>
                <a:lnTo>
                  <a:pt x="83548" y="347217"/>
                </a:lnTo>
                <a:lnTo>
                  <a:pt x="68818" y="334454"/>
                </a:lnTo>
                <a:lnTo>
                  <a:pt x="45847" y="296925"/>
                </a:lnTo>
                <a:lnTo>
                  <a:pt x="31956" y="246078"/>
                </a:lnTo>
                <a:lnTo>
                  <a:pt x="27304" y="184276"/>
                </a:lnTo>
                <a:lnTo>
                  <a:pt x="28469" y="151917"/>
                </a:lnTo>
                <a:lnTo>
                  <a:pt x="37752" y="95390"/>
                </a:lnTo>
                <a:lnTo>
                  <a:pt x="56255" y="50482"/>
                </a:lnTo>
                <a:lnTo>
                  <a:pt x="83548" y="20954"/>
                </a:lnTo>
                <a:lnTo>
                  <a:pt x="100456" y="12191"/>
                </a:lnTo>
                <a:lnTo>
                  <a:pt x="96647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955" y="2129412"/>
            <a:ext cx="10006965" cy="251714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535"/>
              </a:spcBef>
              <a:buClr>
                <a:srgbClr val="172542"/>
              </a:buClr>
              <a:buFont typeface="Arial MT"/>
              <a:buChar char="•"/>
              <a:tabLst>
                <a:tab pos="279400" algn="l"/>
              </a:tabLst>
            </a:pPr>
            <a:r>
              <a:rPr dirty="0" sz="2800" spc="-60">
                <a:solidFill>
                  <a:srgbClr val="172542"/>
                </a:solidFill>
                <a:latin typeface="Arial MT"/>
                <a:cs typeface="Arial MT"/>
              </a:rPr>
              <a:t>T</a:t>
            </a:r>
            <a:r>
              <a:rPr dirty="0" sz="2800" spc="-60">
                <a:solidFill>
                  <a:srgbClr val="172542"/>
                </a:solidFill>
                <a:latin typeface="Arial MT"/>
                <a:cs typeface="Arial MT"/>
              </a:rPr>
              <a:t>wo</a:t>
            </a:r>
            <a:r>
              <a:rPr dirty="0" sz="28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main goals</a:t>
            </a:r>
            <a:endParaRPr sz="2800">
              <a:latin typeface="Arial MT"/>
              <a:cs typeface="Arial MT"/>
            </a:endParaRPr>
          </a:p>
          <a:p>
            <a:pPr lvl="1" marL="794385" indent="-287020">
              <a:lnSpc>
                <a:spcPct val="100000"/>
              </a:lnSpc>
              <a:spcBef>
                <a:spcPts val="375"/>
              </a:spcBef>
              <a:buChar char="•"/>
              <a:tabLst>
                <a:tab pos="794385" algn="l"/>
                <a:tab pos="795020" algn="l"/>
                <a:tab pos="322199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Prediction:</a:t>
            </a:r>
            <a:r>
              <a:rPr dirty="0" sz="2400" spc="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265">
                <a:solidFill>
                  <a:srgbClr val="172542"/>
                </a:solidFill>
                <a:latin typeface="Cambria Math"/>
                <a:cs typeface="Cambria Math"/>
              </a:rPr>
              <a:t>𝑌</a:t>
            </a:r>
            <a:r>
              <a:rPr dirty="0" baseline="10416" sz="3600" spc="-1897">
                <a:solidFill>
                  <a:srgbClr val="172542"/>
                </a:solidFill>
                <a:latin typeface="Cambria Math"/>
                <a:cs typeface="Cambria Math"/>
              </a:rPr>
              <a:t>෠</a:t>
            </a:r>
            <a:r>
              <a:rPr dirty="0" baseline="10416" sz="3600" spc="547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=</a:t>
            </a:r>
            <a:r>
              <a:rPr dirty="0" sz="2400" spc="16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𝑓	</a:t>
            </a:r>
            <a:r>
              <a:rPr dirty="0" sz="2400" spc="-1240">
                <a:solidFill>
                  <a:srgbClr val="172542"/>
                </a:solidFill>
                <a:latin typeface="Cambria Math"/>
                <a:cs typeface="Cambria Math"/>
              </a:rPr>
              <a:t>𝑋</a:t>
            </a:r>
            <a:r>
              <a:rPr dirty="0" baseline="10416" sz="3600" spc="-1860">
                <a:solidFill>
                  <a:srgbClr val="172542"/>
                </a:solidFill>
                <a:latin typeface="Cambria Math"/>
                <a:cs typeface="Cambria Math"/>
              </a:rPr>
              <a:t>෠</a:t>
            </a:r>
            <a:endParaRPr baseline="10416" sz="3600">
              <a:latin typeface="Cambria Math"/>
              <a:cs typeface="Cambria Math"/>
            </a:endParaRPr>
          </a:p>
          <a:p>
            <a:pPr lvl="1" marL="794385" indent="-287020">
              <a:lnSpc>
                <a:spcPct val="100000"/>
              </a:lnSpc>
              <a:spcBef>
                <a:spcPts val="395"/>
              </a:spcBef>
              <a:buChar char="•"/>
              <a:tabLst>
                <a:tab pos="794385" algn="l"/>
                <a:tab pos="79502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Inference</a:t>
            </a:r>
            <a:endParaRPr sz="2400">
              <a:latin typeface="Arial MT"/>
              <a:cs typeface="Arial MT"/>
            </a:endParaRPr>
          </a:p>
          <a:p>
            <a:pPr lvl="2" marL="1251585" indent="-28702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Which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predictors</a:t>
            </a:r>
            <a:r>
              <a:rPr dirty="0" sz="1800" spc="1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are</a:t>
            </a:r>
            <a:r>
              <a:rPr dirty="0" sz="1800" spc="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associated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with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the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response?</a:t>
            </a:r>
            <a:endParaRPr sz="1800">
              <a:latin typeface="Arial"/>
              <a:cs typeface="Arial"/>
            </a:endParaRPr>
          </a:p>
          <a:p>
            <a:pPr lvl="2" marL="1251585" indent="-2870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What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is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the relationship</a:t>
            </a:r>
            <a:r>
              <a:rPr dirty="0" sz="1800" spc="2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between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the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 response</a:t>
            </a:r>
            <a:r>
              <a:rPr dirty="0" sz="1800" spc="2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and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each</a:t>
            </a:r>
            <a:r>
              <a:rPr dirty="0" sz="1800" spc="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predictor?</a:t>
            </a:r>
            <a:endParaRPr sz="1800">
              <a:latin typeface="Arial"/>
              <a:cs typeface="Arial"/>
            </a:endParaRPr>
          </a:p>
          <a:p>
            <a:pPr lvl="2" marL="1251585" indent="-287020">
              <a:lnSpc>
                <a:spcPts val="2050"/>
              </a:lnSpc>
              <a:spcBef>
                <a:spcPts val="285"/>
              </a:spcBef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Can</a:t>
            </a:r>
            <a:r>
              <a:rPr dirty="0" sz="1800" spc="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the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 relationship</a:t>
            </a:r>
            <a:r>
              <a:rPr dirty="0" sz="1800" spc="3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between</a:t>
            </a:r>
            <a:r>
              <a:rPr dirty="0" sz="1800" spc="-2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Y</a:t>
            </a:r>
            <a:r>
              <a:rPr dirty="0" sz="1800" spc="-3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and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each</a:t>
            </a:r>
            <a:r>
              <a:rPr dirty="0" sz="1800" spc="1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predictor</a:t>
            </a:r>
            <a:r>
              <a:rPr dirty="0" sz="1800" spc="1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be adequately</a:t>
            </a:r>
            <a:r>
              <a:rPr dirty="0" sz="1800" spc="3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summarized</a:t>
            </a:r>
            <a:r>
              <a:rPr dirty="0" sz="1800" spc="5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using</a:t>
            </a:r>
            <a:r>
              <a:rPr dirty="0" sz="1800" spc="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51585">
              <a:lnSpc>
                <a:spcPts val="2050"/>
              </a:lnSpc>
            </a:pP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linear</a:t>
            </a:r>
            <a:r>
              <a:rPr dirty="0" sz="1800" spc="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equation,</a:t>
            </a:r>
            <a:r>
              <a:rPr dirty="0" sz="1800" spc="2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or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72542"/>
                </a:solidFill>
                <a:latin typeface="Arial"/>
                <a:cs typeface="Arial"/>
              </a:rPr>
              <a:t>is the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relationship</a:t>
            </a:r>
            <a:r>
              <a:rPr dirty="0" sz="1800" spc="20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172542"/>
                </a:solidFill>
                <a:latin typeface="Arial"/>
                <a:cs typeface="Arial"/>
              </a:rPr>
              <a:t>more</a:t>
            </a:r>
            <a:r>
              <a:rPr dirty="0" sz="1800" spc="5" i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172542"/>
                </a:solidFill>
                <a:latin typeface="Arial"/>
                <a:cs typeface="Arial"/>
              </a:rPr>
              <a:t>complicated?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526154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Why</a:t>
            </a:r>
            <a:r>
              <a:rPr dirty="0" sz="3500" spc="-4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estimate </a:t>
            </a:r>
            <a:r>
              <a:rPr dirty="0" sz="3200" spc="50">
                <a:latin typeface="Cambria Math"/>
                <a:cs typeface="Cambria Math"/>
              </a:rPr>
              <a:t>𝑓</a:t>
            </a:r>
            <a:r>
              <a:rPr dirty="0" sz="3500" spc="50" b="1">
                <a:latin typeface="Arial"/>
                <a:cs typeface="Arial"/>
              </a:rPr>
              <a:t>?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9361" y="3582796"/>
            <a:ext cx="3103880" cy="330835"/>
          </a:xfrm>
          <a:custGeom>
            <a:avLst/>
            <a:gdLst/>
            <a:ahLst/>
            <a:cxnLst/>
            <a:rect l="l" t="t" r="r" b="b"/>
            <a:pathLst>
              <a:path w="3103879" h="330835">
                <a:moveTo>
                  <a:pt x="110617" y="0"/>
                </a:moveTo>
                <a:lnTo>
                  <a:pt x="106045" y="0"/>
                </a:lnTo>
                <a:lnTo>
                  <a:pt x="86944" y="1384"/>
                </a:lnTo>
                <a:lnTo>
                  <a:pt x="45085" y="18669"/>
                </a:lnTo>
                <a:lnTo>
                  <a:pt x="26149" y="55613"/>
                </a:lnTo>
                <a:lnTo>
                  <a:pt x="25006" y="75780"/>
                </a:lnTo>
                <a:lnTo>
                  <a:pt x="25146" y="79870"/>
                </a:lnTo>
                <a:lnTo>
                  <a:pt x="25920" y="87820"/>
                </a:lnTo>
                <a:lnTo>
                  <a:pt x="27190" y="96253"/>
                </a:lnTo>
                <a:lnTo>
                  <a:pt x="28956" y="105156"/>
                </a:lnTo>
                <a:lnTo>
                  <a:pt x="31750" y="117475"/>
                </a:lnTo>
                <a:lnTo>
                  <a:pt x="33020" y="125730"/>
                </a:lnTo>
                <a:lnTo>
                  <a:pt x="33020" y="137795"/>
                </a:lnTo>
                <a:lnTo>
                  <a:pt x="30353" y="144272"/>
                </a:lnTo>
                <a:lnTo>
                  <a:pt x="0" y="157353"/>
                </a:lnTo>
                <a:lnTo>
                  <a:pt x="0" y="171577"/>
                </a:lnTo>
                <a:lnTo>
                  <a:pt x="33020" y="191262"/>
                </a:lnTo>
                <a:lnTo>
                  <a:pt x="33020" y="203327"/>
                </a:lnTo>
                <a:lnTo>
                  <a:pt x="31750" y="211582"/>
                </a:lnTo>
                <a:lnTo>
                  <a:pt x="28956" y="223774"/>
                </a:lnTo>
                <a:lnTo>
                  <a:pt x="27190" y="232752"/>
                </a:lnTo>
                <a:lnTo>
                  <a:pt x="25920" y="241211"/>
                </a:lnTo>
                <a:lnTo>
                  <a:pt x="25146" y="249135"/>
                </a:lnTo>
                <a:lnTo>
                  <a:pt x="24892" y="256540"/>
                </a:lnTo>
                <a:lnTo>
                  <a:pt x="26149" y="274078"/>
                </a:lnTo>
                <a:lnTo>
                  <a:pt x="45085" y="312039"/>
                </a:lnTo>
                <a:lnTo>
                  <a:pt x="86944" y="329209"/>
                </a:lnTo>
                <a:lnTo>
                  <a:pt x="106045" y="330581"/>
                </a:lnTo>
                <a:lnTo>
                  <a:pt x="110617" y="330581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2" y="316674"/>
                </a:lnTo>
                <a:lnTo>
                  <a:pt x="62382" y="296659"/>
                </a:lnTo>
                <a:lnTo>
                  <a:pt x="54356" y="259715"/>
                </a:lnTo>
                <a:lnTo>
                  <a:pt x="54571" y="253276"/>
                </a:lnTo>
                <a:lnTo>
                  <a:pt x="55219" y="246113"/>
                </a:lnTo>
                <a:lnTo>
                  <a:pt x="56337" y="238277"/>
                </a:lnTo>
                <a:lnTo>
                  <a:pt x="57912" y="229743"/>
                </a:lnTo>
                <a:lnTo>
                  <a:pt x="59410" y="221437"/>
                </a:lnTo>
                <a:lnTo>
                  <a:pt x="60477" y="214414"/>
                </a:lnTo>
                <a:lnTo>
                  <a:pt x="61125" y="208673"/>
                </a:lnTo>
                <a:lnTo>
                  <a:pt x="61341" y="204216"/>
                </a:lnTo>
                <a:lnTo>
                  <a:pt x="60794" y="197205"/>
                </a:lnTo>
                <a:lnTo>
                  <a:pt x="32004" y="166116"/>
                </a:lnTo>
                <a:lnTo>
                  <a:pt x="32004" y="162941"/>
                </a:lnTo>
                <a:lnTo>
                  <a:pt x="60794" y="131864"/>
                </a:lnTo>
                <a:lnTo>
                  <a:pt x="61341" y="124841"/>
                </a:lnTo>
                <a:lnTo>
                  <a:pt x="61125" y="120396"/>
                </a:lnTo>
                <a:lnTo>
                  <a:pt x="60477" y="114655"/>
                </a:lnTo>
                <a:lnTo>
                  <a:pt x="59410" y="107632"/>
                </a:lnTo>
                <a:lnTo>
                  <a:pt x="56337" y="90741"/>
                </a:lnTo>
                <a:lnTo>
                  <a:pt x="55219" y="82905"/>
                </a:lnTo>
                <a:lnTo>
                  <a:pt x="54571" y="75780"/>
                </a:lnTo>
                <a:lnTo>
                  <a:pt x="54356" y="69342"/>
                </a:lnTo>
                <a:lnTo>
                  <a:pt x="55245" y="55372"/>
                </a:lnTo>
                <a:lnTo>
                  <a:pt x="76390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  <a:path w="3103879" h="330835">
                <a:moveTo>
                  <a:pt x="261366" y="13970"/>
                </a:moveTo>
                <a:lnTo>
                  <a:pt x="256794" y="647"/>
                </a:lnTo>
                <a:lnTo>
                  <a:pt x="232930" y="9258"/>
                </a:lnTo>
                <a:lnTo>
                  <a:pt x="212001" y="21755"/>
                </a:lnTo>
                <a:lnTo>
                  <a:pt x="178943" y="58293"/>
                </a:lnTo>
                <a:lnTo>
                  <a:pt x="158648" y="107188"/>
                </a:lnTo>
                <a:lnTo>
                  <a:pt x="151892" y="165227"/>
                </a:lnTo>
                <a:lnTo>
                  <a:pt x="153581" y="195427"/>
                </a:lnTo>
                <a:lnTo>
                  <a:pt x="167106" y="248907"/>
                </a:lnTo>
                <a:lnTo>
                  <a:pt x="193941" y="292265"/>
                </a:lnTo>
                <a:lnTo>
                  <a:pt x="232854" y="320979"/>
                </a:lnTo>
                <a:lnTo>
                  <a:pt x="256794" y="329565"/>
                </a:lnTo>
                <a:lnTo>
                  <a:pt x="260858" y="316230"/>
                </a:lnTo>
                <a:lnTo>
                  <a:pt x="242138" y="307949"/>
                </a:lnTo>
                <a:lnTo>
                  <a:pt x="225971" y="296405"/>
                </a:lnTo>
                <a:lnTo>
                  <a:pt x="201295" y="263525"/>
                </a:lnTo>
                <a:lnTo>
                  <a:pt x="186715" y="218821"/>
                </a:lnTo>
                <a:lnTo>
                  <a:pt x="181864" y="163449"/>
                </a:lnTo>
                <a:lnTo>
                  <a:pt x="183070" y="135432"/>
                </a:lnTo>
                <a:lnTo>
                  <a:pt x="192786" y="86766"/>
                </a:lnTo>
                <a:lnTo>
                  <a:pt x="212394" y="48336"/>
                </a:lnTo>
                <a:lnTo>
                  <a:pt x="242404" y="22237"/>
                </a:lnTo>
                <a:lnTo>
                  <a:pt x="261366" y="13970"/>
                </a:lnTo>
                <a:close/>
              </a:path>
              <a:path w="3103879" h="330835">
                <a:moveTo>
                  <a:pt x="1204595" y="165227"/>
                </a:moveTo>
                <a:lnTo>
                  <a:pt x="1197762" y="107188"/>
                </a:lnTo>
                <a:lnTo>
                  <a:pt x="1177417" y="58293"/>
                </a:lnTo>
                <a:lnTo>
                  <a:pt x="1144358" y="21755"/>
                </a:lnTo>
                <a:lnTo>
                  <a:pt x="1099693" y="647"/>
                </a:lnTo>
                <a:lnTo>
                  <a:pt x="1094994" y="13970"/>
                </a:lnTo>
                <a:lnTo>
                  <a:pt x="1114031" y="22237"/>
                </a:lnTo>
                <a:lnTo>
                  <a:pt x="1130401" y="33693"/>
                </a:lnTo>
                <a:lnTo>
                  <a:pt x="1155065" y="66167"/>
                </a:lnTo>
                <a:lnTo>
                  <a:pt x="1169631" y="109855"/>
                </a:lnTo>
                <a:lnTo>
                  <a:pt x="1174496" y="163449"/>
                </a:lnTo>
                <a:lnTo>
                  <a:pt x="1173276" y="192481"/>
                </a:lnTo>
                <a:lnTo>
                  <a:pt x="1163561" y="242506"/>
                </a:lnTo>
                <a:lnTo>
                  <a:pt x="1143977" y="281609"/>
                </a:lnTo>
                <a:lnTo>
                  <a:pt x="1114209" y="307949"/>
                </a:lnTo>
                <a:lnTo>
                  <a:pt x="1095502" y="316230"/>
                </a:lnTo>
                <a:lnTo>
                  <a:pt x="1099693" y="329565"/>
                </a:lnTo>
                <a:lnTo>
                  <a:pt x="1144524" y="308533"/>
                </a:lnTo>
                <a:lnTo>
                  <a:pt x="1177544" y="272161"/>
                </a:lnTo>
                <a:lnTo>
                  <a:pt x="1197825" y="223316"/>
                </a:lnTo>
                <a:lnTo>
                  <a:pt x="1202893" y="195427"/>
                </a:lnTo>
                <a:lnTo>
                  <a:pt x="1204595" y="165227"/>
                </a:lnTo>
                <a:close/>
              </a:path>
              <a:path w="3103879" h="330835">
                <a:moveTo>
                  <a:pt x="1966709" y="13970"/>
                </a:moveTo>
                <a:lnTo>
                  <a:pt x="1962150" y="647"/>
                </a:lnTo>
                <a:lnTo>
                  <a:pt x="1938286" y="9258"/>
                </a:lnTo>
                <a:lnTo>
                  <a:pt x="1917357" y="21755"/>
                </a:lnTo>
                <a:lnTo>
                  <a:pt x="1884299" y="58293"/>
                </a:lnTo>
                <a:lnTo>
                  <a:pt x="1864004" y="107188"/>
                </a:lnTo>
                <a:lnTo>
                  <a:pt x="1857248" y="165227"/>
                </a:lnTo>
                <a:lnTo>
                  <a:pt x="1858937" y="195427"/>
                </a:lnTo>
                <a:lnTo>
                  <a:pt x="1872462" y="248907"/>
                </a:lnTo>
                <a:lnTo>
                  <a:pt x="1899297" y="292265"/>
                </a:lnTo>
                <a:lnTo>
                  <a:pt x="1938210" y="320979"/>
                </a:lnTo>
                <a:lnTo>
                  <a:pt x="1962150" y="329565"/>
                </a:lnTo>
                <a:lnTo>
                  <a:pt x="1966214" y="316230"/>
                </a:lnTo>
                <a:lnTo>
                  <a:pt x="1947494" y="307949"/>
                </a:lnTo>
                <a:lnTo>
                  <a:pt x="1931327" y="296405"/>
                </a:lnTo>
                <a:lnTo>
                  <a:pt x="1906651" y="263525"/>
                </a:lnTo>
                <a:lnTo>
                  <a:pt x="1892071" y="218821"/>
                </a:lnTo>
                <a:lnTo>
                  <a:pt x="1887220" y="163449"/>
                </a:lnTo>
                <a:lnTo>
                  <a:pt x="1888426" y="135432"/>
                </a:lnTo>
                <a:lnTo>
                  <a:pt x="1898142" y="86766"/>
                </a:lnTo>
                <a:lnTo>
                  <a:pt x="1917750" y="48336"/>
                </a:lnTo>
                <a:lnTo>
                  <a:pt x="1947760" y="22237"/>
                </a:lnTo>
                <a:lnTo>
                  <a:pt x="1966709" y="13970"/>
                </a:lnTo>
                <a:close/>
              </a:path>
              <a:path w="3103879" h="330835">
                <a:moveTo>
                  <a:pt x="2951099" y="165227"/>
                </a:moveTo>
                <a:lnTo>
                  <a:pt x="2944266" y="107188"/>
                </a:lnTo>
                <a:lnTo>
                  <a:pt x="2923921" y="58293"/>
                </a:lnTo>
                <a:lnTo>
                  <a:pt x="2890863" y="21755"/>
                </a:lnTo>
                <a:lnTo>
                  <a:pt x="2846197" y="647"/>
                </a:lnTo>
                <a:lnTo>
                  <a:pt x="2841498" y="13970"/>
                </a:lnTo>
                <a:lnTo>
                  <a:pt x="2860535" y="22237"/>
                </a:lnTo>
                <a:lnTo>
                  <a:pt x="2876905" y="33693"/>
                </a:lnTo>
                <a:lnTo>
                  <a:pt x="2901569" y="66167"/>
                </a:lnTo>
                <a:lnTo>
                  <a:pt x="2916136" y="109855"/>
                </a:lnTo>
                <a:lnTo>
                  <a:pt x="2921000" y="163449"/>
                </a:lnTo>
                <a:lnTo>
                  <a:pt x="2919780" y="192481"/>
                </a:lnTo>
                <a:lnTo>
                  <a:pt x="2910065" y="242506"/>
                </a:lnTo>
                <a:lnTo>
                  <a:pt x="2890482" y="281609"/>
                </a:lnTo>
                <a:lnTo>
                  <a:pt x="2860713" y="307949"/>
                </a:lnTo>
                <a:lnTo>
                  <a:pt x="2842006" y="316230"/>
                </a:lnTo>
                <a:lnTo>
                  <a:pt x="2846197" y="329565"/>
                </a:lnTo>
                <a:lnTo>
                  <a:pt x="2891028" y="308533"/>
                </a:lnTo>
                <a:lnTo>
                  <a:pt x="2924048" y="272161"/>
                </a:lnTo>
                <a:lnTo>
                  <a:pt x="2944330" y="223316"/>
                </a:lnTo>
                <a:lnTo>
                  <a:pt x="2949397" y="195427"/>
                </a:lnTo>
                <a:lnTo>
                  <a:pt x="2951099" y="165227"/>
                </a:lnTo>
                <a:close/>
              </a:path>
              <a:path w="3103879" h="330835">
                <a:moveTo>
                  <a:pt x="3103753" y="157607"/>
                </a:moveTo>
                <a:lnTo>
                  <a:pt x="3070606" y="138049"/>
                </a:lnTo>
                <a:lnTo>
                  <a:pt x="3070606" y="125857"/>
                </a:lnTo>
                <a:lnTo>
                  <a:pt x="3072003" y="117602"/>
                </a:lnTo>
                <a:lnTo>
                  <a:pt x="3074670" y="105410"/>
                </a:lnTo>
                <a:lnTo>
                  <a:pt x="3076422" y="96443"/>
                </a:lnTo>
                <a:lnTo>
                  <a:pt x="3077692" y="87985"/>
                </a:lnTo>
                <a:lnTo>
                  <a:pt x="3078467" y="80060"/>
                </a:lnTo>
                <a:lnTo>
                  <a:pt x="3078734" y="72644"/>
                </a:lnTo>
                <a:lnTo>
                  <a:pt x="3077464" y="55714"/>
                </a:lnTo>
                <a:lnTo>
                  <a:pt x="3058541" y="18669"/>
                </a:lnTo>
                <a:lnTo>
                  <a:pt x="3016669" y="1384"/>
                </a:lnTo>
                <a:lnTo>
                  <a:pt x="2997581" y="0"/>
                </a:lnTo>
                <a:lnTo>
                  <a:pt x="2993136" y="0"/>
                </a:lnTo>
                <a:lnTo>
                  <a:pt x="2993136" y="13208"/>
                </a:lnTo>
                <a:lnTo>
                  <a:pt x="2995676" y="13208"/>
                </a:lnTo>
                <a:lnTo>
                  <a:pt x="3007550" y="14020"/>
                </a:lnTo>
                <a:lnTo>
                  <a:pt x="3041281" y="33858"/>
                </a:lnTo>
                <a:lnTo>
                  <a:pt x="3049270" y="69469"/>
                </a:lnTo>
                <a:lnTo>
                  <a:pt x="3049054" y="75920"/>
                </a:lnTo>
                <a:lnTo>
                  <a:pt x="3048406" y="83083"/>
                </a:lnTo>
                <a:lnTo>
                  <a:pt x="3047339" y="90919"/>
                </a:lnTo>
                <a:lnTo>
                  <a:pt x="3045841" y="99441"/>
                </a:lnTo>
                <a:lnTo>
                  <a:pt x="3044317" y="107759"/>
                </a:lnTo>
                <a:lnTo>
                  <a:pt x="3043199" y="114782"/>
                </a:lnTo>
                <a:lnTo>
                  <a:pt x="3042513" y="120523"/>
                </a:lnTo>
                <a:lnTo>
                  <a:pt x="3042285" y="124968"/>
                </a:lnTo>
                <a:lnTo>
                  <a:pt x="3042831" y="131991"/>
                </a:lnTo>
                <a:lnTo>
                  <a:pt x="3071622" y="163068"/>
                </a:lnTo>
                <a:lnTo>
                  <a:pt x="3071622" y="166243"/>
                </a:lnTo>
                <a:lnTo>
                  <a:pt x="3042831" y="197345"/>
                </a:lnTo>
                <a:lnTo>
                  <a:pt x="3042285" y="204343"/>
                </a:lnTo>
                <a:lnTo>
                  <a:pt x="3042513" y="208800"/>
                </a:lnTo>
                <a:lnTo>
                  <a:pt x="3043199" y="214541"/>
                </a:lnTo>
                <a:lnTo>
                  <a:pt x="3044317" y="221564"/>
                </a:lnTo>
                <a:lnTo>
                  <a:pt x="3045841" y="229870"/>
                </a:lnTo>
                <a:lnTo>
                  <a:pt x="3047339" y="238467"/>
                </a:lnTo>
                <a:lnTo>
                  <a:pt x="3048406" y="246341"/>
                </a:lnTo>
                <a:lnTo>
                  <a:pt x="3049054" y="253466"/>
                </a:lnTo>
                <a:lnTo>
                  <a:pt x="3049270" y="259842"/>
                </a:lnTo>
                <a:lnTo>
                  <a:pt x="3048381" y="274421"/>
                </a:lnTo>
                <a:lnTo>
                  <a:pt x="3027222" y="310057"/>
                </a:lnTo>
                <a:lnTo>
                  <a:pt x="2995676" y="317500"/>
                </a:lnTo>
                <a:lnTo>
                  <a:pt x="2993136" y="317500"/>
                </a:lnTo>
                <a:lnTo>
                  <a:pt x="2993136" y="330581"/>
                </a:lnTo>
                <a:lnTo>
                  <a:pt x="2997581" y="330581"/>
                </a:lnTo>
                <a:lnTo>
                  <a:pt x="3016669" y="329209"/>
                </a:lnTo>
                <a:lnTo>
                  <a:pt x="3058541" y="312039"/>
                </a:lnTo>
                <a:lnTo>
                  <a:pt x="3077464" y="274180"/>
                </a:lnTo>
                <a:lnTo>
                  <a:pt x="3078734" y="256794"/>
                </a:lnTo>
                <a:lnTo>
                  <a:pt x="3078467" y="249326"/>
                </a:lnTo>
                <a:lnTo>
                  <a:pt x="3077692" y="241363"/>
                </a:lnTo>
                <a:lnTo>
                  <a:pt x="3076422" y="232943"/>
                </a:lnTo>
                <a:lnTo>
                  <a:pt x="3074670" y="224028"/>
                </a:lnTo>
                <a:lnTo>
                  <a:pt x="3072003" y="211709"/>
                </a:lnTo>
                <a:lnTo>
                  <a:pt x="3070606" y="203581"/>
                </a:lnTo>
                <a:lnTo>
                  <a:pt x="3070606" y="191389"/>
                </a:lnTo>
                <a:lnTo>
                  <a:pt x="3073400" y="184912"/>
                </a:lnTo>
                <a:lnTo>
                  <a:pt x="3103753" y="171831"/>
                </a:lnTo>
                <a:lnTo>
                  <a:pt x="3103753" y="157607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235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05"/>
              </a:spcBef>
              <a:buClr>
                <a:srgbClr val="172542"/>
              </a:buClr>
              <a:buFont typeface="Arial MT"/>
              <a:buChar char="•"/>
              <a:tabLst>
                <a:tab pos="254000" algn="l"/>
              </a:tabLst>
            </a:pPr>
            <a:r>
              <a:rPr dirty="0" spc="-25"/>
              <a:t>W</a:t>
            </a:r>
            <a:r>
              <a:rPr dirty="0" spc="-25"/>
              <a:t>e</a:t>
            </a:r>
            <a:r>
              <a:rPr dirty="0" spc="-45"/>
              <a:t> </a:t>
            </a:r>
            <a:r>
              <a:rPr dirty="0" spc="-5"/>
              <a:t>need</a:t>
            </a:r>
            <a:r>
              <a:rPr dirty="0" spc="-35"/>
              <a:t> </a:t>
            </a:r>
            <a:r>
              <a:rPr dirty="0"/>
              <a:t>data!</a:t>
            </a:r>
          </a:p>
          <a:p>
            <a:pPr marL="2540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54000" algn="l"/>
              </a:tabLst>
            </a:pPr>
            <a:r>
              <a:rPr dirty="0"/>
              <a:t>For</a:t>
            </a:r>
            <a:r>
              <a:rPr dirty="0" spc="-20"/>
              <a:t> </a:t>
            </a:r>
            <a:r>
              <a:rPr dirty="0" spc="-5"/>
              <a:t>us</a:t>
            </a:r>
            <a:r>
              <a:rPr dirty="0"/>
              <a:t> </a:t>
            </a:r>
            <a:r>
              <a:rPr dirty="0" spc="-5"/>
              <a:t>a data set has this </a:t>
            </a:r>
            <a:r>
              <a:rPr dirty="0"/>
              <a:t>form:</a:t>
            </a:r>
          </a:p>
          <a:p>
            <a:pPr>
              <a:lnSpc>
                <a:spcPct val="100000"/>
              </a:lnSpc>
            </a:pPr>
            <a:endParaRPr sz="3200"/>
          </a:p>
          <a:p>
            <a:pPr marL="3972560">
              <a:lnSpc>
                <a:spcPct val="100000"/>
              </a:lnSpc>
              <a:spcBef>
                <a:spcPts val="5"/>
              </a:spcBef>
              <a:tabLst>
                <a:tab pos="4940300" algn="l"/>
                <a:tab pos="5678170" algn="l"/>
              </a:tabLst>
            </a:pPr>
            <a:r>
              <a:rPr dirty="0" sz="2800" spc="-90">
                <a:latin typeface="Cambria Math"/>
                <a:cs typeface="Cambria Math"/>
              </a:rPr>
              <a:t>𝑥</a:t>
            </a:r>
            <a:r>
              <a:rPr dirty="0" baseline="-16260" sz="3075" spc="240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155">
                <a:latin typeface="Cambria Math"/>
                <a:cs typeface="Cambria Math"/>
              </a:rPr>
              <a:t>𝑦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r>
              <a:rPr dirty="0" baseline="-16260" sz="307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30">
                <a:latin typeface="Cambria Math"/>
                <a:cs typeface="Cambria Math"/>
              </a:rPr>
              <a:t>𝑥</a:t>
            </a:r>
            <a:r>
              <a:rPr dirty="0" baseline="-16260" sz="3075" spc="607">
                <a:latin typeface="Cambria Math"/>
                <a:cs typeface="Cambria Math"/>
              </a:rPr>
              <a:t>𝑛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250">
                <a:latin typeface="Cambria Math"/>
                <a:cs typeface="Cambria Math"/>
              </a:rPr>
              <a:t>𝑦</a:t>
            </a:r>
            <a:r>
              <a:rPr dirty="0" baseline="-16260" sz="3075" spc="382">
                <a:latin typeface="Cambria Math"/>
                <a:cs typeface="Cambria Math"/>
              </a:rPr>
              <a:t>𝑛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680" y="3981450"/>
            <a:ext cx="1747520" cy="429259"/>
          </a:xfrm>
          <a:custGeom>
            <a:avLst/>
            <a:gdLst/>
            <a:ahLst/>
            <a:cxnLst/>
            <a:rect l="l" t="t" r="r" b="b"/>
            <a:pathLst>
              <a:path w="1747520" h="429260">
                <a:moveTo>
                  <a:pt x="1634871" y="0"/>
                </a:moveTo>
                <a:lnTo>
                  <a:pt x="1630553" y="14097"/>
                </a:lnTo>
                <a:lnTo>
                  <a:pt x="1650243" y="24334"/>
                </a:lnTo>
                <a:lnTo>
                  <a:pt x="1667398" y="39227"/>
                </a:lnTo>
                <a:lnTo>
                  <a:pt x="1694053" y="82931"/>
                </a:lnTo>
                <a:lnTo>
                  <a:pt x="1710229" y="142398"/>
                </a:lnTo>
                <a:lnTo>
                  <a:pt x="1715643" y="214630"/>
                </a:lnTo>
                <a:lnTo>
                  <a:pt x="1714287" y="252204"/>
                </a:lnTo>
                <a:lnTo>
                  <a:pt x="1703480" y="317875"/>
                </a:lnTo>
                <a:lnTo>
                  <a:pt x="1682005" y="370095"/>
                </a:lnTo>
                <a:lnTo>
                  <a:pt x="1650243" y="404437"/>
                </a:lnTo>
                <a:lnTo>
                  <a:pt x="1630553" y="414655"/>
                </a:lnTo>
                <a:lnTo>
                  <a:pt x="1634871" y="428879"/>
                </a:lnTo>
                <a:lnTo>
                  <a:pt x="1682765" y="403336"/>
                </a:lnTo>
                <a:lnTo>
                  <a:pt x="1718183" y="355219"/>
                </a:lnTo>
                <a:lnTo>
                  <a:pt x="1740185" y="290274"/>
                </a:lnTo>
                <a:lnTo>
                  <a:pt x="1747520" y="214375"/>
                </a:lnTo>
                <a:lnTo>
                  <a:pt x="1745686" y="175083"/>
                </a:lnTo>
                <a:lnTo>
                  <a:pt x="1731017" y="104737"/>
                </a:lnTo>
                <a:lnTo>
                  <a:pt x="1702040" y="46755"/>
                </a:lnTo>
                <a:lnTo>
                  <a:pt x="1660372" y="9902"/>
                </a:lnTo>
                <a:lnTo>
                  <a:pt x="1634871" y="0"/>
                </a:lnTo>
                <a:close/>
              </a:path>
              <a:path w="174752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270" y="138541"/>
                </a:lnTo>
                <a:lnTo>
                  <a:pt x="0" y="214375"/>
                </a:lnTo>
                <a:lnTo>
                  <a:pt x="1813" y="253688"/>
                </a:lnTo>
                <a:lnTo>
                  <a:pt x="16394" y="324121"/>
                </a:lnTo>
                <a:lnTo>
                  <a:pt x="45426" y="382105"/>
                </a:lnTo>
                <a:lnTo>
                  <a:pt x="87145" y="418923"/>
                </a:lnTo>
                <a:lnTo>
                  <a:pt x="112649" y="428879"/>
                </a:lnTo>
                <a:lnTo>
                  <a:pt x="116967" y="414655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8"/>
                </a:lnTo>
                <a:lnTo>
                  <a:pt x="37242" y="286623"/>
                </a:lnTo>
                <a:lnTo>
                  <a:pt x="31877" y="214630"/>
                </a:lnTo>
                <a:lnTo>
                  <a:pt x="33214" y="176907"/>
                </a:lnTo>
                <a:lnTo>
                  <a:pt x="43985" y="111081"/>
                </a:lnTo>
                <a:lnTo>
                  <a:pt x="65514" y="58763"/>
                </a:lnTo>
                <a:lnTo>
                  <a:pt x="97276" y="24334"/>
                </a:lnTo>
                <a:lnTo>
                  <a:pt x="116967" y="14097"/>
                </a:lnTo>
                <a:lnTo>
                  <a:pt x="112649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54266" y="3790315"/>
            <a:ext cx="11811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95">
                <a:solidFill>
                  <a:srgbClr val="172542"/>
                </a:solidFill>
                <a:latin typeface="Cambria Math"/>
                <a:cs typeface="Cambria Math"/>
              </a:rPr>
              <a:t>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020" y="3930522"/>
            <a:ext cx="4489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972819" algn="l"/>
                <a:tab pos="2730500" algn="l"/>
              </a:tabLst>
            </a:pPr>
            <a:r>
              <a:rPr dirty="0" sz="2800" spc="-30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6260" sz="3075" spc="307">
                <a:solidFill>
                  <a:srgbClr val="172542"/>
                </a:solidFill>
                <a:latin typeface="Cambria Math"/>
                <a:cs typeface="Cambria Math"/>
              </a:rPr>
              <a:t>𝑖</a:t>
            </a:r>
            <a:r>
              <a:rPr dirty="0" baseline="-16260" sz="307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baseline="-16260" sz="3075" spc="67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=</a:t>
            </a:r>
            <a:r>
              <a:rPr dirty="0" sz="2800">
                <a:solidFill>
                  <a:srgbClr val="172542"/>
                </a:solidFill>
                <a:latin typeface="Cambria Math"/>
                <a:cs typeface="Cambria Math"/>
              </a:rPr>
              <a:t>	</a:t>
            </a:r>
            <a:r>
              <a:rPr dirty="0" sz="2800" spc="-30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6260" sz="3075" spc="307">
                <a:solidFill>
                  <a:srgbClr val="172542"/>
                </a:solidFill>
                <a:latin typeface="Cambria Math"/>
                <a:cs typeface="Cambria Math"/>
              </a:rPr>
              <a:t>𝑖</a:t>
            </a:r>
            <a:r>
              <a:rPr dirty="0" baseline="-16260" sz="3075" spc="240">
                <a:solidFill>
                  <a:srgbClr val="172542"/>
                </a:solidFill>
                <a:latin typeface="Cambria Math"/>
                <a:cs typeface="Cambria Math"/>
              </a:rPr>
              <a:t>1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2800" spc="-16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…</a:t>
            </a:r>
            <a:r>
              <a:rPr dirty="0" sz="2800" spc="-15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2800" spc="-15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30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6260" sz="3075" spc="307">
                <a:solidFill>
                  <a:srgbClr val="172542"/>
                </a:solidFill>
                <a:latin typeface="Cambria Math"/>
                <a:cs typeface="Cambria Math"/>
              </a:rPr>
              <a:t>𝑖</a:t>
            </a:r>
            <a:r>
              <a:rPr dirty="0" baseline="-16260" sz="3075" spc="375">
                <a:solidFill>
                  <a:srgbClr val="172542"/>
                </a:solidFill>
                <a:latin typeface="Cambria Math"/>
                <a:cs typeface="Cambria Math"/>
              </a:rPr>
              <a:t>𝑝</a:t>
            </a:r>
            <a:r>
              <a:rPr dirty="0" baseline="-16260" sz="3075">
                <a:solidFill>
                  <a:srgbClr val="172542"/>
                </a:solidFill>
                <a:latin typeface="Cambria Math"/>
                <a:cs typeface="Cambria Math"/>
              </a:rPr>
              <a:t>	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2800" spc="-16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𝑖</a:t>
            </a:r>
            <a:r>
              <a:rPr dirty="0" sz="2800" spc="24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=</a:t>
            </a:r>
            <a:r>
              <a:rPr dirty="0" sz="2800" spc="16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10">
                <a:solidFill>
                  <a:srgbClr val="172542"/>
                </a:solidFill>
                <a:latin typeface="Cambria Math"/>
                <a:cs typeface="Cambria Math"/>
              </a:rPr>
              <a:t>1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2800" spc="-15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…</a:t>
            </a:r>
            <a:r>
              <a:rPr dirty="0" sz="2800" spc="-15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,</a:t>
            </a:r>
            <a:r>
              <a:rPr dirty="0" sz="2800" spc="-16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9988" y="5438647"/>
            <a:ext cx="403860" cy="282575"/>
          </a:xfrm>
          <a:custGeom>
            <a:avLst/>
            <a:gdLst/>
            <a:ahLst/>
            <a:cxnLst/>
            <a:rect l="l" t="t" r="r" b="b"/>
            <a:pathLst>
              <a:path w="403860" h="282575">
                <a:moveTo>
                  <a:pt x="313563" y="0"/>
                </a:moveTo>
                <a:lnTo>
                  <a:pt x="309499" y="11429"/>
                </a:lnTo>
                <a:lnTo>
                  <a:pt x="325862" y="18504"/>
                </a:lnTo>
                <a:lnTo>
                  <a:pt x="339915" y="28305"/>
                </a:lnTo>
                <a:lnTo>
                  <a:pt x="368448" y="73852"/>
                </a:lnTo>
                <a:lnTo>
                  <a:pt x="376779" y="115623"/>
                </a:lnTo>
                <a:lnTo>
                  <a:pt x="377825" y="139699"/>
                </a:lnTo>
                <a:lnTo>
                  <a:pt x="376777" y="164605"/>
                </a:lnTo>
                <a:lnTo>
                  <a:pt x="368395" y="207544"/>
                </a:lnTo>
                <a:lnTo>
                  <a:pt x="339963" y="253779"/>
                </a:lnTo>
                <a:lnTo>
                  <a:pt x="310007" y="270827"/>
                </a:lnTo>
                <a:lnTo>
                  <a:pt x="313563" y="282282"/>
                </a:lnTo>
                <a:lnTo>
                  <a:pt x="352059" y="264213"/>
                </a:lnTo>
                <a:lnTo>
                  <a:pt x="380364" y="232943"/>
                </a:lnTo>
                <a:lnTo>
                  <a:pt x="397795" y="191074"/>
                </a:lnTo>
                <a:lnTo>
                  <a:pt x="403606" y="141223"/>
                </a:lnTo>
                <a:lnTo>
                  <a:pt x="402153" y="115339"/>
                </a:lnTo>
                <a:lnTo>
                  <a:pt x="390532" y="69429"/>
                </a:lnTo>
                <a:lnTo>
                  <a:pt x="367409" y="32093"/>
                </a:lnTo>
                <a:lnTo>
                  <a:pt x="334019" y="7379"/>
                </a:lnTo>
                <a:lnTo>
                  <a:pt x="313563" y="0"/>
                </a:lnTo>
                <a:close/>
              </a:path>
              <a:path w="403860" h="282575">
                <a:moveTo>
                  <a:pt x="90042" y="0"/>
                </a:moveTo>
                <a:lnTo>
                  <a:pt x="51593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45"/>
                </a:lnTo>
                <a:lnTo>
                  <a:pt x="13073" y="213007"/>
                </a:lnTo>
                <a:lnTo>
                  <a:pt x="36071" y="250228"/>
                </a:lnTo>
                <a:lnTo>
                  <a:pt x="69496" y="274898"/>
                </a:lnTo>
                <a:lnTo>
                  <a:pt x="90042" y="282282"/>
                </a:lnTo>
                <a:lnTo>
                  <a:pt x="93599" y="270827"/>
                </a:lnTo>
                <a:lnTo>
                  <a:pt x="77475" y="263698"/>
                </a:lnTo>
                <a:lnTo>
                  <a:pt x="63579" y="253779"/>
                </a:lnTo>
                <a:lnTo>
                  <a:pt x="35083" y="207544"/>
                </a:lnTo>
                <a:lnTo>
                  <a:pt x="26701" y="164605"/>
                </a:lnTo>
                <a:lnTo>
                  <a:pt x="25653" y="139699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2655" y="5000625"/>
            <a:ext cx="10383520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28600">
              <a:lnSpc>
                <a:spcPts val="2815"/>
              </a:lnSpc>
              <a:spcBef>
                <a:spcPts val="100"/>
              </a:spcBef>
              <a:buChar char="•"/>
              <a:tabLst>
                <a:tab pos="266700" algn="l"/>
              </a:tabLst>
            </a:pPr>
            <a:r>
              <a:rPr dirty="0" sz="2400" spc="-2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will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apply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statistical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learning</a:t>
            </a:r>
            <a:r>
              <a:rPr dirty="0" sz="2400" spc="4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estimate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unknown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266700">
              <a:lnSpc>
                <a:spcPts val="2815"/>
              </a:lnSpc>
              <a:tabLst>
                <a:tab pos="2736850" algn="l"/>
                <a:tab pos="3067685" algn="l"/>
              </a:tabLst>
            </a:pP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2400" spc="2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such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that </a:t>
            </a: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𝑌</a:t>
            </a:r>
            <a:r>
              <a:rPr dirty="0" sz="2400" spc="2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≈</a:t>
            </a:r>
            <a:r>
              <a:rPr dirty="0" sz="2400" spc="145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 spc="-119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baseline="12731" sz="3600" spc="-1785">
                <a:solidFill>
                  <a:srgbClr val="172542"/>
                </a:solidFill>
                <a:latin typeface="Cambria Math"/>
                <a:cs typeface="Cambria Math"/>
              </a:rPr>
              <a:t>መ	</a:t>
            </a:r>
            <a:r>
              <a:rPr dirty="0" sz="2400">
                <a:solidFill>
                  <a:srgbClr val="172542"/>
                </a:solidFill>
                <a:latin typeface="Cambria Math"/>
                <a:cs typeface="Cambria Math"/>
              </a:rPr>
              <a:t>𝑋	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06844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How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to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estimate</a:t>
            </a:r>
            <a:r>
              <a:rPr dirty="0" sz="3500" spc="5" b="1">
                <a:latin typeface="Arial"/>
                <a:cs typeface="Arial"/>
              </a:rPr>
              <a:t> </a:t>
            </a:r>
            <a:r>
              <a:rPr dirty="0" sz="3200" spc="50">
                <a:latin typeface="Cambria Math"/>
                <a:cs typeface="Cambria Math"/>
              </a:rPr>
              <a:t>𝑓</a:t>
            </a:r>
            <a:r>
              <a:rPr dirty="0" sz="3500" spc="50" b="1">
                <a:latin typeface="Arial"/>
                <a:cs typeface="Arial"/>
              </a:rPr>
              <a:t>?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1369149"/>
            <a:ext cx="10260965" cy="373951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P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arametrics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2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made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assumptions</a:t>
            </a:r>
            <a:r>
              <a:rPr dirty="0" sz="22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on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functional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form</a:t>
            </a:r>
            <a:r>
              <a:rPr dirty="0" sz="22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2200" spc="2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(e.g,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172542"/>
                </a:solidFill>
                <a:latin typeface="Arial MT"/>
                <a:cs typeface="Arial MT"/>
              </a:rPr>
              <a:t>linear,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quadratic,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etc.)</a:t>
            </a:r>
            <a:endParaRPr sz="2200">
              <a:latin typeface="Arial MT"/>
              <a:cs typeface="Arial MT"/>
            </a:endParaRPr>
          </a:p>
          <a:p>
            <a:pPr lvl="1" marL="698500" marR="342900" indent="-228600">
              <a:lnSpc>
                <a:spcPts val="2380"/>
              </a:lnSpc>
              <a:spcBef>
                <a:spcPts val="54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 function </a:t>
            </a:r>
            <a:r>
              <a:rPr dirty="0" sz="2200" spc="-5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22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is usually simple and has some parameters to be estimated </a:t>
            </a:r>
            <a:r>
              <a:rPr dirty="0" sz="2200" spc="-6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(e.g.,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using least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squares)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Once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estimated,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model</a:t>
            </a:r>
            <a:r>
              <a:rPr dirty="0" sz="22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easy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interpret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Non-parametrics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No assumptions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on </a:t>
            </a:r>
            <a:r>
              <a:rPr dirty="0" sz="2200" spc="-5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2200" spc="19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are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made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2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look for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sz="2200" spc="200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which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is close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point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 (without</a:t>
            </a:r>
            <a:r>
              <a:rPr dirty="0" sz="22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overfitting)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Parameters</a:t>
            </a:r>
            <a:r>
              <a:rPr dirty="0" sz="2200" spc="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are</a:t>
            </a:r>
            <a:r>
              <a:rPr dirty="0" sz="22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still</a:t>
            </a:r>
            <a:r>
              <a:rPr dirty="0" sz="2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there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but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usually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they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are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number</a:t>
            </a:r>
            <a:r>
              <a:rPr dirty="0" sz="2200" spc="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(e.g,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splines)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2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Hard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interpret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model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from</a:t>
            </a:r>
            <a:r>
              <a:rPr dirty="0" sz="2200" spc="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its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parameters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616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Which</a:t>
            </a:r>
            <a:r>
              <a:rPr dirty="0" sz="3500" spc="-7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methods?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536905"/>
            <a:ext cx="590867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solidFill>
                  <a:srgbClr val="172542"/>
                </a:solidFill>
                <a:latin typeface="Arial"/>
                <a:cs typeface="Arial"/>
              </a:rPr>
              <a:t>Flexibility </a:t>
            </a:r>
            <a:r>
              <a:rPr dirty="0" sz="3500" b="1">
                <a:solidFill>
                  <a:srgbClr val="172542"/>
                </a:solidFill>
                <a:latin typeface="Arial"/>
                <a:cs typeface="Arial"/>
              </a:rPr>
              <a:t>vs</a:t>
            </a:r>
            <a:r>
              <a:rPr dirty="0" sz="3500" spc="-3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172542"/>
                </a:solidFill>
                <a:latin typeface="Arial"/>
                <a:cs typeface="Arial"/>
              </a:rPr>
              <a:t>interpretability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2254" y="1328927"/>
            <a:ext cx="7458075" cy="4457700"/>
            <a:chOff x="2052254" y="1328927"/>
            <a:chExt cx="7458075" cy="445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254" y="1328927"/>
              <a:ext cx="7457525" cy="4457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18175" y="1893315"/>
              <a:ext cx="778510" cy="423545"/>
            </a:xfrm>
            <a:custGeom>
              <a:avLst/>
              <a:gdLst/>
              <a:ahLst/>
              <a:cxnLst/>
              <a:rect l="l" t="t" r="r" b="b"/>
              <a:pathLst>
                <a:path w="778510" h="423544">
                  <a:moveTo>
                    <a:pt x="49022" y="353313"/>
                  </a:moveTo>
                  <a:lnTo>
                    <a:pt x="0" y="423037"/>
                  </a:lnTo>
                  <a:lnTo>
                    <a:pt x="85216" y="420497"/>
                  </a:lnTo>
                  <a:lnTo>
                    <a:pt x="73380" y="398525"/>
                  </a:lnTo>
                  <a:lnTo>
                    <a:pt x="58927" y="398525"/>
                  </a:lnTo>
                  <a:lnTo>
                    <a:pt x="52959" y="387350"/>
                  </a:lnTo>
                  <a:lnTo>
                    <a:pt x="64120" y="381339"/>
                  </a:lnTo>
                  <a:lnTo>
                    <a:pt x="49022" y="353313"/>
                  </a:lnTo>
                  <a:close/>
                </a:path>
                <a:path w="778510" h="423544">
                  <a:moveTo>
                    <a:pt x="64120" y="381339"/>
                  </a:moveTo>
                  <a:lnTo>
                    <a:pt x="52959" y="387350"/>
                  </a:lnTo>
                  <a:lnTo>
                    <a:pt x="58927" y="398525"/>
                  </a:lnTo>
                  <a:lnTo>
                    <a:pt x="70130" y="392493"/>
                  </a:lnTo>
                  <a:lnTo>
                    <a:pt x="64120" y="381339"/>
                  </a:lnTo>
                  <a:close/>
                </a:path>
                <a:path w="778510" h="423544">
                  <a:moveTo>
                    <a:pt x="70130" y="392493"/>
                  </a:moveTo>
                  <a:lnTo>
                    <a:pt x="58927" y="398525"/>
                  </a:lnTo>
                  <a:lnTo>
                    <a:pt x="73380" y="398525"/>
                  </a:lnTo>
                  <a:lnTo>
                    <a:pt x="70130" y="392493"/>
                  </a:lnTo>
                  <a:close/>
                </a:path>
                <a:path w="778510" h="423544">
                  <a:moveTo>
                    <a:pt x="772287" y="0"/>
                  </a:moveTo>
                  <a:lnTo>
                    <a:pt x="64120" y="381339"/>
                  </a:lnTo>
                  <a:lnTo>
                    <a:pt x="70130" y="392493"/>
                  </a:lnTo>
                  <a:lnTo>
                    <a:pt x="778256" y="11175"/>
                  </a:lnTo>
                  <a:lnTo>
                    <a:pt x="7722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75426" y="1741170"/>
            <a:ext cx="1148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72542"/>
                </a:solidFill>
                <a:latin typeface="Trebuchet MS"/>
                <a:cs typeface="Trebuchet MS"/>
              </a:rPr>
              <a:t>SMS1/SMS2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1943" y="3073907"/>
            <a:ext cx="5468111" cy="30373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5311" y="1230834"/>
            <a:ext cx="7118350" cy="161163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9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upervised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When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2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have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both</a:t>
            </a:r>
            <a:r>
              <a:rPr dirty="0" sz="2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X and</a:t>
            </a:r>
            <a:r>
              <a:rPr dirty="0" sz="2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Y</a:t>
            </a:r>
            <a:r>
              <a:rPr dirty="0" sz="2200" spc="-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(e.g,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linear </a:t>
            </a:r>
            <a:r>
              <a:rPr dirty="0" sz="2200">
                <a:solidFill>
                  <a:srgbClr val="172542"/>
                </a:solidFill>
                <a:latin typeface="Arial MT"/>
                <a:cs typeface="Arial MT"/>
              </a:rPr>
              <a:t>regression)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Unsupervised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When we</a:t>
            </a:r>
            <a:r>
              <a:rPr dirty="0" sz="22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only have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X (e.g,</a:t>
            </a:r>
            <a:r>
              <a:rPr dirty="0" sz="22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172542"/>
                </a:solidFill>
                <a:latin typeface="Arial MT"/>
                <a:cs typeface="Arial MT"/>
              </a:rPr>
              <a:t>clustering)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27418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Which</a:t>
            </a:r>
            <a:r>
              <a:rPr dirty="0" sz="3500" spc="-3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methods?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(2)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2192782"/>
            <a:ext cx="10064750" cy="1835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order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evaluate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performance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 statistical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learning</a:t>
            </a:r>
            <a:r>
              <a:rPr dirty="0" sz="2400" spc="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on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given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set,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need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some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way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measure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how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well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its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predictions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actually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match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observed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241300" marR="53975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regression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setting,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most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commonly-used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measure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mean </a:t>
            </a:r>
            <a:r>
              <a:rPr dirty="0" sz="2400" spc="-6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squared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error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(MSE):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568515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Arial"/>
                <a:cs typeface="Arial"/>
              </a:rPr>
              <a:t>Measuring</a:t>
            </a:r>
            <a:r>
              <a:rPr dirty="0" sz="3500" b="1">
                <a:latin typeface="Arial"/>
                <a:cs typeface="Arial"/>
              </a:rPr>
              <a:t> the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quality</a:t>
            </a:r>
            <a:r>
              <a:rPr dirty="0" sz="3500" b="1">
                <a:latin typeface="Arial"/>
                <a:cs typeface="Arial"/>
              </a:rPr>
              <a:t> of fit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1265" y="4461300"/>
            <a:ext cx="7026027" cy="8857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379296"/>
            <a:ext cx="10753090" cy="3533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he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MSE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 (2.5)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computed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using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training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that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was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used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fit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735"/>
              </a:lnSpc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model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and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called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“training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MSE”.</a:t>
            </a:r>
            <a:endParaRPr sz="2400">
              <a:latin typeface="Arial MT"/>
              <a:cs typeface="Arial MT"/>
            </a:endParaRPr>
          </a:p>
          <a:p>
            <a:pPr marL="241300" marR="96266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But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general,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 do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not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really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care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how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well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 works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on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training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241300" marR="292735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are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interested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accuracy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predictions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that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obtain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when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apply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our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method to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previously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unseen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test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want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choose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that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gives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lowest</a:t>
            </a:r>
            <a:r>
              <a:rPr dirty="0" sz="2400" spc="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test</a:t>
            </a:r>
            <a:r>
              <a:rPr dirty="0" sz="2400" spc="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MSE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,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as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opposed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 </a:t>
            </a:r>
            <a:r>
              <a:rPr dirty="0" sz="2400" spc="-6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lowest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 strike="sngStrike">
                <a:solidFill>
                  <a:srgbClr val="172542"/>
                </a:solidFill>
                <a:latin typeface="Arial MT"/>
                <a:cs typeface="Arial MT"/>
              </a:rPr>
              <a:t>training</a:t>
            </a:r>
            <a:r>
              <a:rPr dirty="0" sz="2400" spc="20" strike="sngStrike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trike="sngStrike">
                <a:solidFill>
                  <a:srgbClr val="172542"/>
                </a:solidFill>
                <a:latin typeface="Arial MT"/>
                <a:cs typeface="Arial MT"/>
              </a:rPr>
              <a:t>MSE</a:t>
            </a:r>
            <a:r>
              <a:rPr dirty="0" sz="2400" strike="noStrike">
                <a:solidFill>
                  <a:srgbClr val="172542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If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 had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number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test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observations,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could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compute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568515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Arial"/>
                <a:cs typeface="Arial"/>
              </a:rPr>
              <a:t>Measuring</a:t>
            </a:r>
            <a:r>
              <a:rPr dirty="0" sz="3500" b="1">
                <a:latin typeface="Arial"/>
                <a:cs typeface="Arial"/>
              </a:rPr>
              <a:t> the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quality</a:t>
            </a:r>
            <a:r>
              <a:rPr dirty="0" sz="3500" b="1">
                <a:latin typeface="Arial"/>
                <a:cs typeface="Arial"/>
              </a:rPr>
              <a:t> of fit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3296" y="5215778"/>
            <a:ext cx="6479943" cy="399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128981"/>
            <a:ext cx="2082800" cy="953769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b="1">
                <a:latin typeface="Arial"/>
                <a:cs typeface="Arial"/>
              </a:rPr>
              <a:t>Ov</a:t>
            </a:r>
            <a:r>
              <a:rPr dirty="0" sz="3200" spc="-15" b="1">
                <a:latin typeface="Arial"/>
                <a:cs typeface="Arial"/>
              </a:rPr>
              <a:t>e</a:t>
            </a:r>
            <a:r>
              <a:rPr dirty="0" sz="3200" b="1">
                <a:latin typeface="Arial"/>
                <a:cs typeface="Arial"/>
              </a:rPr>
              <a:t>rfitting  </a:t>
            </a:r>
            <a:r>
              <a:rPr dirty="0" sz="3200" b="1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99" y="321529"/>
            <a:ext cx="7518858" cy="55620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578548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Arial"/>
                <a:cs typeface="Arial"/>
              </a:rPr>
              <a:t>The</a:t>
            </a:r>
            <a:r>
              <a:rPr dirty="0" sz="3500" spc="-20" b="1">
                <a:latin typeface="Arial"/>
                <a:cs typeface="Arial"/>
              </a:rPr>
              <a:t> </a:t>
            </a:r>
            <a:r>
              <a:rPr dirty="0" sz="3500" spc="-15" b="1">
                <a:latin typeface="Arial"/>
                <a:cs typeface="Arial"/>
              </a:rPr>
              <a:t>Bias-Variance</a:t>
            </a:r>
            <a:r>
              <a:rPr dirty="0" sz="350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trade-off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22281" y="2637282"/>
            <a:ext cx="499745" cy="282575"/>
          </a:xfrm>
          <a:custGeom>
            <a:avLst/>
            <a:gdLst/>
            <a:ahLst/>
            <a:cxnLst/>
            <a:rect l="l" t="t" r="r" b="b"/>
            <a:pathLst>
              <a:path w="499745" h="282575">
                <a:moveTo>
                  <a:pt x="409575" y="0"/>
                </a:moveTo>
                <a:lnTo>
                  <a:pt x="405511" y="11429"/>
                </a:lnTo>
                <a:lnTo>
                  <a:pt x="421892" y="18522"/>
                </a:lnTo>
                <a:lnTo>
                  <a:pt x="435975" y="28352"/>
                </a:lnTo>
                <a:lnTo>
                  <a:pt x="464514" y="73852"/>
                </a:lnTo>
                <a:lnTo>
                  <a:pt x="472809" y="115623"/>
                </a:lnTo>
                <a:lnTo>
                  <a:pt x="473837" y="139700"/>
                </a:lnTo>
                <a:lnTo>
                  <a:pt x="472789" y="164633"/>
                </a:lnTo>
                <a:lnTo>
                  <a:pt x="464407" y="207547"/>
                </a:lnTo>
                <a:lnTo>
                  <a:pt x="435975" y="253841"/>
                </a:lnTo>
                <a:lnTo>
                  <a:pt x="406019" y="270890"/>
                </a:lnTo>
                <a:lnTo>
                  <a:pt x="409575" y="282320"/>
                </a:lnTo>
                <a:lnTo>
                  <a:pt x="448071" y="264239"/>
                </a:lnTo>
                <a:lnTo>
                  <a:pt x="476376" y="232917"/>
                </a:lnTo>
                <a:lnTo>
                  <a:pt x="493807" y="191119"/>
                </a:lnTo>
                <a:lnTo>
                  <a:pt x="499618" y="141223"/>
                </a:lnTo>
                <a:lnTo>
                  <a:pt x="498165" y="115341"/>
                </a:lnTo>
                <a:lnTo>
                  <a:pt x="486544" y="69482"/>
                </a:lnTo>
                <a:lnTo>
                  <a:pt x="463421" y="32146"/>
                </a:lnTo>
                <a:lnTo>
                  <a:pt x="430031" y="7381"/>
                </a:lnTo>
                <a:lnTo>
                  <a:pt x="409575" y="0"/>
                </a:lnTo>
                <a:close/>
              </a:path>
              <a:path w="499745" h="282575">
                <a:moveTo>
                  <a:pt x="90043" y="0"/>
                </a:moveTo>
                <a:lnTo>
                  <a:pt x="51593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3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103" y="207547"/>
                </a:lnTo>
                <a:lnTo>
                  <a:pt x="26808" y="164633"/>
                </a:lnTo>
                <a:lnTo>
                  <a:pt x="25781" y="139700"/>
                </a:lnTo>
                <a:lnTo>
                  <a:pt x="26808" y="115623"/>
                </a:lnTo>
                <a:lnTo>
                  <a:pt x="35103" y="73852"/>
                </a:lnTo>
                <a:lnTo>
                  <a:pt x="63722" y="28352"/>
                </a:lnTo>
                <a:lnTo>
                  <a:pt x="93979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7053" y="2984754"/>
            <a:ext cx="499745" cy="282575"/>
          </a:xfrm>
          <a:custGeom>
            <a:avLst/>
            <a:gdLst/>
            <a:ahLst/>
            <a:cxnLst/>
            <a:rect l="l" t="t" r="r" b="b"/>
            <a:pathLst>
              <a:path w="499745" h="282575">
                <a:moveTo>
                  <a:pt x="409575" y="0"/>
                </a:moveTo>
                <a:lnTo>
                  <a:pt x="405511" y="11430"/>
                </a:lnTo>
                <a:lnTo>
                  <a:pt x="421892" y="18522"/>
                </a:lnTo>
                <a:lnTo>
                  <a:pt x="435975" y="28352"/>
                </a:lnTo>
                <a:lnTo>
                  <a:pt x="464514" y="73852"/>
                </a:lnTo>
                <a:lnTo>
                  <a:pt x="472809" y="115623"/>
                </a:lnTo>
                <a:lnTo>
                  <a:pt x="473837" y="139700"/>
                </a:lnTo>
                <a:lnTo>
                  <a:pt x="472789" y="164633"/>
                </a:lnTo>
                <a:lnTo>
                  <a:pt x="464407" y="207547"/>
                </a:lnTo>
                <a:lnTo>
                  <a:pt x="435975" y="253841"/>
                </a:lnTo>
                <a:lnTo>
                  <a:pt x="406019" y="270891"/>
                </a:lnTo>
                <a:lnTo>
                  <a:pt x="409575" y="282321"/>
                </a:lnTo>
                <a:lnTo>
                  <a:pt x="448071" y="264239"/>
                </a:lnTo>
                <a:lnTo>
                  <a:pt x="476376" y="232918"/>
                </a:lnTo>
                <a:lnTo>
                  <a:pt x="493807" y="191119"/>
                </a:lnTo>
                <a:lnTo>
                  <a:pt x="499618" y="141224"/>
                </a:lnTo>
                <a:lnTo>
                  <a:pt x="498165" y="115341"/>
                </a:lnTo>
                <a:lnTo>
                  <a:pt x="486544" y="69482"/>
                </a:lnTo>
                <a:lnTo>
                  <a:pt x="463421" y="32146"/>
                </a:lnTo>
                <a:lnTo>
                  <a:pt x="430031" y="7381"/>
                </a:lnTo>
                <a:lnTo>
                  <a:pt x="409575" y="0"/>
                </a:lnTo>
                <a:close/>
              </a:path>
              <a:path w="499745" h="282575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071" y="250227"/>
                </a:lnTo>
                <a:lnTo>
                  <a:pt x="69496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1"/>
                </a:lnTo>
                <a:lnTo>
                  <a:pt x="63579" y="253841"/>
                </a:lnTo>
                <a:lnTo>
                  <a:pt x="35103" y="207547"/>
                </a:lnTo>
                <a:lnTo>
                  <a:pt x="26808" y="164633"/>
                </a:lnTo>
                <a:lnTo>
                  <a:pt x="25781" y="139700"/>
                </a:lnTo>
                <a:lnTo>
                  <a:pt x="26808" y="115623"/>
                </a:lnTo>
                <a:lnTo>
                  <a:pt x="35103" y="73852"/>
                </a:lnTo>
                <a:lnTo>
                  <a:pt x="63722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1725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0089" y="1414729"/>
            <a:ext cx="10450195" cy="187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785" indent="-287020">
              <a:lnSpc>
                <a:spcPts val="2735"/>
              </a:lnSpc>
              <a:spcBef>
                <a:spcPts val="100"/>
              </a:spcBef>
              <a:buChar char="•"/>
              <a:tabLst>
                <a:tab pos="311785" algn="l"/>
                <a:tab pos="312420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U-shape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observed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test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MSE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curve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result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two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competing</a:t>
            </a:r>
            <a:endParaRPr sz="2400">
              <a:latin typeface="Arial MT"/>
              <a:cs typeface="Arial MT"/>
            </a:endParaRPr>
          </a:p>
          <a:p>
            <a:pPr marL="311785">
              <a:lnSpc>
                <a:spcPts val="2735"/>
              </a:lnSpc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properties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 statistical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learning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methods.</a:t>
            </a:r>
            <a:endParaRPr sz="2400">
              <a:latin typeface="Arial MT"/>
              <a:cs typeface="Arial MT"/>
            </a:endParaRPr>
          </a:p>
          <a:p>
            <a:pPr marL="311785" marR="240029" indent="-287020">
              <a:lnSpc>
                <a:spcPts val="2740"/>
              </a:lnSpc>
              <a:spcBef>
                <a:spcPts val="915"/>
              </a:spcBef>
              <a:buChar char="•"/>
              <a:tabLst>
                <a:tab pos="311785" algn="l"/>
                <a:tab pos="312420" algn="l"/>
                <a:tab pos="2787015" algn="l"/>
                <a:tab pos="3297554" algn="l"/>
                <a:tab pos="8803005" algn="l"/>
                <a:tab pos="922782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expected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test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MSE,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for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given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value</a:t>
            </a:r>
            <a:r>
              <a:rPr dirty="0" sz="2400" spc="4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35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5873" sz="2625" spc="52">
                <a:solidFill>
                  <a:srgbClr val="172542"/>
                </a:solidFill>
                <a:latin typeface="Cambria Math"/>
                <a:cs typeface="Cambria Math"/>
              </a:rPr>
              <a:t>0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,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can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always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decomposed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into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 sum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three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fundamental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quantities: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variance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19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baseline="12731" sz="3600" spc="-1785">
                <a:solidFill>
                  <a:srgbClr val="172542"/>
                </a:solidFill>
                <a:latin typeface="Cambria Math"/>
                <a:cs typeface="Cambria Math"/>
              </a:rPr>
              <a:t>መ	</a:t>
            </a:r>
            <a:r>
              <a:rPr dirty="0" sz="2400" spc="5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5873" sz="2625" spc="7">
                <a:solidFill>
                  <a:srgbClr val="172542"/>
                </a:solidFill>
                <a:latin typeface="Cambria Math"/>
                <a:cs typeface="Cambria Math"/>
              </a:rPr>
              <a:t>0	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, the 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squared</a:t>
            </a:r>
            <a:r>
              <a:rPr dirty="0" sz="2400" spc="6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bias</a:t>
            </a:r>
            <a:r>
              <a:rPr dirty="0" sz="2400" spc="6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19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baseline="12731" sz="3600" spc="-1785">
                <a:solidFill>
                  <a:srgbClr val="172542"/>
                </a:solidFill>
                <a:latin typeface="Cambria Math"/>
                <a:cs typeface="Cambria Math"/>
              </a:rPr>
              <a:t>መ	</a:t>
            </a:r>
            <a:r>
              <a:rPr dirty="0" sz="2400" spc="5">
                <a:solidFill>
                  <a:srgbClr val="172542"/>
                </a:solidFill>
                <a:latin typeface="Cambria Math"/>
                <a:cs typeface="Cambria Math"/>
              </a:rPr>
              <a:t>𝑥</a:t>
            </a:r>
            <a:r>
              <a:rPr dirty="0" baseline="-15873" sz="2625" spc="7">
                <a:solidFill>
                  <a:srgbClr val="172542"/>
                </a:solidFill>
                <a:latin typeface="Cambria Math"/>
                <a:cs typeface="Cambria Math"/>
              </a:rPr>
              <a:t>0	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variance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error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term </a:t>
            </a:r>
            <a:r>
              <a:rPr dirty="0" sz="2400" spc="35">
                <a:solidFill>
                  <a:srgbClr val="172542"/>
                </a:solidFill>
                <a:latin typeface="Cambria Math"/>
                <a:cs typeface="Cambria Math"/>
              </a:rPr>
              <a:t>𝜖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789" y="4721479"/>
            <a:ext cx="1033843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400" spc="-135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minimize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expected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test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172542"/>
                </a:solidFill>
                <a:latin typeface="Arial MT"/>
                <a:cs typeface="Arial MT"/>
              </a:rPr>
              <a:t>error,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need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select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statistical learning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that</a:t>
            </a:r>
            <a:r>
              <a:rPr dirty="0" sz="24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simultaneously</a:t>
            </a:r>
            <a:r>
              <a:rPr dirty="0" sz="2400" spc="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achieves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low</a:t>
            </a:r>
            <a:r>
              <a:rPr dirty="0" sz="2400" spc="-2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variance</a:t>
            </a:r>
            <a:r>
              <a:rPr dirty="0" sz="2400" spc="1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low</a:t>
            </a:r>
            <a:r>
              <a:rPr dirty="0" sz="2400" spc="-1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bias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588" y="3486911"/>
            <a:ext cx="8574816" cy="597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2192782"/>
            <a:ext cx="9643745" cy="23094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Statistical</a:t>
            </a:r>
            <a:r>
              <a:rPr dirty="0" sz="2400" spc="-2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learning</a:t>
            </a:r>
            <a:r>
              <a:rPr dirty="0" sz="2400" spc="-2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is</a:t>
            </a:r>
            <a:r>
              <a:rPr dirty="0" sz="2400" spc="-1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the</a:t>
            </a:r>
            <a:r>
              <a:rPr dirty="0" sz="2400" spc="-2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2nd</a:t>
            </a:r>
            <a:r>
              <a:rPr dirty="0" sz="2400" spc="-1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module</a:t>
            </a:r>
            <a:r>
              <a:rPr dirty="0" sz="2400" spc="-2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of</a:t>
            </a:r>
            <a:r>
              <a:rPr dirty="0" sz="2400" spc="-1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Optimization</a:t>
            </a:r>
            <a:r>
              <a:rPr dirty="0" sz="2400" spc="-4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(3CFU)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and </a:t>
            </a:r>
            <a:r>
              <a:rPr dirty="0" sz="2400" spc="-65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Statistical</a:t>
            </a:r>
            <a:r>
              <a:rPr dirty="0" sz="2400" spc="-2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Learning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(6CFU)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Optimization</a:t>
            </a:r>
            <a:r>
              <a:rPr dirty="0" sz="2400" spc="-5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is</a:t>
            </a:r>
            <a:r>
              <a:rPr dirty="0" sz="2400" spc="-3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not</a:t>
            </a:r>
            <a:r>
              <a:rPr dirty="0" sz="2400" spc="-1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mandatory</a:t>
            </a:r>
            <a:r>
              <a:rPr dirty="0" sz="2400" spc="-1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but suggested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48</a:t>
            </a:r>
            <a:r>
              <a:rPr dirty="0" sz="2400" spc="-4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72542"/>
                </a:solidFill>
                <a:latin typeface="Arial"/>
                <a:cs typeface="Arial"/>
              </a:rPr>
              <a:t>hours</a:t>
            </a:r>
            <a:endParaRPr sz="24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32</a:t>
            </a:r>
            <a:r>
              <a:rPr dirty="0" sz="20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hours</a:t>
            </a:r>
            <a:r>
              <a:rPr dirty="0" sz="2000" spc="-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theoretical</a:t>
            </a:r>
            <a:r>
              <a:rPr dirty="0" sz="20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lessons</a:t>
            </a:r>
            <a:endParaRPr sz="20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16</a:t>
            </a:r>
            <a:r>
              <a:rPr dirty="0" sz="20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hours</a:t>
            </a:r>
            <a:r>
              <a:rPr dirty="0" sz="2000" spc="-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lab</a:t>
            </a:r>
            <a:r>
              <a:rPr dirty="0" sz="20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72542"/>
                </a:solidFill>
                <a:latin typeface="Arial MT"/>
                <a:cs typeface="Arial MT"/>
              </a:rPr>
              <a:t>(coding)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Course</a:t>
            </a:r>
            <a:r>
              <a:rPr dirty="0" sz="3500" spc="-6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structure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45160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Arial"/>
                <a:cs typeface="Arial"/>
              </a:rPr>
              <a:t>The</a:t>
            </a:r>
            <a:r>
              <a:rPr dirty="0" sz="3500" spc="-10" b="1">
                <a:latin typeface="Arial"/>
                <a:cs typeface="Arial"/>
              </a:rPr>
              <a:t> </a:t>
            </a:r>
            <a:r>
              <a:rPr dirty="0" sz="3500" spc="-15" b="1">
                <a:latin typeface="Arial"/>
                <a:cs typeface="Arial"/>
              </a:rPr>
              <a:t>Bias-Variance</a:t>
            </a:r>
            <a:r>
              <a:rPr dirty="0" sz="3500" spc="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trade-off</a:t>
            </a:r>
            <a:r>
              <a:rPr dirty="0" sz="3500" spc="-2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(2)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446" y="1738376"/>
            <a:ext cx="10504170" cy="30956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24485" marR="30480" indent="-287020">
              <a:lnSpc>
                <a:spcPct val="92500"/>
              </a:lnSpc>
              <a:spcBef>
                <a:spcPts val="31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2400" spc="-20" b="1">
                <a:solidFill>
                  <a:srgbClr val="172542"/>
                </a:solidFill>
                <a:latin typeface="Arial"/>
                <a:cs typeface="Arial"/>
              </a:rPr>
              <a:t>Variance</a:t>
            </a:r>
            <a:r>
              <a:rPr dirty="0" sz="2400" spc="10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refers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to the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amount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by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which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19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baseline="12731" sz="3600" spc="-1785">
                <a:solidFill>
                  <a:srgbClr val="172542"/>
                </a:solidFill>
                <a:latin typeface="Cambria Math"/>
                <a:cs typeface="Cambria Math"/>
              </a:rPr>
              <a:t>መ</a:t>
            </a:r>
            <a:r>
              <a:rPr dirty="0" baseline="12731" sz="3600" spc="82">
                <a:solidFill>
                  <a:srgbClr val="172542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would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change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if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estimated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it 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using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different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training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set.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If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a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has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high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variance,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then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small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changes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training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can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result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changes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780">
                <a:solidFill>
                  <a:srgbClr val="172542"/>
                </a:solidFill>
                <a:latin typeface="Cambria Math"/>
                <a:cs typeface="Cambria Math"/>
              </a:rPr>
              <a:t>𝑓</a:t>
            </a:r>
            <a:r>
              <a:rPr dirty="0" baseline="12731" sz="3600" spc="-1170">
                <a:solidFill>
                  <a:srgbClr val="172542"/>
                </a:solidFill>
                <a:latin typeface="Cambria Math"/>
                <a:cs typeface="Cambria Math"/>
              </a:rPr>
              <a:t>መ</a:t>
            </a:r>
            <a:r>
              <a:rPr dirty="0" sz="2400" spc="-780">
                <a:solidFill>
                  <a:srgbClr val="172542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24485" indent="-287020">
              <a:lnSpc>
                <a:spcPct val="100000"/>
              </a:lnSpc>
              <a:spcBef>
                <a:spcPts val="710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In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general,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more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flexible</a:t>
            </a:r>
            <a:r>
              <a:rPr dirty="0" sz="2400" spc="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statistical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methods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have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higher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variance!</a:t>
            </a:r>
            <a:endParaRPr sz="2400">
              <a:latin typeface="Arial MT"/>
              <a:cs typeface="Arial MT"/>
            </a:endParaRPr>
          </a:p>
          <a:p>
            <a:pPr marL="324485" marR="936625" indent="-287020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2400" spc="-5" b="1">
                <a:solidFill>
                  <a:srgbClr val="172542"/>
                </a:solidFill>
                <a:latin typeface="Arial"/>
                <a:cs typeface="Arial"/>
              </a:rPr>
              <a:t>Bias</a:t>
            </a:r>
            <a:r>
              <a:rPr dirty="0" sz="2400" spc="5" b="1">
                <a:solidFill>
                  <a:srgbClr val="17254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refers to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error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that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introduced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by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approximating</a:t>
            </a:r>
            <a:r>
              <a:rPr dirty="0" sz="2400" spc="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 real-life </a:t>
            </a:r>
            <a:r>
              <a:rPr dirty="0" sz="2400" spc="-65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problem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by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much</a:t>
            </a:r>
            <a:r>
              <a:rPr dirty="0" sz="24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simpler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  <a:p>
            <a:pPr marL="324485" indent="-287020">
              <a:lnSpc>
                <a:spcPts val="2735"/>
              </a:lnSpc>
              <a:spcBef>
                <a:spcPts val="675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As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general</a:t>
            </a:r>
            <a:r>
              <a:rPr dirty="0" sz="24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rule,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as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use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more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flexible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methods,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variance</a:t>
            </a:r>
            <a:r>
              <a:rPr dirty="0" sz="24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will</a:t>
            </a:r>
            <a:endParaRPr sz="2400">
              <a:latin typeface="Arial MT"/>
              <a:cs typeface="Arial MT"/>
            </a:endParaRPr>
          </a:p>
          <a:p>
            <a:pPr marL="324485">
              <a:lnSpc>
                <a:spcPts val="2735"/>
              </a:lnSpc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increase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and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172542"/>
                </a:solidFill>
                <a:latin typeface="Arial MT"/>
                <a:cs typeface="Arial MT"/>
              </a:rPr>
              <a:t>bias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will</a:t>
            </a:r>
            <a:r>
              <a:rPr dirty="0" sz="24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decrease</a:t>
            </a:r>
            <a:r>
              <a:rPr dirty="0" sz="24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(trade-off).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2192782"/>
            <a:ext cx="10572115" cy="196151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1300" marR="557530" indent="-228600">
              <a:lnSpc>
                <a:spcPts val="2590"/>
              </a:lnSpc>
              <a:spcBef>
                <a:spcPts val="425"/>
              </a:spcBef>
              <a:buClr>
                <a:srgbClr val="212121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Gareth,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 James, Witten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Daniela, Hastie </a:t>
            </a:r>
            <a:r>
              <a:rPr dirty="0" sz="2400" spc="-35">
                <a:solidFill>
                  <a:srgbClr val="212121"/>
                </a:solidFill>
                <a:latin typeface="Arial MT"/>
                <a:cs typeface="Arial MT"/>
              </a:rPr>
              <a:t>Trevor,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2400" spc="-15">
                <a:solidFill>
                  <a:srgbClr val="212121"/>
                </a:solidFill>
                <a:latin typeface="Arial MT"/>
                <a:cs typeface="Arial MT"/>
              </a:rPr>
              <a:t>Tibshirani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Robert.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u="heavy" sz="2400" spc="-5" i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An </a:t>
            </a:r>
            <a:r>
              <a:rPr dirty="0" sz="2400" spc="-655" i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u="heavy" sz="2400" spc="-5" i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introduction </a:t>
            </a:r>
            <a:r>
              <a:rPr dirty="0" u="heavy" sz="2400" i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to statistical </a:t>
            </a:r>
            <a:r>
              <a:rPr dirty="0" u="heavy" sz="2400" spc="-5" i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learning: with applications in </a:t>
            </a:r>
            <a:r>
              <a:rPr dirty="0" u="heavy" sz="2400" spc="5" i="1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R</a:t>
            </a:r>
            <a:r>
              <a:rPr dirty="0" sz="2400" spc="5">
                <a:solidFill>
                  <a:srgbClr val="212121"/>
                </a:solidFill>
                <a:latin typeface="Arial MT"/>
                <a:cs typeface="Arial MT"/>
              </a:rPr>
              <a:t>.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Second Edition. </a:t>
            </a:r>
            <a:r>
              <a:rPr dirty="0" sz="2400" spc="-6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Arial MT"/>
                <a:cs typeface="Arial MT"/>
              </a:rPr>
              <a:t>Springer,</a:t>
            </a:r>
            <a:r>
              <a:rPr dirty="0" sz="24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2021.</a:t>
            </a:r>
            <a:endParaRPr sz="2400">
              <a:latin typeface="Arial MT"/>
              <a:cs typeface="Arial MT"/>
            </a:endParaRPr>
          </a:p>
          <a:p>
            <a:pPr algn="just"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Book</a:t>
            </a:r>
            <a:r>
              <a:rPr dirty="0" sz="2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website:</a:t>
            </a:r>
            <a:r>
              <a:rPr dirty="0" sz="2400" spc="1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u="heavy" sz="2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www.statlearning.com</a:t>
            </a:r>
            <a:endParaRPr sz="2400">
              <a:latin typeface="Arial MT"/>
              <a:cs typeface="Arial MT"/>
            </a:endParaRPr>
          </a:p>
          <a:p>
            <a:pPr algn="just"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R</a:t>
            </a:r>
            <a:r>
              <a:rPr dirty="0" sz="24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files</a:t>
            </a:r>
            <a:r>
              <a:rPr dirty="0" sz="24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4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24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sets:</a:t>
            </a:r>
            <a:r>
              <a:rPr dirty="0" sz="2400" spc="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https://www.statlearning.com/resources-second-edition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196723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270" b="1">
                <a:latin typeface="Arial"/>
                <a:cs typeface="Arial"/>
              </a:rPr>
              <a:t>T</a:t>
            </a:r>
            <a:r>
              <a:rPr dirty="0" sz="3500" b="1">
                <a:latin typeface="Arial"/>
                <a:cs typeface="Arial"/>
              </a:rPr>
              <a:t>e</a:t>
            </a:r>
            <a:r>
              <a:rPr dirty="0" sz="3500" spc="-15" b="1">
                <a:latin typeface="Arial"/>
                <a:cs typeface="Arial"/>
              </a:rPr>
              <a:t>x</a:t>
            </a:r>
            <a:r>
              <a:rPr dirty="0" sz="3500" b="1">
                <a:latin typeface="Arial"/>
                <a:cs typeface="Arial"/>
              </a:rPr>
              <a:t>tb</a:t>
            </a:r>
            <a:r>
              <a:rPr dirty="0" sz="3500" spc="-20" b="1">
                <a:latin typeface="Arial"/>
                <a:cs typeface="Arial"/>
              </a:rPr>
              <a:t>o</a:t>
            </a:r>
            <a:r>
              <a:rPr dirty="0" sz="3500" b="1">
                <a:latin typeface="Arial"/>
                <a:cs typeface="Arial"/>
              </a:rPr>
              <a:t>ok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1392898"/>
            <a:ext cx="10150475" cy="38950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212121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R</a:t>
            </a:r>
            <a:r>
              <a:rPr dirty="0" sz="24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4.1.2</a:t>
            </a:r>
            <a:r>
              <a:rPr dirty="0" sz="24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(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https://cloud.r-project.org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22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dirty="0" sz="22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engine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R-Studio</a:t>
            </a:r>
            <a:r>
              <a:rPr dirty="0" sz="2400" spc="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(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https://www.rstudio.com/products/rstudio/download/#download</a:t>
            </a: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This is</a:t>
            </a:r>
            <a:r>
              <a:rPr dirty="0" sz="22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2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•"/>
            </a:pPr>
            <a:endParaRPr sz="31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Arial MT"/>
                <a:cs typeface="Arial MT"/>
              </a:rPr>
              <a:t>R</a:t>
            </a:r>
            <a:r>
              <a:rPr dirty="0" sz="24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dirty="0" sz="24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212121"/>
                </a:solidFill>
                <a:latin typeface="Arial MT"/>
                <a:cs typeface="Arial MT"/>
              </a:rPr>
              <a:t>MATLAB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Free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Statisticians</a:t>
            </a:r>
            <a:r>
              <a:rPr dirty="0" sz="22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dirty="0" sz="22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new</a:t>
            </a:r>
            <a:r>
              <a:rPr dirty="0" sz="22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packages</a:t>
            </a:r>
            <a:r>
              <a:rPr dirty="0" sz="2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available</a:t>
            </a:r>
            <a:r>
              <a:rPr dirty="0" sz="2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every</a:t>
            </a:r>
            <a:r>
              <a:rPr dirty="0" sz="22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Requires</a:t>
            </a:r>
            <a:r>
              <a:rPr dirty="0" sz="22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better</a:t>
            </a:r>
            <a:r>
              <a:rPr dirty="0" sz="2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coding 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skills</a:t>
            </a:r>
            <a:endParaRPr sz="22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9135" algn="l"/>
              </a:tabLst>
            </a:pP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Usually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slower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than</a:t>
            </a:r>
            <a:r>
              <a:rPr dirty="0" sz="22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212121"/>
                </a:solidFill>
                <a:latin typeface="Arial MT"/>
                <a:cs typeface="Arial MT"/>
              </a:rPr>
              <a:t>MATLAB</a:t>
            </a:r>
            <a:r>
              <a:rPr dirty="0" sz="22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(not</a:t>
            </a:r>
            <a:r>
              <a:rPr dirty="0" sz="22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dirty="0" sz="22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212121"/>
                </a:solidFill>
                <a:latin typeface="Arial MT"/>
                <a:cs typeface="Arial MT"/>
              </a:rPr>
              <a:t>us)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1904364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Sof</a:t>
            </a:r>
            <a:r>
              <a:rPr dirty="0" sz="3500" spc="-15" b="1">
                <a:latin typeface="Arial"/>
                <a:cs typeface="Arial"/>
              </a:rPr>
              <a:t>t</a:t>
            </a:r>
            <a:r>
              <a:rPr dirty="0" sz="3500" b="1">
                <a:latin typeface="Arial"/>
                <a:cs typeface="Arial"/>
              </a:rPr>
              <a:t>ware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055" y="1334160"/>
            <a:ext cx="10594340" cy="411352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212121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solidFill>
                  <a:srgbClr val="212121"/>
                </a:solidFill>
                <a:latin typeface="Arial MT"/>
                <a:cs typeface="Arial MT"/>
              </a:rPr>
              <a:t>T</a:t>
            </a:r>
            <a:r>
              <a:rPr dirty="0" sz="2800" spc="-45">
                <a:solidFill>
                  <a:srgbClr val="212121"/>
                </a:solidFill>
                <a:latin typeface="Arial MT"/>
                <a:cs typeface="Arial MT"/>
              </a:rPr>
              <a:t>eamwork</a:t>
            </a:r>
            <a:r>
              <a:rPr dirty="0" sz="280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(groups</a:t>
            </a:r>
            <a:r>
              <a:rPr dirty="0" sz="28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2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1, 2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3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students max)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9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choose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dirty="0" sz="28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r>
              <a:rPr dirty="0" sz="28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to analyze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dirty="0" sz="28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methods</a:t>
            </a:r>
            <a:r>
              <a:rPr dirty="0" sz="2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seen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during</a:t>
            </a:r>
            <a:r>
              <a:rPr dirty="0" sz="2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course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R</a:t>
            </a:r>
            <a:r>
              <a:rPr dirty="0" sz="2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dirty="0" sz="2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212121"/>
                </a:solidFill>
                <a:latin typeface="Arial MT"/>
                <a:cs typeface="Arial MT"/>
              </a:rPr>
              <a:t>MATLAB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tutor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will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available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help during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course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evaluation will</a:t>
            </a:r>
            <a:r>
              <a:rPr dirty="0" sz="2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based on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a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report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Mid</a:t>
            </a:r>
            <a:r>
              <a:rPr dirty="0" sz="28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final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evaluation 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(</a:t>
            </a:r>
            <a:r>
              <a:rPr dirty="0" u="heavy" sz="2800" spc="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only</a:t>
            </a:r>
            <a:r>
              <a:rPr dirty="0" u="heavy" sz="2800" spc="1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280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 final </a:t>
            </a:r>
            <a:r>
              <a:rPr dirty="0" u="heavy" sz="28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evaluation</a:t>
            </a:r>
            <a:r>
              <a:rPr dirty="0" u="heavy" sz="2800" spc="1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gives</a:t>
            </a:r>
            <a:r>
              <a:rPr dirty="0" u="heavy" sz="2800" spc="1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800" spc="-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the</a:t>
            </a:r>
            <a:r>
              <a:rPr dirty="0" u="heavy" sz="2800" spc="5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 MT"/>
                <a:cs typeface="Arial MT"/>
              </a:rPr>
              <a:t> grade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group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dirty="0" sz="2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present in front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 of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class</a:t>
            </a:r>
            <a:r>
              <a:rPr dirty="0" sz="28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12121"/>
                </a:solidFill>
                <a:latin typeface="Arial MT"/>
                <a:cs typeface="Arial MT"/>
              </a:rPr>
              <a:t>(in</a:t>
            </a:r>
            <a:r>
              <a:rPr dirty="0" sz="2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English)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002404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Arial"/>
                <a:cs typeface="Arial"/>
              </a:rPr>
              <a:t>Student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evaluation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305" y="2176018"/>
            <a:ext cx="9549130" cy="24606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3200" spc="-185">
                <a:solidFill>
                  <a:srgbClr val="172542"/>
                </a:solidFill>
                <a:latin typeface="Arial MT"/>
                <a:cs typeface="Arial MT"/>
              </a:rPr>
              <a:t>T</a:t>
            </a:r>
            <a:r>
              <a:rPr dirty="0" sz="3200" spc="-185">
                <a:solidFill>
                  <a:srgbClr val="172542"/>
                </a:solidFill>
                <a:latin typeface="Arial MT"/>
                <a:cs typeface="Arial MT"/>
              </a:rPr>
              <a:t>o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provide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advanced</a:t>
            </a:r>
            <a:r>
              <a:rPr dirty="0" sz="3200" spc="-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statistical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tools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that enable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the </a:t>
            </a:r>
            <a:r>
              <a:rPr dirty="0" sz="3200" spc="-87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extraction</a:t>
            </a:r>
            <a:r>
              <a:rPr dirty="0" sz="3200" spc="-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useful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information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from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sets…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order</a:t>
            </a: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make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decisions…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Following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a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statistical</a:t>
            </a: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inference</a:t>
            </a:r>
            <a:r>
              <a:rPr dirty="0" sz="3200" spc="-3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approach…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Thus,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knowing</a:t>
            </a: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risk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3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make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wrong</a:t>
            </a:r>
            <a:r>
              <a:rPr dirty="0" sz="3200" spc="-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decision.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46011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Why</a:t>
            </a:r>
            <a:r>
              <a:rPr dirty="0" sz="3500" spc="-5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this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course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305" y="2176018"/>
            <a:ext cx="9771380" cy="24606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41300" marR="292735" indent="-228600">
              <a:lnSpc>
                <a:spcPts val="3460"/>
              </a:lnSpc>
              <a:spcBef>
                <a:spcPts val="535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In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many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contexts,</a:t>
            </a:r>
            <a:r>
              <a:rPr dirty="0" sz="3200" spc="-4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collecting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amount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of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is </a:t>
            </a:r>
            <a:r>
              <a:rPr dirty="0" sz="3200" spc="-87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an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 easy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task.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It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is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not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uncommon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 find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sets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of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few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GB or</a:t>
            </a:r>
            <a:r>
              <a:rPr dirty="0" sz="3200" spc="-7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TB.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Char char="•"/>
              <a:tabLst>
                <a:tab pos="241300" algn="l"/>
              </a:tabLst>
            </a:pP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Large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data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sets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do</a:t>
            </a:r>
            <a:r>
              <a:rPr dirty="0" sz="3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not</a:t>
            </a:r>
            <a:r>
              <a:rPr dirty="0" sz="32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imply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useful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information.</a:t>
            </a:r>
            <a:endParaRPr sz="3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dirty="0" sz="3200" spc="-30">
                <a:solidFill>
                  <a:srgbClr val="172542"/>
                </a:solidFill>
                <a:latin typeface="Arial MT"/>
                <a:cs typeface="Arial MT"/>
              </a:rPr>
              <a:t>We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need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tools</a:t>
            </a:r>
            <a:r>
              <a:rPr dirty="0" sz="3200" spc="-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to</a:t>
            </a:r>
            <a:r>
              <a:rPr dirty="0" sz="3200" spc="-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extract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the</a:t>
            </a:r>
            <a:r>
              <a:rPr dirty="0" sz="32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72542"/>
                </a:solidFill>
                <a:latin typeface="Arial MT"/>
                <a:cs typeface="Arial MT"/>
              </a:rPr>
              <a:t>useful</a:t>
            </a:r>
            <a:r>
              <a:rPr dirty="0" sz="3200" spc="-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172542"/>
                </a:solidFill>
                <a:latin typeface="Arial MT"/>
                <a:cs typeface="Arial MT"/>
              </a:rPr>
              <a:t>information.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46011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Why</a:t>
            </a:r>
            <a:r>
              <a:rPr dirty="0" sz="3500" spc="-5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this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course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305" y="1585057"/>
            <a:ext cx="9222740" cy="339915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Stat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istical</a:t>
            </a:r>
            <a:r>
              <a:rPr dirty="0" sz="2800" spc="-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inference</a:t>
            </a:r>
            <a:endParaRPr sz="28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Distributions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Estimators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Confidence</a:t>
            </a:r>
            <a:r>
              <a:rPr dirty="0" sz="24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intervals</a:t>
            </a:r>
            <a:endParaRPr sz="2400">
              <a:latin typeface="Arial MT"/>
              <a:cs typeface="Arial MT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Hypothesis</a:t>
            </a:r>
            <a:r>
              <a:rPr dirty="0" sz="240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172542"/>
                </a:solidFill>
                <a:latin typeface="Arial MT"/>
                <a:cs typeface="Arial MT"/>
              </a:rPr>
              <a:t>testing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Simple</a:t>
            </a:r>
            <a:r>
              <a:rPr dirty="0" sz="28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 multiple regression</a:t>
            </a:r>
            <a:r>
              <a:rPr dirty="0" sz="28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(Chapter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3)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1300" algn="l"/>
              </a:tabLst>
            </a:pPr>
            <a:r>
              <a:rPr dirty="0" sz="2800" spc="-25">
                <a:solidFill>
                  <a:srgbClr val="172542"/>
                </a:solidFill>
                <a:latin typeface="Arial MT"/>
                <a:cs typeface="Arial MT"/>
              </a:rPr>
              <a:t>Validation</a:t>
            </a:r>
            <a:r>
              <a:rPr dirty="0" sz="2800" spc="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and</a:t>
            </a:r>
            <a:r>
              <a:rPr dirty="0" sz="28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cross-validation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techniques(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)</a:t>
            </a:r>
            <a:r>
              <a:rPr dirty="0" sz="28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(Chapter</a:t>
            </a:r>
            <a:r>
              <a:rPr dirty="0" sz="2800" spc="2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5)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Monte</a:t>
            </a:r>
            <a:r>
              <a:rPr dirty="0" sz="28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Carlo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and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Bootstrap(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)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(Chapter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5)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2844165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Prereq</a:t>
            </a:r>
            <a:r>
              <a:rPr dirty="0" sz="3500" spc="-15" b="1">
                <a:latin typeface="Arial"/>
                <a:cs typeface="Arial"/>
              </a:rPr>
              <a:t>u</a:t>
            </a:r>
            <a:r>
              <a:rPr dirty="0" sz="3500" b="1">
                <a:latin typeface="Arial"/>
                <a:cs typeface="Arial"/>
              </a:rPr>
              <a:t>is</a:t>
            </a:r>
            <a:r>
              <a:rPr dirty="0" sz="3500" spc="-15" b="1">
                <a:latin typeface="Arial"/>
                <a:cs typeface="Arial"/>
              </a:rPr>
              <a:t>i</a:t>
            </a:r>
            <a:r>
              <a:rPr dirty="0" sz="3500" b="1">
                <a:latin typeface="Arial"/>
                <a:cs typeface="Arial"/>
              </a:rPr>
              <a:t>tes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305" y="1596103"/>
            <a:ext cx="8331834" cy="27412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Ge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neralized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linear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models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Stochastic</a:t>
            </a:r>
            <a:r>
              <a:rPr dirty="0" sz="2800" spc="-5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processes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Char char="•"/>
              <a:tabLst>
                <a:tab pos="241300" algn="l"/>
              </a:tabLst>
            </a:pPr>
            <a:r>
              <a:rPr dirty="0" sz="2800" spc="-35">
                <a:solidFill>
                  <a:srgbClr val="172542"/>
                </a:solidFill>
                <a:latin typeface="Arial MT"/>
                <a:cs typeface="Arial MT"/>
              </a:rPr>
              <a:t>Time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series</a:t>
            </a:r>
            <a:r>
              <a:rPr dirty="0" sz="2800" spc="-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ts val="3350"/>
              </a:lnSpc>
              <a:spcBef>
                <a:spcPts val="170"/>
              </a:spcBef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State-space models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(Kalman</a:t>
            </a:r>
            <a:r>
              <a:rPr dirty="0" sz="2800" spc="3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filter)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ts val="346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Space-time</a:t>
            </a:r>
            <a:r>
              <a:rPr dirty="0" sz="2800" spc="1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models</a:t>
            </a:r>
            <a:r>
              <a:rPr dirty="0" sz="2800" spc="15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72542"/>
                </a:solidFill>
                <a:latin typeface="Arial MT"/>
                <a:cs typeface="Arial MT"/>
              </a:rPr>
              <a:t>(next year</a:t>
            </a:r>
            <a:r>
              <a:rPr dirty="0" sz="2800" spc="20">
                <a:solidFill>
                  <a:srgbClr val="172542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72542"/>
                </a:solidFill>
                <a:latin typeface="Arial MT"/>
                <a:cs typeface="Arial MT"/>
              </a:rPr>
              <a:t>-&gt; </a:t>
            </a:r>
            <a:r>
              <a:rPr dirty="0" sz="3200" spc="-15">
                <a:solidFill>
                  <a:srgbClr val="1F2023"/>
                </a:solidFill>
                <a:latin typeface="Calibri"/>
                <a:cs typeface="Calibri"/>
              </a:rPr>
              <a:t>Statistics</a:t>
            </a:r>
            <a:r>
              <a:rPr dirty="0" sz="3200" spc="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1F2023"/>
                </a:solidFill>
                <a:latin typeface="Calibri"/>
                <a:cs typeface="Calibri"/>
              </a:rPr>
              <a:t>for</a:t>
            </a:r>
            <a:r>
              <a:rPr dirty="0" sz="3200" spc="-5">
                <a:solidFill>
                  <a:srgbClr val="1F2023"/>
                </a:solidFill>
                <a:latin typeface="Calibri"/>
                <a:cs typeface="Calibri"/>
              </a:rPr>
              <a:t> high </a:t>
            </a:r>
            <a:r>
              <a:rPr dirty="0" sz="3200" spc="-71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1F2023"/>
                </a:solidFill>
                <a:latin typeface="Calibri"/>
                <a:cs typeface="Calibri"/>
              </a:rPr>
              <a:t>dimensional</a:t>
            </a:r>
            <a:r>
              <a:rPr dirty="0" sz="3200" spc="2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1F2023"/>
                </a:solidFill>
                <a:latin typeface="Calibri"/>
                <a:cs typeface="Calibri"/>
              </a:rPr>
              <a:t>data</a:t>
            </a:r>
            <a:r>
              <a:rPr dirty="0" sz="2800" spc="-20">
                <a:solidFill>
                  <a:srgbClr val="172542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4941570" cy="560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Arial"/>
                <a:cs typeface="Arial"/>
              </a:rPr>
              <a:t>What</a:t>
            </a:r>
            <a:r>
              <a:rPr dirty="0" sz="3500" spc="-3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we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won’t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address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Utente di Microsoft Office</dc:creator>
  <dc:title>Presentazione standard di PowerPoint</dc:title>
  <dcterms:created xsi:type="dcterms:W3CDTF">2023-06-09T13:30:23Z</dcterms:created>
  <dcterms:modified xsi:type="dcterms:W3CDTF">2023-06-09T13:30:23Z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