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7" r:id="rId4"/>
    <p:sldId id="283" r:id="rId5"/>
    <p:sldId id="258" r:id="rId6"/>
    <p:sldId id="282" r:id="rId7"/>
    <p:sldId id="279" r:id="rId8"/>
    <p:sldId id="284" r:id="rId9"/>
    <p:sldId id="285" r:id="rId10"/>
    <p:sldId id="278" r:id="rId11"/>
    <p:sldId id="286" r:id="rId12"/>
    <p:sldId id="287" r:id="rId13"/>
    <p:sldId id="288" r:id="rId14"/>
    <p:sldId id="289" r:id="rId15"/>
    <p:sldId id="280" r:id="rId16"/>
    <p:sldId id="290" r:id="rId17"/>
    <p:sldId id="291" r:id="rId18"/>
    <p:sldId id="292" r:id="rId19"/>
    <p:sldId id="293" r:id="rId20"/>
    <p:sldId id="296" r:id="rId21"/>
    <p:sldId id="294" r:id="rId22"/>
    <p:sldId id="295" r:id="rId23"/>
    <p:sldId id="297" r:id="rId24"/>
    <p:sldId id="298" r:id="rId25"/>
    <p:sldId id="281" r:id="rId26"/>
    <p:sldId id="263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265" r:id="rId38"/>
    <p:sldId id="275" r:id="rId39"/>
    <p:sldId id="309" r:id="rId40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3274-B678-44EA-BAF4-0AA32708275B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0F6EA-BA0B-4E0F-AD6C-3654AF8E5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41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13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266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1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31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845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404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1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F6EA-BA0B-4E0F-AD6C-3654AF8E5BF3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7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3846" y="536905"/>
            <a:ext cx="10484307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51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236" y="126488"/>
                </a:lnTo>
                <a:lnTo>
                  <a:pt x="2564236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C85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5355" y="2102866"/>
            <a:ext cx="6584315" cy="183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50.pn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emf"/><Relationship Id="rId4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342508E-E23F-BC1B-89D6-CF7BF3C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133600"/>
            <a:ext cx="7732269" cy="1475404"/>
          </a:xfrm>
        </p:spPr>
        <p:txBody>
          <a:bodyPr/>
          <a:lstStyle/>
          <a:p>
            <a:r>
              <a:rPr lang="en-US" sz="3196" b="1" kern="1200" dirty="0">
                <a:solidFill>
                  <a:srgbClr val="FFFFFF"/>
                </a:solidFill>
                <a:cs typeface="Rubik" pitchFamily="2" charset="-79"/>
              </a:rPr>
              <a:t>Analyzing &amp; Predicting NBA Rookie Success: A Statistical Learning Approach</a:t>
            </a:r>
            <a:endParaRPr lang="it-IT" sz="3196" b="1" kern="1200" dirty="0">
              <a:solidFill>
                <a:srgbClr val="FFFFFF"/>
              </a:solidFill>
              <a:cs typeface="Rubik" pitchFamily="2" charset="-79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CE7C690-4732-5D8B-0BEC-4DD1DBB9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533400"/>
            <a:ext cx="6286500" cy="10858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86882C-DC50-ECB0-6F3F-A325957F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8150"/>
            <a:ext cx="2609171" cy="12382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8CE306-D504-25B0-D40A-703495C9CD92}"/>
              </a:ext>
            </a:extLst>
          </p:cNvPr>
          <p:cNvSpPr txBox="1"/>
          <p:nvPr/>
        </p:nvSpPr>
        <p:spPr>
          <a:xfrm>
            <a:off x="8763000" y="4876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Wasim Essbai - 1060652</a:t>
            </a:r>
          </a:p>
          <a:p>
            <a:r>
              <a:rPr lang="it-IT" dirty="0">
                <a:solidFill>
                  <a:schemeClr val="bg1"/>
                </a:solidFill>
              </a:rPr>
              <a:t>Matteo Locatelli - 1059210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331000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Dataset </a:t>
            </a: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Overview</a:t>
            </a: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 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Data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Preprocessing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Regression Analysis: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Predicting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Points Per Game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Classification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Analysis: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Predicting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Career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Length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References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97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175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Histograms</a:t>
            </a:r>
            <a:r>
              <a:rPr lang="it-IT" sz="3500" b="1" dirty="0">
                <a:latin typeface="Arial"/>
                <a:cs typeface="Arial"/>
              </a:rPr>
              <a:t>: 1</a:t>
            </a:r>
            <a:endParaRPr sz="3500" dirty="0">
              <a:latin typeface="Arial"/>
              <a:cs typeface="Arial"/>
            </a:endParaRPr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D4AD7A97-A3E7-7E86-AF4F-9B7096F2A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305583"/>
              </p:ext>
            </p:extLst>
          </p:nvPr>
        </p:nvGraphicFramePr>
        <p:xfrm>
          <a:off x="681087" y="1521955"/>
          <a:ext cx="312979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206240" imgH="2765657" progId="Acrobat.Document.DC">
                  <p:embed/>
                </p:oleObj>
              </mc:Choice>
              <mc:Fallback>
                <p:oleObj name="Acrobat Document" r:id="rId2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087" y="1521955"/>
                        <a:ext cx="312979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>
            <a:extLst>
              <a:ext uri="{FF2B5EF4-FFF2-40B4-BE49-F238E27FC236}">
                <a16:creationId xmlns:a16="http://schemas.microsoft.com/office/drawing/2014/main" id="{D0099C16-6B15-D575-EC8D-8F4D6EEE3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282874"/>
              </p:ext>
            </p:extLst>
          </p:nvPr>
        </p:nvGraphicFramePr>
        <p:xfrm>
          <a:off x="4406880" y="3879948"/>
          <a:ext cx="3021424" cy="198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206240" imgH="2765657" progId="Acrobat.Document.DC">
                  <p:embed/>
                </p:oleObj>
              </mc:Choice>
              <mc:Fallback>
                <p:oleObj name="Acrobat Document" r:id="rId4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6880" y="3879948"/>
                        <a:ext cx="3021424" cy="1986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>
            <a:extLst>
              <a:ext uri="{FF2B5EF4-FFF2-40B4-BE49-F238E27FC236}">
                <a16:creationId xmlns:a16="http://schemas.microsoft.com/office/drawing/2014/main" id="{DAEE4D79-DAFE-E29C-CD0B-4CE6360B6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99863"/>
              </p:ext>
            </p:extLst>
          </p:nvPr>
        </p:nvGraphicFramePr>
        <p:xfrm>
          <a:off x="681087" y="3821309"/>
          <a:ext cx="3199834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4206240" imgH="2765657" progId="Acrobat.Document.DC">
                  <p:embed/>
                </p:oleObj>
              </mc:Choice>
              <mc:Fallback>
                <p:oleObj name="Acrobat Document" r:id="rId6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1087" y="3821309"/>
                        <a:ext cx="3199834" cy="2103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>
            <a:extLst>
              <a:ext uri="{FF2B5EF4-FFF2-40B4-BE49-F238E27FC236}">
                <a16:creationId xmlns:a16="http://schemas.microsoft.com/office/drawing/2014/main" id="{57247BB9-FAC4-2E34-BE84-BD9EB19DD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63432"/>
              </p:ext>
            </p:extLst>
          </p:nvPr>
        </p:nvGraphicFramePr>
        <p:xfrm>
          <a:off x="8132672" y="1525311"/>
          <a:ext cx="312979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8" imgW="4206240" imgH="2765657" progId="Acrobat.Document.DC">
                  <p:embed/>
                </p:oleObj>
              </mc:Choice>
              <mc:Fallback>
                <p:oleObj name="Acrobat Document" r:id="rId8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32672" y="1525311"/>
                        <a:ext cx="312979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>
            <a:extLst>
              <a:ext uri="{FF2B5EF4-FFF2-40B4-BE49-F238E27FC236}">
                <a16:creationId xmlns:a16="http://schemas.microsoft.com/office/drawing/2014/main" id="{70F7FEA9-F128-D3A5-0ED8-90DFA35EA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636062"/>
              </p:ext>
            </p:extLst>
          </p:nvPr>
        </p:nvGraphicFramePr>
        <p:xfrm>
          <a:off x="4406880" y="1521956"/>
          <a:ext cx="312979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0" imgW="4206240" imgH="2765657" progId="Acrobat.Document.DC">
                  <p:embed/>
                </p:oleObj>
              </mc:Choice>
              <mc:Fallback>
                <p:oleObj name="Acrobat Document" r:id="rId10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06880" y="1521956"/>
                        <a:ext cx="312979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08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175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Histograms</a:t>
            </a:r>
            <a:r>
              <a:rPr lang="it-IT" sz="3500" b="1" dirty="0">
                <a:latin typeface="Arial"/>
                <a:cs typeface="Arial"/>
              </a:rPr>
              <a:t>: 2</a:t>
            </a:r>
            <a:endParaRPr sz="3500" dirty="0">
              <a:latin typeface="Arial"/>
              <a:cs typeface="Arial"/>
            </a:endParaRPr>
          </a:p>
        </p:txBody>
      </p:sp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A63DD542-EE06-F19F-3A97-0B82F732F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515794"/>
              </p:ext>
            </p:extLst>
          </p:nvPr>
        </p:nvGraphicFramePr>
        <p:xfrm>
          <a:off x="4611638" y="3989992"/>
          <a:ext cx="2965581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206240" imgH="2765657" progId="Acrobat.Document.DC">
                  <p:embed/>
                </p:oleObj>
              </mc:Choice>
              <mc:Fallback>
                <p:oleObj name="Acrobat Document" r:id="rId2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11638" y="3989992"/>
                        <a:ext cx="2965581" cy="194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AD2872A2-1895-4D66-15AA-36A09FE57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285481"/>
              </p:ext>
            </p:extLst>
          </p:nvPr>
        </p:nvGraphicFramePr>
        <p:xfrm>
          <a:off x="958898" y="3853363"/>
          <a:ext cx="3048000" cy="200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206240" imgH="2765657" progId="Acrobat.Document.DC">
                  <p:embed/>
                </p:oleObj>
              </mc:Choice>
              <mc:Fallback>
                <p:oleObj name="Acrobat Document" r:id="rId4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8898" y="3853363"/>
                        <a:ext cx="3048000" cy="2003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7B1730FB-A28D-6A26-B63D-F00D82C42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97626"/>
              </p:ext>
            </p:extLst>
          </p:nvPr>
        </p:nvGraphicFramePr>
        <p:xfrm>
          <a:off x="8185101" y="1690981"/>
          <a:ext cx="2965581" cy="194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4206240" imgH="2765657" progId="Acrobat.Document.DC">
                  <p:embed/>
                </p:oleObj>
              </mc:Choice>
              <mc:Fallback>
                <p:oleObj name="Acrobat Document" r:id="rId6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85101" y="1690981"/>
                        <a:ext cx="2965581" cy="1949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ggetto 12">
            <a:extLst>
              <a:ext uri="{FF2B5EF4-FFF2-40B4-BE49-F238E27FC236}">
                <a16:creationId xmlns:a16="http://schemas.microsoft.com/office/drawing/2014/main" id="{2BC23470-3857-5EC7-B768-216DBD381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907529"/>
              </p:ext>
            </p:extLst>
          </p:nvPr>
        </p:nvGraphicFramePr>
        <p:xfrm>
          <a:off x="4613209" y="1690982"/>
          <a:ext cx="2965581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8" imgW="4206240" imgH="2765657" progId="Acrobat.Document.DC">
                  <p:embed/>
                </p:oleObj>
              </mc:Choice>
              <mc:Fallback>
                <p:oleObj name="Acrobat Document" r:id="rId8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13209" y="1690982"/>
                        <a:ext cx="2965581" cy="194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ggetto 13">
            <a:extLst>
              <a:ext uri="{FF2B5EF4-FFF2-40B4-BE49-F238E27FC236}">
                <a16:creationId xmlns:a16="http://schemas.microsoft.com/office/drawing/2014/main" id="{82FE050F-9E71-D8BC-BB83-C8ED1A165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052736"/>
              </p:ext>
            </p:extLst>
          </p:nvPr>
        </p:nvGraphicFramePr>
        <p:xfrm>
          <a:off x="853846" y="1629364"/>
          <a:ext cx="3153052" cy="207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0" imgW="4206240" imgH="2765657" progId="Acrobat.Document.DC">
                  <p:embed/>
                </p:oleObj>
              </mc:Choice>
              <mc:Fallback>
                <p:oleObj name="Acrobat Document" r:id="rId10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846" y="1629364"/>
                        <a:ext cx="3153052" cy="2072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0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175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Histograms</a:t>
            </a:r>
            <a:r>
              <a:rPr lang="it-IT" sz="3500" b="1" dirty="0">
                <a:latin typeface="Arial"/>
                <a:cs typeface="Arial"/>
              </a:rPr>
              <a:t>: 3</a:t>
            </a:r>
            <a:endParaRPr sz="3500" dirty="0">
              <a:latin typeface="Arial"/>
              <a:cs typeface="Arial"/>
            </a:endParaRPr>
          </a:p>
        </p:txBody>
      </p:sp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878D667B-22D1-764E-044E-1E3016CC8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79889"/>
              </p:ext>
            </p:extLst>
          </p:nvPr>
        </p:nvGraphicFramePr>
        <p:xfrm>
          <a:off x="4453756" y="3886201"/>
          <a:ext cx="2879954" cy="189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206240" imgH="2765657" progId="Acrobat.Document.DC">
                  <p:embed/>
                </p:oleObj>
              </mc:Choice>
              <mc:Fallback>
                <p:oleObj name="Acrobat Document" r:id="rId2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53756" y="3886201"/>
                        <a:ext cx="2879954" cy="189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025DC53D-AFE5-617B-D912-42B043B4D5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930705"/>
              </p:ext>
            </p:extLst>
          </p:nvPr>
        </p:nvGraphicFramePr>
        <p:xfrm>
          <a:off x="874271" y="3886200"/>
          <a:ext cx="2879955" cy="189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206240" imgH="2765657" progId="Acrobat.Document.DC">
                  <p:embed/>
                </p:oleObj>
              </mc:Choice>
              <mc:Fallback>
                <p:oleObj name="Acrobat Document" r:id="rId4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4271" y="3886200"/>
                        <a:ext cx="2879955" cy="189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363F21FC-CCB5-6034-6C52-D9A3FA7CD2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859343"/>
              </p:ext>
            </p:extLst>
          </p:nvPr>
        </p:nvGraphicFramePr>
        <p:xfrm>
          <a:off x="8379619" y="1676632"/>
          <a:ext cx="2913062" cy="191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4206240" imgH="2765657" progId="Acrobat.Document.DC">
                  <p:embed/>
                </p:oleObj>
              </mc:Choice>
              <mc:Fallback>
                <p:oleObj name="Acrobat Document" r:id="rId6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79619" y="1676632"/>
                        <a:ext cx="2913062" cy="1914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ggetto 12">
            <a:extLst>
              <a:ext uri="{FF2B5EF4-FFF2-40B4-BE49-F238E27FC236}">
                <a16:creationId xmlns:a16="http://schemas.microsoft.com/office/drawing/2014/main" id="{D9546420-8790-2A38-A53F-3EC7680EC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741960"/>
              </p:ext>
            </p:extLst>
          </p:nvPr>
        </p:nvGraphicFramePr>
        <p:xfrm>
          <a:off x="4453756" y="1674043"/>
          <a:ext cx="2879954" cy="189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8" imgW="4206240" imgH="2765657" progId="Acrobat.Document.DC">
                  <p:embed/>
                </p:oleObj>
              </mc:Choice>
              <mc:Fallback>
                <p:oleObj name="Acrobat Document" r:id="rId8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3756" y="1674043"/>
                        <a:ext cx="2879954" cy="189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ggetto 13">
            <a:extLst>
              <a:ext uri="{FF2B5EF4-FFF2-40B4-BE49-F238E27FC236}">
                <a16:creationId xmlns:a16="http://schemas.microsoft.com/office/drawing/2014/main" id="{D869B6B1-8DE7-220E-9188-67A975513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51541"/>
              </p:ext>
            </p:extLst>
          </p:nvPr>
        </p:nvGraphicFramePr>
        <p:xfrm>
          <a:off x="853846" y="1676399"/>
          <a:ext cx="2879954" cy="189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0" imgW="4206240" imgH="2765657" progId="Acrobat.Document.DC">
                  <p:embed/>
                </p:oleObj>
              </mc:Choice>
              <mc:Fallback>
                <p:oleObj name="Acrobat Document" r:id="rId10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846" y="1676399"/>
                        <a:ext cx="2879954" cy="1893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06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175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Histograms</a:t>
            </a:r>
            <a:r>
              <a:rPr lang="it-IT" sz="3500" b="1" dirty="0">
                <a:latin typeface="Arial"/>
                <a:cs typeface="Arial"/>
              </a:rPr>
              <a:t>: 4</a:t>
            </a:r>
            <a:endParaRPr sz="3500" dirty="0">
              <a:latin typeface="Arial"/>
              <a:cs typeface="Arial"/>
            </a:endParaRP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BF6D13B6-5040-DDD5-EF30-83630D69F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279213"/>
              </p:ext>
            </p:extLst>
          </p:nvPr>
        </p:nvGraphicFramePr>
        <p:xfrm>
          <a:off x="822324" y="1391840"/>
          <a:ext cx="3292475" cy="216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206240" imgH="2765657" progId="Acrobat.Document.DC">
                  <p:embed/>
                </p:oleObj>
              </mc:Choice>
              <mc:Fallback>
                <p:oleObj name="Acrobat Document" r:id="rId2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2324" y="1391840"/>
                        <a:ext cx="3292475" cy="216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5BD26513-1EED-CC9B-4579-BF973AC86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023641"/>
              </p:ext>
            </p:extLst>
          </p:nvPr>
        </p:nvGraphicFramePr>
        <p:xfrm>
          <a:off x="4724399" y="1552547"/>
          <a:ext cx="3048000" cy="200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4206240" imgH="2765657" progId="Acrobat.Document.DC">
                  <p:embed/>
                </p:oleObj>
              </mc:Choice>
              <mc:Fallback>
                <p:oleObj name="Acrobat Document" r:id="rId4" imgW="4206240" imgH="2765657" progId="Acrobat.Document.DC">
                  <p:embed/>
                  <p:pic>
                    <p:nvPicPr>
                      <p:cNvPr id="8" name="Oggetto 7">
                        <a:extLst>
                          <a:ext uri="{FF2B5EF4-FFF2-40B4-BE49-F238E27FC236}">
                            <a16:creationId xmlns:a16="http://schemas.microsoft.com/office/drawing/2014/main" id="{3E40168C-7F48-5CA3-76CD-842551984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399" y="1552547"/>
                        <a:ext cx="3048000" cy="2003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2AFCCC92-2B7B-2155-5686-16F4DF7BE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563309"/>
              </p:ext>
            </p:extLst>
          </p:nvPr>
        </p:nvGraphicFramePr>
        <p:xfrm>
          <a:off x="4724399" y="3810000"/>
          <a:ext cx="3048000" cy="200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4206240" imgH="2765657" progId="Acrobat.Document.DC">
                  <p:embed/>
                </p:oleObj>
              </mc:Choice>
              <mc:Fallback>
                <p:oleObj name="Acrobat Document" r:id="rId6" imgW="4206240" imgH="2765657" progId="Acrobat.Document.DC">
                  <p:embed/>
                  <p:pic>
                    <p:nvPicPr>
                      <p:cNvPr id="2" name="Oggetto 1">
                        <a:extLst>
                          <a:ext uri="{FF2B5EF4-FFF2-40B4-BE49-F238E27FC236}">
                            <a16:creationId xmlns:a16="http://schemas.microsoft.com/office/drawing/2014/main" id="{C7619E59-A4A4-4B31-5D70-77B5CD5DA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24399" y="3810000"/>
                        <a:ext cx="3048000" cy="2003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763A7CE0-370A-A855-748C-742254991E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966942"/>
              </p:ext>
            </p:extLst>
          </p:nvPr>
        </p:nvGraphicFramePr>
        <p:xfrm>
          <a:off x="1028584" y="3810000"/>
          <a:ext cx="3086215" cy="2028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8" imgW="4206240" imgH="2765657" progId="Acrobat.Document.DC">
                  <p:embed/>
                </p:oleObj>
              </mc:Choice>
              <mc:Fallback>
                <p:oleObj name="Acrobat Document" r:id="rId8" imgW="4206240" imgH="2765657" progId="Acrobat.Document.DC">
                  <p:embed/>
                  <p:pic>
                    <p:nvPicPr>
                      <p:cNvPr id="2" name="Oggetto 1">
                        <a:extLst>
                          <a:ext uri="{FF2B5EF4-FFF2-40B4-BE49-F238E27FC236}">
                            <a16:creationId xmlns:a16="http://schemas.microsoft.com/office/drawing/2014/main" id="{A392257A-9047-F67F-E2F3-1CB292B1B1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8584" y="3810000"/>
                        <a:ext cx="3086215" cy="2028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ggetto 12">
            <a:extLst>
              <a:ext uri="{FF2B5EF4-FFF2-40B4-BE49-F238E27FC236}">
                <a16:creationId xmlns:a16="http://schemas.microsoft.com/office/drawing/2014/main" id="{B439A42F-66B7-54CF-A020-DF1B97CDC5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102312"/>
              </p:ext>
            </p:extLst>
          </p:nvPr>
        </p:nvGraphicFramePr>
        <p:xfrm>
          <a:off x="8077203" y="3429000"/>
          <a:ext cx="3956112" cy="260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0" imgW="4206240" imgH="2765657" progId="Acrobat.Document.DC">
                  <p:embed/>
                </p:oleObj>
              </mc:Choice>
              <mc:Fallback>
                <p:oleObj name="Acrobat Document" r:id="rId10" imgW="4206240" imgH="276565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77203" y="3429000"/>
                        <a:ext cx="3956112" cy="2600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8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331000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Dataset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Overview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Data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Preprocessing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Regression Analysis: </a:t>
            </a: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Predicting</a:t>
            </a: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 Points Per Game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Classification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Analysis: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Predicting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Career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Length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References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483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175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Arial"/>
                <a:cs typeface="Arial"/>
              </a:rPr>
              <a:t>First </a:t>
            </a:r>
            <a:r>
              <a:rPr lang="it-IT" sz="3500" b="1" dirty="0" err="1">
                <a:latin typeface="Arial"/>
                <a:cs typeface="Arial"/>
              </a:rPr>
              <a:t>analysis</a:t>
            </a:r>
            <a:endParaRPr sz="3500" dirty="0">
              <a:latin typeface="Arial"/>
              <a:cs typeface="Arial"/>
            </a:endParaRPr>
          </a:p>
        </p:txBody>
      </p:sp>
      <p:pic>
        <p:nvPicPr>
          <p:cNvPr id="9" name="Immagine 8" descr="Immagine che contiene testo, numero, punto&#10;&#10;Descrizione generata automaticamente">
            <a:extLst>
              <a:ext uri="{FF2B5EF4-FFF2-40B4-BE49-F238E27FC236}">
                <a16:creationId xmlns:a16="http://schemas.microsoft.com/office/drawing/2014/main" id="{CDB9B037-67AE-4682-1668-6EC7D9565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1" r="9500"/>
          <a:stretch/>
        </p:blipFill>
        <p:spPr>
          <a:xfrm>
            <a:off x="7086600" y="2057400"/>
            <a:ext cx="4876800" cy="39248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DF059209-DC12-2CFB-AB72-D1836A2D08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3846" y="1524000"/>
                <a:ext cx="6682884" cy="267060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>
                  <a:defRPr sz="4400" b="0" i="0">
                    <a:solidFill>
                      <a:srgbClr val="172542"/>
                    </a:solidFill>
                    <a:latin typeface="Trebuchet MS"/>
                    <a:ea typeface="+mj-ea"/>
                    <a:cs typeface="Trebuchet MS"/>
                  </a:defRPr>
                </a:lvl1pPr>
              </a:lstStyle>
              <a:p>
                <a:pPr marL="355600" indent="-342900">
                  <a:spcBef>
                    <a:spcPts val="105"/>
                  </a:spcBef>
                  <a:buFont typeface="Arial" panose="020B0604020202020204" pitchFamily="34" charset="0"/>
                  <a:buChar char="•"/>
                </a:pPr>
                <a:r>
                  <a:rPr lang="it-IT" sz="2400" kern="0" dirty="0">
                    <a:latin typeface="Arial"/>
                    <a:cs typeface="Arial"/>
                  </a:rPr>
                  <a:t>Explain ‘PTS’ in </a:t>
                </a:r>
                <a:r>
                  <a:rPr lang="it-IT" sz="2400" kern="0" dirty="0" err="1">
                    <a:latin typeface="Arial"/>
                    <a:cs typeface="Arial"/>
                  </a:rPr>
                  <a:t>terms</a:t>
                </a:r>
                <a:r>
                  <a:rPr lang="it-IT" sz="2400" kern="0" dirty="0">
                    <a:latin typeface="Arial"/>
                    <a:cs typeface="Arial"/>
                  </a:rPr>
                  <a:t> of the other </a:t>
                </a:r>
                <a:r>
                  <a:rPr lang="it-IT" sz="2400" kern="0" dirty="0" err="1">
                    <a:latin typeface="Arial"/>
                    <a:cs typeface="Arial"/>
                  </a:rPr>
                  <a:t>variables</a:t>
                </a:r>
                <a:r>
                  <a:rPr lang="it-IT" sz="2400" kern="0" dirty="0">
                    <a:latin typeface="Arial"/>
                    <a:cs typeface="Arial"/>
                  </a:rPr>
                  <a:t> </a:t>
                </a:r>
                <a:r>
                  <a:rPr lang="it-IT" sz="2400" kern="0" dirty="0" err="1">
                    <a:latin typeface="Arial"/>
                    <a:cs typeface="Arial"/>
                  </a:rPr>
                  <a:t>using</a:t>
                </a:r>
                <a:r>
                  <a:rPr lang="it-IT" sz="2400" kern="0" dirty="0">
                    <a:latin typeface="Arial"/>
                    <a:cs typeface="Arial"/>
                  </a:rPr>
                  <a:t> a linear regression model</a:t>
                </a:r>
              </a:p>
              <a:p>
                <a:pPr marL="355600" indent="-342900">
                  <a:spcBef>
                    <a:spcPts val="105"/>
                  </a:spcBef>
                  <a:buFont typeface="Arial" panose="020B0604020202020204" pitchFamily="34" charset="0"/>
                  <a:buChar char="•"/>
                </a:pPr>
                <a:r>
                  <a:rPr lang="it-IT" sz="2400" kern="0" dirty="0">
                    <a:latin typeface="Arial"/>
                    <a:cs typeface="Arial"/>
                  </a:rPr>
                  <a:t>High </a:t>
                </a:r>
                <a:r>
                  <a:rPr lang="it-IT" sz="2400" kern="0" dirty="0" err="1">
                    <a:latin typeface="Arial"/>
                    <a:cs typeface="Arial"/>
                  </a:rPr>
                  <a:t>correlation</a:t>
                </a:r>
                <a:r>
                  <a:rPr lang="it-IT" sz="2400" kern="0" dirty="0">
                    <a:latin typeface="Arial"/>
                    <a:cs typeface="Arial"/>
                  </a:rPr>
                  <a:t> </a:t>
                </a:r>
                <a:r>
                  <a:rPr lang="it-IT" sz="2400" kern="0" dirty="0" err="1">
                    <a:latin typeface="Arial"/>
                    <a:cs typeface="Arial"/>
                  </a:rPr>
                  <a:t>between</a:t>
                </a:r>
                <a:r>
                  <a:rPr lang="it-IT" sz="2400" kern="0" dirty="0">
                    <a:latin typeface="Arial"/>
                    <a:cs typeface="Arial"/>
                  </a:rPr>
                  <a:t> ‘PTS’, ‘FGM’ and ‘FGA’</a:t>
                </a:r>
              </a:p>
              <a:p>
                <a:pPr marL="812800" lvl="1" indent="-342900">
                  <a:spcBef>
                    <a:spcPts val="105"/>
                  </a:spcBef>
                  <a:buFont typeface="Arial" panose="020B0604020202020204" pitchFamily="34" charset="0"/>
                  <a:buChar char="•"/>
                </a:pPr>
                <a:r>
                  <a:rPr lang="it-IT" sz="2400" kern="0" dirty="0">
                    <a:solidFill>
                      <a:srgbClr val="172542"/>
                    </a:solidFill>
                    <a:latin typeface="Arial"/>
                    <a:ea typeface="+mj-ea"/>
                    <a:cs typeface="Arial"/>
                  </a:rPr>
                  <a:t>Using </a:t>
                </a:r>
                <a:r>
                  <a:rPr lang="it-IT" sz="2400" kern="0" dirty="0" err="1">
                    <a:solidFill>
                      <a:srgbClr val="172542"/>
                    </a:solidFill>
                    <a:latin typeface="Arial"/>
                    <a:ea typeface="+mj-ea"/>
                    <a:cs typeface="Arial"/>
                  </a:rPr>
                  <a:t>only</a:t>
                </a:r>
                <a:r>
                  <a:rPr lang="it-IT" sz="2400" kern="0" dirty="0">
                    <a:solidFill>
                      <a:srgbClr val="172542"/>
                    </a:solidFill>
                    <a:latin typeface="Arial"/>
                    <a:ea typeface="+mj-ea"/>
                    <a:cs typeface="Arial"/>
                  </a:rPr>
                  <a:t> ‘FGM’ </a:t>
                </a:r>
                <a:r>
                  <a:rPr lang="it-IT" sz="2400" kern="0" dirty="0">
                    <a:solidFill>
                      <a:srgbClr val="172542"/>
                    </a:solidFill>
                    <a:latin typeface="Arial"/>
                    <a:ea typeface="+mj-ea"/>
                    <a:cs typeface="Arial"/>
                    <a:sym typeface="Wingdings" panose="05000000000000000000" pitchFamily="2" charset="2"/>
                  </a:rPr>
                  <a:t> R</a:t>
                </a:r>
                <a:r>
                  <a:rPr lang="it-IT" sz="2400" kern="0" baseline="30000" dirty="0">
                    <a:solidFill>
                      <a:srgbClr val="172542"/>
                    </a:solidFill>
                    <a:latin typeface="Arial"/>
                    <a:ea typeface="+mj-ea"/>
                    <a:cs typeface="Arial"/>
                    <a:sym typeface="Wingdings" panose="05000000000000000000" pitchFamily="2" charset="2"/>
                  </a:rPr>
                  <a:t>2 </a:t>
                </a:r>
                <a:r>
                  <a:rPr lang="it-IT" sz="2400" kern="0" dirty="0">
                    <a:solidFill>
                      <a:srgbClr val="172542"/>
                    </a:solidFill>
                    <a:latin typeface="Arial"/>
                    <a:ea typeface="+mj-ea"/>
                    <a:cs typeface="Arial"/>
                    <a:sym typeface="Wingdings" panose="05000000000000000000" pitchFamily="2" charset="2"/>
                  </a:rPr>
                  <a:t>= 0,9815</a:t>
                </a:r>
                <a:endParaRPr lang="it-IT" sz="2400" kern="0" dirty="0">
                  <a:solidFill>
                    <a:srgbClr val="172542"/>
                  </a:solidFill>
                  <a:latin typeface="Arial"/>
                  <a:ea typeface="+mj-ea"/>
                  <a:cs typeface="Arial"/>
                </a:endParaRPr>
              </a:p>
              <a:p>
                <a:pPr marL="812800" lvl="1" indent="-342900">
                  <a:spcBef>
                    <a:spcPts val="105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kern="0" smtClean="0">
                        <a:latin typeface="Cambria Math" panose="02040503050406030204" pitchFamily="18" charset="0"/>
                        <a:cs typeface="Arial"/>
                      </a:rPr>
                      <m:t>𝑃𝑇𝑆</m:t>
                    </m:r>
                    <m:r>
                      <a:rPr lang="it-IT" b="0" i="1" kern="0" smtClean="0">
                        <a:latin typeface="Cambria Math" panose="02040503050406030204" pitchFamily="18" charset="0"/>
                        <a:cs typeface="Arial"/>
                      </a:rPr>
                      <m:t>=2∗</m:t>
                    </m:r>
                    <m:d>
                      <m:dPr>
                        <m:ctrlPr>
                          <a:rPr lang="it-IT" b="0" i="1" kern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it-IT" b="0" i="1" kern="0" smtClean="0">
                            <a:latin typeface="Cambria Math" panose="02040503050406030204" pitchFamily="18" charset="0"/>
                            <a:cs typeface="Arial"/>
                          </a:rPr>
                          <m:t>′</m:t>
                        </m:r>
                        <m:r>
                          <a:rPr lang="it-IT" b="0" i="1" kern="0" smtClean="0">
                            <a:latin typeface="Cambria Math" panose="02040503050406030204" pitchFamily="18" charset="0"/>
                            <a:cs typeface="Arial"/>
                          </a:rPr>
                          <m:t>𝐹𝐺𝑀</m:t>
                        </m:r>
                        <m:r>
                          <a:rPr lang="it-IT" b="0" i="1" kern="0" smtClean="0">
                            <a:latin typeface="Cambria Math" panose="02040503050406030204" pitchFamily="18" charset="0"/>
                            <a:cs typeface="Arial"/>
                          </a:rPr>
                          <m:t>′ −′3</m:t>
                        </m:r>
                        <m:r>
                          <a:rPr lang="it-IT" b="0" i="1" kern="0" smtClean="0">
                            <a:latin typeface="Cambria Math" panose="02040503050406030204" pitchFamily="18" charset="0"/>
                            <a:cs typeface="Arial"/>
                          </a:rPr>
                          <m:t>𝑃</m:t>
                        </m:r>
                        <m:r>
                          <a:rPr lang="it-IT" b="0" i="1" kern="0" smtClean="0"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it-IT" b="0" i="1" kern="0" smtClean="0">
                            <a:latin typeface="Cambria Math" panose="02040503050406030204" pitchFamily="18" charset="0"/>
                            <a:cs typeface="Arial"/>
                          </a:rPr>
                          <m:t>𝑀𝐴𝐷𝐸</m:t>
                        </m:r>
                        <m:r>
                          <a:rPr lang="it-IT" b="0" i="1" kern="0" smtClean="0">
                            <a:latin typeface="Cambria Math" panose="02040503050406030204" pitchFamily="18" charset="0"/>
                            <a:cs typeface="Arial"/>
                          </a:rPr>
                          <m:t>′</m:t>
                        </m:r>
                      </m:e>
                    </m:d>
                    <m:r>
                      <a:rPr lang="it-IT" b="0" i="1" kern="0" smtClean="0">
                        <a:latin typeface="Cambria Math" panose="02040503050406030204" pitchFamily="18" charset="0"/>
                        <a:cs typeface="Arial"/>
                      </a:rPr>
                      <m:t>+3∗′3</m:t>
                    </m:r>
                    <m:r>
                      <a:rPr lang="it-IT" b="0" i="1" kern="0" smtClean="0">
                        <a:latin typeface="Cambria Math" panose="02040503050406030204" pitchFamily="18" charset="0"/>
                        <a:cs typeface="Arial"/>
                      </a:rPr>
                      <m:t>𝑃</m:t>
                    </m:r>
                    <m:r>
                      <a:rPr lang="it-IT" b="0" i="1" kern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b="0" i="1" kern="0" smtClean="0">
                        <a:latin typeface="Cambria Math" panose="02040503050406030204" pitchFamily="18" charset="0"/>
                        <a:cs typeface="Arial"/>
                      </a:rPr>
                      <m:t>𝑀𝐴𝐷𝐸</m:t>
                    </m:r>
                    <m:r>
                      <a:rPr lang="it-IT" b="0" i="1" kern="0" smtClean="0">
                        <a:latin typeface="Cambria Math" panose="02040503050406030204" pitchFamily="18" charset="0"/>
                        <a:cs typeface="Arial"/>
                      </a:rPr>
                      <m:t>′+′</m:t>
                    </m:r>
                    <m:r>
                      <a:rPr lang="it-IT" b="0" i="1" kern="0" smtClean="0">
                        <a:latin typeface="Cambria Math" panose="02040503050406030204" pitchFamily="18" charset="0"/>
                        <a:cs typeface="Arial"/>
                      </a:rPr>
                      <m:t>𝐹𝑇𝑀</m:t>
                    </m:r>
                    <m:r>
                      <a:rPr lang="it-IT" b="0" i="1" kern="0" smtClean="0">
                        <a:latin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endParaRPr lang="it-IT" kern="0" dirty="0">
                  <a:latin typeface="Arial"/>
                  <a:cs typeface="Arial"/>
                </a:endParaRPr>
              </a:p>
              <a:p>
                <a:pPr marL="355600" indent="-342900">
                  <a:spcBef>
                    <a:spcPts val="105"/>
                  </a:spcBef>
                  <a:buFont typeface="Arial" panose="020B0604020202020204" pitchFamily="34" charset="0"/>
                  <a:buChar char="•"/>
                </a:pPr>
                <a:r>
                  <a:rPr lang="it-IT" sz="2400" kern="0" dirty="0" err="1">
                    <a:latin typeface="Arial"/>
                    <a:cs typeface="Arial"/>
                  </a:rPr>
                  <a:t>Removal</a:t>
                </a:r>
                <a:r>
                  <a:rPr lang="it-IT" sz="2400" kern="0" dirty="0">
                    <a:latin typeface="Arial"/>
                    <a:cs typeface="Arial"/>
                  </a:rPr>
                  <a:t> of ‘FGM’ and ‘FGA’</a:t>
                </a:r>
              </a:p>
              <a:p>
                <a:pPr marL="812800" lvl="1" indent="-342900">
                  <a:spcBef>
                    <a:spcPts val="105"/>
                  </a:spcBef>
                  <a:buFont typeface="Arial" panose="020B0604020202020204" pitchFamily="34" charset="0"/>
                  <a:buChar char="•"/>
                </a:pPr>
                <a:r>
                  <a:rPr lang="it-IT" sz="100" kern="0" dirty="0">
                    <a:latin typeface="Arial"/>
                    <a:cs typeface="Arial"/>
                  </a:rPr>
                  <a:t>In</a:t>
                </a:r>
              </a:p>
              <a:p>
                <a:pPr marL="812800" lvl="1" indent="-342900">
                  <a:spcBef>
                    <a:spcPts val="105"/>
                  </a:spcBef>
                  <a:buFont typeface="Arial" panose="020B0604020202020204" pitchFamily="34" charset="0"/>
                  <a:buChar char="•"/>
                </a:pPr>
                <a:r>
                  <a:rPr lang="it-IT" sz="100" kern="0" dirty="0">
                    <a:latin typeface="Arial"/>
                    <a:cs typeface="Arial"/>
                  </a:rPr>
                  <a:t>xxv</a:t>
                </a:r>
              </a:p>
              <a:p>
                <a:pPr marL="812800" lvl="1" indent="-342900">
                  <a:spcBef>
                    <a:spcPts val="105"/>
                  </a:spcBef>
                  <a:buFont typeface="Arial" panose="020B0604020202020204" pitchFamily="34" charset="0"/>
                  <a:buChar char="•"/>
                </a:pPr>
                <a:endParaRPr lang="it-IT" sz="100" kern="0" dirty="0">
                  <a:latin typeface="Arial"/>
                  <a:cs typeface="Arial"/>
                </a:endParaRPr>
              </a:p>
              <a:p>
                <a:pPr marL="812800" lvl="1" indent="-342900">
                  <a:spcBef>
                    <a:spcPts val="105"/>
                  </a:spcBef>
                  <a:buFont typeface="Arial" panose="020B0604020202020204" pitchFamily="34" charset="0"/>
                  <a:buChar char="•"/>
                </a:pPr>
                <a:r>
                  <a:rPr lang="it-IT" sz="100" kern="0" dirty="0">
                    <a:latin typeface="Arial"/>
                    <a:cs typeface="Arial"/>
                  </a:rPr>
                  <a:t>kb</a:t>
                </a:r>
              </a:p>
            </p:txBody>
          </p:sp>
        </mc:Choice>
        <mc:Fallback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DF059209-DC12-2CFB-AB72-D1836A2D0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6" y="1524000"/>
                <a:ext cx="6682884" cy="2670603"/>
              </a:xfrm>
              <a:prstGeom prst="rect">
                <a:avLst/>
              </a:prstGeom>
              <a:blipFill>
                <a:blip r:embed="rId3"/>
                <a:stretch>
                  <a:fillRect l="-2372" t="-2740" r="-365" b="-20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85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175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Forward</a:t>
            </a:r>
            <a:r>
              <a:rPr lang="it-IT" sz="3500" b="1" dirty="0">
                <a:latin typeface="Arial"/>
                <a:cs typeface="Arial"/>
              </a:rPr>
              <a:t> </a:t>
            </a:r>
            <a:r>
              <a:rPr lang="it-IT" sz="3500" b="1" dirty="0" err="1">
                <a:latin typeface="Arial"/>
                <a:cs typeface="Arial"/>
              </a:rPr>
              <a:t>stepwise</a:t>
            </a:r>
            <a:r>
              <a:rPr lang="it-IT" sz="3500" b="1" dirty="0">
                <a:latin typeface="Arial"/>
                <a:cs typeface="Arial"/>
              </a:rPr>
              <a:t> 1  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F059209-DC12-2CFB-AB72-D1836A2D08C9}"/>
              </a:ext>
            </a:extLst>
          </p:cNvPr>
          <p:cNvSpPr txBox="1">
            <a:spLocks/>
          </p:cNvSpPr>
          <p:nvPr/>
        </p:nvSpPr>
        <p:spPr>
          <a:xfrm>
            <a:off x="860917" y="1600200"/>
            <a:ext cx="4293758" cy="12471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55600" indent="-3429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it-IT" sz="2400" kern="0" dirty="0">
                <a:latin typeface="Arial"/>
                <a:cs typeface="Arial"/>
              </a:rPr>
              <a:t>13 </a:t>
            </a:r>
            <a:r>
              <a:rPr lang="it-IT" sz="2400" kern="0" dirty="0" err="1">
                <a:latin typeface="Arial"/>
                <a:cs typeface="Arial"/>
              </a:rPr>
              <a:t>variables</a:t>
            </a:r>
            <a:r>
              <a:rPr lang="it-IT" sz="2400" kern="0" dirty="0">
                <a:latin typeface="Arial"/>
                <a:cs typeface="Arial"/>
              </a:rPr>
              <a:t> </a:t>
            </a:r>
            <a:r>
              <a:rPr lang="it-IT" sz="2400" kern="0" dirty="0" err="1">
                <a:latin typeface="Arial"/>
                <a:cs typeface="Arial"/>
              </a:rPr>
              <a:t>selected</a:t>
            </a:r>
            <a:endParaRPr lang="it-IT" sz="2400" kern="0" dirty="0">
              <a:latin typeface="Arial"/>
              <a:cs typeface="Arial"/>
            </a:endParaRPr>
          </a:p>
          <a:p>
            <a:pPr marL="355600" indent="-3429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it-IT" sz="2400" kern="0" dirty="0">
                <a:latin typeface="Arial"/>
                <a:cs typeface="Arial"/>
              </a:rPr>
              <a:t>‘3P MADE’ </a:t>
            </a:r>
            <a:r>
              <a:rPr lang="it-IT" sz="2400" kern="0" dirty="0" err="1">
                <a:latin typeface="Arial"/>
                <a:cs typeface="Arial"/>
              </a:rPr>
              <a:t>is</a:t>
            </a:r>
            <a:r>
              <a:rPr lang="it-IT" sz="2400" kern="0" dirty="0">
                <a:latin typeface="Arial"/>
                <a:cs typeface="Arial"/>
              </a:rPr>
              <a:t> </a:t>
            </a:r>
            <a:r>
              <a:rPr lang="it-IT" sz="2400" kern="0" dirty="0" err="1">
                <a:latin typeface="Arial"/>
                <a:cs typeface="Arial"/>
              </a:rPr>
              <a:t>definetly</a:t>
            </a:r>
            <a:r>
              <a:rPr lang="it-IT" sz="2400" kern="0" dirty="0">
                <a:latin typeface="Arial"/>
                <a:cs typeface="Arial"/>
              </a:rPr>
              <a:t> </a:t>
            </a:r>
            <a:r>
              <a:rPr lang="it-IT" sz="2400" kern="0" dirty="0" err="1">
                <a:latin typeface="Arial"/>
                <a:cs typeface="Arial"/>
              </a:rPr>
              <a:t>not</a:t>
            </a:r>
            <a:r>
              <a:rPr lang="it-IT" sz="2400" kern="0" dirty="0">
                <a:latin typeface="Arial"/>
                <a:cs typeface="Arial"/>
              </a:rPr>
              <a:t> </a:t>
            </a:r>
            <a:r>
              <a:rPr lang="it-IT" sz="2400" kern="0" dirty="0" err="1">
                <a:latin typeface="Arial"/>
                <a:cs typeface="Arial"/>
              </a:rPr>
              <a:t>significant</a:t>
            </a:r>
            <a:endParaRPr lang="it-IT" sz="2400" kern="0" dirty="0">
              <a:latin typeface="Arial"/>
              <a:cs typeface="Arial"/>
            </a:endParaRPr>
          </a:p>
          <a:p>
            <a:pPr marL="355600" indent="-3429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it-IT" sz="100" kern="0" dirty="0">
                <a:latin typeface="Arial"/>
                <a:cs typeface="Arial"/>
              </a:rPr>
              <a:t>In</a:t>
            </a: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it-IT" sz="100" kern="0" dirty="0">
                <a:latin typeface="Arial"/>
                <a:cs typeface="Arial"/>
              </a:rPr>
              <a:t>xxv</a:t>
            </a: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it-IT" sz="100" kern="0" dirty="0">
              <a:latin typeface="Arial"/>
              <a:cs typeface="Arial"/>
            </a:endParaRPr>
          </a:p>
          <a:p>
            <a:pPr marL="812800" lvl="1" indent="-3429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it-IT" sz="100" kern="0" dirty="0">
                <a:latin typeface="Arial"/>
                <a:cs typeface="Arial"/>
              </a:rPr>
              <a:t>kb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39E794-CC3E-7A65-EE55-5628DA742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6"/>
          <a:stretch/>
        </p:blipFill>
        <p:spPr>
          <a:xfrm>
            <a:off x="6062221" y="1219200"/>
            <a:ext cx="4750957" cy="480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88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FA34E-BF8E-2327-396F-ECA63F38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5329937" cy="677108"/>
          </a:xfrm>
        </p:spPr>
        <p:txBody>
          <a:bodyPr/>
          <a:lstStyle/>
          <a:p>
            <a:r>
              <a:rPr lang="it-IT" sz="4400" b="1" dirty="0" err="1">
                <a:latin typeface="Arial"/>
                <a:cs typeface="Arial"/>
              </a:rPr>
              <a:t>Forward</a:t>
            </a:r>
            <a:r>
              <a:rPr lang="it-IT" sz="4400" b="1" dirty="0">
                <a:latin typeface="Arial"/>
                <a:cs typeface="Arial"/>
              </a:rPr>
              <a:t> </a:t>
            </a:r>
            <a:r>
              <a:rPr lang="it-IT" sz="4400" b="1" dirty="0" err="1">
                <a:latin typeface="Arial"/>
                <a:cs typeface="Arial"/>
              </a:rPr>
              <a:t>stepwise</a:t>
            </a:r>
            <a:r>
              <a:rPr lang="it-IT" sz="4400" b="1" dirty="0">
                <a:latin typeface="Arial"/>
                <a:cs typeface="Arial"/>
              </a:rPr>
              <a:t> 2  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C200F-C506-CC8F-A1B5-5FCB51547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9" r="6252"/>
          <a:stretch/>
        </p:blipFill>
        <p:spPr>
          <a:xfrm>
            <a:off x="7162801" y="1676400"/>
            <a:ext cx="3886200" cy="417858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46751A-1A05-FF52-F6DD-B64860F3B7E9}"/>
              </a:ext>
            </a:extLst>
          </p:cNvPr>
          <p:cNvSpPr txBox="1"/>
          <p:nvPr/>
        </p:nvSpPr>
        <p:spPr>
          <a:xfrm>
            <a:off x="1524000" y="1842832"/>
            <a:ext cx="53299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Usage</a:t>
            </a:r>
            <a:r>
              <a:rPr lang="it-IT" sz="2400" dirty="0">
                <a:solidFill>
                  <a:srgbClr val="172542"/>
                </a:solidFill>
                <a:latin typeface="Arial"/>
                <a:ea typeface="+mj-ea"/>
                <a:cs typeface="Arial"/>
              </a:rPr>
              <a:t> of bootstrap </a:t>
            </a:r>
            <a:r>
              <a:rPr lang="it-IT" sz="24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resampling</a:t>
            </a:r>
            <a:endParaRPr lang="it-IT" sz="2400" dirty="0">
              <a:solidFill>
                <a:srgbClr val="172542"/>
              </a:solidFill>
              <a:latin typeface="Arial"/>
              <a:ea typeface="+mj-ea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172542"/>
              </a:solidFill>
              <a:latin typeface="Arial"/>
              <a:ea typeface="+mj-ea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Estimation</a:t>
            </a:r>
            <a:r>
              <a:rPr lang="it-IT" sz="2400" dirty="0">
                <a:solidFill>
                  <a:srgbClr val="172542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4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coherent</a:t>
            </a:r>
            <a:r>
              <a:rPr lang="it-IT" sz="2400" dirty="0">
                <a:solidFill>
                  <a:srgbClr val="172542"/>
                </a:solidFill>
                <a:latin typeface="Arial"/>
                <a:ea typeface="+mj-ea"/>
                <a:cs typeface="Arial"/>
              </a:rPr>
              <a:t> with the previous </a:t>
            </a:r>
            <a:r>
              <a:rPr lang="it-IT" sz="24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table</a:t>
            </a:r>
            <a:endParaRPr lang="it-IT" sz="2400" dirty="0">
              <a:solidFill>
                <a:srgbClr val="172542"/>
              </a:solidFill>
              <a:latin typeface="Arial"/>
              <a:ea typeface="+mj-ea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067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FA34E-BF8E-2327-396F-ECA63F38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5329937" cy="677108"/>
          </a:xfrm>
        </p:spPr>
        <p:txBody>
          <a:bodyPr/>
          <a:lstStyle/>
          <a:p>
            <a:r>
              <a:rPr lang="it-IT" sz="4400" b="1" dirty="0" err="1">
                <a:latin typeface="Arial"/>
                <a:cs typeface="Arial"/>
              </a:rPr>
              <a:t>Forward</a:t>
            </a:r>
            <a:r>
              <a:rPr lang="it-IT" sz="4400" b="1" dirty="0">
                <a:latin typeface="Arial"/>
                <a:cs typeface="Arial"/>
              </a:rPr>
              <a:t> </a:t>
            </a:r>
            <a:r>
              <a:rPr lang="it-IT" sz="4400" b="1" dirty="0" err="1">
                <a:latin typeface="Arial"/>
                <a:cs typeface="Arial"/>
              </a:rPr>
              <a:t>stepwise</a:t>
            </a:r>
            <a:r>
              <a:rPr lang="it-IT" sz="4400" b="1" dirty="0">
                <a:latin typeface="Arial"/>
                <a:cs typeface="Arial"/>
              </a:rPr>
              <a:t> 3  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46751A-1A05-FF52-F6DD-B64860F3B7E9}"/>
              </a:ext>
            </a:extLst>
          </p:cNvPr>
          <p:cNvSpPr txBox="1"/>
          <p:nvPr/>
        </p:nvSpPr>
        <p:spPr>
          <a:xfrm>
            <a:off x="1066800" y="1951672"/>
            <a:ext cx="53299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Removal</a:t>
            </a:r>
            <a:r>
              <a:rPr lang="it-IT" sz="2400" dirty="0">
                <a:solidFill>
                  <a:srgbClr val="172542"/>
                </a:solidFill>
                <a:latin typeface="Arial"/>
                <a:ea typeface="+mj-ea"/>
                <a:cs typeface="Arial"/>
              </a:rPr>
              <a:t> of </a:t>
            </a:r>
            <a:r>
              <a:rPr lang="it-IT" sz="24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not</a:t>
            </a:r>
            <a:r>
              <a:rPr lang="it-IT" sz="2400" dirty="0">
                <a:solidFill>
                  <a:srgbClr val="172542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4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significant</a:t>
            </a:r>
            <a:r>
              <a:rPr lang="it-IT" sz="2400" dirty="0">
                <a:solidFill>
                  <a:srgbClr val="172542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4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variables</a:t>
            </a:r>
            <a:endParaRPr lang="it-IT" sz="2400" dirty="0">
              <a:solidFill>
                <a:srgbClr val="172542"/>
              </a:solidFill>
              <a:latin typeface="Arial"/>
              <a:ea typeface="+mj-ea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172542"/>
              </a:solidFill>
              <a:latin typeface="Arial"/>
              <a:ea typeface="+mj-ea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ea typeface="+mj-ea"/>
                <a:cs typeface="Arial"/>
              </a:rPr>
              <a:t>The final model </a:t>
            </a:r>
            <a:r>
              <a:rPr lang="it-IT" sz="24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contains</a:t>
            </a:r>
            <a:r>
              <a:rPr lang="it-IT" sz="2400" dirty="0">
                <a:solidFill>
                  <a:srgbClr val="172542"/>
                </a:solidFill>
                <a:latin typeface="Arial"/>
                <a:ea typeface="+mj-ea"/>
                <a:cs typeface="Arial"/>
              </a:rPr>
              <a:t> 10 </a:t>
            </a:r>
            <a:r>
              <a:rPr lang="it-IT" sz="24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variables</a:t>
            </a:r>
            <a:endParaRPr lang="it-IT" sz="2400" dirty="0">
              <a:solidFill>
                <a:srgbClr val="172542"/>
              </a:solidFill>
              <a:latin typeface="Arial"/>
              <a:ea typeface="+mj-ea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DB113A-E374-3491-CEBD-EBE54C96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295400"/>
            <a:ext cx="5055958" cy="44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1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331000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Dataset </a:t>
            </a: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Overview</a:t>
            </a:r>
            <a:endParaRPr lang="it-IT" sz="2400" b="1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Data </a:t>
            </a: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Preprocessing</a:t>
            </a:r>
            <a:endParaRPr sz="2400" b="1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Regression Analysis: </a:t>
            </a: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Predicting</a:t>
            </a: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 Points Per Game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Classification</a:t>
            </a: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 Analysis: </a:t>
            </a: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Predicting</a:t>
            </a: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 Career </a:t>
            </a: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Length</a:t>
            </a:r>
            <a:endParaRPr lang="it-IT" sz="2400" b="1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References</a:t>
            </a:r>
            <a:endParaRPr lang="it-IT" sz="2400" b="1" dirty="0">
              <a:solidFill>
                <a:srgbClr val="172542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FA34E-BF8E-2327-396F-ECA63F38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5329937" cy="677108"/>
          </a:xfrm>
        </p:spPr>
        <p:txBody>
          <a:bodyPr/>
          <a:lstStyle/>
          <a:p>
            <a:r>
              <a:rPr lang="it-IT" sz="4400" b="1" dirty="0">
                <a:latin typeface="Arial"/>
                <a:cs typeface="Arial"/>
              </a:rPr>
              <a:t>Forward </a:t>
            </a:r>
            <a:r>
              <a:rPr lang="it-IT" sz="4400" b="1" dirty="0" err="1">
                <a:latin typeface="Arial"/>
                <a:cs typeface="Arial"/>
              </a:rPr>
              <a:t>stepwise</a:t>
            </a:r>
            <a:r>
              <a:rPr lang="it-IT" sz="4400" b="1" dirty="0">
                <a:latin typeface="Arial"/>
                <a:cs typeface="Arial"/>
              </a:rPr>
              <a:t> 4  </a:t>
            </a:r>
            <a:endParaRPr lang="it-IT" dirty="0"/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31893229-3C66-F45C-0F4B-E1A92C12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3104"/>
            <a:ext cx="3867650" cy="4448562"/>
          </a:xfrm>
          <a:prstGeom prst="rect">
            <a:avLst/>
          </a:prstGeom>
        </p:spPr>
      </p:pic>
      <p:pic>
        <p:nvPicPr>
          <p:cNvPr id="8" name="Immagine 7" descr="Immagine che contiene diagramma, grattacielo, linea, edificio&#10;&#10;Descrizione generata automaticamente">
            <a:extLst>
              <a:ext uri="{FF2B5EF4-FFF2-40B4-BE49-F238E27FC236}">
                <a16:creationId xmlns:a16="http://schemas.microsoft.com/office/drawing/2014/main" id="{D5F19F86-6984-B200-9639-83E898ED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620625"/>
            <a:ext cx="3733800" cy="42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5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632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Arial"/>
                <a:cs typeface="Arial"/>
              </a:rPr>
              <a:t>Backward </a:t>
            </a:r>
            <a:r>
              <a:rPr lang="it-IT" sz="3500" b="1" dirty="0" err="1">
                <a:latin typeface="Arial"/>
                <a:cs typeface="Arial"/>
              </a:rPr>
              <a:t>stepwise</a:t>
            </a:r>
            <a:r>
              <a:rPr lang="it-IT" sz="3500" b="1" dirty="0">
                <a:latin typeface="Arial"/>
                <a:cs typeface="Arial"/>
              </a:rPr>
              <a:t>  </a:t>
            </a:r>
            <a:endParaRPr sz="3500" dirty="0"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39E794-CC3E-7A65-EE55-5628DA742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6"/>
          <a:stretch/>
        </p:blipFill>
        <p:spPr>
          <a:xfrm>
            <a:off x="6595029" y="1567694"/>
            <a:ext cx="4311136" cy="436098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37148D-24C6-0AA0-891F-7AA0B6CADF5E}"/>
              </a:ext>
            </a:extLst>
          </p:cNvPr>
          <p:cNvSpPr txBox="1"/>
          <p:nvPr/>
        </p:nvSpPr>
        <p:spPr>
          <a:xfrm>
            <a:off x="7340897" y="1130133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lang="it-IT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C059F58-032A-ACC7-FD33-05B3B7CB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45" y="1567694"/>
            <a:ext cx="4207137" cy="422350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C00437-4159-F2BF-0A75-EA111E2B4012}"/>
              </a:ext>
            </a:extLst>
          </p:cNvPr>
          <p:cNvSpPr txBox="1"/>
          <p:nvPr/>
        </p:nvSpPr>
        <p:spPr>
          <a:xfrm>
            <a:off x="2400300" y="118714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endParaRPr lang="it-IT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0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632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Arial"/>
                <a:cs typeface="Arial"/>
              </a:rPr>
              <a:t>Ridge regression</a:t>
            </a:r>
            <a:endParaRPr sz="3500" dirty="0">
              <a:latin typeface="Arial"/>
              <a:cs typeface="Arial"/>
            </a:endParaRPr>
          </a:p>
        </p:txBody>
      </p:sp>
      <p:graphicFrame>
        <p:nvGraphicFramePr>
          <p:cNvPr id="9" name="Oggetto 8">
            <a:extLst>
              <a:ext uri="{FF2B5EF4-FFF2-40B4-BE49-F238E27FC236}">
                <a16:creationId xmlns:a16="http://schemas.microsoft.com/office/drawing/2014/main" id="{32238EEF-6D5D-8AF7-9C44-BBC5690FB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445037"/>
              </p:ext>
            </p:extLst>
          </p:nvPr>
        </p:nvGraphicFramePr>
        <p:xfrm>
          <a:off x="925926" y="1371600"/>
          <a:ext cx="5170074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408030" imgH="4533529" progId="Acrobat.Document.DC">
                  <p:embed/>
                </p:oleObj>
              </mc:Choice>
              <mc:Fallback>
                <p:oleObj name="Acrobat Document" r:id="rId2" imgW="6408030" imgH="453352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926" y="1371600"/>
                        <a:ext cx="5170074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>
            <a:extLst>
              <a:ext uri="{FF2B5EF4-FFF2-40B4-BE49-F238E27FC236}">
                <a16:creationId xmlns:a16="http://schemas.microsoft.com/office/drawing/2014/main" id="{2BA5CF12-0289-8DD9-7F62-B3495C951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775057"/>
              </p:ext>
            </p:extLst>
          </p:nvPr>
        </p:nvGraphicFramePr>
        <p:xfrm>
          <a:off x="6858000" y="1421431"/>
          <a:ext cx="5029200" cy="355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6408030" imgH="4533529" progId="Acrobat.Document.DC">
                  <p:embed/>
                </p:oleObj>
              </mc:Choice>
              <mc:Fallback>
                <p:oleObj name="Acrobat Document" r:id="rId4" imgW="6408030" imgH="453352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0" y="1421431"/>
                        <a:ext cx="5029200" cy="3557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BFB3DDE-C187-F69C-CBFE-DF2CAE912A1D}"/>
                  </a:ext>
                </a:extLst>
              </p:cNvPr>
              <p:cNvSpPr txBox="1"/>
              <p:nvPr/>
            </p:nvSpPr>
            <p:spPr>
              <a:xfrm>
                <a:off x="6858000" y="4979369"/>
                <a:ext cx="274320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=0.0268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BFB3DDE-C187-F69C-CBFE-DF2CAE912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79369"/>
                <a:ext cx="2743200" cy="39074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6DAA6C-B013-D92D-8F24-F4FA026ED584}"/>
              </a:ext>
            </a:extLst>
          </p:cNvPr>
          <p:cNvSpPr txBox="1"/>
          <p:nvPr/>
        </p:nvSpPr>
        <p:spPr>
          <a:xfrm>
            <a:off x="7467600" y="5394470"/>
            <a:ext cx="2305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36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FA34E-BF8E-2327-396F-ECA63F38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5329937" cy="677108"/>
          </a:xfrm>
        </p:spPr>
        <p:txBody>
          <a:bodyPr/>
          <a:lstStyle/>
          <a:p>
            <a:r>
              <a:rPr lang="it-IT" sz="4400" b="1" dirty="0">
                <a:latin typeface="Arial"/>
                <a:cs typeface="Arial"/>
              </a:rPr>
              <a:t>Lasso regression</a:t>
            </a:r>
            <a:endParaRPr lang="it-IT" dirty="0"/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9B99ABBE-46F3-15F5-C17F-7C175F21D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560395"/>
              </p:ext>
            </p:extLst>
          </p:nvPr>
        </p:nvGraphicFramePr>
        <p:xfrm>
          <a:off x="957349" y="1328138"/>
          <a:ext cx="5214850" cy="3689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408030" imgH="4533529" progId="Acrobat.Document.DC">
                  <p:embed/>
                </p:oleObj>
              </mc:Choice>
              <mc:Fallback>
                <p:oleObj name="Acrobat Document" r:id="rId2" imgW="6408030" imgH="453352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7349" y="1328138"/>
                        <a:ext cx="5214850" cy="3689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AECE667F-9A51-7066-6E25-0ABE3C22C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22160"/>
              </p:ext>
            </p:extLst>
          </p:nvPr>
        </p:nvGraphicFramePr>
        <p:xfrm>
          <a:off x="6781800" y="1502268"/>
          <a:ext cx="4876800" cy="3450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6408030" imgH="4533529" progId="Acrobat.Document.DC">
                  <p:embed/>
                </p:oleObj>
              </mc:Choice>
              <mc:Fallback>
                <p:oleObj name="Acrobat Document" r:id="rId4" imgW="6408030" imgH="453352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1800" y="1502268"/>
                        <a:ext cx="4876800" cy="3450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21A3AC2-E714-9899-10CC-D9280B672C38}"/>
                  </a:ext>
                </a:extLst>
              </p:cNvPr>
              <p:cNvSpPr txBox="1"/>
              <p:nvPr/>
            </p:nvSpPr>
            <p:spPr>
              <a:xfrm>
                <a:off x="6858000" y="4979369"/>
                <a:ext cx="274320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=0.0036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21A3AC2-E714-9899-10CC-D9280B672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979369"/>
                <a:ext cx="2743200" cy="39074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EBB64F-8B41-3C81-BD9C-AD03F2E53370}"/>
              </a:ext>
            </a:extLst>
          </p:cNvPr>
          <p:cNvSpPr txBox="1"/>
          <p:nvPr/>
        </p:nvSpPr>
        <p:spPr>
          <a:xfrm>
            <a:off x="7467600" y="5394470"/>
            <a:ext cx="2305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18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FA34E-BF8E-2327-396F-ECA63F38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5329937" cy="677108"/>
          </a:xfrm>
        </p:spPr>
        <p:txBody>
          <a:bodyPr/>
          <a:lstStyle/>
          <a:p>
            <a:r>
              <a:rPr lang="it-IT" sz="4400" b="1" dirty="0" err="1">
                <a:latin typeface="Arial"/>
                <a:cs typeface="Arial"/>
              </a:rPr>
              <a:t>Conclusions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3D2ED2D-F8A1-64D5-F37E-640D5665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54" y="1716036"/>
            <a:ext cx="7711489" cy="18518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52FB82-0B77-56C1-94B7-D174305E7B5F}"/>
              </a:ext>
            </a:extLst>
          </p:cNvPr>
          <p:cNvSpPr txBox="1"/>
          <p:nvPr/>
        </p:nvSpPr>
        <p:spPr>
          <a:xfrm>
            <a:off x="990600" y="4142689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172542"/>
                </a:solidFill>
                <a:latin typeface="Arial"/>
                <a:ea typeface="+mj-ea"/>
                <a:cs typeface="Arial"/>
              </a:rPr>
              <a:t>Key </a:t>
            </a:r>
            <a:r>
              <a:rPr lang="it-IT" sz="20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factors</a:t>
            </a:r>
            <a:r>
              <a:rPr lang="it-IT" sz="2000" dirty="0">
                <a:solidFill>
                  <a:srgbClr val="172542"/>
                </a:solidFill>
                <a:latin typeface="Arial"/>
                <a:ea typeface="+mj-ea"/>
                <a:cs typeface="Arial"/>
              </a:rPr>
              <a:t>: ‘MIN’, ‘FTM’, ’TOV’, ’AST’, ’3P%’, ’3PA’, ’OREB’, ’DREB’, ‘FG%’, ’STL’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172542"/>
                </a:solidFill>
                <a:latin typeface="Arial"/>
                <a:ea typeface="+mj-ea"/>
                <a:cs typeface="Arial"/>
              </a:rPr>
              <a:t>‘GP’ </a:t>
            </a:r>
            <a:r>
              <a:rPr lang="it-IT" sz="20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not</a:t>
            </a:r>
            <a:r>
              <a:rPr lang="it-IT" sz="2000" dirty="0">
                <a:solidFill>
                  <a:srgbClr val="172542"/>
                </a:solidFill>
                <a:latin typeface="Arial"/>
                <a:ea typeface="+mj-ea"/>
                <a:cs typeface="Arial"/>
              </a:rPr>
              <a:t> </a:t>
            </a:r>
            <a:r>
              <a:rPr lang="it-IT" sz="2000" dirty="0" err="1">
                <a:solidFill>
                  <a:srgbClr val="172542"/>
                </a:solidFill>
                <a:latin typeface="Arial"/>
                <a:ea typeface="+mj-ea"/>
                <a:cs typeface="Arial"/>
              </a:rPr>
              <a:t>significant</a:t>
            </a:r>
            <a:endParaRPr lang="it-IT" sz="2000" dirty="0">
              <a:solidFill>
                <a:srgbClr val="172542"/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165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331000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Dataset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Overview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Data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Preprocessing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Regression Analysis: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Predicting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Points Per Game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Classification</a:t>
            </a: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 Analysis: </a:t>
            </a: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Predicting</a:t>
            </a: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 Career </a:t>
            </a: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Length</a:t>
            </a:r>
            <a:endParaRPr lang="it-IT" sz="2400" b="1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References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62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305" y="1585057"/>
            <a:ext cx="9222740" cy="4220386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800" spc="-5" dirty="0">
                <a:solidFill>
                  <a:srgbClr val="172542"/>
                </a:solidFill>
                <a:latin typeface="Arial MT"/>
                <a:cs typeface="Arial MT"/>
              </a:rPr>
              <a:t>The goal </a:t>
            </a:r>
            <a:r>
              <a:rPr lang="it-IT" sz="2800" spc="-5" dirty="0" err="1">
                <a:solidFill>
                  <a:srgbClr val="172542"/>
                </a:solidFill>
                <a:latin typeface="Arial MT"/>
                <a:cs typeface="Arial MT"/>
              </a:rPr>
              <a:t>is</a:t>
            </a:r>
            <a:r>
              <a:rPr lang="it-IT" sz="2800" spc="-5" dirty="0">
                <a:solidFill>
                  <a:srgbClr val="172542"/>
                </a:solidFill>
                <a:latin typeface="Arial MT"/>
                <a:cs typeface="Arial MT"/>
              </a:rPr>
              <a:t> to </a:t>
            </a:r>
            <a:r>
              <a:rPr lang="it-IT" sz="2800" spc="-5" dirty="0" err="1">
                <a:solidFill>
                  <a:srgbClr val="172542"/>
                </a:solidFill>
                <a:latin typeface="Arial MT"/>
                <a:cs typeface="Arial MT"/>
              </a:rPr>
              <a:t>explain</a:t>
            </a:r>
            <a:r>
              <a:rPr lang="it-IT" sz="2800" spc="-5" dirty="0">
                <a:solidFill>
                  <a:srgbClr val="172542"/>
                </a:solidFill>
                <a:latin typeface="Arial MT"/>
                <a:cs typeface="Arial MT"/>
              </a:rPr>
              <a:t> ‘TARGET_5Yrs’ in </a:t>
            </a:r>
            <a:r>
              <a:rPr lang="it-IT" sz="2800" spc="-5" dirty="0" err="1">
                <a:solidFill>
                  <a:srgbClr val="172542"/>
                </a:solidFill>
                <a:latin typeface="Arial MT"/>
                <a:cs typeface="Arial MT"/>
              </a:rPr>
              <a:t>terms</a:t>
            </a:r>
            <a:r>
              <a:rPr lang="it-IT" sz="2800" spc="-5" dirty="0">
                <a:solidFill>
                  <a:srgbClr val="172542"/>
                </a:solidFill>
                <a:latin typeface="Arial MT"/>
                <a:cs typeface="Arial MT"/>
              </a:rPr>
              <a:t> of the other </a:t>
            </a:r>
            <a:r>
              <a:rPr lang="it-IT" sz="2800" spc="-5" dirty="0" err="1">
                <a:solidFill>
                  <a:srgbClr val="172542"/>
                </a:solidFill>
                <a:latin typeface="Arial MT"/>
                <a:cs typeface="Arial MT"/>
              </a:rPr>
              <a:t>variables</a:t>
            </a:r>
            <a:endParaRPr lang="it-IT" sz="2800" spc="-5" dirty="0">
              <a:solidFill>
                <a:srgbClr val="172542"/>
              </a:solidFill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800" spc="-5" dirty="0" err="1">
                <a:solidFill>
                  <a:srgbClr val="172542"/>
                </a:solidFill>
                <a:latin typeface="Arial MT"/>
                <a:cs typeface="Arial MT"/>
              </a:rPr>
              <a:t>Removal</a:t>
            </a:r>
            <a:r>
              <a:rPr lang="it-IT" sz="2800" spc="-5" dirty="0">
                <a:solidFill>
                  <a:srgbClr val="172542"/>
                </a:solidFill>
                <a:latin typeface="Arial MT"/>
                <a:cs typeface="Arial MT"/>
              </a:rPr>
              <a:t> of ‘PTS’ for the </a:t>
            </a:r>
            <a:r>
              <a:rPr lang="it-IT" sz="2800" spc="-5" dirty="0" err="1">
                <a:solidFill>
                  <a:srgbClr val="172542"/>
                </a:solidFill>
                <a:latin typeface="Arial MT"/>
                <a:cs typeface="Arial MT"/>
              </a:rPr>
              <a:t>observation</a:t>
            </a:r>
            <a:r>
              <a:rPr lang="it-IT" sz="2800" spc="-5" dirty="0">
                <a:solidFill>
                  <a:srgbClr val="172542"/>
                </a:solidFill>
                <a:latin typeface="Arial MT"/>
                <a:cs typeface="Arial MT"/>
              </a:rPr>
              <a:t> made in the previous </a:t>
            </a:r>
            <a:r>
              <a:rPr lang="it-IT" sz="2800" spc="-5" dirty="0" err="1">
                <a:solidFill>
                  <a:srgbClr val="172542"/>
                </a:solidFill>
                <a:latin typeface="Arial MT"/>
                <a:cs typeface="Arial MT"/>
              </a:rPr>
              <a:t>section</a:t>
            </a:r>
            <a:endParaRPr lang="it-IT" sz="2800" spc="-5" dirty="0">
              <a:solidFill>
                <a:srgbClr val="172542"/>
              </a:solidFill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800" spc="-5" dirty="0">
                <a:solidFill>
                  <a:srgbClr val="172542"/>
                </a:solidFill>
                <a:latin typeface="Arial MT"/>
                <a:cs typeface="Arial MT"/>
              </a:rPr>
              <a:t>Dataset with 1278 samples and 18 </a:t>
            </a:r>
            <a:r>
              <a:rPr lang="it-IT" sz="2800" spc="-5" dirty="0" err="1">
                <a:solidFill>
                  <a:srgbClr val="172542"/>
                </a:solidFill>
                <a:latin typeface="Arial MT"/>
                <a:cs typeface="Arial MT"/>
              </a:rPr>
              <a:t>columns</a:t>
            </a:r>
            <a:endParaRPr lang="it-IT" sz="2800" spc="-5" dirty="0">
              <a:solidFill>
                <a:srgbClr val="172542"/>
              </a:solidFill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800" spc="-5" dirty="0">
                <a:solidFill>
                  <a:srgbClr val="172542"/>
                </a:solidFill>
                <a:latin typeface="Arial MT"/>
                <a:cs typeface="Arial MT"/>
              </a:rPr>
              <a:t>Application of different techniques</a:t>
            </a:r>
          </a:p>
          <a:p>
            <a:pPr marL="698500" lvl="1" indent="-228600">
              <a:spcBef>
                <a:spcPts val="350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000" spc="-5" dirty="0" err="1">
                <a:solidFill>
                  <a:srgbClr val="172542"/>
                </a:solidFill>
                <a:latin typeface="Arial MT"/>
                <a:cs typeface="Arial MT"/>
              </a:rPr>
              <a:t>Logistic</a:t>
            </a:r>
            <a:r>
              <a:rPr lang="it-IT" sz="2000" spc="-5" dirty="0">
                <a:solidFill>
                  <a:srgbClr val="172542"/>
                </a:solidFill>
                <a:latin typeface="Arial MT"/>
                <a:cs typeface="Arial MT"/>
              </a:rPr>
              <a:t> regression</a:t>
            </a:r>
          </a:p>
          <a:p>
            <a:pPr marL="698500" lvl="1" indent="-228600">
              <a:spcBef>
                <a:spcPts val="350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000" spc="-5" dirty="0" err="1">
                <a:solidFill>
                  <a:srgbClr val="172542"/>
                </a:solidFill>
                <a:latin typeface="Arial MT"/>
                <a:cs typeface="Arial MT"/>
              </a:rPr>
              <a:t>Classification</a:t>
            </a:r>
            <a:r>
              <a:rPr lang="it-IT" sz="2000" spc="-5" dirty="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lang="it-IT" sz="2000" spc="-5" dirty="0" err="1">
                <a:solidFill>
                  <a:srgbClr val="172542"/>
                </a:solidFill>
                <a:latin typeface="Arial MT"/>
                <a:cs typeface="Arial MT"/>
              </a:rPr>
              <a:t>trees</a:t>
            </a:r>
            <a:r>
              <a:rPr lang="it-IT" sz="2000" spc="-5" dirty="0">
                <a:solidFill>
                  <a:srgbClr val="172542"/>
                </a:solidFill>
                <a:latin typeface="Arial MT"/>
                <a:cs typeface="Arial MT"/>
              </a:rPr>
              <a:t> with ensemble methods</a:t>
            </a:r>
          </a:p>
          <a:p>
            <a:pPr marL="698500" lvl="1" indent="-228600">
              <a:spcBef>
                <a:spcPts val="350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000" spc="-5" dirty="0">
                <a:solidFill>
                  <a:srgbClr val="172542"/>
                </a:solidFill>
                <a:latin typeface="Arial MT"/>
                <a:cs typeface="Arial MT"/>
              </a:rPr>
              <a:t>K-</a:t>
            </a:r>
            <a:r>
              <a:rPr lang="it-IT" sz="2000" spc="-5" dirty="0" err="1">
                <a:solidFill>
                  <a:srgbClr val="172542"/>
                </a:solidFill>
                <a:latin typeface="Arial MT"/>
                <a:cs typeface="Arial MT"/>
              </a:rPr>
              <a:t>nearest</a:t>
            </a:r>
            <a:r>
              <a:rPr lang="it-IT" sz="2000" spc="-5" dirty="0">
                <a:solidFill>
                  <a:srgbClr val="172542"/>
                </a:solidFill>
                <a:latin typeface="Arial MT"/>
                <a:cs typeface="Arial MT"/>
              </a:rPr>
              <a:t>-</a:t>
            </a:r>
            <a:r>
              <a:rPr lang="it-IT" sz="2000" spc="-5" dirty="0" err="1">
                <a:solidFill>
                  <a:srgbClr val="172542"/>
                </a:solidFill>
                <a:latin typeface="Arial MT"/>
                <a:cs typeface="Arial MT"/>
              </a:rPr>
              <a:t>neighbors</a:t>
            </a:r>
            <a:endParaRPr lang="it-IT" sz="2000" spc="-5" dirty="0">
              <a:solidFill>
                <a:srgbClr val="172542"/>
              </a:solidFill>
              <a:latin typeface="Arial MT"/>
              <a:cs typeface="Arial MT"/>
            </a:endParaRPr>
          </a:p>
          <a:p>
            <a:pPr marL="698500" lvl="1" indent="-228600">
              <a:spcBef>
                <a:spcPts val="350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000" spc="-5" dirty="0">
                <a:solidFill>
                  <a:srgbClr val="172542"/>
                </a:solidFill>
                <a:latin typeface="Arial MT"/>
                <a:cs typeface="Arial MT"/>
              </a:rPr>
              <a:t>Support </a:t>
            </a:r>
            <a:r>
              <a:rPr lang="it-IT" sz="2000" spc="-5" dirty="0" err="1">
                <a:solidFill>
                  <a:srgbClr val="172542"/>
                </a:solidFill>
                <a:latin typeface="Arial MT"/>
                <a:cs typeface="Arial MT"/>
              </a:rPr>
              <a:t>vector</a:t>
            </a:r>
            <a:r>
              <a:rPr lang="it-IT" sz="2000" spc="-5" dirty="0">
                <a:solidFill>
                  <a:srgbClr val="172542"/>
                </a:solidFill>
                <a:latin typeface="Arial MT"/>
                <a:cs typeface="Arial MT"/>
              </a:rPr>
              <a:t> machines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489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Arial"/>
                <a:cs typeface="Arial"/>
              </a:rPr>
              <a:t>First </a:t>
            </a:r>
            <a:r>
              <a:rPr lang="it-IT" sz="3500" b="1" dirty="0" err="1">
                <a:latin typeface="Arial"/>
                <a:cs typeface="Arial"/>
              </a:rPr>
              <a:t>analysis</a:t>
            </a:r>
            <a:endParaRPr sz="3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251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Logistic</a:t>
            </a:r>
            <a:r>
              <a:rPr lang="it-IT" sz="3500" b="1" dirty="0">
                <a:latin typeface="Arial"/>
                <a:cs typeface="Arial"/>
              </a:rPr>
              <a:t> regression</a:t>
            </a:r>
            <a:endParaRPr sz="35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9CF91C3-92AF-5707-8216-CEDCEC3F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26" y="1524000"/>
            <a:ext cx="3330198" cy="44199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DA6989-5924-1E49-BBAA-6153A07BD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830299"/>
            <a:ext cx="4256106" cy="1470480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A58448FC-AA56-233A-CFFF-CEC051154347}"/>
              </a:ext>
            </a:extLst>
          </p:cNvPr>
          <p:cNvSpPr/>
          <p:nvPr/>
        </p:nvSpPr>
        <p:spPr>
          <a:xfrm>
            <a:off x="6182412" y="3260739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3F14AD1-B38E-EBE6-24CF-1BA19FE75F89}"/>
              </a:ext>
            </a:extLst>
          </p:cNvPr>
          <p:cNvSpPr txBox="1"/>
          <p:nvPr/>
        </p:nvSpPr>
        <p:spPr>
          <a:xfrm>
            <a:off x="666039" y="2642209"/>
            <a:ext cx="180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regression with all the features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948FE9-F419-F51E-B483-318D76FF8982}"/>
              </a:ext>
            </a:extLst>
          </p:cNvPr>
          <p:cNvSpPr txBox="1"/>
          <p:nvPr/>
        </p:nvSpPr>
        <p:spPr>
          <a:xfrm>
            <a:off x="6093012" y="2214704"/>
            <a:ext cx="180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F27112-7F8F-2F4A-DE41-3E94F50273FF}"/>
              </a:ext>
            </a:extLst>
          </p:cNvPr>
          <p:cNvSpPr txBox="1"/>
          <p:nvPr/>
        </p:nvSpPr>
        <p:spPr>
          <a:xfrm>
            <a:off x="3594010" y="1219200"/>
            <a:ext cx="10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13385DF-4C32-BC80-43E6-8B3795AF5FD4}"/>
              </a:ext>
            </a:extLst>
          </p:cNvPr>
          <p:cNvSpPr txBox="1"/>
          <p:nvPr/>
        </p:nvSpPr>
        <p:spPr>
          <a:xfrm>
            <a:off x="9056338" y="2460967"/>
            <a:ext cx="10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</a:t>
            </a:r>
          </a:p>
        </p:txBody>
      </p:sp>
    </p:spTree>
    <p:extLst>
      <p:ext uri="{BB962C8B-B14F-4D97-AF65-F5344CB8AC3E}">
        <p14:creationId xmlns:p14="http://schemas.microsoft.com/office/powerpoint/2010/main" val="3931733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9509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Logistic</a:t>
            </a:r>
            <a:r>
              <a:rPr lang="it-IT" sz="3500" b="1" dirty="0">
                <a:latin typeface="Arial"/>
                <a:cs typeface="Arial"/>
              </a:rPr>
              <a:t> regression: </a:t>
            </a:r>
            <a:r>
              <a:rPr lang="it-IT" sz="2800" b="1" dirty="0">
                <a:latin typeface="Arial"/>
                <a:cs typeface="Arial"/>
              </a:rPr>
              <a:t>Model A vs Model B</a:t>
            </a:r>
            <a:endParaRPr sz="3500" dirty="0">
              <a:latin typeface="Arial"/>
              <a:cs typeface="Arial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AB80960-1347-DB13-1F89-6EAF6CA2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6" y="1817724"/>
            <a:ext cx="2438038" cy="1017096"/>
          </a:xfrm>
          <a:prstGeom prst="rect">
            <a:avLst/>
          </a:prstGeom>
        </p:spPr>
      </p:pic>
      <p:graphicFrame>
        <p:nvGraphicFramePr>
          <p:cNvPr id="20" name="Oggetto 19">
            <a:extLst>
              <a:ext uri="{FF2B5EF4-FFF2-40B4-BE49-F238E27FC236}">
                <a16:creationId xmlns:a16="http://schemas.microsoft.com/office/drawing/2014/main" id="{61C427F4-BE1B-EDEB-1275-ABE727052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011417"/>
              </p:ext>
            </p:extLst>
          </p:nvPr>
        </p:nvGraphicFramePr>
        <p:xfrm>
          <a:off x="3887844" y="1138272"/>
          <a:ext cx="2699110" cy="23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3939150" imgH="3467092" progId="Acrobat.Document.DC">
                  <p:embed/>
                </p:oleObj>
              </mc:Choice>
              <mc:Fallback>
                <p:oleObj name="Acrobat Document" r:id="rId3" imgW="3939150" imgH="346709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7844" y="1138272"/>
                        <a:ext cx="2699110" cy="23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ggetto 20">
            <a:extLst>
              <a:ext uri="{FF2B5EF4-FFF2-40B4-BE49-F238E27FC236}">
                <a16:creationId xmlns:a16="http://schemas.microsoft.com/office/drawing/2014/main" id="{A5A01282-3173-69D6-B6FC-AAB977C9E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256909"/>
              </p:ext>
            </p:extLst>
          </p:nvPr>
        </p:nvGraphicFramePr>
        <p:xfrm>
          <a:off x="7664089" y="1209716"/>
          <a:ext cx="2699111" cy="23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3939150" imgH="3467092" progId="Acrobat.Document.DC">
                  <p:embed/>
                </p:oleObj>
              </mc:Choice>
              <mc:Fallback>
                <p:oleObj name="Acrobat Document" r:id="rId5" imgW="3939150" imgH="346709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4089" y="1209716"/>
                        <a:ext cx="2699111" cy="23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>
            <a:extLst>
              <a:ext uri="{FF2B5EF4-FFF2-40B4-BE49-F238E27FC236}">
                <a16:creationId xmlns:a16="http://schemas.microsoft.com/office/drawing/2014/main" id="{8D34CD19-30BE-DA49-CDFD-87AE14AB68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40246"/>
              </p:ext>
            </p:extLst>
          </p:nvPr>
        </p:nvGraphicFramePr>
        <p:xfrm>
          <a:off x="3887844" y="3585716"/>
          <a:ext cx="2700000" cy="237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7" imgW="3939150" imgH="3467092" progId="Acrobat.Document.DC">
                  <p:embed/>
                </p:oleObj>
              </mc:Choice>
              <mc:Fallback>
                <p:oleObj name="Acrobat Document" r:id="rId7" imgW="3939150" imgH="346709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7844" y="3585716"/>
                        <a:ext cx="2700000" cy="2376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>
            <a:extLst>
              <a:ext uri="{FF2B5EF4-FFF2-40B4-BE49-F238E27FC236}">
                <a16:creationId xmlns:a16="http://schemas.microsoft.com/office/drawing/2014/main" id="{8FE1F387-D430-7BC8-6195-ADCD3C7BC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15035"/>
              </p:ext>
            </p:extLst>
          </p:nvPr>
        </p:nvGraphicFramePr>
        <p:xfrm>
          <a:off x="7664088" y="3585716"/>
          <a:ext cx="2699111" cy="23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9" imgW="3939150" imgH="3467092" progId="Acrobat.Document.DC">
                  <p:embed/>
                </p:oleObj>
              </mc:Choice>
              <mc:Fallback>
                <p:oleObj name="Acrobat Document" r:id="rId9" imgW="3939150" imgH="346709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64088" y="3585716"/>
                        <a:ext cx="2699111" cy="23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Immagine 24">
            <a:extLst>
              <a:ext uri="{FF2B5EF4-FFF2-40B4-BE49-F238E27FC236}">
                <a16:creationId xmlns:a16="http://schemas.microsoft.com/office/drawing/2014/main" id="{7980925F-D98E-C27C-D4F7-7DB78E66B8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426" y="4276282"/>
            <a:ext cx="2438038" cy="9948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062A5FA3-F617-3B52-C2CC-5E9F5EBCE7ED}"/>
                  </a:ext>
                </a:extLst>
              </p:cNvPr>
              <p:cNvSpPr txBox="1"/>
              <p:nvPr/>
            </p:nvSpPr>
            <p:spPr>
              <a:xfrm>
                <a:off x="1018491" y="5410200"/>
                <a:ext cx="1487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𝑀𝐸𝑅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=32,5%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062A5FA3-F617-3B52-C2CC-5E9F5EBCE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91" y="5410200"/>
                <a:ext cx="1487908" cy="276999"/>
              </a:xfrm>
              <a:prstGeom prst="rect">
                <a:avLst/>
              </a:prstGeom>
              <a:blipFill>
                <a:blip r:embed="rId12"/>
                <a:stretch>
                  <a:fillRect l="-3279" r="-4508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FCF75E6-701D-7818-94DB-06248D36F763}"/>
                  </a:ext>
                </a:extLst>
              </p:cNvPr>
              <p:cNvSpPr txBox="1"/>
              <p:nvPr/>
            </p:nvSpPr>
            <p:spPr>
              <a:xfrm>
                <a:off x="1018491" y="2973871"/>
                <a:ext cx="1487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𝑀𝐸𝑅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=30,0%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FCF75E6-701D-7818-94DB-06248D36F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91" y="2973871"/>
                <a:ext cx="1487908" cy="276999"/>
              </a:xfrm>
              <a:prstGeom prst="rect">
                <a:avLst/>
              </a:prstGeom>
              <a:blipFill>
                <a:blip r:embed="rId13"/>
                <a:stretch>
                  <a:fillRect l="-3279" r="-4508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70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421109C-233B-C44B-3372-267E7CC8010F}"/>
              </a:ext>
            </a:extLst>
          </p:cNvPr>
          <p:cNvSpPr/>
          <p:nvPr/>
        </p:nvSpPr>
        <p:spPr>
          <a:xfrm>
            <a:off x="7347752" y="2091535"/>
            <a:ext cx="4495800" cy="27852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251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Logistic</a:t>
            </a:r>
            <a:r>
              <a:rPr lang="it-IT" sz="3500" b="1" dirty="0">
                <a:latin typeface="Arial"/>
                <a:cs typeface="Arial"/>
              </a:rPr>
              <a:t> regression</a:t>
            </a:r>
            <a:endParaRPr sz="35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9CF91C3-92AF-5707-8216-CEDCEC3F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226" y="1524000"/>
            <a:ext cx="3330198" cy="44199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DA6989-5924-1E49-BBAA-6153A07BD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2830299"/>
            <a:ext cx="4256106" cy="1470480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A58448FC-AA56-233A-CFFF-CEC051154347}"/>
              </a:ext>
            </a:extLst>
          </p:cNvPr>
          <p:cNvSpPr/>
          <p:nvPr/>
        </p:nvSpPr>
        <p:spPr>
          <a:xfrm>
            <a:off x="6150597" y="3260739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3F14AD1-B38E-EBE6-24CF-1BA19FE75F89}"/>
              </a:ext>
            </a:extLst>
          </p:cNvPr>
          <p:cNvSpPr txBox="1"/>
          <p:nvPr/>
        </p:nvSpPr>
        <p:spPr>
          <a:xfrm>
            <a:off x="666039" y="2642209"/>
            <a:ext cx="180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regression with all the features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948FE9-F419-F51E-B483-318D76FF8982}"/>
              </a:ext>
            </a:extLst>
          </p:cNvPr>
          <p:cNvSpPr txBox="1"/>
          <p:nvPr/>
        </p:nvSpPr>
        <p:spPr>
          <a:xfrm>
            <a:off x="6004979" y="2286000"/>
            <a:ext cx="1802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F27112-7F8F-2F4A-DE41-3E94F50273FF}"/>
              </a:ext>
            </a:extLst>
          </p:cNvPr>
          <p:cNvSpPr txBox="1"/>
          <p:nvPr/>
        </p:nvSpPr>
        <p:spPr>
          <a:xfrm>
            <a:off x="3594010" y="1219200"/>
            <a:ext cx="10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13385DF-4C32-BC80-43E6-8B3795AF5FD4}"/>
              </a:ext>
            </a:extLst>
          </p:cNvPr>
          <p:cNvSpPr txBox="1"/>
          <p:nvPr/>
        </p:nvSpPr>
        <p:spPr>
          <a:xfrm>
            <a:off x="9056338" y="2460967"/>
            <a:ext cx="10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B6E8E3-0725-BD8C-B40A-7376ECB039D4}"/>
              </a:ext>
            </a:extLst>
          </p:cNvPr>
          <p:cNvSpPr txBox="1"/>
          <p:nvPr/>
        </p:nvSpPr>
        <p:spPr>
          <a:xfrm>
            <a:off x="7464154" y="5064203"/>
            <a:ext cx="318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‘GP’ expected to be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3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331000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Dataset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Overview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Data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Preprocessing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Regression Analysis: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Predicting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Points Per Game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Classification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Analysis: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Predicting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Career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Length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References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716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251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Classification</a:t>
            </a:r>
            <a:r>
              <a:rPr lang="it-IT" sz="3500" b="1" dirty="0">
                <a:latin typeface="Arial"/>
                <a:cs typeface="Arial"/>
              </a:rPr>
              <a:t> </a:t>
            </a:r>
            <a:r>
              <a:rPr lang="it-IT" sz="3500" b="1" dirty="0" err="1">
                <a:latin typeface="Arial"/>
                <a:cs typeface="Arial"/>
              </a:rPr>
              <a:t>trees</a:t>
            </a:r>
            <a:endParaRPr sz="3500" dirty="0">
              <a:latin typeface="Arial"/>
              <a:cs typeface="Arial"/>
            </a:endParaRPr>
          </a:p>
        </p:txBody>
      </p:sp>
      <p:graphicFrame>
        <p:nvGraphicFramePr>
          <p:cNvPr id="13" name="Oggetto 12">
            <a:extLst>
              <a:ext uri="{FF2B5EF4-FFF2-40B4-BE49-F238E27FC236}">
                <a16:creationId xmlns:a16="http://schemas.microsoft.com/office/drawing/2014/main" id="{832F0722-901A-3DD8-09AA-9AFF79EE1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250621"/>
              </p:ext>
            </p:extLst>
          </p:nvPr>
        </p:nvGraphicFramePr>
        <p:xfrm>
          <a:off x="5071621" y="1448193"/>
          <a:ext cx="6837948" cy="3961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891827" imgH="2834308" progId="Acrobat.Document.DC">
                  <p:embed/>
                </p:oleObj>
              </mc:Choice>
              <mc:Fallback>
                <p:oleObj name="Acrobat Document" r:id="rId3" imgW="4891827" imgH="283430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1621" y="1448193"/>
                        <a:ext cx="6837948" cy="3961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8376B71-359B-07BF-81CD-6BFE360C55E0}"/>
              </a:ext>
            </a:extLst>
          </p:cNvPr>
          <p:cNvSpPr txBox="1"/>
          <p:nvPr/>
        </p:nvSpPr>
        <p:spPr>
          <a:xfrm>
            <a:off x="823994" y="2209800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it-IT" i="1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minimization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results in a 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109 terminal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11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prune the 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different sizes 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cross-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it-IT" dirty="0">
              <a:solidFill>
                <a:srgbClr val="11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D32CBD42-0B82-656D-17FE-9A47870CB9B6}"/>
              </a:ext>
            </a:extLst>
          </p:cNvPr>
          <p:cNvSpPr/>
          <p:nvPr/>
        </p:nvSpPr>
        <p:spPr>
          <a:xfrm>
            <a:off x="4276986" y="3962400"/>
            <a:ext cx="652021" cy="27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609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5" y="536905"/>
            <a:ext cx="6287351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Classification</a:t>
            </a:r>
            <a:r>
              <a:rPr lang="it-IT" sz="3500" b="1" dirty="0">
                <a:latin typeface="Arial"/>
                <a:cs typeface="Arial"/>
              </a:rPr>
              <a:t> </a:t>
            </a:r>
            <a:r>
              <a:rPr lang="it-IT" sz="3500" b="1" dirty="0" err="1">
                <a:latin typeface="Arial"/>
                <a:cs typeface="Arial"/>
              </a:rPr>
              <a:t>trees</a:t>
            </a:r>
            <a:r>
              <a:rPr lang="it-IT" sz="3500" b="1" dirty="0">
                <a:latin typeface="Arial"/>
                <a:cs typeface="Arial"/>
              </a:rPr>
              <a:t>: </a:t>
            </a:r>
            <a:r>
              <a:rPr lang="it-IT" sz="3500" b="1" dirty="0" err="1">
                <a:latin typeface="Arial"/>
                <a:cs typeface="Arial"/>
              </a:rPr>
              <a:t>pruning</a:t>
            </a:r>
            <a:endParaRPr sz="3500" dirty="0">
              <a:latin typeface="Arial"/>
              <a:cs typeface="Arial"/>
            </a:endParaRPr>
          </a:p>
        </p:txBody>
      </p:sp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4C113753-76B2-26DC-327C-B1A9A9C2B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397769"/>
              </p:ext>
            </p:extLst>
          </p:nvPr>
        </p:nvGraphicFramePr>
        <p:xfrm>
          <a:off x="520045" y="3597509"/>
          <a:ext cx="3577101" cy="207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891827" imgH="2834308" progId="Acrobat.Document.DC">
                  <p:embed/>
                </p:oleObj>
              </mc:Choice>
              <mc:Fallback>
                <p:oleObj name="Acrobat Document" r:id="rId3" imgW="4891827" imgH="283430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45" y="3597509"/>
                        <a:ext cx="3577101" cy="2072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ggetto 12">
            <a:extLst>
              <a:ext uri="{FF2B5EF4-FFF2-40B4-BE49-F238E27FC236}">
                <a16:creationId xmlns:a16="http://schemas.microsoft.com/office/drawing/2014/main" id="{FE2BDFA7-80B7-A408-293A-7DF631E09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57701"/>
              </p:ext>
            </p:extLst>
          </p:nvPr>
        </p:nvGraphicFramePr>
        <p:xfrm>
          <a:off x="469910" y="1466899"/>
          <a:ext cx="355117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4891827" imgH="2834308" progId="Acrobat.Document.DC">
                  <p:embed/>
                </p:oleObj>
              </mc:Choice>
              <mc:Fallback>
                <p:oleObj name="Acrobat Document" r:id="rId5" imgW="4891827" imgH="283430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910" y="1466899"/>
                        <a:ext cx="355117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ggetto 13">
            <a:extLst>
              <a:ext uri="{FF2B5EF4-FFF2-40B4-BE49-F238E27FC236}">
                <a16:creationId xmlns:a16="http://schemas.microsoft.com/office/drawing/2014/main" id="{4959B17D-5E2F-3A82-CC2F-9BD1CEAB1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546226"/>
              </p:ext>
            </p:extLst>
          </p:nvPr>
        </p:nvGraphicFramePr>
        <p:xfrm>
          <a:off x="4347354" y="3505005"/>
          <a:ext cx="389643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7" imgW="4891827" imgH="2834308" progId="Acrobat.Document.DC">
                  <p:embed/>
                </p:oleObj>
              </mc:Choice>
              <mc:Fallback>
                <p:oleObj name="Acrobat Document" r:id="rId7" imgW="4891827" imgH="283430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7354" y="3505005"/>
                        <a:ext cx="3896430" cy="225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ggetto 14">
            <a:extLst>
              <a:ext uri="{FF2B5EF4-FFF2-40B4-BE49-F238E27FC236}">
                <a16:creationId xmlns:a16="http://schemas.microsoft.com/office/drawing/2014/main" id="{2027707C-5997-2BED-330E-D29393AF7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710410"/>
              </p:ext>
            </p:extLst>
          </p:nvPr>
        </p:nvGraphicFramePr>
        <p:xfrm>
          <a:off x="4347355" y="1340085"/>
          <a:ext cx="3896429" cy="225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9" imgW="4891827" imgH="2834308" progId="Acrobat.Document.DC">
                  <p:embed/>
                </p:oleObj>
              </mc:Choice>
              <mc:Fallback>
                <p:oleObj name="Acrobat Document" r:id="rId9" imgW="4891827" imgH="283430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7355" y="1340085"/>
                        <a:ext cx="3896429" cy="2257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Immagine 16">
            <a:extLst>
              <a:ext uri="{FF2B5EF4-FFF2-40B4-BE49-F238E27FC236}">
                <a16:creationId xmlns:a16="http://schemas.microsoft.com/office/drawing/2014/main" id="{6D66DF36-A9DD-4437-E6FD-63B7AD3E87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1635" y="2714545"/>
            <a:ext cx="3586707" cy="142891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4802C4D-40DC-687E-02FB-006A1DED518B}"/>
              </a:ext>
            </a:extLst>
          </p:cNvPr>
          <p:cNvSpPr txBox="1"/>
          <p:nvPr/>
        </p:nvSpPr>
        <p:spPr>
          <a:xfrm>
            <a:off x="8491635" y="431055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Best size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‘GP’ most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79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5" y="536905"/>
            <a:ext cx="783295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Arial"/>
                <a:cs typeface="Arial"/>
              </a:rPr>
              <a:t>Ensemble methods: random </a:t>
            </a:r>
            <a:r>
              <a:rPr lang="it-IT" sz="3500" b="1" dirty="0" err="1">
                <a:latin typeface="Arial"/>
                <a:cs typeface="Arial"/>
              </a:rPr>
              <a:t>forest</a:t>
            </a:r>
            <a:endParaRPr sz="3500" dirty="0">
              <a:latin typeface="Arial"/>
              <a:cs typeface="Arial"/>
            </a:endParaRPr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93A8459E-07C0-A0D9-3010-625220CB9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51638"/>
              </p:ext>
            </p:extLst>
          </p:nvPr>
        </p:nvGraphicFramePr>
        <p:xfrm>
          <a:off x="4737328" y="1374938"/>
          <a:ext cx="7090828" cy="4108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891827" imgH="2834308" progId="Acrobat.Document.DC">
                  <p:embed/>
                </p:oleObj>
              </mc:Choice>
              <mc:Fallback>
                <p:oleObj name="Acrobat Document" r:id="rId3" imgW="4891827" imgH="283430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7328" y="1374938"/>
                        <a:ext cx="7090828" cy="4108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440697-F5A1-3B93-CDD8-A802D6037769}"/>
              </a:ext>
            </a:extLst>
          </p:cNvPr>
          <p:cNvSpPr txBox="1"/>
          <p:nvPr/>
        </p:nvSpPr>
        <p:spPr>
          <a:xfrm>
            <a:off x="1143000" y="2551836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build with 500 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endParaRPr lang="it-IT" dirty="0">
              <a:solidFill>
                <a:srgbClr val="11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11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best 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predictors</a:t>
            </a:r>
            <a:r>
              <a:rPr lang="it-IT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i="1" dirty="0">
                <a:solidFill>
                  <a:srgbClr val="11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</a:t>
            </a:r>
          </a:p>
        </p:txBody>
      </p:sp>
    </p:spTree>
    <p:extLst>
      <p:ext uri="{BB962C8B-B14F-4D97-AF65-F5344CB8AC3E}">
        <p14:creationId xmlns:p14="http://schemas.microsoft.com/office/powerpoint/2010/main" val="1193191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5" y="536905"/>
            <a:ext cx="996655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Arial"/>
                <a:cs typeface="Arial"/>
              </a:rPr>
              <a:t>Ensemble methods: random </a:t>
            </a:r>
            <a:r>
              <a:rPr lang="it-IT" sz="3500" b="1" dirty="0" err="1">
                <a:latin typeface="Arial"/>
                <a:cs typeface="Arial"/>
              </a:rPr>
              <a:t>forest</a:t>
            </a:r>
            <a:r>
              <a:rPr lang="it-IT" sz="3500" b="1" dirty="0">
                <a:latin typeface="Arial"/>
                <a:cs typeface="Arial"/>
              </a:rPr>
              <a:t> vs </a:t>
            </a:r>
            <a:r>
              <a:rPr lang="it-IT" sz="3500" b="1" dirty="0" err="1">
                <a:latin typeface="Arial"/>
                <a:cs typeface="Arial"/>
              </a:rPr>
              <a:t>bagging</a:t>
            </a:r>
            <a:endParaRPr sz="3500" dirty="0">
              <a:latin typeface="Arial"/>
              <a:cs typeface="Arial"/>
            </a:endParaRPr>
          </a:p>
        </p:txBody>
      </p:sp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DAA83D22-45F1-2868-31CD-F2A3574F0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885917"/>
              </p:ext>
            </p:extLst>
          </p:nvPr>
        </p:nvGraphicFramePr>
        <p:xfrm>
          <a:off x="853845" y="1371599"/>
          <a:ext cx="3976821" cy="23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891827" imgH="2834308" progId="Acrobat.Document.DC">
                  <p:embed/>
                </p:oleObj>
              </mc:Choice>
              <mc:Fallback>
                <p:oleObj name="Acrobat Document" r:id="rId3" imgW="4891827" imgH="283430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845" y="1371599"/>
                        <a:ext cx="3976821" cy="23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E5B73C44-7A65-1CBB-E5C9-24B0728875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258572"/>
              </p:ext>
            </p:extLst>
          </p:nvPr>
        </p:nvGraphicFramePr>
        <p:xfrm>
          <a:off x="853845" y="3675599"/>
          <a:ext cx="3976820" cy="23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4891827" imgH="2834308" progId="Acrobat.Document.DC">
                  <p:embed/>
                </p:oleObj>
              </mc:Choice>
              <mc:Fallback>
                <p:oleObj name="Acrobat Document" r:id="rId5" imgW="4891827" imgH="283430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845" y="3675599"/>
                        <a:ext cx="3976820" cy="23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>
            <a:extLst>
              <a:ext uri="{FF2B5EF4-FFF2-40B4-BE49-F238E27FC236}">
                <a16:creationId xmlns:a16="http://schemas.microsoft.com/office/drawing/2014/main" id="{EF1C31F9-529B-6F7D-2589-C4144F455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13019"/>
              </p:ext>
            </p:extLst>
          </p:nvPr>
        </p:nvGraphicFramePr>
        <p:xfrm>
          <a:off x="6096000" y="2037599"/>
          <a:ext cx="5654543" cy="32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7" imgW="4891827" imgH="2834308" progId="Acrobat.Document.DC">
                  <p:embed/>
                </p:oleObj>
              </mc:Choice>
              <mc:Fallback>
                <p:oleObj name="Acrobat Document" r:id="rId7" imgW="4891827" imgH="283430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0" y="2037599"/>
                        <a:ext cx="5654543" cy="32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AAAD2F96-A9E8-12CD-A4E0-A0DC6985F3C8}"/>
              </a:ext>
            </a:extLst>
          </p:cNvPr>
          <p:cNvSpPr/>
          <p:nvPr/>
        </p:nvSpPr>
        <p:spPr>
          <a:xfrm>
            <a:off x="5082332" y="3399562"/>
            <a:ext cx="762000" cy="552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87C6E2-8282-AC40-FF9C-B54D5457474B}"/>
              </a:ext>
            </a:extLst>
          </p:cNvPr>
          <p:cNvSpPr txBox="1"/>
          <p:nvPr/>
        </p:nvSpPr>
        <p:spPr>
          <a:xfrm>
            <a:off x="6553200" y="53135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better on test data</a:t>
            </a:r>
          </a:p>
        </p:txBody>
      </p:sp>
    </p:spTree>
    <p:extLst>
      <p:ext uri="{BB962C8B-B14F-4D97-AF65-F5344CB8AC3E}">
        <p14:creationId xmlns:p14="http://schemas.microsoft.com/office/powerpoint/2010/main" val="4191938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5" y="536905"/>
            <a:ext cx="996655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Arial"/>
                <a:cs typeface="Arial"/>
              </a:rPr>
              <a:t>Ensemble methods: random </a:t>
            </a:r>
            <a:r>
              <a:rPr lang="it-IT" sz="3500" b="1" dirty="0" err="1">
                <a:latin typeface="Arial"/>
                <a:cs typeface="Arial"/>
              </a:rPr>
              <a:t>forest</a:t>
            </a:r>
            <a:r>
              <a:rPr lang="it-IT" sz="3500" b="1" dirty="0">
                <a:latin typeface="Arial"/>
                <a:cs typeface="Arial"/>
              </a:rPr>
              <a:t> vs </a:t>
            </a:r>
            <a:r>
              <a:rPr lang="it-IT" sz="3500" b="1" dirty="0" err="1">
                <a:latin typeface="Arial"/>
                <a:cs typeface="Arial"/>
              </a:rPr>
              <a:t>bagging</a:t>
            </a:r>
            <a:endParaRPr sz="3500" dirty="0">
              <a:latin typeface="Arial"/>
              <a:cs typeface="Arial"/>
            </a:endParaRP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9EFF0AA8-0863-75B7-985A-621E59BC1D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968513"/>
              </p:ext>
            </p:extLst>
          </p:nvPr>
        </p:nvGraphicFramePr>
        <p:xfrm>
          <a:off x="6400800" y="1752600"/>
          <a:ext cx="5219576" cy="30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4891827" imgH="2834308" progId="Acrobat.Document.DC">
                  <p:embed/>
                </p:oleObj>
              </mc:Choice>
              <mc:Fallback>
                <p:oleObj name="Acrobat Document" r:id="rId3" imgW="4891827" imgH="283430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1752600"/>
                        <a:ext cx="5219576" cy="30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D04F8CAA-D873-47B4-ACB2-E0F3E6064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018317"/>
              </p:ext>
            </p:extLst>
          </p:nvPr>
        </p:nvGraphicFramePr>
        <p:xfrm>
          <a:off x="853845" y="1752600"/>
          <a:ext cx="5219578" cy="30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4891827" imgH="2834308" progId="Acrobat.Document.DC">
                  <p:embed/>
                </p:oleObj>
              </mc:Choice>
              <mc:Fallback>
                <p:oleObj name="Acrobat Document" r:id="rId5" imgW="4891827" imgH="283430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845" y="1752600"/>
                        <a:ext cx="5219578" cy="30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878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5" y="536905"/>
            <a:ext cx="996655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Arial"/>
                <a:cs typeface="Arial"/>
              </a:rPr>
              <a:t>Ensemble methods: </a:t>
            </a:r>
            <a:r>
              <a:rPr lang="it-IT" sz="3500" b="1" dirty="0" err="1">
                <a:latin typeface="Arial"/>
                <a:cs typeface="Arial"/>
              </a:rPr>
              <a:t>boosting</a:t>
            </a:r>
            <a:endParaRPr sz="35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6525738-8426-CA8B-9D6B-1E982D48A4B0}"/>
                  </a:ext>
                </a:extLst>
              </p:cNvPr>
              <p:cNvSpPr txBox="1"/>
              <p:nvPr/>
            </p:nvSpPr>
            <p:spPr>
              <a:xfrm>
                <a:off x="853845" y="1828800"/>
                <a:ext cx="31085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Application of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boosting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5000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iterations</a:t>
                </a:r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</m:t>
                    </m:r>
                  </m:oMath>
                </a14:m>
                <a:endParaRPr lang="it-IT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Best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iteration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choosen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cross-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validation</a:t>
                </a:r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6525738-8426-CA8B-9D6B-1E982D48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5" y="1828800"/>
                <a:ext cx="3108555" cy="1785104"/>
              </a:xfrm>
              <a:prstGeom prst="rect">
                <a:avLst/>
              </a:prstGeom>
              <a:blipFill>
                <a:blip r:embed="rId3"/>
                <a:stretch>
                  <a:fillRect l="-1176" t="-1706" b="-44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ggetto 5">
            <a:extLst>
              <a:ext uri="{FF2B5EF4-FFF2-40B4-BE49-F238E27FC236}">
                <a16:creationId xmlns:a16="http://schemas.microsoft.com/office/drawing/2014/main" id="{D201B5F9-26E3-43B9-6AF7-1EEF0E9B5F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582563"/>
              </p:ext>
            </p:extLst>
          </p:nvPr>
        </p:nvGraphicFramePr>
        <p:xfrm>
          <a:off x="5407209" y="1200150"/>
          <a:ext cx="594273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10972800" imgH="8229600" progId="Acrobat.Document.DC">
                  <p:embed/>
                </p:oleObj>
              </mc:Choice>
              <mc:Fallback>
                <p:oleObj name="Acrobat Document" r:id="rId4" imgW="10972800" imgH="82296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7209" y="1200150"/>
                        <a:ext cx="5942730" cy="445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FE07CAD8-9E8A-912B-13F4-7F1F2F2D1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845" y="4210427"/>
            <a:ext cx="3154336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78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5" y="536905"/>
            <a:ext cx="996655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Further</a:t>
            </a:r>
            <a:r>
              <a:rPr lang="it-IT" sz="3500" b="1" dirty="0">
                <a:latin typeface="Arial"/>
                <a:cs typeface="Arial"/>
              </a:rPr>
              <a:t> methods</a:t>
            </a:r>
            <a:endParaRPr sz="3500" b="1" dirty="0">
              <a:latin typeface="Arial"/>
              <a:cs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90F09E4-776E-CB26-7C2D-DA15E19E87C8}"/>
              </a:ext>
            </a:extLst>
          </p:cNvPr>
          <p:cNvSpPr txBox="1">
            <a:spLocks/>
          </p:cNvSpPr>
          <p:nvPr/>
        </p:nvSpPr>
        <p:spPr>
          <a:xfrm>
            <a:off x="1676400" y="1371600"/>
            <a:ext cx="99665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sz="2800" kern="0" dirty="0">
                <a:latin typeface="Arial"/>
                <a:cs typeface="Arial"/>
              </a:rPr>
              <a:t>K-</a:t>
            </a:r>
            <a:r>
              <a:rPr lang="it-IT" sz="2800" kern="0" dirty="0" err="1">
                <a:latin typeface="Arial"/>
                <a:cs typeface="Arial"/>
              </a:rPr>
              <a:t>nearest</a:t>
            </a:r>
            <a:r>
              <a:rPr lang="it-IT" sz="2800" kern="0" dirty="0">
                <a:latin typeface="Arial"/>
                <a:cs typeface="Arial"/>
              </a:rPr>
              <a:t>-</a:t>
            </a:r>
            <a:r>
              <a:rPr lang="it-IT" sz="2800" kern="0" dirty="0" err="1">
                <a:latin typeface="Arial"/>
                <a:cs typeface="Arial"/>
              </a:rPr>
              <a:t>neighbors</a:t>
            </a:r>
            <a:endParaRPr lang="it-IT" sz="3200" kern="0" dirty="0">
              <a:latin typeface="Arial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2D6EC68-3738-4B22-81C7-FD2F2A51C8FD}"/>
              </a:ext>
            </a:extLst>
          </p:cNvPr>
          <p:cNvSpPr txBox="1">
            <a:spLocks/>
          </p:cNvSpPr>
          <p:nvPr/>
        </p:nvSpPr>
        <p:spPr>
          <a:xfrm>
            <a:off x="1676400" y="3076559"/>
            <a:ext cx="99665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sz="2800" kern="0" dirty="0">
                <a:latin typeface="Arial"/>
                <a:cs typeface="Arial"/>
              </a:rPr>
              <a:t>Support </a:t>
            </a:r>
            <a:r>
              <a:rPr lang="it-IT" sz="2800" kern="0" dirty="0" err="1">
                <a:latin typeface="Arial"/>
                <a:cs typeface="Arial"/>
              </a:rPr>
              <a:t>vector</a:t>
            </a:r>
            <a:r>
              <a:rPr lang="it-IT" sz="2800" kern="0" dirty="0">
                <a:latin typeface="Arial"/>
                <a:cs typeface="Arial"/>
              </a:rPr>
              <a:t> machines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CBCD593-071F-042F-3294-52B7AF8F32D3}"/>
              </a:ext>
            </a:extLst>
          </p:cNvPr>
          <p:cNvSpPr txBox="1">
            <a:spLocks/>
          </p:cNvSpPr>
          <p:nvPr/>
        </p:nvSpPr>
        <p:spPr>
          <a:xfrm>
            <a:off x="2212877" y="2060866"/>
            <a:ext cx="3806924" cy="5802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it-IT" sz="1800" kern="0" dirty="0">
                <a:latin typeface="Arial"/>
                <a:cs typeface="Arial"/>
              </a:rPr>
              <a:t>k=3</a:t>
            </a: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it-IT" sz="1800" kern="0" dirty="0">
                <a:latin typeface="Arial"/>
                <a:cs typeface="Arial"/>
              </a:rPr>
              <a:t>No </a:t>
            </a:r>
            <a:r>
              <a:rPr lang="it-IT" sz="1800" kern="0" dirty="0" err="1">
                <a:latin typeface="Arial"/>
                <a:cs typeface="Arial"/>
              </a:rPr>
              <a:t>improvements</a:t>
            </a:r>
            <a:endParaRPr lang="it-IT" sz="2000" kern="0" dirty="0">
              <a:latin typeface="Arial"/>
              <a:cs typeface="Arial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AD8554C-43F4-9683-C341-B49D0BF7E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9" y="3750203"/>
            <a:ext cx="3143683" cy="1507597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6076B133-FFB7-4D1D-5530-3471D2DE9848}"/>
              </a:ext>
            </a:extLst>
          </p:cNvPr>
          <p:cNvSpPr txBox="1">
            <a:spLocks/>
          </p:cNvSpPr>
          <p:nvPr/>
        </p:nvSpPr>
        <p:spPr>
          <a:xfrm>
            <a:off x="5837122" y="4536209"/>
            <a:ext cx="3806924" cy="5802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it-IT" sz="1800" kern="0" dirty="0">
                <a:latin typeface="Arial"/>
                <a:cs typeface="Arial"/>
              </a:rPr>
              <a:t>Different kernels </a:t>
            </a:r>
            <a:r>
              <a:rPr lang="it-IT" sz="1800" kern="0" dirty="0" err="1">
                <a:latin typeface="Arial"/>
                <a:cs typeface="Arial"/>
              </a:rPr>
              <a:t>applied</a:t>
            </a:r>
            <a:endParaRPr lang="it-IT" sz="1800" kern="0" dirty="0">
              <a:latin typeface="Arial"/>
              <a:cs typeface="Arial"/>
            </a:endParaRP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it-IT" sz="1800" kern="0" dirty="0">
                <a:latin typeface="Arial"/>
                <a:cs typeface="Arial"/>
              </a:rPr>
              <a:t>No </a:t>
            </a:r>
            <a:r>
              <a:rPr lang="it-IT" sz="1800" kern="0" dirty="0" err="1">
                <a:latin typeface="Arial"/>
                <a:cs typeface="Arial"/>
              </a:rPr>
              <a:t>improvements</a:t>
            </a:r>
            <a:endParaRPr lang="it-IT" sz="20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116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590867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Conclusions</a:t>
            </a:r>
            <a:endParaRPr sz="3500" dirty="0">
              <a:latin typeface="Arial"/>
              <a:cs typeface="Arial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DF627C0-0596-B237-BB25-1FE35FF8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524000"/>
            <a:ext cx="6231862" cy="3810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8C51E1D-DEA6-C04F-0091-44F52CC9E54C}"/>
              </a:ext>
            </a:extLst>
          </p:cNvPr>
          <p:cNvSpPr txBox="1"/>
          <p:nvPr/>
        </p:nvSpPr>
        <p:spPr>
          <a:xfrm>
            <a:off x="685800" y="1981200"/>
            <a:ext cx="4522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Limit on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achievable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performances around 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‘GP’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most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scored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points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really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64516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spc="-5" dirty="0" err="1">
                <a:latin typeface="Arial"/>
                <a:cs typeface="Arial"/>
              </a:rPr>
              <a:t>References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446" y="1738376"/>
            <a:ext cx="9687154" cy="151772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400" spc="-5" dirty="0">
                <a:solidFill>
                  <a:srgbClr val="172542"/>
                </a:solidFill>
                <a:latin typeface="Arial MT"/>
              </a:rPr>
              <a:t>“</a:t>
            </a:r>
            <a:r>
              <a:rPr lang="en-US" sz="2400" spc="-5" dirty="0" err="1">
                <a:solidFill>
                  <a:srgbClr val="172542"/>
                </a:solidFill>
                <a:latin typeface="Arial MT"/>
              </a:rPr>
              <a:t>Nba</a:t>
            </a:r>
            <a:r>
              <a:rPr lang="en-US" sz="2400" spc="-5" dirty="0">
                <a:solidFill>
                  <a:srgbClr val="172542"/>
                </a:solidFill>
                <a:latin typeface="Arial MT"/>
              </a:rPr>
              <a:t> rookie stats,” 2016. data retrieved from </a:t>
            </a:r>
            <a:r>
              <a:rPr lang="en-US" sz="2400" spc="-5" dirty="0" err="1">
                <a:solidFill>
                  <a:srgbClr val="172542"/>
                </a:solidFill>
                <a:latin typeface="Arial MT"/>
              </a:rPr>
              <a:t>data.world</a:t>
            </a:r>
            <a:r>
              <a:rPr lang="en-US" sz="2400" spc="-5" dirty="0">
                <a:solidFill>
                  <a:srgbClr val="172542"/>
                </a:solidFill>
                <a:latin typeface="Arial MT"/>
              </a:rPr>
              <a:t>, https://data.</a:t>
            </a:r>
            <a:r>
              <a:rPr lang="it-IT" sz="2400" spc="-5" dirty="0">
                <a:solidFill>
                  <a:srgbClr val="172542"/>
                </a:solidFill>
                <a:latin typeface="Arial MT"/>
              </a:rPr>
              <a:t>world/</a:t>
            </a:r>
            <a:r>
              <a:rPr lang="it-IT" sz="2400" spc="-5" dirty="0" err="1">
                <a:solidFill>
                  <a:srgbClr val="172542"/>
                </a:solidFill>
                <a:latin typeface="Arial MT"/>
              </a:rPr>
              <a:t>exercises</a:t>
            </a:r>
            <a:r>
              <a:rPr lang="it-IT" sz="2400" spc="-5" dirty="0">
                <a:solidFill>
                  <a:srgbClr val="172542"/>
                </a:solidFill>
                <a:latin typeface="Arial MT"/>
              </a:rPr>
              <a:t>/logistic-regression-exercise-1.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spc="-5" dirty="0">
                <a:solidFill>
                  <a:srgbClr val="172542"/>
                </a:solidFill>
                <a:latin typeface="Arial MT"/>
              </a:rPr>
              <a:t>G. James, D. Witten, T. Hastie, and R. </a:t>
            </a:r>
            <a:r>
              <a:rPr lang="en-US" sz="2400" spc="-5" dirty="0" err="1">
                <a:solidFill>
                  <a:srgbClr val="172542"/>
                </a:solidFill>
                <a:latin typeface="Arial MT"/>
              </a:rPr>
              <a:t>Tibshirani</a:t>
            </a:r>
            <a:r>
              <a:rPr lang="en-US" sz="2400" spc="-5" dirty="0">
                <a:solidFill>
                  <a:srgbClr val="172542"/>
                </a:solidFill>
                <a:latin typeface="Arial MT"/>
              </a:rPr>
              <a:t>, An Introduction to Statistical Learning: with Applications in R. Springer, 2013.</a:t>
            </a:r>
            <a:endParaRPr sz="2400" spc="-5" dirty="0">
              <a:solidFill>
                <a:srgbClr val="172542"/>
              </a:solidFill>
              <a:latin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342508E-E23F-BC1B-89D6-CF7BF3C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0" y="2753320"/>
            <a:ext cx="2819399" cy="923330"/>
          </a:xfrm>
        </p:spPr>
        <p:txBody>
          <a:bodyPr/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cs typeface="Rubik" pitchFamily="2" charset="-79"/>
              </a:rPr>
              <a:t>Q &amp; A </a:t>
            </a:r>
            <a:endParaRPr lang="it-IT" sz="6000" b="1" kern="1200" dirty="0">
              <a:solidFill>
                <a:srgbClr val="FFFFFF"/>
              </a:solidFill>
              <a:cs typeface="Rubik" pitchFamily="2" charset="-79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CE7C690-4732-5D8B-0BEC-4DD1DBB9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533400"/>
            <a:ext cx="6286500" cy="10858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86882C-DC50-ECB0-6F3F-A325957F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8150"/>
            <a:ext cx="2609171" cy="12382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8CE306-D504-25B0-D40A-703495C9CD92}"/>
              </a:ext>
            </a:extLst>
          </p:cNvPr>
          <p:cNvSpPr txBox="1"/>
          <p:nvPr/>
        </p:nvSpPr>
        <p:spPr>
          <a:xfrm>
            <a:off x="8763000" y="4876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Wasim Essbai - 1060652</a:t>
            </a:r>
          </a:p>
          <a:p>
            <a:r>
              <a:rPr lang="it-IT" dirty="0">
                <a:solidFill>
                  <a:schemeClr val="bg1"/>
                </a:solidFill>
              </a:rPr>
              <a:t>Matteo Locatelli - 1059210</a:t>
            </a:r>
          </a:p>
        </p:txBody>
      </p:sp>
    </p:spTree>
    <p:extLst>
      <p:ext uri="{BB962C8B-B14F-4D97-AF65-F5344CB8AC3E}">
        <p14:creationId xmlns:p14="http://schemas.microsoft.com/office/powerpoint/2010/main" val="371212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991CC-81CF-6B63-E95C-0C92E495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69301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NBA Rookies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25E911F-6EAA-F676-F52B-EBABB310EE09}"/>
              </a:ext>
            </a:extLst>
          </p:cNvPr>
          <p:cNvSpPr txBox="1"/>
          <p:nvPr/>
        </p:nvSpPr>
        <p:spPr>
          <a:xfrm>
            <a:off x="835977" y="1752600"/>
            <a:ext cx="9643745" cy="2756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172542"/>
                </a:solidFill>
                <a:latin typeface="Arial"/>
                <a:cs typeface="Arial"/>
              </a:rPr>
              <a:t>Every year, the NBA selects new rookies based on their talent to join the league.</a:t>
            </a: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172542"/>
                </a:solidFill>
                <a:latin typeface="Arial"/>
                <a:cs typeface="Arial"/>
              </a:rPr>
              <a:t>From college or other championships, 30 teams carefully select the top 60 basketball players.</a:t>
            </a: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solidFill>
                  <a:srgbClr val="172542"/>
                </a:solidFill>
                <a:latin typeface="Arial"/>
                <a:cs typeface="Arial"/>
              </a:rPr>
              <a:t>But…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7BAC3A0-0305-FFE9-EA3B-C50B64D0F44D}"/>
              </a:ext>
            </a:extLst>
          </p:cNvPr>
          <p:cNvSpPr txBox="1">
            <a:spLocks/>
          </p:cNvSpPr>
          <p:nvPr/>
        </p:nvSpPr>
        <p:spPr>
          <a:xfrm>
            <a:off x="2192780" y="4648200"/>
            <a:ext cx="6930137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/>
            <a:r>
              <a:rPr lang="it-IT" sz="3200" b="1" kern="0" spc="-5" dirty="0">
                <a:latin typeface="Arial"/>
                <a:cs typeface="Arial"/>
              </a:rPr>
              <a:t>How good </a:t>
            </a:r>
            <a:r>
              <a:rPr lang="it-IT" sz="3200" b="1" kern="0" spc="-5" dirty="0" err="1">
                <a:latin typeface="Arial"/>
                <a:cs typeface="Arial"/>
              </a:rPr>
              <a:t>will</a:t>
            </a:r>
            <a:r>
              <a:rPr lang="it-IT" sz="3200" b="1" kern="0" spc="-5" dirty="0">
                <a:latin typeface="Arial"/>
                <a:cs typeface="Arial"/>
              </a:rPr>
              <a:t> they play in the </a:t>
            </a:r>
            <a:r>
              <a:rPr lang="it-IT" sz="3200" b="1" kern="0" spc="-5" dirty="0" err="1">
                <a:latin typeface="Arial"/>
                <a:cs typeface="Arial"/>
              </a:rPr>
              <a:t>league</a:t>
            </a:r>
            <a:r>
              <a:rPr lang="it-IT" sz="3200" b="1" kern="0" spc="-5" dirty="0"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17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4039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spc="-5" dirty="0">
                <a:latin typeface="Arial"/>
                <a:cs typeface="Arial"/>
              </a:rPr>
              <a:t>Dataset Description</a:t>
            </a:r>
            <a:endParaRPr sz="3500" b="1" spc="-5" dirty="0">
              <a:latin typeface="Arial"/>
              <a:cs typeface="Arial"/>
            </a:endParaRPr>
          </a:p>
        </p:txBody>
      </p:sp>
      <p:pic>
        <p:nvPicPr>
          <p:cNvPr id="5" name="Immagine 4" descr="Immagine che contiene testo, schermata, menu, numero&#10;&#10;Descrizione generata automaticamente">
            <a:extLst>
              <a:ext uri="{FF2B5EF4-FFF2-40B4-BE49-F238E27FC236}">
                <a16:creationId xmlns:a16="http://schemas.microsoft.com/office/drawing/2014/main" id="{CD9D0A77-9F6F-3B53-D415-9F119AA63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739370"/>
            <a:ext cx="3352800" cy="526586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4EA2B0-43D7-6FC6-57A4-8D42D6C1C1B5}"/>
              </a:ext>
            </a:extLst>
          </p:cNvPr>
          <p:cNvSpPr txBox="1"/>
          <p:nvPr/>
        </p:nvSpPr>
        <p:spPr>
          <a:xfrm>
            <a:off x="685800" y="2362200"/>
            <a:ext cx="579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Dataset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provided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by ‘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data.world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’ [1].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1340 samples and 21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columns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The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table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presents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the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dataset’s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columns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538609"/>
          </a:xfrm>
        </p:spPr>
        <p:txBody>
          <a:bodyPr/>
          <a:lstStyle/>
          <a:p>
            <a:r>
              <a:rPr lang="it-IT" sz="3500" b="1" spc="-5" dirty="0" err="1">
                <a:latin typeface="Arial"/>
                <a:cs typeface="Arial"/>
              </a:rPr>
              <a:t>Objectives</a:t>
            </a:r>
            <a:endParaRPr lang="it-IT" sz="3500" b="1" spc="-5" dirty="0">
              <a:latin typeface="Arial"/>
              <a:cs typeface="Arial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94F71-4418-6177-EA70-856A063E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8001000" cy="2154436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latin typeface="Arial"/>
                <a:cs typeface="Arial"/>
              </a:rPr>
              <a:t>What are the key contributing factors that significantly influence a player’s ability to score points at a high level?</a:t>
            </a:r>
          </a:p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latin typeface="Arial"/>
                <a:cs typeface="Arial"/>
              </a:rPr>
              <a:t>Is it true that a player’s career length increase based only on scoring more </a:t>
            </a:r>
            <a:r>
              <a:rPr lang="it-IT" kern="1200" dirty="0">
                <a:latin typeface="Arial"/>
                <a:cs typeface="Arial"/>
              </a:rPr>
              <a:t>points?</a:t>
            </a:r>
          </a:p>
        </p:txBody>
      </p:sp>
    </p:spTree>
    <p:extLst>
      <p:ext uri="{BB962C8B-B14F-4D97-AF65-F5344CB8AC3E}">
        <p14:creationId xmlns:p14="http://schemas.microsoft.com/office/powerpoint/2010/main" val="105679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331000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Dataset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Overview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Data </a:t>
            </a:r>
            <a:r>
              <a:rPr lang="it-IT" sz="2400" b="1" dirty="0" err="1">
                <a:solidFill>
                  <a:srgbClr val="172542"/>
                </a:solidFill>
                <a:latin typeface="Arial"/>
                <a:cs typeface="Arial"/>
              </a:rPr>
              <a:t>Preprocessing</a:t>
            </a:r>
            <a:endParaRPr lang="it-IT" sz="2400" b="1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Regression Analysis: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Predicting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Points Per Game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Classification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Analysis: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Predicting</a:t>
            </a: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Career </a:t>
            </a: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Length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 err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References</a:t>
            </a: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42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2057400"/>
            <a:ext cx="6172200" cy="16480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Removal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of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inconsistent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sample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Removal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of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duplicates</a:t>
            </a:r>
            <a:endParaRPr lang="it-IT" sz="2400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The clean dataset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contains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1278 samples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Arial"/>
                <a:cs typeface="Arial"/>
              </a:rPr>
              <a:t>Data </a:t>
            </a:r>
            <a:r>
              <a:rPr lang="it-IT" sz="3500" b="1" dirty="0" err="1">
                <a:latin typeface="Arial"/>
                <a:cs typeface="Arial"/>
              </a:rPr>
              <a:t>Cleaning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92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2057400"/>
            <a:ext cx="4953000" cy="220201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400">
              <a:lnSpc>
                <a:spcPct val="150000"/>
              </a:lnSpc>
              <a:tabLst>
                <a:tab pos="241300" algn="l"/>
              </a:tabLst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The following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variables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are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omitted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from all the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analysis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: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‘NAME’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‘REB’ 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1753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>
                <a:latin typeface="Arial"/>
                <a:cs typeface="Arial"/>
              </a:rPr>
              <a:t>Variable </a:t>
            </a:r>
            <a:r>
              <a:rPr lang="it-IT" sz="3500" b="1" dirty="0" err="1">
                <a:latin typeface="Arial"/>
                <a:cs typeface="Arial"/>
              </a:rPr>
              <a:t>Selection</a:t>
            </a:r>
            <a:endParaRPr sz="35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A5DBBF7-1A0C-82B4-800A-A420194D074A}"/>
                  </a:ext>
                </a:extLst>
              </p:cNvPr>
              <p:cNvSpPr txBox="1"/>
              <p:nvPr/>
            </p:nvSpPr>
            <p:spPr>
              <a:xfrm>
                <a:off x="3200400" y="3886200"/>
                <a:ext cx="2546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113864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it-IT" sz="2000" b="0" i="1" smtClean="0">
                          <a:solidFill>
                            <a:srgbClr val="11386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113864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it-IT" sz="2000" b="0" i="1" smtClean="0">
                          <a:solidFill>
                            <a:srgbClr val="11386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113864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</m:oMath>
                  </m:oMathPara>
                </a14:m>
                <a:endParaRPr lang="it-IT" sz="2000" dirty="0">
                  <a:solidFill>
                    <a:srgbClr val="113864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A5DBBF7-1A0C-82B4-800A-A420194D0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86200"/>
                <a:ext cx="2546916" cy="307777"/>
              </a:xfrm>
              <a:prstGeom prst="rect">
                <a:avLst/>
              </a:prstGeom>
              <a:blipFill>
                <a:blip r:embed="rId2"/>
                <a:stretch>
                  <a:fillRect l="-1675" r="-1675" b="-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3">
            <a:extLst>
              <a:ext uri="{FF2B5EF4-FFF2-40B4-BE49-F238E27FC236}">
                <a16:creationId xmlns:a16="http://schemas.microsoft.com/office/drawing/2014/main" id="{1DBA109B-39DC-0514-E72D-AB779A31DFBA}"/>
              </a:ext>
            </a:extLst>
          </p:cNvPr>
          <p:cNvSpPr txBox="1">
            <a:spLocks/>
          </p:cNvSpPr>
          <p:nvPr/>
        </p:nvSpPr>
        <p:spPr>
          <a:xfrm>
            <a:off x="2651861" y="4800600"/>
            <a:ext cx="6888277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it-IT" sz="2400" b="1" kern="0" dirty="0">
                <a:latin typeface="Arial"/>
                <a:cs typeface="Arial"/>
              </a:rPr>
              <a:t>The final dataset </a:t>
            </a:r>
            <a:r>
              <a:rPr lang="it-IT" sz="2400" b="1" kern="0" dirty="0" err="1">
                <a:latin typeface="Arial"/>
                <a:cs typeface="Arial"/>
              </a:rPr>
              <a:t>contains</a:t>
            </a:r>
            <a:r>
              <a:rPr lang="it-IT" sz="2400" b="1" kern="0" dirty="0">
                <a:latin typeface="Arial"/>
                <a:cs typeface="Arial"/>
              </a:rPr>
              <a:t> 1278 samples and 19 </a:t>
            </a:r>
            <a:r>
              <a:rPr lang="it-IT" sz="2400" b="1" kern="0" dirty="0" err="1">
                <a:latin typeface="Arial"/>
                <a:cs typeface="Arial"/>
              </a:rPr>
              <a:t>columns</a:t>
            </a:r>
            <a:r>
              <a:rPr lang="it-IT" sz="2400" b="1" kern="0" dirty="0">
                <a:latin typeface="Arial"/>
                <a:cs typeface="Arial"/>
              </a:rPr>
              <a:t>.</a:t>
            </a:r>
            <a:endParaRPr lang="it-IT" sz="24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47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796</Words>
  <Application>Microsoft Office PowerPoint</Application>
  <PresentationFormat>Widescreen</PresentationFormat>
  <Paragraphs>178</Paragraphs>
  <Slides>39</Slides>
  <Notes>8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39</vt:i4>
      </vt:variant>
    </vt:vector>
  </HeadingPairs>
  <TitlesOfParts>
    <vt:vector size="47" baseType="lpstr">
      <vt:lpstr>Arial</vt:lpstr>
      <vt:lpstr>Arial MT</vt:lpstr>
      <vt:lpstr>Calibri</vt:lpstr>
      <vt:lpstr>Cambria Math</vt:lpstr>
      <vt:lpstr>Trebuchet MS</vt:lpstr>
      <vt:lpstr>Office Theme</vt:lpstr>
      <vt:lpstr>Acrobat Document</vt:lpstr>
      <vt:lpstr>Adobe Acrobat Document</vt:lpstr>
      <vt:lpstr>Analyzing &amp; Predicting NBA Rookie Success: A Statistical Learning Approach</vt:lpstr>
      <vt:lpstr>Outline</vt:lpstr>
      <vt:lpstr>Outline</vt:lpstr>
      <vt:lpstr>NBA Rookies</vt:lpstr>
      <vt:lpstr>Dataset Description</vt:lpstr>
      <vt:lpstr>Objectives</vt:lpstr>
      <vt:lpstr>Outline</vt:lpstr>
      <vt:lpstr>Data Cleaning</vt:lpstr>
      <vt:lpstr>Variable Selection</vt:lpstr>
      <vt:lpstr>Outline</vt:lpstr>
      <vt:lpstr>Histograms: 1</vt:lpstr>
      <vt:lpstr>Histograms: 2</vt:lpstr>
      <vt:lpstr>Histograms: 3</vt:lpstr>
      <vt:lpstr>Histograms: 4</vt:lpstr>
      <vt:lpstr>Outline</vt:lpstr>
      <vt:lpstr>First analysis</vt:lpstr>
      <vt:lpstr>Forward stepwise 1  </vt:lpstr>
      <vt:lpstr>Forward stepwise 2  </vt:lpstr>
      <vt:lpstr>Forward stepwise 3  </vt:lpstr>
      <vt:lpstr>Forward stepwise 4  </vt:lpstr>
      <vt:lpstr>Backward stepwise  </vt:lpstr>
      <vt:lpstr>Ridge regression</vt:lpstr>
      <vt:lpstr>Lasso regression</vt:lpstr>
      <vt:lpstr>Conclusions</vt:lpstr>
      <vt:lpstr>Outline</vt:lpstr>
      <vt:lpstr>First analysis</vt:lpstr>
      <vt:lpstr>Logistic regression</vt:lpstr>
      <vt:lpstr>Logistic regression: Model A vs Model B</vt:lpstr>
      <vt:lpstr>Logistic regression</vt:lpstr>
      <vt:lpstr>Classification trees</vt:lpstr>
      <vt:lpstr>Classification trees: pruning</vt:lpstr>
      <vt:lpstr>Ensemble methods: random forest</vt:lpstr>
      <vt:lpstr>Ensemble methods: random forest vs bagging</vt:lpstr>
      <vt:lpstr>Ensemble methods: random forest vs bagging</vt:lpstr>
      <vt:lpstr>Ensemble methods: boosting</vt:lpstr>
      <vt:lpstr>Further methods</vt:lpstr>
      <vt:lpstr>Conclusions</vt:lpstr>
      <vt:lpstr>References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WASIM ESSBAI</cp:lastModifiedBy>
  <cp:revision>30</cp:revision>
  <dcterms:created xsi:type="dcterms:W3CDTF">2023-06-09T13:30:23Z</dcterms:created>
  <dcterms:modified xsi:type="dcterms:W3CDTF">2023-06-09T17:31:52Z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2023-02-22T00:00:00Z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2023-06-09T00:00:00Z</vt:filetime>
  </property>
</Properties>
</file>