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58" r:id="rId9"/>
    <p:sldId id="265" r:id="rId10"/>
    <p:sldId id="266" r:id="rId11"/>
    <p:sldId id="267" r:id="rId12"/>
    <p:sldId id="279" r:id="rId13"/>
    <p:sldId id="280" r:id="rId14"/>
    <p:sldId id="281" r:id="rId15"/>
    <p:sldId id="282" r:id="rId16"/>
    <p:sldId id="273" r:id="rId17"/>
    <p:sldId id="274" r:id="rId18"/>
    <p:sldId id="275" r:id="rId19"/>
    <p:sldId id="276" r:id="rId20"/>
    <p:sldId id="277" r:id="rId21"/>
    <p:sldId id="278" r:id="rId22"/>
    <p:sldId id="283"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6" d="100"/>
          <a:sy n="66" d="100"/>
        </p:scale>
        <p:origin x="73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12/04/2021</a:t>
            </a:fld>
            <a:endParaRPr lang="it-IT"/>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12/04/2021</a:t>
            </a:fld>
            <a:endParaRPr lang="it-IT"/>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MHW2</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Matteo Pietro Pillitteri</a:t>
            </a:r>
          </a:p>
          <a:p>
            <a:pPr algn="l"/>
            <a:r>
              <a:rPr lang="it-IT" dirty="0">
                <a:solidFill>
                  <a:srgbClr val="FFFFFF"/>
                </a:solidFill>
              </a:rPr>
              <a:t>O46002173</a:t>
            </a:r>
          </a:p>
          <a:p>
            <a:pPr algn="l"/>
            <a:r>
              <a:rPr lang="it-IT" dirty="0">
                <a:solidFill>
                  <a:srgbClr val="FFFFFF"/>
                </a:solidFill>
              </a:rPr>
              <a:t>12/04/2021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Sezione preferiti</a:t>
            </a:r>
          </a:p>
        </p:txBody>
      </p:sp>
      <p:pic>
        <p:nvPicPr>
          <p:cNvPr id="5" name="Immagine 4">
            <a:extLst>
              <a:ext uri="{FF2B5EF4-FFF2-40B4-BE49-F238E27FC236}">
                <a16:creationId xmlns:a16="http://schemas.microsoft.com/office/drawing/2014/main" id="{AF1293D3-A578-4878-B0FB-70EB0DC00864}"/>
              </a:ext>
            </a:extLst>
          </p:cNvPr>
          <p:cNvPicPr>
            <a:picLocks noChangeAspect="1"/>
          </p:cNvPicPr>
          <p:nvPr/>
        </p:nvPicPr>
        <p:blipFill rotWithShape="1">
          <a:blip r:embed="rId2">
            <a:extLst>
              <a:ext uri="{28A0092B-C50C-407E-A947-70E740481C1C}">
                <a14:useLocalDpi xmlns:a14="http://schemas.microsoft.com/office/drawing/2010/main" val="0"/>
              </a:ext>
            </a:extLst>
          </a:blip>
          <a:srcRect l="-1" t="9607" r="8153" b="20766"/>
          <a:stretch/>
        </p:blipFill>
        <p:spPr>
          <a:xfrm>
            <a:off x="5041907" y="10138"/>
            <a:ext cx="6138111" cy="1680876"/>
          </a:xfrm>
          <a:prstGeom prst="rect">
            <a:avLst/>
          </a:prstGeom>
        </p:spPr>
      </p:pic>
      <p:sp>
        <p:nvSpPr>
          <p:cNvPr id="6" name="CasellaDiTesto 5">
            <a:extLst>
              <a:ext uri="{FF2B5EF4-FFF2-40B4-BE49-F238E27FC236}">
                <a16:creationId xmlns:a16="http://schemas.microsoft.com/office/drawing/2014/main" id="{75352C6A-E72A-4C48-BA1E-00A24377FE2B}"/>
              </a:ext>
            </a:extLst>
          </p:cNvPr>
          <p:cNvSpPr txBox="1"/>
          <p:nvPr/>
        </p:nvSpPr>
        <p:spPr>
          <a:xfrm>
            <a:off x="4136291" y="1701152"/>
            <a:ext cx="8055709" cy="5170646"/>
          </a:xfrm>
          <a:prstGeom prst="rect">
            <a:avLst/>
          </a:prstGeom>
          <a:noFill/>
        </p:spPr>
        <p:txBody>
          <a:bodyPr wrap="square" rtlCol="0">
            <a:spAutoFit/>
          </a:bodyPr>
          <a:lstStyle/>
          <a:p>
            <a:endParaRPr lang="it-IT" sz="1100" dirty="0">
              <a:solidFill>
                <a:srgbClr val="BBBBBB"/>
              </a:solidFill>
              <a:latin typeface="Consolas" panose="020B0609020204030204" pitchFamily="49" charset="0"/>
            </a:endParaRPr>
          </a:p>
          <a:p>
            <a:r>
              <a:rPr lang="it-IT" sz="1100" dirty="0">
                <a:latin typeface="Consolas" panose="020B0609020204030204" pitchFamily="49" charset="0"/>
              </a:rPr>
              <a:t>In seguito si crea un box contenente una immagine, una icona e un titolo. Immagine e titolo sono quelle del film cliccato nella sezione generale, l’icona </a:t>
            </a:r>
            <a:r>
              <a:rPr lang="it-IT" sz="1100" dirty="0" err="1">
                <a:latin typeface="Consolas" panose="020B0609020204030204" pitchFamily="49" charset="0"/>
              </a:rPr>
              <a:t>e’</a:t>
            </a:r>
            <a:r>
              <a:rPr lang="it-IT" sz="1100" dirty="0">
                <a:latin typeface="Consolas" panose="020B0609020204030204" pitchFamily="49" charset="0"/>
              </a:rPr>
              <a:t> diversa e a questa </a:t>
            </a:r>
            <a:r>
              <a:rPr lang="it-IT" sz="1100" dirty="0" err="1">
                <a:latin typeface="Consolas" panose="020B0609020204030204" pitchFamily="49" charset="0"/>
              </a:rPr>
              <a:t>e’</a:t>
            </a:r>
            <a:r>
              <a:rPr lang="it-IT" sz="1100" dirty="0">
                <a:latin typeface="Consolas" panose="020B0609020204030204" pitchFamily="49" charset="0"/>
              </a:rPr>
              <a:t> associato un </a:t>
            </a:r>
            <a:r>
              <a:rPr lang="it-IT" sz="1100" dirty="0" err="1">
                <a:latin typeface="Consolas" panose="020B0609020204030204" pitchFamily="49" charset="0"/>
              </a:rPr>
              <a:t>listener</a:t>
            </a:r>
            <a:r>
              <a:rPr lang="it-IT" sz="1100" dirty="0">
                <a:latin typeface="Consolas" panose="020B0609020204030204" pitchFamily="49" charset="0"/>
              </a:rPr>
              <a:t>. In particolare, quando si clicca sulla icona del box del film nella sezione dei preferiti si esegue la </a:t>
            </a:r>
            <a:r>
              <a:rPr lang="it-IT" sz="1100" dirty="0" err="1">
                <a:latin typeface="Consolas" panose="020B0609020204030204" pitchFamily="49" charset="0"/>
              </a:rPr>
              <a:t>fuznione</a:t>
            </a:r>
            <a:r>
              <a:rPr lang="it-IT" sz="1100" dirty="0">
                <a:latin typeface="Consolas" panose="020B0609020204030204" pitchFamily="49" charset="0"/>
              </a:rPr>
              <a:t> ‘’</a:t>
            </a:r>
            <a:r>
              <a:rPr lang="it-IT" sz="1100" dirty="0" err="1">
                <a:latin typeface="Consolas" panose="020B0609020204030204" pitchFamily="49" charset="0"/>
              </a:rPr>
              <a:t>removePreff</a:t>
            </a:r>
            <a:r>
              <a:rPr lang="it-IT" sz="1100" dirty="0">
                <a:latin typeface="Consolas" panose="020B0609020204030204" pitchFamily="49" charset="0"/>
              </a:rPr>
              <a:t>’’ :</a:t>
            </a:r>
          </a:p>
          <a:p>
            <a:endParaRPr lang="it-IT" sz="1100" dirty="0">
              <a:latin typeface="Consolas" panose="020B0609020204030204" pitchFamily="49" charset="0"/>
            </a:endParaRPr>
          </a:p>
          <a:p>
            <a:r>
              <a:rPr lang="it-IT" sz="1100" b="0" dirty="0" err="1">
                <a:effectLst/>
                <a:latin typeface="Consolas" panose="020B0609020204030204" pitchFamily="49" charset="0"/>
              </a:rPr>
              <a:t>function</a:t>
            </a:r>
            <a:r>
              <a:rPr lang="it-IT" sz="1100" b="0" dirty="0">
                <a:effectLst/>
                <a:latin typeface="Consolas" panose="020B0609020204030204" pitchFamily="49" charset="0"/>
              </a:rPr>
              <a:t> </a:t>
            </a:r>
            <a:r>
              <a:rPr lang="it-IT" sz="1100" b="0" dirty="0" err="1">
                <a:effectLst/>
                <a:latin typeface="Consolas" panose="020B0609020204030204" pitchFamily="49" charset="0"/>
              </a:rPr>
              <a:t>removePreff</a:t>
            </a:r>
            <a:r>
              <a:rPr lang="it-IT" sz="1100" b="0" dirty="0">
                <a:effectLst/>
                <a:latin typeface="Consolas" panose="020B0609020204030204" pitchFamily="49" charset="0"/>
              </a:rPr>
              <a:t>(</a:t>
            </a:r>
            <a:r>
              <a:rPr lang="it-IT" sz="1100" b="0" i="1" dirty="0">
                <a:effectLst/>
                <a:latin typeface="Consolas" panose="020B0609020204030204" pitchFamily="49" charset="0"/>
              </a:rPr>
              <a:t>event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boxFilmPref</a:t>
            </a:r>
            <a:r>
              <a:rPr lang="it-IT" sz="1100" b="0" dirty="0">
                <a:effectLst/>
                <a:latin typeface="Consolas" panose="020B0609020204030204" pitchFamily="49" charset="0"/>
              </a:rPr>
              <a:t>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.currentTarget.parentNode</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mainboxPr</a:t>
            </a:r>
            <a:r>
              <a:rPr lang="it-IT" sz="1100" b="0" dirty="0">
                <a:effectLst/>
                <a:latin typeface="Consolas" panose="020B0609020204030204" pitchFamily="49" charset="0"/>
              </a:rPr>
              <a:t> = </a:t>
            </a:r>
            <a:r>
              <a:rPr lang="it-IT" sz="1100" b="0" dirty="0" err="1">
                <a:effectLst/>
                <a:latin typeface="Consolas" panose="020B0609020204030204" pitchFamily="49" charset="0"/>
              </a:rPr>
              <a:t>boxFilmPref.parentNode</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boxFilmPref.remove</a:t>
            </a:r>
            <a:r>
              <a:rPr lang="it-IT" sz="1100" b="0" dirty="0">
                <a:effectLst/>
                <a:latin typeface="Consolas" panose="020B0609020204030204" pitchFamily="49" charset="0"/>
              </a:rPr>
              <a:t>(); </a:t>
            </a:r>
            <a:r>
              <a:rPr lang="it-IT" sz="1100" b="0" i="1" dirty="0">
                <a:effectLst/>
                <a:latin typeface="Consolas" panose="020B0609020204030204" pitchFamily="49" charset="0"/>
              </a:rPr>
              <a:t>// piuttosto che usare </a:t>
            </a:r>
            <a:r>
              <a:rPr lang="it-IT" sz="1100" b="0" i="1" dirty="0" err="1">
                <a:effectLst/>
                <a:latin typeface="Consolas" panose="020B0609020204030204" pitchFamily="49" charset="0"/>
              </a:rPr>
              <a:t>boxFilmPref.parentNode.removeChild</a:t>
            </a:r>
            <a:r>
              <a:rPr lang="it-IT" sz="1100" b="0" i="1" dirty="0">
                <a:effectLst/>
                <a:latin typeface="Consolas" panose="020B0609020204030204" pitchFamily="49" charset="0"/>
              </a:rPr>
              <a:t>(</a:t>
            </a:r>
            <a:r>
              <a:rPr lang="it-IT" sz="1100" b="0" i="1" dirty="0" err="1">
                <a:effectLst/>
                <a:latin typeface="Consolas" panose="020B0609020204030204" pitchFamily="49" charset="0"/>
              </a:rPr>
              <a:t>boxFilmPref</a:t>
            </a:r>
            <a:r>
              <a:rPr lang="it-IT" sz="1100" b="0" i="1" dirty="0">
                <a:effectLst/>
                <a:latin typeface="Consolas" panose="020B0609020204030204" pitchFamily="49" charset="0"/>
              </a:rPr>
              <a:t>)</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title</a:t>
            </a:r>
            <a:r>
              <a:rPr lang="it-IT" sz="1100" b="0" dirty="0">
                <a:effectLst/>
                <a:latin typeface="Consolas" panose="020B0609020204030204" pitchFamily="49" charset="0"/>
              </a:rPr>
              <a:t> = </a:t>
            </a:r>
            <a:r>
              <a:rPr lang="it-IT" sz="1100" b="0" dirty="0" err="1">
                <a:effectLst/>
                <a:latin typeface="Consolas" panose="020B0609020204030204" pitchFamily="49" charset="0"/>
              </a:rPr>
              <a:t>boxFilmPref.querySelector</a:t>
            </a:r>
            <a:r>
              <a:rPr lang="it-IT" sz="1100" b="0" dirty="0">
                <a:effectLst/>
                <a:latin typeface="Consolas" panose="020B0609020204030204" pitchFamily="49" charset="0"/>
              </a:rPr>
              <a:t>('h3');</a:t>
            </a:r>
          </a:p>
          <a:p>
            <a:r>
              <a:rPr lang="it-IT" sz="1100" b="0" dirty="0">
                <a:effectLst/>
                <a:latin typeface="Consolas" panose="020B0609020204030204" pitchFamily="49" charset="0"/>
              </a:rPr>
              <a:t>    </a:t>
            </a:r>
            <a:r>
              <a:rPr lang="it-IT" sz="1100" b="0" dirty="0" err="1">
                <a:effectLst/>
                <a:latin typeface="Consolas" panose="020B0609020204030204" pitchFamily="49" charset="0"/>
              </a:rPr>
              <a:t>favourites.splice</a:t>
            </a:r>
            <a:r>
              <a:rPr lang="it-IT" sz="1100" b="0" dirty="0">
                <a:effectLst/>
                <a:latin typeface="Consolas" panose="020B0609020204030204" pitchFamily="49" charset="0"/>
              </a:rPr>
              <a:t>(</a:t>
            </a:r>
            <a:r>
              <a:rPr lang="it-IT" sz="1100" b="0" dirty="0" err="1">
                <a:effectLst/>
                <a:latin typeface="Consolas" panose="020B0609020204030204" pitchFamily="49" charset="0"/>
              </a:rPr>
              <a:t>favourites.indexOf</a:t>
            </a:r>
            <a:r>
              <a:rPr lang="it-IT" sz="1100" b="0" dirty="0">
                <a:effectLst/>
                <a:latin typeface="Consolas" panose="020B0609020204030204" pitchFamily="49" charset="0"/>
              </a:rPr>
              <a:t>(</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 1); </a:t>
            </a:r>
          </a:p>
          <a:p>
            <a:br>
              <a:rPr lang="it-IT" sz="1100" b="0" dirty="0">
                <a:effectLst/>
                <a:latin typeface="Consolas" panose="020B0609020204030204" pitchFamily="49" charset="0"/>
              </a:rPr>
            </a:br>
            <a:r>
              <a:rPr lang="it-IT" sz="1100" b="0" dirty="0">
                <a:effectLst/>
                <a:latin typeface="Consolas" panose="020B0609020204030204" pitchFamily="49" charset="0"/>
              </a:rPr>
              <a:t>    if(</a:t>
            </a:r>
            <a:r>
              <a:rPr lang="it-IT" sz="1100" b="0" dirty="0" err="1">
                <a:effectLst/>
                <a:latin typeface="Consolas" panose="020B0609020204030204" pitchFamily="49" charset="0"/>
              </a:rPr>
              <a:t>favourites.length</a:t>
            </a:r>
            <a:r>
              <a:rPr lang="it-IT" sz="1100" b="0" dirty="0">
                <a:effectLst/>
                <a:latin typeface="Consolas" panose="020B0609020204030204" pitchFamily="49" charset="0"/>
              </a:rPr>
              <a:t> === 0){ </a:t>
            </a:r>
            <a:r>
              <a:rPr lang="it-IT" sz="1100" b="0" i="1" dirty="0">
                <a:effectLst/>
                <a:latin typeface="Consolas" panose="020B0609020204030204" pitchFamily="49" charset="0"/>
              </a:rPr>
              <a:t>// ad ogni rimozione controllo che </a:t>
            </a:r>
            <a:r>
              <a:rPr lang="it-IT" sz="1100" b="0" i="1" dirty="0" err="1">
                <a:effectLst/>
                <a:latin typeface="Consolas" panose="020B0609020204030204" pitchFamily="49" charset="0"/>
              </a:rPr>
              <a:t>favourites</a:t>
            </a:r>
            <a:r>
              <a:rPr lang="it-IT" sz="1100" b="0" i="1" dirty="0">
                <a:effectLst/>
                <a:latin typeface="Consolas" panose="020B0609020204030204" pitchFamily="49" charset="0"/>
              </a:rPr>
              <a:t> non si sia svuotato del tutto, quando si svuota tutto </a:t>
            </a:r>
            <a:r>
              <a:rPr lang="it-IT" sz="1100" b="0" i="1" dirty="0" err="1">
                <a:effectLst/>
                <a:latin typeface="Consolas" panose="020B0609020204030204" pitchFamily="49" charset="0"/>
              </a:rPr>
              <a:t>allara</a:t>
            </a:r>
            <a:r>
              <a:rPr lang="it-IT" sz="1100" b="0" i="1" dirty="0">
                <a:effectLst/>
                <a:latin typeface="Consolas" panose="020B0609020204030204" pitchFamily="49" charset="0"/>
              </a:rPr>
              <a:t> nascondo la </a:t>
            </a:r>
            <a:r>
              <a:rPr lang="it-IT" sz="1100" b="0" i="1" dirty="0" err="1">
                <a:effectLst/>
                <a:latin typeface="Consolas" panose="020B0609020204030204" pitchFamily="49" charset="0"/>
              </a:rPr>
              <a:t>sezioen</a:t>
            </a:r>
            <a:r>
              <a:rPr lang="it-IT" sz="1100" b="0" i="1" dirty="0">
                <a:effectLst/>
                <a:latin typeface="Consolas" panose="020B0609020204030204" pitchFamily="49" charset="0"/>
              </a:rPr>
              <a:t> #preferiti</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mainboxPr.classList.add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films</a:t>
            </a:r>
            <a:r>
              <a:rPr lang="it-IT" sz="1100" b="0" dirty="0">
                <a:effectLst/>
                <a:latin typeface="Consolas" panose="020B0609020204030204" pitchFamily="49" charset="0"/>
              </a:rPr>
              <a:t> = </a:t>
            </a:r>
            <a:r>
              <a:rPr lang="it-IT" sz="1100" b="0" dirty="0" err="1">
                <a:effectLst/>
                <a:latin typeface="Consolas" panose="020B0609020204030204" pitchFamily="49" charset="0"/>
              </a:rPr>
              <a:t>container.querySelectorAll</a:t>
            </a:r>
            <a:r>
              <a:rPr lang="it-IT" sz="1100" b="0" dirty="0">
                <a:effectLst/>
                <a:latin typeface="Consolas" panose="020B0609020204030204" pitchFamily="49" charset="0"/>
              </a:rPr>
              <a:t>('h3'); </a:t>
            </a:r>
            <a:r>
              <a:rPr lang="it-IT" sz="1100" b="0" i="1" dirty="0">
                <a:effectLst/>
                <a:latin typeface="Consolas" panose="020B0609020204030204" pitchFamily="49" charset="0"/>
              </a:rPr>
              <a:t>//container = #mainblock</a:t>
            </a:r>
            <a:endParaRPr lang="it-IT" sz="1100" b="0" dirty="0">
              <a:effectLst/>
              <a:latin typeface="Consolas" panose="020B0609020204030204" pitchFamily="49" charset="0"/>
            </a:endParaRPr>
          </a:p>
          <a:p>
            <a:br>
              <a:rPr lang="it-IT" sz="1100" b="0" dirty="0">
                <a:effectLst/>
                <a:latin typeface="Consolas" panose="020B0609020204030204" pitchFamily="49" charset="0"/>
              </a:rPr>
            </a:br>
            <a:r>
              <a:rPr lang="it-IT" sz="1100" b="0" dirty="0">
                <a:effectLst/>
                <a:latin typeface="Consolas" panose="020B0609020204030204" pitchFamily="49" charset="0"/>
              </a:rPr>
              <a:t>    for(</a:t>
            </a:r>
            <a:r>
              <a:rPr lang="it-IT" sz="1100" b="0" dirty="0" err="1">
                <a:effectLst/>
                <a:latin typeface="Consolas" panose="020B0609020204030204" pitchFamily="49" charset="0"/>
              </a:rPr>
              <a:t>const</a:t>
            </a:r>
            <a:r>
              <a:rPr lang="it-IT" sz="1100" b="0" dirty="0">
                <a:effectLst/>
                <a:latin typeface="Consolas" panose="020B0609020204030204" pitchFamily="49" charset="0"/>
              </a:rPr>
              <a:t> film of </a:t>
            </a:r>
            <a:r>
              <a:rPr lang="it-IT" sz="1100" b="0" dirty="0" err="1">
                <a:effectLst/>
                <a:latin typeface="Consolas" panose="020B0609020204030204" pitchFamily="49" charset="0"/>
              </a:rPr>
              <a:t>films</a:t>
            </a:r>
            <a:r>
              <a:rPr lang="it-IT" sz="1100" b="0" dirty="0">
                <a:effectLst/>
                <a:latin typeface="Consolas" panose="020B0609020204030204" pitchFamily="49" charset="0"/>
              </a:rPr>
              <a:t>){</a:t>
            </a:r>
          </a:p>
          <a:p>
            <a:r>
              <a:rPr lang="it-IT" sz="1100" b="0" dirty="0">
                <a:effectLst/>
                <a:latin typeface="Consolas" panose="020B0609020204030204" pitchFamily="49" charset="0"/>
              </a:rPr>
              <a:t>        if(</a:t>
            </a:r>
            <a:r>
              <a:rPr lang="it-IT" sz="1100" b="0" dirty="0" err="1">
                <a:effectLst/>
                <a:latin typeface="Consolas" panose="020B0609020204030204" pitchFamily="49" charset="0"/>
              </a:rPr>
              <a:t>film.textContent</a:t>
            </a:r>
            <a:r>
              <a:rPr lang="it-IT" sz="1100" b="0" dirty="0">
                <a:effectLst/>
                <a:latin typeface="Consolas" panose="020B0609020204030204" pitchFamily="49" charset="0"/>
              </a:rPr>
              <a:t> === </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icon</a:t>
            </a:r>
            <a:r>
              <a:rPr lang="it-IT" sz="1100" b="0" dirty="0">
                <a:effectLst/>
                <a:latin typeface="Consolas" panose="020B0609020204030204" pitchFamily="49" charset="0"/>
              </a:rPr>
              <a:t> = </a:t>
            </a:r>
            <a:r>
              <a:rPr lang="it-IT" sz="1100" b="0" dirty="0" err="1">
                <a:effectLst/>
                <a:latin typeface="Consolas" panose="020B0609020204030204" pitchFamily="49" charset="0"/>
              </a:rPr>
              <a:t>film.parentNode.querySelector</a:t>
            </a:r>
            <a:r>
              <a:rPr lang="it-IT" sz="1100" b="0" dirty="0">
                <a:effectLst/>
                <a:latin typeface="Consolas" panose="020B0609020204030204" pitchFamily="49" charset="0"/>
              </a:rPr>
              <a:t>('.</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icon.classList.add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unchecked</a:t>
            </a:r>
            <a:r>
              <a:rPr lang="it-IT" sz="1100" b="0" dirty="0">
                <a:effectLst/>
                <a:latin typeface="Consolas" panose="020B0609020204030204" pitchFamily="49" charset="0"/>
              </a:rPr>
              <a:t>');</a:t>
            </a:r>
          </a:p>
          <a:p>
            <a:r>
              <a:rPr lang="it-IT" sz="1100" b="0" dirty="0">
                <a:effectLst/>
                <a:latin typeface="Consolas" panose="020B0609020204030204" pitchFamily="49" charset="0"/>
              </a:rPr>
              <a:t>            break;</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p>
          <a:p>
            <a:endParaRPr lang="it-IT" sz="1100" dirty="0">
              <a:solidFill>
                <a:srgbClr val="BBBBBB"/>
              </a:solidFill>
              <a:latin typeface="Consolas" panose="020B0609020204030204" pitchFamily="49" charset="0"/>
            </a:endParaRPr>
          </a:p>
        </p:txBody>
      </p:sp>
    </p:spTree>
    <p:extLst>
      <p:ext uri="{BB962C8B-B14F-4D97-AF65-F5344CB8AC3E}">
        <p14:creationId xmlns:p14="http://schemas.microsoft.com/office/powerpoint/2010/main" val="191286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Sezione preferiti</a:t>
            </a:r>
          </a:p>
        </p:txBody>
      </p:sp>
      <p:pic>
        <p:nvPicPr>
          <p:cNvPr id="5" name="Immagine 4">
            <a:extLst>
              <a:ext uri="{FF2B5EF4-FFF2-40B4-BE49-F238E27FC236}">
                <a16:creationId xmlns:a16="http://schemas.microsoft.com/office/drawing/2014/main" id="{AF1293D3-A578-4878-B0FB-70EB0DC00864}"/>
              </a:ext>
            </a:extLst>
          </p:cNvPr>
          <p:cNvPicPr>
            <a:picLocks noChangeAspect="1"/>
          </p:cNvPicPr>
          <p:nvPr/>
        </p:nvPicPr>
        <p:blipFill rotWithShape="1">
          <a:blip r:embed="rId2">
            <a:extLst>
              <a:ext uri="{28A0092B-C50C-407E-A947-70E740481C1C}">
                <a14:useLocalDpi xmlns:a14="http://schemas.microsoft.com/office/drawing/2010/main" val="0"/>
              </a:ext>
            </a:extLst>
          </a:blip>
          <a:srcRect l="-1" t="9607" r="8153" b="20766"/>
          <a:stretch/>
        </p:blipFill>
        <p:spPr>
          <a:xfrm>
            <a:off x="5041907" y="10138"/>
            <a:ext cx="6138111" cy="1680876"/>
          </a:xfrm>
          <a:prstGeom prst="rect">
            <a:avLst/>
          </a:prstGeom>
        </p:spPr>
      </p:pic>
      <p:sp>
        <p:nvSpPr>
          <p:cNvPr id="6" name="CasellaDiTesto 5">
            <a:extLst>
              <a:ext uri="{FF2B5EF4-FFF2-40B4-BE49-F238E27FC236}">
                <a16:creationId xmlns:a16="http://schemas.microsoft.com/office/drawing/2014/main" id="{75352C6A-E72A-4C48-BA1E-00A24377FE2B}"/>
              </a:ext>
            </a:extLst>
          </p:cNvPr>
          <p:cNvSpPr txBox="1"/>
          <p:nvPr/>
        </p:nvSpPr>
        <p:spPr>
          <a:xfrm>
            <a:off x="4110397" y="2441669"/>
            <a:ext cx="8055709" cy="2123658"/>
          </a:xfrm>
          <a:prstGeom prst="rect">
            <a:avLst/>
          </a:prstGeom>
          <a:noFill/>
        </p:spPr>
        <p:txBody>
          <a:bodyPr wrap="square" rtlCol="0">
            <a:spAutoFit/>
          </a:bodyPr>
          <a:lstStyle/>
          <a:p>
            <a:endParaRPr lang="it-IT" sz="1200" dirty="0">
              <a:latin typeface="Consolas" panose="020B0609020204030204" pitchFamily="49" charset="0"/>
            </a:endParaRPr>
          </a:p>
          <a:p>
            <a:r>
              <a:rPr lang="it-IT" sz="1200" dirty="0">
                <a:latin typeface="Consolas" panose="020B0609020204030204" pitchFamily="49" charset="0"/>
              </a:rPr>
              <a:t>Quest’ultima funzione permette di eliminare l’intero box contenente locandina, icona e titolo dalla sezione dei preferiti quando viene cliccata l’icona dedicata alla </a:t>
            </a:r>
            <a:r>
              <a:rPr lang="it-IT" sz="1200" dirty="0" err="1">
                <a:latin typeface="Consolas" panose="020B0609020204030204" pitchFamily="49" charset="0"/>
              </a:rPr>
              <a:t>rimozone</a:t>
            </a:r>
            <a:r>
              <a:rPr lang="it-IT" sz="1200" dirty="0">
                <a:latin typeface="Consolas" panose="020B0609020204030204" pitchFamily="49" charset="0"/>
              </a:rPr>
              <a:t>. Viene anche effettuato un controllo sul vettore </a:t>
            </a:r>
            <a:r>
              <a:rPr lang="it-IT" sz="1200" dirty="0" err="1">
                <a:latin typeface="Consolas" panose="020B0609020204030204" pitchFamily="49" charset="0"/>
              </a:rPr>
              <a:t>favourites</a:t>
            </a:r>
            <a:r>
              <a:rPr lang="it-IT" sz="1200" dirty="0">
                <a:latin typeface="Consolas" panose="020B0609020204030204" pitchFamily="49" charset="0"/>
              </a:rPr>
              <a:t> verificando che questo non si svuoti del tutto. In caso questo </a:t>
            </a:r>
            <a:r>
              <a:rPr lang="it-IT" sz="1200" dirty="0" err="1">
                <a:latin typeface="Consolas" panose="020B0609020204030204" pitchFamily="49" charset="0"/>
              </a:rPr>
              <a:t>vengna</a:t>
            </a:r>
            <a:r>
              <a:rPr lang="it-IT" sz="1200" dirty="0">
                <a:latin typeface="Consolas" panose="020B0609020204030204" pitchFamily="49" charset="0"/>
              </a:rPr>
              <a:t> del tutto svuotato la sezione dei preferiti viene nascosta. Per eliminare un film dalla sezione dei preferiti ho usato il metodo </a:t>
            </a:r>
            <a:r>
              <a:rPr lang="it-IT" sz="1200" dirty="0" err="1">
                <a:latin typeface="Consolas" panose="020B0609020204030204" pitchFamily="49" charset="0"/>
              </a:rPr>
              <a:t>splice</a:t>
            </a:r>
            <a:r>
              <a:rPr lang="it-IT" sz="1200" dirty="0">
                <a:latin typeface="Consolas" panose="020B0609020204030204" pitchFamily="49" charset="0"/>
              </a:rPr>
              <a:t> che permette di rimuovere un certo numero di elementi a partire da un indice. Quindi ho ricavato l’indice del titolo del film corrispondente al box in cui si </a:t>
            </a:r>
            <a:r>
              <a:rPr lang="it-IT" sz="1200" dirty="0" err="1">
                <a:latin typeface="Consolas" panose="020B0609020204030204" pitchFamily="49" charset="0"/>
              </a:rPr>
              <a:t>e’</a:t>
            </a:r>
            <a:r>
              <a:rPr lang="it-IT" sz="1200" dirty="0">
                <a:latin typeface="Consolas" panose="020B0609020204030204" pitchFamily="49" charset="0"/>
              </a:rPr>
              <a:t> premuta l’icona della rimozione, tramite </a:t>
            </a:r>
            <a:r>
              <a:rPr lang="it-IT" sz="1200" dirty="0" err="1">
                <a:latin typeface="Consolas" panose="020B0609020204030204" pitchFamily="49" charset="0"/>
              </a:rPr>
              <a:t>indexOf</a:t>
            </a:r>
            <a:r>
              <a:rPr lang="it-IT" sz="1200" dirty="0">
                <a:latin typeface="Consolas" panose="020B0609020204030204" pitchFamily="49" charset="0"/>
              </a:rPr>
              <a:t>(</a:t>
            </a:r>
            <a:r>
              <a:rPr lang="it-IT" sz="1200" dirty="0" err="1">
                <a:latin typeface="Consolas" panose="020B0609020204030204" pitchFamily="49" charset="0"/>
              </a:rPr>
              <a:t>title.textContent</a:t>
            </a:r>
            <a:r>
              <a:rPr lang="it-IT" sz="1200" dirty="0">
                <a:latin typeface="Consolas" panose="020B0609020204030204" pitchFamily="49" charset="0"/>
              </a:rPr>
              <a:t>) e quindi ho chiamato </a:t>
            </a:r>
            <a:r>
              <a:rPr lang="it-IT" sz="1200" dirty="0" err="1">
                <a:latin typeface="Consolas" panose="020B0609020204030204" pitchFamily="49" charset="0"/>
              </a:rPr>
              <a:t>splice</a:t>
            </a:r>
            <a:r>
              <a:rPr lang="it-IT" sz="1200" dirty="0">
                <a:latin typeface="Consolas" panose="020B0609020204030204" pitchFamily="49" charset="0"/>
              </a:rPr>
              <a:t> sul vettore </a:t>
            </a:r>
            <a:r>
              <a:rPr lang="it-IT" sz="1200" dirty="0" err="1">
                <a:latin typeface="Consolas" panose="020B0609020204030204" pitchFamily="49" charset="0"/>
              </a:rPr>
              <a:t>favourites</a:t>
            </a:r>
            <a:r>
              <a:rPr lang="it-IT" sz="1200" dirty="0">
                <a:latin typeface="Consolas" panose="020B0609020204030204" pitchFamily="49" charset="0"/>
              </a:rPr>
              <a:t>. </a:t>
            </a:r>
          </a:p>
          <a:p>
            <a:r>
              <a:rPr lang="it-IT" sz="1200" dirty="0">
                <a:latin typeface="Consolas" panose="020B0609020204030204" pitchFamily="49" charset="0"/>
              </a:rPr>
              <a:t>La funzione inoltre ripristina la classe ‘</a:t>
            </a:r>
            <a:r>
              <a:rPr lang="it-IT" sz="1200" dirty="0" err="1">
                <a:latin typeface="Consolas" panose="020B0609020204030204" pitchFamily="49" charset="0"/>
              </a:rPr>
              <a:t>unchecked</a:t>
            </a:r>
            <a:r>
              <a:rPr lang="it-IT" sz="1200" dirty="0">
                <a:latin typeface="Consolas" panose="020B0609020204030204" pitchFamily="49" charset="0"/>
              </a:rPr>
              <a:t>’ sull’icona del box del film (nella sezione generale) corrispondente al titolo deselezionato.</a:t>
            </a:r>
          </a:p>
        </p:txBody>
      </p:sp>
    </p:spTree>
    <p:extLst>
      <p:ext uri="{BB962C8B-B14F-4D97-AF65-F5344CB8AC3E}">
        <p14:creationId xmlns:p14="http://schemas.microsoft.com/office/powerpoint/2010/main" val="108352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7588" y="1177830"/>
            <a:ext cx="3642808" cy="3387497"/>
          </a:xfrm>
        </p:spPr>
        <p:txBody>
          <a:bodyPr anchor="b">
            <a:normAutofit/>
          </a:bodyPr>
          <a:lstStyle/>
          <a:p>
            <a:r>
              <a:rPr lang="it-IT" sz="4000" dirty="0">
                <a:solidFill>
                  <a:srgbClr val="FFFFFF"/>
                </a:solidFill>
              </a:rPr>
              <a:t>CODICE JAVASCRIPT COMPLETO</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110396" y="10138"/>
            <a:ext cx="8055709" cy="6894195"/>
          </a:xfrm>
          <a:prstGeom prst="rect">
            <a:avLst/>
          </a:prstGeom>
          <a:noFill/>
        </p:spPr>
        <p:txBody>
          <a:bodyPr wrap="square" rtlCol="0">
            <a:spAutoFit/>
          </a:bodyPr>
          <a:lstStyle/>
          <a:p>
            <a:r>
              <a:rPr lang="it-IT" sz="1200" b="1" dirty="0">
                <a:latin typeface="Consolas" panose="020B0609020204030204" pitchFamily="49" charset="0"/>
              </a:rPr>
              <a:t>File script.js</a:t>
            </a:r>
          </a:p>
          <a:p>
            <a:br>
              <a:rPr lang="it-IT" sz="1100" b="0" dirty="0">
                <a:effectLst/>
                <a:latin typeface="Consolas" panose="020B0609020204030204" pitchFamily="49" charset="0"/>
              </a:rPr>
            </a:br>
            <a:r>
              <a:rPr lang="it-IT" sz="1100" b="0" dirty="0" err="1">
                <a:effectLst/>
                <a:latin typeface="Consolas" panose="020B0609020204030204" pitchFamily="49" charset="0"/>
              </a:rPr>
              <a:t>function</a:t>
            </a:r>
            <a:r>
              <a:rPr lang="it-IT" sz="1100" b="0" dirty="0">
                <a:effectLst/>
                <a:latin typeface="Consolas" panose="020B0609020204030204" pitchFamily="49" charset="0"/>
              </a:rPr>
              <a:t> show(</a:t>
            </a:r>
            <a:r>
              <a:rPr lang="it-IT" sz="1100" b="0" i="1" dirty="0">
                <a:effectLst/>
                <a:latin typeface="Consolas" panose="020B0609020204030204" pitchFamily="49" charset="0"/>
              </a:rPr>
              <a:t>event</a:t>
            </a:r>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elem</a:t>
            </a:r>
            <a:r>
              <a:rPr lang="it-IT" sz="1100" b="0" dirty="0">
                <a:effectLst/>
                <a:latin typeface="Consolas" panose="020B0609020204030204" pitchFamily="49" charset="0"/>
              </a:rPr>
              <a:t>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elem.textContent</a:t>
            </a:r>
            <a:r>
              <a:rPr lang="it-IT" sz="1100" b="0" dirty="0">
                <a:effectLst/>
                <a:latin typeface="Consolas" panose="020B0609020204030204" pitchFamily="49" charset="0"/>
              </a:rPr>
              <a:t> = </a:t>
            </a:r>
            <a:r>
              <a:rPr lang="it-IT" sz="1100" b="0" dirty="0" err="1">
                <a:effectLst/>
                <a:latin typeface="Consolas" panose="020B0609020204030204" pitchFamily="49" charset="0"/>
              </a:rPr>
              <a:t>elem.textContent</a:t>
            </a:r>
            <a:r>
              <a:rPr lang="it-IT" sz="1100" b="0" dirty="0">
                <a:effectLst/>
                <a:latin typeface="Consolas" panose="020B0609020204030204" pitchFamily="49" charset="0"/>
              </a:rPr>
              <a:t> == "Visualizza meno dettagli" ? "Visualizza più dettagli" : "Visualizza meno dettagli";</a:t>
            </a:r>
          </a:p>
          <a:p>
            <a:r>
              <a:rPr lang="it-IT" sz="1100" b="0" dirty="0">
                <a:effectLst/>
                <a:latin typeface="Consolas" panose="020B0609020204030204" pitchFamily="49" charset="0"/>
              </a:rPr>
              <a:t>    </a:t>
            </a:r>
            <a:r>
              <a:rPr lang="it-IT" sz="1100" b="0" dirty="0" err="1">
                <a:effectLst/>
                <a:latin typeface="Consolas" panose="020B0609020204030204" pitchFamily="49" charset="0"/>
              </a:rPr>
              <a:t>elem.parentNode.querySelector</a:t>
            </a:r>
            <a:r>
              <a:rPr lang="it-IT" sz="1100" b="0" dirty="0">
                <a:effectLst/>
                <a:latin typeface="Consolas" panose="020B0609020204030204" pitchFamily="49" charset="0"/>
              </a:rPr>
              <a:t>('p').</a:t>
            </a:r>
            <a:r>
              <a:rPr lang="it-IT" sz="1100" b="0" dirty="0" err="1">
                <a:effectLst/>
                <a:latin typeface="Consolas" panose="020B0609020204030204" pitchFamily="49" charset="0"/>
              </a:rPr>
              <a:t>classList.toggle</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function</a:t>
            </a:r>
            <a:r>
              <a:rPr lang="it-IT" sz="1100" b="0" dirty="0">
                <a:effectLst/>
                <a:latin typeface="Consolas" panose="020B0609020204030204" pitchFamily="49" charset="0"/>
              </a:rPr>
              <a:t> </a:t>
            </a:r>
            <a:r>
              <a:rPr lang="it-IT" sz="1100" b="0" dirty="0" err="1">
                <a:effectLst/>
                <a:latin typeface="Consolas" panose="020B0609020204030204" pitchFamily="49" charset="0"/>
              </a:rPr>
              <a:t>searchLetter</a:t>
            </a:r>
            <a:r>
              <a:rPr lang="it-IT" sz="1100" b="0" dirty="0">
                <a:effectLst/>
                <a:latin typeface="Consolas" panose="020B0609020204030204" pitchFamily="49" charset="0"/>
              </a:rPr>
              <a:t>(</a:t>
            </a:r>
            <a:r>
              <a:rPr lang="it-IT" sz="1100" b="0" i="1" dirty="0">
                <a:effectLst/>
                <a:latin typeface="Consolas" panose="020B0609020204030204" pitchFamily="49" charset="0"/>
              </a:rPr>
              <a:t>event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barra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movies = </a:t>
            </a:r>
            <a:r>
              <a:rPr lang="it-IT" sz="1100" b="0" dirty="0" err="1">
                <a:effectLst/>
                <a:latin typeface="Consolas" panose="020B0609020204030204" pitchFamily="49" charset="0"/>
              </a:rPr>
              <a:t>container.querySelectorAll</a:t>
            </a: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 </a:t>
            </a:r>
            <a:r>
              <a:rPr lang="it-IT" sz="1100" b="0" i="1" dirty="0">
                <a:effectLst/>
                <a:latin typeface="Consolas" panose="020B0609020204030204" pitchFamily="49" charset="0"/>
              </a:rPr>
              <a:t>// container = #mainblock</a:t>
            </a:r>
            <a:endParaRPr lang="it-IT" sz="1100" b="0" dirty="0">
              <a:effectLst/>
              <a:latin typeface="Consolas" panose="020B0609020204030204" pitchFamily="49" charset="0"/>
            </a:endParaRPr>
          </a:p>
          <a:p>
            <a:br>
              <a:rPr lang="it-IT" sz="1100" b="0" dirty="0">
                <a:effectLst/>
                <a:latin typeface="Consolas" panose="020B0609020204030204" pitchFamily="49" charset="0"/>
              </a:rPr>
            </a:br>
            <a:r>
              <a:rPr lang="it-IT" sz="1100" b="0" dirty="0">
                <a:effectLst/>
                <a:latin typeface="Consolas" panose="020B0609020204030204" pitchFamily="49" charset="0"/>
              </a:rPr>
              <a:t>    for(</a:t>
            </a:r>
            <a:r>
              <a:rPr lang="it-IT" sz="1100" b="0" dirty="0" err="1">
                <a:effectLst/>
                <a:latin typeface="Consolas" panose="020B0609020204030204" pitchFamily="49" charset="0"/>
              </a:rPr>
              <a:t>const</a:t>
            </a:r>
            <a:r>
              <a:rPr lang="it-IT" sz="1100" b="0" dirty="0">
                <a:effectLst/>
                <a:latin typeface="Consolas" panose="020B0609020204030204" pitchFamily="49" charset="0"/>
              </a:rPr>
              <a:t> movie of movies){</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title</a:t>
            </a:r>
            <a:r>
              <a:rPr lang="it-IT" sz="1100" b="0" dirty="0">
                <a:effectLst/>
                <a:latin typeface="Consolas" panose="020B0609020204030204" pitchFamily="49" charset="0"/>
              </a:rPr>
              <a:t> = </a:t>
            </a:r>
            <a:r>
              <a:rPr lang="it-IT" sz="1100" b="0" dirty="0" err="1">
                <a:effectLst/>
                <a:latin typeface="Consolas" panose="020B0609020204030204" pitchFamily="49" charset="0"/>
              </a:rPr>
              <a:t>movie.querySelector</a:t>
            </a:r>
            <a:r>
              <a:rPr lang="it-IT" sz="1100" b="0" dirty="0">
                <a:effectLst/>
                <a:latin typeface="Consolas" panose="020B0609020204030204" pitchFamily="49" charset="0"/>
              </a:rPr>
              <a:t>('h3');</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text = (</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r>
              <a:rPr lang="it-IT" sz="1100" b="0" dirty="0" err="1">
                <a:effectLst/>
                <a:latin typeface="Consolas" panose="020B0609020204030204" pitchFamily="49" charset="0"/>
              </a:rPr>
              <a:t>toUpperCase</a:t>
            </a:r>
            <a:r>
              <a:rPr lang="it-IT" sz="1100" b="0" dirty="0">
                <a:effectLst/>
                <a:latin typeface="Consolas" panose="020B0609020204030204" pitchFamily="49" charset="0"/>
              </a:rPr>
              <a:t>();</a:t>
            </a:r>
          </a:p>
          <a:p>
            <a:r>
              <a:rPr lang="it-IT" sz="1100" b="0" dirty="0">
                <a:effectLst/>
                <a:latin typeface="Consolas" panose="020B0609020204030204" pitchFamily="49" charset="0"/>
              </a:rPr>
              <a:t>        if(</a:t>
            </a:r>
            <a:r>
              <a:rPr lang="it-IT" sz="1100" b="0" dirty="0" err="1">
                <a:effectLst/>
                <a:latin typeface="Consolas" panose="020B0609020204030204" pitchFamily="49" charset="0"/>
              </a:rPr>
              <a:t>text.search</a:t>
            </a:r>
            <a:r>
              <a:rPr lang="it-IT" sz="1100" b="0" dirty="0">
                <a:effectLst/>
                <a:latin typeface="Consolas" panose="020B0609020204030204" pitchFamily="49" charset="0"/>
              </a:rPr>
              <a:t>((</a:t>
            </a:r>
            <a:r>
              <a:rPr lang="it-IT" sz="1100" b="0" dirty="0" err="1">
                <a:effectLst/>
                <a:latin typeface="Consolas" panose="020B0609020204030204" pitchFamily="49" charset="0"/>
              </a:rPr>
              <a:t>barra.value</a:t>
            </a:r>
            <a:r>
              <a:rPr lang="it-IT" sz="1100" b="0" dirty="0">
                <a:effectLst/>
                <a:latin typeface="Consolas" panose="020B0609020204030204" pitchFamily="49" charset="0"/>
              </a:rPr>
              <a:t>).</a:t>
            </a:r>
            <a:r>
              <a:rPr lang="it-IT" sz="1100" b="0" dirty="0" err="1">
                <a:effectLst/>
                <a:latin typeface="Consolas" panose="020B0609020204030204" pitchFamily="49" charset="0"/>
              </a:rPr>
              <a:t>toUpperCase</a:t>
            </a:r>
            <a:r>
              <a:rPr lang="it-IT" sz="1100" b="0" dirty="0">
                <a:effectLst/>
                <a:latin typeface="Consolas" panose="020B0609020204030204" pitchFamily="49" charset="0"/>
              </a:rPr>
              <a:t>())!== -1){</a:t>
            </a:r>
          </a:p>
          <a:p>
            <a:r>
              <a:rPr lang="it-IT" sz="1100" b="0" dirty="0">
                <a:effectLst/>
                <a:latin typeface="Consolas" panose="020B0609020204030204" pitchFamily="49" charset="0"/>
              </a:rPr>
              <a:t>            </a:t>
            </a:r>
            <a:r>
              <a:rPr lang="it-IT" sz="1100" b="0" dirty="0" err="1">
                <a:effectLst/>
                <a:latin typeface="Consolas" panose="020B0609020204030204" pitchFamily="49" charset="0"/>
              </a:rPr>
              <a:t>movie.classList.remove</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else{</a:t>
            </a:r>
          </a:p>
          <a:p>
            <a:r>
              <a:rPr lang="it-IT" sz="1100" b="0" dirty="0">
                <a:effectLst/>
                <a:latin typeface="Consolas" panose="020B0609020204030204" pitchFamily="49" charset="0"/>
              </a:rPr>
              <a:t>            </a:t>
            </a:r>
            <a:r>
              <a:rPr lang="it-IT" sz="1100" b="0" dirty="0" err="1">
                <a:effectLst/>
                <a:latin typeface="Consolas" panose="020B0609020204030204" pitchFamily="49" charset="0"/>
              </a:rPr>
              <a:t>movie.classList.add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mainPref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document.querySelector</a:t>
            </a:r>
            <a:r>
              <a:rPr lang="it-IT" sz="1100" b="0" dirty="0">
                <a:effectLst/>
                <a:latin typeface="Consolas" panose="020B0609020204030204" pitchFamily="49" charset="0"/>
              </a:rPr>
              <a:t>('#preferiti');</a:t>
            </a:r>
          </a:p>
          <a:p>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buy</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a:t>
            </a:r>
          </a:p>
          <a:p>
            <a:r>
              <a:rPr lang="it-IT" sz="1100" b="0" dirty="0" err="1">
                <a:effectLst/>
                <a:latin typeface="Consolas" panose="020B0609020204030204" pitchFamily="49" charset="0"/>
              </a:rPr>
              <a:t>buy.textContent</a:t>
            </a:r>
            <a:r>
              <a:rPr lang="it-IT" sz="1100" b="0" dirty="0">
                <a:effectLst/>
                <a:latin typeface="Consolas" panose="020B0609020204030204" pitchFamily="49" charset="0"/>
              </a:rPr>
              <a:t> = 'Clicca qui per comprare i biglietti';</a:t>
            </a:r>
          </a:p>
          <a:p>
            <a:r>
              <a:rPr lang="it-IT" sz="1100" b="0" dirty="0" err="1">
                <a:effectLst/>
                <a:latin typeface="Consolas" panose="020B0609020204030204" pitchFamily="49" charset="0"/>
              </a:rPr>
              <a:t>mainPref.appendChild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buy</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favourites</a:t>
            </a:r>
            <a:r>
              <a:rPr lang="it-IT" sz="1100" b="0" dirty="0">
                <a:effectLst/>
                <a:latin typeface="Consolas" panose="020B0609020204030204" pitchFamily="49" charset="0"/>
              </a:rPr>
              <a:t> = [];</a:t>
            </a:r>
          </a:p>
          <a:p>
            <a:br>
              <a:rPr lang="it-IT" sz="1100" b="0" dirty="0">
                <a:effectLst/>
                <a:latin typeface="Consolas" panose="020B0609020204030204" pitchFamily="49" charset="0"/>
              </a:rPr>
            </a:br>
            <a:r>
              <a:rPr lang="it-IT" sz="1100" b="0" dirty="0" err="1">
                <a:effectLst/>
                <a:latin typeface="Consolas" panose="020B0609020204030204" pitchFamily="49" charset="0"/>
              </a:rPr>
              <a:t>function</a:t>
            </a:r>
            <a:r>
              <a:rPr lang="it-IT" sz="1100" b="0" dirty="0">
                <a:effectLst/>
                <a:latin typeface="Consolas" panose="020B0609020204030204" pitchFamily="49" charset="0"/>
              </a:rPr>
              <a:t> </a:t>
            </a:r>
            <a:r>
              <a:rPr lang="it-IT" sz="1100" b="0" dirty="0" err="1">
                <a:effectLst/>
                <a:latin typeface="Consolas" panose="020B0609020204030204" pitchFamily="49" charset="0"/>
              </a:rPr>
              <a:t>addPreff</a:t>
            </a:r>
            <a:r>
              <a:rPr lang="it-IT" sz="1100" b="0" dirty="0">
                <a:effectLst/>
                <a:latin typeface="Consolas" panose="020B0609020204030204" pitchFamily="49" charset="0"/>
              </a:rPr>
              <a:t>(</a:t>
            </a:r>
            <a:r>
              <a:rPr lang="it-IT" sz="1100" b="0" i="1" dirty="0">
                <a:effectLst/>
                <a:latin typeface="Consolas" panose="020B0609020204030204" pitchFamily="49" charset="0"/>
              </a:rPr>
              <a:t>event</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.currentTarget.classList.remove</a:t>
            </a:r>
            <a:r>
              <a:rPr lang="it-IT" sz="1100" b="0" dirty="0">
                <a:effectLst/>
                <a:latin typeface="Consolas" panose="020B0609020204030204" pitchFamily="49" charset="0"/>
              </a:rPr>
              <a:t>('</a:t>
            </a:r>
            <a:r>
              <a:rPr lang="it-IT" sz="1100" b="0" dirty="0" err="1">
                <a:effectLst/>
                <a:latin typeface="Consolas" panose="020B0609020204030204" pitchFamily="49" charset="0"/>
              </a:rPr>
              <a:t>unchecked</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film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.currentTarget.parentNode</a:t>
            </a:r>
            <a:r>
              <a:rPr lang="it-IT" sz="1100" b="0" dirty="0">
                <a:effectLst/>
                <a:latin typeface="Consolas" panose="020B0609020204030204" pitchFamily="49" charset="0"/>
              </a:rPr>
              <a:t>; </a:t>
            </a:r>
            <a:r>
              <a:rPr lang="it-IT" sz="1100" b="0" i="1" dirty="0">
                <a:effectLst/>
                <a:latin typeface="Consolas" panose="020B0609020204030204" pitchFamily="49" charset="0"/>
              </a:rPr>
              <a:t>// film </a:t>
            </a:r>
            <a:r>
              <a:rPr lang="it-IT" sz="1100" b="0" i="1" dirty="0" err="1">
                <a:effectLst/>
                <a:latin typeface="Consolas" panose="020B0609020204030204" pitchFamily="49" charset="0"/>
              </a:rPr>
              <a:t>e'</a:t>
            </a:r>
            <a:r>
              <a:rPr lang="it-IT" sz="1100" b="0" i="1" dirty="0">
                <a:effectLst/>
                <a:latin typeface="Consolas" panose="020B0609020204030204" pitchFamily="49" charset="0"/>
              </a:rPr>
              <a:t> tutto il blocco immagine , icona, titolo, regista, visualizza dettagli</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title</a:t>
            </a:r>
            <a:r>
              <a:rPr lang="it-IT" sz="1100" b="0" dirty="0">
                <a:effectLst/>
                <a:latin typeface="Consolas" panose="020B0609020204030204" pitchFamily="49" charset="0"/>
              </a:rPr>
              <a:t> = </a:t>
            </a:r>
            <a:r>
              <a:rPr lang="it-IT" sz="1100" b="0" dirty="0" err="1">
                <a:effectLst/>
                <a:latin typeface="Consolas" panose="020B0609020204030204" pitchFamily="49" charset="0"/>
              </a:rPr>
              <a:t>film.querySelector</a:t>
            </a:r>
            <a:r>
              <a:rPr lang="it-IT" sz="1100" b="0" dirty="0">
                <a:effectLst/>
                <a:latin typeface="Consolas" panose="020B0609020204030204" pitchFamily="49" charset="0"/>
              </a:rPr>
              <a:t>('h3');</a:t>
            </a:r>
          </a:p>
          <a:p>
            <a:endParaRPr lang="it-IT" sz="1100" b="0" dirty="0">
              <a:effectLst/>
              <a:latin typeface="Consolas" panose="020B0609020204030204" pitchFamily="49" charset="0"/>
            </a:endParaRPr>
          </a:p>
          <a:p>
            <a:endParaRPr lang="it-IT" sz="12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89762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7588" y="1177830"/>
            <a:ext cx="3642808" cy="3387497"/>
          </a:xfrm>
        </p:spPr>
        <p:txBody>
          <a:bodyPr anchor="b">
            <a:normAutofit/>
          </a:bodyPr>
          <a:lstStyle/>
          <a:p>
            <a:r>
              <a:rPr lang="it-IT" sz="4000" dirty="0">
                <a:solidFill>
                  <a:srgbClr val="FFFFFF"/>
                </a:solidFill>
              </a:rPr>
              <a:t>CODICE JAVASCRIPT COMPLETO</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110396" y="10138"/>
            <a:ext cx="8055709" cy="6694140"/>
          </a:xfrm>
          <a:prstGeom prst="rect">
            <a:avLst/>
          </a:prstGeom>
          <a:noFill/>
        </p:spPr>
        <p:txBody>
          <a:bodyPr wrap="square" rtlCol="0">
            <a:spAutoFit/>
          </a:bodyPr>
          <a:lstStyle/>
          <a:p>
            <a:br>
              <a:rPr lang="it-IT" sz="1100" b="0" dirty="0">
                <a:effectLst/>
                <a:latin typeface="Consolas" panose="020B0609020204030204" pitchFamily="49" charset="0"/>
              </a:rPr>
            </a:br>
            <a:r>
              <a:rPr lang="it-IT" sz="1100" b="0" dirty="0">
                <a:effectLst/>
                <a:latin typeface="Consolas" panose="020B0609020204030204" pitchFamily="49" charset="0"/>
              </a:rPr>
              <a:t>    if(!</a:t>
            </a:r>
            <a:r>
              <a:rPr lang="it-IT" sz="1100" b="0" dirty="0" err="1">
                <a:effectLst/>
                <a:latin typeface="Consolas" panose="020B0609020204030204" pitchFamily="49" charset="0"/>
              </a:rPr>
              <a:t>favourites.includes</a:t>
            </a:r>
            <a:r>
              <a:rPr lang="it-IT" sz="1100" b="0" dirty="0">
                <a:effectLst/>
                <a:latin typeface="Consolas" panose="020B0609020204030204" pitchFamily="49" charset="0"/>
              </a:rPr>
              <a:t>(</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favourites.push</a:t>
            </a:r>
            <a:r>
              <a:rPr lang="it-IT" sz="1100" b="0" dirty="0">
                <a:effectLst/>
                <a:latin typeface="Consolas" panose="020B0609020204030204" pitchFamily="49" charset="0"/>
              </a:rPr>
              <a:t>(</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images = </a:t>
            </a:r>
            <a:r>
              <a:rPr lang="it-IT" sz="1100" b="0" dirty="0" err="1">
                <a:effectLst/>
                <a:latin typeface="Consolas" panose="020B0609020204030204" pitchFamily="49" charset="0"/>
              </a:rPr>
              <a:t>film.querySelectorAll</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i="1" dirty="0">
                <a:effectLst/>
                <a:latin typeface="Consolas" panose="020B0609020204030204" pitchFamily="49" charset="0"/>
              </a:rPr>
              <a:t>/* la </a:t>
            </a:r>
            <a:r>
              <a:rPr lang="it-IT" sz="1100" b="0" i="1" dirty="0" err="1">
                <a:effectLst/>
                <a:latin typeface="Consolas" panose="020B0609020204030204" pitchFamily="49" charset="0"/>
              </a:rPr>
              <a:t>section</a:t>
            </a:r>
            <a:r>
              <a:rPr lang="it-IT" sz="1100" b="0" i="1" dirty="0">
                <a:effectLst/>
                <a:latin typeface="Consolas" panose="020B0609020204030204" pitchFamily="49" charset="0"/>
              </a:rPr>
              <a:t> al caricamento della pagine ha la classe </a:t>
            </a:r>
            <a:r>
              <a:rPr lang="it-IT" sz="1100" b="0" i="1" dirty="0" err="1">
                <a:effectLst/>
                <a:latin typeface="Consolas" panose="020B0609020204030204" pitchFamily="49" charset="0"/>
              </a:rPr>
              <a:t>hidden</a:t>
            </a:r>
            <a:r>
              <a:rPr lang="it-IT" sz="1100" b="0" i="1" dirty="0">
                <a:effectLst/>
                <a:latin typeface="Consolas" panose="020B0609020204030204" pitchFamily="49" charset="0"/>
              </a:rPr>
              <a:t> quindi , quando  si esegue </a:t>
            </a:r>
            <a:r>
              <a:rPr lang="it-IT" sz="1100" b="0" i="1" dirty="0" err="1">
                <a:effectLst/>
                <a:latin typeface="Consolas" panose="020B0609020204030204" pitchFamily="49" charset="0"/>
              </a:rPr>
              <a:t>addPreff</a:t>
            </a:r>
            <a:r>
              <a:rPr lang="it-IT" sz="1100" b="0" i="1" dirty="0">
                <a:effectLst/>
                <a:latin typeface="Consolas" panose="020B0609020204030204" pitchFamily="49" charset="0"/>
              </a:rPr>
              <a:t> </a:t>
            </a:r>
            <a:endParaRPr lang="it-IT" sz="1100" b="0" dirty="0">
              <a:effectLst/>
              <a:latin typeface="Consolas" panose="020B0609020204030204" pitchFamily="49" charset="0"/>
            </a:endParaRPr>
          </a:p>
          <a:p>
            <a:r>
              <a:rPr lang="it-IT" sz="1100" b="0" i="1" dirty="0">
                <a:effectLst/>
                <a:latin typeface="Consolas" panose="020B0609020204030204" pitchFamily="49" charset="0"/>
              </a:rPr>
              <a:t>        si controlla se stiamo effettuando il primo inserimento  e in caso affermativo, </a:t>
            </a:r>
            <a:endParaRPr lang="it-IT" sz="1100" b="0" dirty="0">
              <a:effectLst/>
              <a:latin typeface="Consolas" panose="020B0609020204030204" pitchFamily="49" charset="0"/>
            </a:endParaRPr>
          </a:p>
          <a:p>
            <a:r>
              <a:rPr lang="it-IT" sz="1100" b="0" i="1" dirty="0">
                <a:effectLst/>
                <a:latin typeface="Consolas" panose="020B0609020204030204" pitchFamily="49" charset="0"/>
              </a:rPr>
              <a:t>        si deve rimuovere la classe </a:t>
            </a:r>
            <a:r>
              <a:rPr lang="it-IT" sz="1100" b="0" i="1" dirty="0" err="1">
                <a:effectLst/>
                <a:latin typeface="Consolas" panose="020B0609020204030204" pitchFamily="49" charset="0"/>
              </a:rPr>
              <a:t>hidden</a:t>
            </a:r>
            <a:r>
              <a:rPr lang="it-IT" sz="1100" b="0" i="1" dirty="0">
                <a:effectLst/>
                <a:latin typeface="Consolas" panose="020B0609020204030204" pitchFamily="49" charset="0"/>
              </a:rPr>
              <a:t> dalla sezione #prefeirti per rendere la sezione visibile*/</a:t>
            </a:r>
            <a:endParaRPr lang="it-IT" sz="1100" b="0" dirty="0">
              <a:effectLst/>
              <a:latin typeface="Consolas" panose="020B0609020204030204" pitchFamily="49" charset="0"/>
            </a:endParaRPr>
          </a:p>
          <a:p>
            <a:r>
              <a:rPr lang="it-IT" sz="1100" b="0" dirty="0">
                <a:effectLst/>
                <a:latin typeface="Consolas" panose="020B0609020204030204" pitchFamily="49" charset="0"/>
              </a:rPr>
              <a:t>        if(</a:t>
            </a:r>
            <a:r>
              <a:rPr lang="it-IT" sz="1100" b="0" dirty="0" err="1">
                <a:effectLst/>
                <a:latin typeface="Consolas" panose="020B0609020204030204" pitchFamily="49" charset="0"/>
              </a:rPr>
              <a:t>favourites.length</a:t>
            </a:r>
            <a:r>
              <a:rPr lang="it-IT" sz="1100" b="0" dirty="0">
                <a:effectLst/>
                <a:latin typeface="Consolas" panose="020B0609020204030204" pitchFamily="49" charset="0"/>
              </a:rPr>
              <a:t> === 1){ </a:t>
            </a:r>
          </a:p>
          <a:p>
            <a:r>
              <a:rPr lang="it-IT" sz="1100" b="0" dirty="0">
                <a:effectLst/>
                <a:latin typeface="Consolas" panose="020B0609020204030204" pitchFamily="49" charset="0"/>
              </a:rPr>
              <a:t>            </a:t>
            </a:r>
            <a:r>
              <a:rPr lang="it-IT" sz="1100" b="0" dirty="0" err="1">
                <a:effectLst/>
                <a:latin typeface="Consolas" panose="020B0609020204030204" pitchFamily="49" charset="0"/>
              </a:rPr>
              <a:t>mainPref.classList.remove</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 </a:t>
            </a:r>
            <a:r>
              <a:rPr lang="it-IT" sz="1100" b="0" i="1" dirty="0">
                <a:effectLst/>
                <a:latin typeface="Consolas" panose="020B0609020204030204" pitchFamily="49" charset="0"/>
              </a:rPr>
              <a:t>// </a:t>
            </a:r>
            <a:r>
              <a:rPr lang="it-IT" sz="1100" b="0" i="1" dirty="0" err="1">
                <a:effectLst/>
                <a:latin typeface="Consolas" panose="020B0609020204030204" pitchFamily="49" charset="0"/>
              </a:rPr>
              <a:t>mainPref</a:t>
            </a:r>
            <a:r>
              <a:rPr lang="it-IT" sz="1100" b="0" i="1" dirty="0">
                <a:effectLst/>
                <a:latin typeface="Consolas" panose="020B0609020204030204" pitchFamily="49" charset="0"/>
              </a:rPr>
              <a:t> = #preferiti</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boxPref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mainPref.appendChild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boxPref</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imgPref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imgPref.src</a:t>
            </a:r>
            <a:r>
              <a:rPr lang="it-IT" sz="1100" b="0" dirty="0">
                <a:effectLst/>
                <a:latin typeface="Consolas" panose="020B0609020204030204" pitchFamily="49" charset="0"/>
              </a:rPr>
              <a:t> = images[0].</a:t>
            </a:r>
            <a:r>
              <a:rPr lang="it-IT" sz="1100" b="0" dirty="0" err="1">
                <a:effectLst/>
                <a:latin typeface="Consolas" panose="020B0609020204030204" pitchFamily="49" charset="0"/>
              </a:rPr>
              <a:t>src</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imgPref.classList.add</a:t>
            </a:r>
            <a:r>
              <a:rPr lang="it-IT" sz="1100" b="0" dirty="0">
                <a:effectLst/>
                <a:latin typeface="Consolas" panose="020B0609020204030204" pitchFamily="49" charset="0"/>
              </a:rPr>
              <a:t>('locandina');</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imgPref</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remove</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remove.src</a:t>
            </a:r>
            <a:r>
              <a:rPr lang="it-IT" sz="1100" b="0" dirty="0">
                <a:effectLst/>
                <a:latin typeface="Consolas" panose="020B0609020204030204" pitchFamily="49" charset="0"/>
              </a:rPr>
              <a:t> = "remove.png";</a:t>
            </a:r>
          </a:p>
          <a:p>
            <a:r>
              <a:rPr lang="it-IT" sz="1100" b="0" dirty="0">
                <a:effectLst/>
                <a:latin typeface="Consolas" panose="020B0609020204030204" pitchFamily="49" charset="0"/>
              </a:rPr>
              <a:t>        </a:t>
            </a:r>
            <a:r>
              <a:rPr lang="it-IT" sz="1100" b="0" dirty="0" err="1">
                <a:effectLst/>
                <a:latin typeface="Consolas" panose="020B0609020204030204" pitchFamily="49" charset="0"/>
              </a:rPr>
              <a:t>remove.classList.add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remove.addEventListener</a:t>
            </a:r>
            <a:r>
              <a:rPr lang="it-IT" sz="1100" b="0" dirty="0">
                <a:effectLst/>
                <a:latin typeface="Consolas" panose="020B0609020204030204" pitchFamily="49" charset="0"/>
              </a:rPr>
              <a:t>("click", </a:t>
            </a:r>
            <a:r>
              <a:rPr lang="it-IT" sz="1100" b="0" dirty="0" err="1">
                <a:effectLst/>
                <a:latin typeface="Consolas" panose="020B0609020204030204" pitchFamily="49" charset="0"/>
              </a:rPr>
              <a:t>removePreff</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remove</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('h3');</a:t>
            </a:r>
          </a:p>
          <a:p>
            <a:r>
              <a:rPr lang="it-IT" sz="1100" b="0" dirty="0">
                <a:effectLst/>
                <a:latin typeface="Consolas" panose="020B0609020204030204" pitchFamily="49" charset="0"/>
              </a:rPr>
              <a:t>        </a:t>
            </a:r>
            <a:r>
              <a:rPr lang="it-IT" sz="1100" b="0" dirty="0" err="1">
                <a:effectLst/>
                <a:latin typeface="Consolas" panose="020B0609020204030204" pitchFamily="49" charset="0"/>
              </a:rPr>
              <a:t>titPref.textContent</a:t>
            </a:r>
            <a:r>
              <a:rPr lang="it-IT" sz="1100" b="0" dirty="0">
                <a:effectLst/>
                <a:latin typeface="Consolas" panose="020B0609020204030204" pitchFamily="49" charset="0"/>
              </a:rPr>
              <a:t> = </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titPref</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function</a:t>
            </a:r>
            <a:r>
              <a:rPr lang="it-IT" sz="1100" b="0" dirty="0">
                <a:effectLst/>
                <a:latin typeface="Consolas" panose="020B0609020204030204" pitchFamily="49" charset="0"/>
              </a:rPr>
              <a:t> </a:t>
            </a:r>
            <a:r>
              <a:rPr lang="it-IT" sz="1100" b="0" dirty="0" err="1">
                <a:effectLst/>
                <a:latin typeface="Consolas" panose="020B0609020204030204" pitchFamily="49" charset="0"/>
              </a:rPr>
              <a:t>removePreff</a:t>
            </a:r>
            <a:r>
              <a:rPr lang="it-IT" sz="1100" b="0" dirty="0">
                <a:effectLst/>
                <a:latin typeface="Consolas" panose="020B0609020204030204" pitchFamily="49" charset="0"/>
              </a:rPr>
              <a:t>(</a:t>
            </a:r>
            <a:r>
              <a:rPr lang="it-IT" sz="1100" b="0" i="1" dirty="0">
                <a:effectLst/>
                <a:latin typeface="Consolas" panose="020B0609020204030204" pitchFamily="49" charset="0"/>
              </a:rPr>
              <a:t>event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boxFilmPref</a:t>
            </a:r>
            <a:r>
              <a:rPr lang="it-IT" sz="1100" b="0" dirty="0">
                <a:effectLst/>
                <a:latin typeface="Consolas" panose="020B0609020204030204" pitchFamily="49" charset="0"/>
              </a:rPr>
              <a:t>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.currentTarget.parentNode</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mainboxPr</a:t>
            </a:r>
            <a:r>
              <a:rPr lang="it-IT" sz="1100" b="0" dirty="0">
                <a:effectLst/>
                <a:latin typeface="Consolas" panose="020B0609020204030204" pitchFamily="49" charset="0"/>
              </a:rPr>
              <a:t> = </a:t>
            </a:r>
            <a:r>
              <a:rPr lang="it-IT" sz="1100" b="0" dirty="0" err="1">
                <a:effectLst/>
                <a:latin typeface="Consolas" panose="020B0609020204030204" pitchFamily="49" charset="0"/>
              </a:rPr>
              <a:t>boxFilmPref.parentNode</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boxFilmPref.remove</a:t>
            </a:r>
            <a:r>
              <a:rPr lang="it-IT" sz="1100" b="0" dirty="0">
                <a:effectLst/>
                <a:latin typeface="Consolas" panose="020B0609020204030204" pitchFamily="49" charset="0"/>
              </a:rPr>
              <a:t>(); </a:t>
            </a:r>
            <a:r>
              <a:rPr lang="it-IT" sz="1100" b="0" i="1" dirty="0">
                <a:effectLst/>
                <a:latin typeface="Consolas" panose="020B0609020204030204" pitchFamily="49" charset="0"/>
              </a:rPr>
              <a:t>// piuttosto che usare </a:t>
            </a:r>
            <a:r>
              <a:rPr lang="it-IT" sz="1100" b="0" i="1" dirty="0" err="1">
                <a:effectLst/>
                <a:latin typeface="Consolas" panose="020B0609020204030204" pitchFamily="49" charset="0"/>
              </a:rPr>
              <a:t>boxFilmPref.parentNode.removeChild</a:t>
            </a:r>
            <a:r>
              <a:rPr lang="it-IT" sz="1100" b="0" i="1" dirty="0">
                <a:effectLst/>
                <a:latin typeface="Consolas" panose="020B0609020204030204" pitchFamily="49" charset="0"/>
              </a:rPr>
              <a:t>(</a:t>
            </a:r>
            <a:r>
              <a:rPr lang="it-IT" sz="1100" b="0" i="1" dirty="0" err="1">
                <a:effectLst/>
                <a:latin typeface="Consolas" panose="020B0609020204030204" pitchFamily="49" charset="0"/>
              </a:rPr>
              <a:t>boxFilmPref</a:t>
            </a:r>
            <a:r>
              <a:rPr lang="it-IT" sz="1100" b="0" i="1" dirty="0">
                <a:effectLst/>
                <a:latin typeface="Consolas" panose="020B0609020204030204" pitchFamily="49" charset="0"/>
              </a:rPr>
              <a:t>)</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endParaRPr lang="it-IT" sz="12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424600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7588" y="1177830"/>
            <a:ext cx="3642808" cy="3387497"/>
          </a:xfrm>
        </p:spPr>
        <p:txBody>
          <a:bodyPr anchor="b">
            <a:normAutofit/>
          </a:bodyPr>
          <a:lstStyle/>
          <a:p>
            <a:r>
              <a:rPr lang="it-IT" sz="4000" dirty="0">
                <a:solidFill>
                  <a:srgbClr val="FFFFFF"/>
                </a:solidFill>
              </a:rPr>
              <a:t>CODICE JAVASCRIPT COMPLETO</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110396" y="10138"/>
            <a:ext cx="8055709" cy="6524863"/>
          </a:xfrm>
          <a:prstGeom prst="rect">
            <a:avLst/>
          </a:prstGeom>
          <a:noFill/>
        </p:spPr>
        <p:txBody>
          <a:bodyPr wrap="square" rtlCol="0">
            <a:spAutoFit/>
          </a:bodyPr>
          <a:lstStyle/>
          <a:p>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title</a:t>
            </a:r>
            <a:r>
              <a:rPr lang="it-IT" sz="1100" b="0" dirty="0">
                <a:effectLst/>
                <a:latin typeface="Consolas" panose="020B0609020204030204" pitchFamily="49" charset="0"/>
              </a:rPr>
              <a:t> = </a:t>
            </a:r>
            <a:r>
              <a:rPr lang="it-IT" sz="1100" b="0" dirty="0" err="1">
                <a:effectLst/>
                <a:latin typeface="Consolas" panose="020B0609020204030204" pitchFamily="49" charset="0"/>
              </a:rPr>
              <a:t>boxFilmPref.querySelector</a:t>
            </a:r>
            <a:r>
              <a:rPr lang="it-IT" sz="1100" b="0" dirty="0">
                <a:effectLst/>
                <a:latin typeface="Consolas" panose="020B0609020204030204" pitchFamily="49" charset="0"/>
              </a:rPr>
              <a:t>('h3');</a:t>
            </a:r>
          </a:p>
          <a:p>
            <a:r>
              <a:rPr lang="it-IT" sz="1100" b="0" dirty="0">
                <a:effectLst/>
                <a:latin typeface="Consolas" panose="020B0609020204030204" pitchFamily="49" charset="0"/>
              </a:rPr>
              <a:t>    </a:t>
            </a:r>
            <a:r>
              <a:rPr lang="it-IT" sz="1100" b="0" dirty="0" err="1">
                <a:effectLst/>
                <a:latin typeface="Consolas" panose="020B0609020204030204" pitchFamily="49" charset="0"/>
              </a:rPr>
              <a:t>favourites.splice</a:t>
            </a:r>
            <a:r>
              <a:rPr lang="it-IT" sz="1100" b="0" dirty="0">
                <a:effectLst/>
                <a:latin typeface="Consolas" panose="020B0609020204030204" pitchFamily="49" charset="0"/>
              </a:rPr>
              <a:t>(</a:t>
            </a:r>
            <a:r>
              <a:rPr lang="it-IT" sz="1100" b="0" dirty="0" err="1">
                <a:effectLst/>
                <a:latin typeface="Consolas" panose="020B0609020204030204" pitchFamily="49" charset="0"/>
              </a:rPr>
              <a:t>favourites.indexOf</a:t>
            </a:r>
            <a:r>
              <a:rPr lang="it-IT" sz="1100" b="0" dirty="0">
                <a:effectLst/>
                <a:latin typeface="Consolas" panose="020B0609020204030204" pitchFamily="49" charset="0"/>
              </a:rPr>
              <a:t>(</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 1); </a:t>
            </a:r>
          </a:p>
          <a:p>
            <a:br>
              <a:rPr lang="it-IT" sz="1100" b="0" dirty="0">
                <a:effectLst/>
                <a:latin typeface="Consolas" panose="020B0609020204030204" pitchFamily="49" charset="0"/>
              </a:rPr>
            </a:br>
            <a:r>
              <a:rPr lang="it-IT" sz="1100" b="0" dirty="0">
                <a:effectLst/>
                <a:latin typeface="Consolas" panose="020B0609020204030204" pitchFamily="49" charset="0"/>
              </a:rPr>
              <a:t>    if(</a:t>
            </a:r>
            <a:r>
              <a:rPr lang="it-IT" sz="1100" b="0" dirty="0" err="1">
                <a:effectLst/>
                <a:latin typeface="Consolas" panose="020B0609020204030204" pitchFamily="49" charset="0"/>
              </a:rPr>
              <a:t>favourites.length</a:t>
            </a:r>
            <a:r>
              <a:rPr lang="it-IT" sz="1100" b="0" dirty="0">
                <a:effectLst/>
                <a:latin typeface="Consolas" panose="020B0609020204030204" pitchFamily="49" charset="0"/>
              </a:rPr>
              <a:t> === 0){ </a:t>
            </a:r>
            <a:r>
              <a:rPr lang="it-IT" sz="1100" b="0" i="1" dirty="0">
                <a:effectLst/>
                <a:latin typeface="Consolas" panose="020B0609020204030204" pitchFamily="49" charset="0"/>
              </a:rPr>
              <a:t>// ad ogni rimozione controllo che </a:t>
            </a:r>
            <a:r>
              <a:rPr lang="it-IT" sz="1100" b="0" i="1" dirty="0" err="1">
                <a:effectLst/>
                <a:latin typeface="Consolas" panose="020B0609020204030204" pitchFamily="49" charset="0"/>
              </a:rPr>
              <a:t>favourites</a:t>
            </a:r>
            <a:r>
              <a:rPr lang="it-IT" sz="1100" b="0" i="1" dirty="0">
                <a:effectLst/>
                <a:latin typeface="Consolas" panose="020B0609020204030204" pitchFamily="49" charset="0"/>
              </a:rPr>
              <a:t> non si sia svuotato del tutto, quando si svuota tutto </a:t>
            </a:r>
            <a:r>
              <a:rPr lang="it-IT" sz="1100" b="0" i="1" dirty="0" err="1">
                <a:effectLst/>
                <a:latin typeface="Consolas" panose="020B0609020204030204" pitchFamily="49" charset="0"/>
              </a:rPr>
              <a:t>allara</a:t>
            </a:r>
            <a:r>
              <a:rPr lang="it-IT" sz="1100" b="0" i="1" dirty="0">
                <a:effectLst/>
                <a:latin typeface="Consolas" panose="020B0609020204030204" pitchFamily="49" charset="0"/>
              </a:rPr>
              <a:t> nascondo la </a:t>
            </a:r>
            <a:r>
              <a:rPr lang="it-IT" sz="1100" b="0" i="1" dirty="0" err="1">
                <a:effectLst/>
                <a:latin typeface="Consolas" panose="020B0609020204030204" pitchFamily="49" charset="0"/>
              </a:rPr>
              <a:t>sezioen</a:t>
            </a:r>
            <a:r>
              <a:rPr lang="it-IT" sz="1100" b="0" i="1" dirty="0">
                <a:effectLst/>
                <a:latin typeface="Consolas" panose="020B0609020204030204" pitchFamily="49" charset="0"/>
              </a:rPr>
              <a:t> #preferiti</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mainboxPr.classList.add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films</a:t>
            </a:r>
            <a:r>
              <a:rPr lang="it-IT" sz="1100" b="0" dirty="0">
                <a:effectLst/>
                <a:latin typeface="Consolas" panose="020B0609020204030204" pitchFamily="49" charset="0"/>
              </a:rPr>
              <a:t> = </a:t>
            </a:r>
            <a:r>
              <a:rPr lang="it-IT" sz="1100" b="0" dirty="0" err="1">
                <a:effectLst/>
                <a:latin typeface="Consolas" panose="020B0609020204030204" pitchFamily="49" charset="0"/>
              </a:rPr>
              <a:t>container.querySelectorAll</a:t>
            </a:r>
            <a:r>
              <a:rPr lang="it-IT" sz="1100" b="0" dirty="0">
                <a:effectLst/>
                <a:latin typeface="Consolas" panose="020B0609020204030204" pitchFamily="49" charset="0"/>
              </a:rPr>
              <a:t>('h3'); </a:t>
            </a:r>
            <a:r>
              <a:rPr lang="it-IT" sz="1100" b="0" i="1" dirty="0">
                <a:effectLst/>
                <a:latin typeface="Consolas" panose="020B0609020204030204" pitchFamily="49" charset="0"/>
              </a:rPr>
              <a:t>//container = #mainblock</a:t>
            </a:r>
            <a:endParaRPr lang="it-IT" sz="1100" b="0" dirty="0">
              <a:effectLst/>
              <a:latin typeface="Consolas" panose="020B0609020204030204" pitchFamily="49" charset="0"/>
            </a:endParaRPr>
          </a:p>
          <a:p>
            <a:br>
              <a:rPr lang="it-IT" sz="1100" b="0" dirty="0">
                <a:effectLst/>
                <a:latin typeface="Consolas" panose="020B0609020204030204" pitchFamily="49" charset="0"/>
              </a:rPr>
            </a:br>
            <a:r>
              <a:rPr lang="it-IT" sz="1100" b="0" dirty="0">
                <a:effectLst/>
                <a:latin typeface="Consolas" panose="020B0609020204030204" pitchFamily="49" charset="0"/>
              </a:rPr>
              <a:t>    for(</a:t>
            </a:r>
            <a:r>
              <a:rPr lang="it-IT" sz="1100" b="0" dirty="0" err="1">
                <a:effectLst/>
                <a:latin typeface="Consolas" panose="020B0609020204030204" pitchFamily="49" charset="0"/>
              </a:rPr>
              <a:t>const</a:t>
            </a:r>
            <a:r>
              <a:rPr lang="it-IT" sz="1100" b="0" dirty="0">
                <a:effectLst/>
                <a:latin typeface="Consolas" panose="020B0609020204030204" pitchFamily="49" charset="0"/>
              </a:rPr>
              <a:t> film of </a:t>
            </a:r>
            <a:r>
              <a:rPr lang="it-IT" sz="1100" b="0" dirty="0" err="1">
                <a:effectLst/>
                <a:latin typeface="Consolas" panose="020B0609020204030204" pitchFamily="49" charset="0"/>
              </a:rPr>
              <a:t>films</a:t>
            </a:r>
            <a:r>
              <a:rPr lang="it-IT" sz="1100" b="0" dirty="0">
                <a:effectLst/>
                <a:latin typeface="Consolas" panose="020B0609020204030204" pitchFamily="49" charset="0"/>
              </a:rPr>
              <a:t>){</a:t>
            </a:r>
          </a:p>
          <a:p>
            <a:r>
              <a:rPr lang="it-IT" sz="1100" b="0" dirty="0">
                <a:effectLst/>
                <a:latin typeface="Consolas" panose="020B0609020204030204" pitchFamily="49" charset="0"/>
              </a:rPr>
              <a:t>        if(</a:t>
            </a:r>
            <a:r>
              <a:rPr lang="it-IT" sz="1100" b="0" dirty="0" err="1">
                <a:effectLst/>
                <a:latin typeface="Consolas" panose="020B0609020204030204" pitchFamily="49" charset="0"/>
              </a:rPr>
              <a:t>film.textContent</a:t>
            </a:r>
            <a:r>
              <a:rPr lang="it-IT" sz="1100" b="0" dirty="0">
                <a:effectLst/>
                <a:latin typeface="Consolas" panose="020B0609020204030204" pitchFamily="49" charset="0"/>
              </a:rPr>
              <a:t> === </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icon</a:t>
            </a:r>
            <a:r>
              <a:rPr lang="it-IT" sz="1100" b="0" dirty="0">
                <a:effectLst/>
                <a:latin typeface="Consolas" panose="020B0609020204030204" pitchFamily="49" charset="0"/>
              </a:rPr>
              <a:t> = </a:t>
            </a:r>
            <a:r>
              <a:rPr lang="it-IT" sz="1100" b="0" dirty="0" err="1">
                <a:effectLst/>
                <a:latin typeface="Consolas" panose="020B0609020204030204" pitchFamily="49" charset="0"/>
              </a:rPr>
              <a:t>film.parentNode.querySelector</a:t>
            </a:r>
            <a:r>
              <a:rPr lang="it-IT" sz="1100" b="0" dirty="0">
                <a:effectLst/>
                <a:latin typeface="Consolas" panose="020B0609020204030204" pitchFamily="49" charset="0"/>
              </a:rPr>
              <a:t>('.</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icon.classList.add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unchecked</a:t>
            </a:r>
            <a:r>
              <a:rPr lang="it-IT" sz="1100" b="0" dirty="0">
                <a:effectLst/>
                <a:latin typeface="Consolas" panose="020B0609020204030204" pitchFamily="49" charset="0"/>
              </a:rPr>
              <a:t>');</a:t>
            </a:r>
          </a:p>
          <a:p>
            <a:r>
              <a:rPr lang="it-IT" sz="1100" b="0" dirty="0">
                <a:effectLst/>
                <a:latin typeface="Consolas" panose="020B0609020204030204" pitchFamily="49" charset="0"/>
              </a:rPr>
              <a:t>            break;</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section</a:t>
            </a:r>
            <a:r>
              <a:rPr lang="it-IT" sz="1100" b="0" dirty="0">
                <a:effectLst/>
                <a:latin typeface="Consolas" panose="020B0609020204030204" pitchFamily="49" charset="0"/>
              </a:rPr>
              <a:t> = </a:t>
            </a:r>
            <a:r>
              <a:rPr lang="it-IT" sz="1100" b="0" dirty="0" err="1">
                <a:effectLst/>
                <a:latin typeface="Consolas" panose="020B0609020204030204" pitchFamily="49" charset="0"/>
              </a:rPr>
              <a:t>document.querySelector</a:t>
            </a:r>
            <a:r>
              <a:rPr lang="it-IT" sz="1100" b="0" dirty="0">
                <a:effectLst/>
                <a:latin typeface="Consolas" panose="020B0609020204030204" pitchFamily="49" charset="0"/>
              </a:rPr>
              <a:t>('#</a:t>
            </a:r>
            <a:r>
              <a:rPr lang="it-IT" sz="1100" b="0" dirty="0" err="1">
                <a:effectLst/>
                <a:latin typeface="Consolas" panose="020B0609020204030204" pitchFamily="49" charset="0"/>
              </a:rPr>
              <a:t>dinamicSection</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searchBox</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searchBox.id = '</a:t>
            </a:r>
            <a:r>
              <a:rPr lang="it-IT" sz="1100" b="0" dirty="0" err="1">
                <a:effectLst/>
                <a:latin typeface="Consolas" panose="020B0609020204030204" pitchFamily="49" charset="0"/>
              </a:rPr>
              <a:t>searchbox</a:t>
            </a:r>
            <a:r>
              <a:rPr lang="it-IT" sz="1100" b="0" dirty="0">
                <a:effectLst/>
                <a:latin typeface="Consolas" panose="020B0609020204030204" pitchFamily="49" charset="0"/>
              </a:rPr>
              <a:t>';</a:t>
            </a:r>
          </a:p>
          <a:p>
            <a:r>
              <a:rPr lang="it-IT" sz="1100" b="0" dirty="0" err="1">
                <a:effectLst/>
                <a:latin typeface="Consolas" panose="020B0609020204030204" pitchFamily="49" charset="0"/>
              </a:rPr>
              <a:t>section.appendChild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searchBox</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presentation</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('h3');</a:t>
            </a:r>
          </a:p>
          <a:p>
            <a:r>
              <a:rPr lang="it-IT" sz="1100" b="0" dirty="0" err="1">
                <a:effectLst/>
                <a:latin typeface="Consolas" panose="020B0609020204030204" pitchFamily="49" charset="0"/>
              </a:rPr>
              <a:t>presentation.textContent</a:t>
            </a:r>
            <a:r>
              <a:rPr lang="it-IT" sz="1100" b="0" dirty="0">
                <a:effectLst/>
                <a:latin typeface="Consolas" panose="020B0609020204030204" pitchFamily="49" charset="0"/>
              </a:rPr>
              <a:t> = "Tutti i titoli di questo mese!";</a:t>
            </a:r>
          </a:p>
          <a:p>
            <a:r>
              <a:rPr lang="it-IT" sz="1100" b="0" dirty="0" err="1">
                <a:effectLst/>
                <a:latin typeface="Consolas" panose="020B0609020204030204" pitchFamily="49" charset="0"/>
              </a:rPr>
              <a:t>searchBox.appendChild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presentation</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search</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('input');</a:t>
            </a:r>
          </a:p>
          <a:p>
            <a:r>
              <a:rPr lang="it-IT" sz="1100" b="0" dirty="0" err="1">
                <a:effectLst/>
                <a:latin typeface="Consolas" panose="020B0609020204030204" pitchFamily="49" charset="0"/>
              </a:rPr>
              <a:t>search.placeholder</a:t>
            </a:r>
            <a:r>
              <a:rPr lang="it-IT" sz="1100" b="0" dirty="0">
                <a:effectLst/>
                <a:latin typeface="Consolas" panose="020B0609020204030204" pitchFamily="49" charset="0"/>
              </a:rPr>
              <a:t>="</a:t>
            </a:r>
            <a:r>
              <a:rPr lang="it-IT" sz="1100" b="0" dirty="0" err="1">
                <a:effectLst/>
                <a:latin typeface="Consolas" panose="020B0609020204030204" pitchFamily="49" charset="0"/>
              </a:rPr>
              <a:t>Search</a:t>
            </a:r>
            <a:r>
              <a:rPr lang="it-IT" sz="1100" b="0" dirty="0">
                <a:effectLst/>
                <a:latin typeface="Consolas" panose="020B0609020204030204" pitchFamily="49" charset="0"/>
              </a:rPr>
              <a:t>..";</a:t>
            </a:r>
          </a:p>
          <a:p>
            <a:r>
              <a:rPr lang="it-IT" sz="1100" b="0" dirty="0" err="1">
                <a:effectLst/>
                <a:latin typeface="Consolas" panose="020B0609020204030204" pitchFamily="49" charset="0"/>
              </a:rPr>
              <a:t>search.addEventListener</a:t>
            </a:r>
            <a:r>
              <a:rPr lang="it-IT" sz="1100" b="0" dirty="0">
                <a:effectLst/>
                <a:latin typeface="Consolas" panose="020B0609020204030204" pitchFamily="49" charset="0"/>
              </a:rPr>
              <a:t>('</a:t>
            </a:r>
            <a:r>
              <a:rPr lang="it-IT" sz="1100" b="0" dirty="0" err="1">
                <a:effectLst/>
                <a:latin typeface="Consolas" panose="020B0609020204030204" pitchFamily="49" charset="0"/>
              </a:rPr>
              <a:t>keyup</a:t>
            </a:r>
            <a:r>
              <a:rPr lang="it-IT" sz="1100" b="0" dirty="0">
                <a:effectLst/>
                <a:latin typeface="Consolas" panose="020B0609020204030204" pitchFamily="49" charset="0"/>
              </a:rPr>
              <a:t>', </a:t>
            </a:r>
            <a:r>
              <a:rPr lang="it-IT" sz="1100" b="0" dirty="0" err="1">
                <a:effectLst/>
                <a:latin typeface="Consolas" panose="020B0609020204030204" pitchFamily="49" charset="0"/>
              </a:rPr>
              <a:t>searchLetter</a:t>
            </a:r>
            <a:r>
              <a:rPr lang="it-IT" sz="1100" b="0" dirty="0">
                <a:effectLst/>
                <a:latin typeface="Consolas" panose="020B0609020204030204" pitchFamily="49" charset="0"/>
              </a:rPr>
              <a:t>);</a:t>
            </a:r>
          </a:p>
          <a:p>
            <a:r>
              <a:rPr lang="it-IT" sz="1100" b="0" dirty="0" err="1">
                <a:effectLst/>
                <a:latin typeface="Consolas" panose="020B0609020204030204" pitchFamily="49" charset="0"/>
              </a:rPr>
              <a:t>searchBox.appendChild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search</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insection</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insection.id = '</a:t>
            </a:r>
            <a:r>
              <a:rPr lang="it-IT" sz="1100" b="0" dirty="0" err="1">
                <a:effectLst/>
                <a:latin typeface="Consolas" panose="020B0609020204030204" pitchFamily="49" charset="0"/>
              </a:rPr>
              <a:t>mainblock</a:t>
            </a:r>
            <a:r>
              <a:rPr lang="it-IT" sz="1100" b="0" dirty="0">
                <a:effectLst/>
                <a:latin typeface="Consolas" panose="020B0609020204030204" pitchFamily="49" charset="0"/>
              </a:rPr>
              <a:t>';</a:t>
            </a:r>
          </a:p>
          <a:p>
            <a:r>
              <a:rPr lang="it-IT" sz="1100" b="0" dirty="0" err="1">
                <a:effectLst/>
                <a:latin typeface="Consolas" panose="020B0609020204030204" pitchFamily="49" charset="0"/>
              </a:rPr>
              <a:t>section.appendChild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insection</a:t>
            </a:r>
            <a:r>
              <a:rPr lang="it-IT" sz="1100" b="0" dirty="0">
                <a:effectLst/>
                <a:latin typeface="Consolas" panose="020B0609020204030204" pitchFamily="49" charset="0"/>
              </a:rPr>
              <a:t>);</a:t>
            </a:r>
          </a:p>
        </p:txBody>
      </p:sp>
    </p:spTree>
    <p:extLst>
      <p:ext uri="{BB962C8B-B14F-4D97-AF65-F5344CB8AC3E}">
        <p14:creationId xmlns:p14="http://schemas.microsoft.com/office/powerpoint/2010/main" val="2313462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7588" y="1177830"/>
            <a:ext cx="3642808" cy="3387497"/>
          </a:xfrm>
        </p:spPr>
        <p:txBody>
          <a:bodyPr anchor="b">
            <a:normAutofit/>
          </a:bodyPr>
          <a:lstStyle/>
          <a:p>
            <a:r>
              <a:rPr lang="it-IT" sz="4000" dirty="0">
                <a:solidFill>
                  <a:srgbClr val="FFFFFF"/>
                </a:solidFill>
              </a:rPr>
              <a:t>CODICE JAVASCRIPT COMPLETO</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110396" y="10138"/>
            <a:ext cx="8055709" cy="7371249"/>
          </a:xfrm>
          <a:prstGeom prst="rect">
            <a:avLst/>
          </a:prstGeom>
          <a:noFill/>
        </p:spPr>
        <p:txBody>
          <a:bodyPr wrap="square" rtlCol="0">
            <a:spAutoFit/>
          </a:bodyPr>
          <a:lstStyle/>
          <a:p>
            <a:r>
              <a:rPr lang="it-IT" sz="1100" b="0" dirty="0" err="1">
                <a:effectLst/>
                <a:latin typeface="Consolas" panose="020B0609020204030204" pitchFamily="49" charset="0"/>
              </a:rPr>
              <a:t>const</a:t>
            </a:r>
            <a:r>
              <a:rPr lang="it-IT" sz="1100" b="0" dirty="0">
                <a:effectLst/>
                <a:latin typeface="Consolas" panose="020B0609020204030204" pitchFamily="49" charset="0"/>
              </a:rPr>
              <a:t> container = </a:t>
            </a:r>
            <a:r>
              <a:rPr lang="it-IT" sz="1100" b="0" dirty="0" err="1">
                <a:effectLst/>
                <a:latin typeface="Consolas" panose="020B0609020204030204" pitchFamily="49" charset="0"/>
              </a:rPr>
              <a:t>document.querySelector</a:t>
            </a:r>
            <a:r>
              <a:rPr lang="it-IT" sz="1100" b="0" dirty="0">
                <a:effectLst/>
                <a:latin typeface="Consolas" panose="020B0609020204030204" pitchFamily="49" charset="0"/>
              </a:rPr>
              <a:t>('#</a:t>
            </a:r>
            <a:r>
              <a:rPr lang="it-IT" sz="1100" b="0" dirty="0" err="1">
                <a:effectLst/>
                <a:latin typeface="Consolas" panose="020B0609020204030204" pitchFamily="49" charset="0"/>
              </a:rPr>
              <a:t>mainblock</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for(</a:t>
            </a:r>
            <a:r>
              <a:rPr lang="it-IT" sz="1100" b="0" dirty="0" err="1">
                <a:effectLst/>
                <a:latin typeface="Consolas" panose="020B0609020204030204" pitchFamily="49" charset="0"/>
              </a:rPr>
              <a:t>let</a:t>
            </a:r>
            <a:r>
              <a:rPr lang="it-IT" sz="1100" b="0" dirty="0">
                <a:effectLst/>
                <a:latin typeface="Consolas" panose="020B0609020204030204" pitchFamily="49" charset="0"/>
              </a:rPr>
              <a:t> i = 0; i&lt;</a:t>
            </a:r>
            <a:r>
              <a:rPr lang="it-IT" sz="1100" b="0" dirty="0" err="1">
                <a:effectLst/>
                <a:latin typeface="Consolas" panose="020B0609020204030204" pitchFamily="49" charset="0"/>
              </a:rPr>
              <a:t>titoli.length</a:t>
            </a:r>
            <a:r>
              <a:rPr lang="it-IT" sz="1100" b="0" dirty="0">
                <a:effectLst/>
                <a:latin typeface="Consolas" panose="020B0609020204030204" pitchFamily="49" charset="0"/>
              </a:rPr>
              <a:t>; i++){</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newBox</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container.appendChild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newBox</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newImg</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newImg.src</a:t>
            </a:r>
            <a:r>
              <a:rPr lang="it-IT" sz="1100" b="0" dirty="0">
                <a:effectLst/>
                <a:latin typeface="Consolas" panose="020B0609020204030204" pitchFamily="49" charset="0"/>
              </a:rPr>
              <a:t> = immagini[i];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newImg.classList.add</a:t>
            </a:r>
            <a:r>
              <a:rPr lang="it-IT" sz="1100" b="0" dirty="0">
                <a:effectLst/>
                <a:latin typeface="Consolas" panose="020B0609020204030204" pitchFamily="49" charset="0"/>
              </a:rPr>
              <a:t>('locandina');</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newImg</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pref.src</a:t>
            </a:r>
            <a:r>
              <a:rPr lang="it-IT" sz="1100" b="0" dirty="0">
                <a:effectLst/>
                <a:latin typeface="Consolas" panose="020B0609020204030204" pitchFamily="49" charset="0"/>
              </a:rPr>
              <a:t> = "pixeldino.png"</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unchecked</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pref.addEventListener</a:t>
            </a:r>
            <a:r>
              <a:rPr lang="it-IT" sz="1100" b="0" dirty="0">
                <a:effectLst/>
                <a:latin typeface="Consolas" panose="020B0609020204030204" pitchFamily="49" charset="0"/>
              </a:rPr>
              <a:t>("click", </a:t>
            </a:r>
            <a:r>
              <a:rPr lang="it-IT" sz="1100" b="0" dirty="0" err="1">
                <a:effectLst/>
                <a:latin typeface="Consolas" panose="020B0609020204030204" pitchFamily="49" charset="0"/>
              </a:rPr>
              <a:t>addPreff</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pref</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newH3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('h3');</a:t>
            </a:r>
          </a:p>
          <a:p>
            <a:r>
              <a:rPr lang="it-IT" sz="1100" b="0" dirty="0">
                <a:effectLst/>
                <a:latin typeface="Consolas" panose="020B0609020204030204" pitchFamily="49" charset="0"/>
              </a:rPr>
              <a:t>    newH3.textContent = titoli[i];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(newH3);</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newH5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('h5');</a:t>
            </a:r>
          </a:p>
          <a:p>
            <a:r>
              <a:rPr lang="it-IT" sz="1100" b="0" dirty="0">
                <a:effectLst/>
                <a:latin typeface="Consolas" panose="020B0609020204030204" pitchFamily="49" charset="0"/>
              </a:rPr>
              <a:t>    newH5.textContent = "Regista: " + regista[i];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(newH5); </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newShow</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('h6');</a:t>
            </a:r>
          </a:p>
          <a:p>
            <a:r>
              <a:rPr lang="it-IT" sz="1100" b="0" dirty="0">
                <a:effectLst/>
                <a:latin typeface="Consolas" panose="020B0609020204030204" pitchFamily="49" charset="0"/>
              </a:rPr>
              <a:t>    </a:t>
            </a:r>
            <a:r>
              <a:rPr lang="it-IT" sz="1100" b="0" dirty="0" err="1">
                <a:effectLst/>
                <a:latin typeface="Consolas" panose="020B0609020204030204" pitchFamily="49" charset="0"/>
              </a:rPr>
              <a:t>newShow.textContent</a:t>
            </a:r>
            <a:r>
              <a:rPr lang="it-IT" sz="1100" b="0" dirty="0">
                <a:effectLst/>
                <a:latin typeface="Consolas" panose="020B0609020204030204" pitchFamily="49" charset="0"/>
              </a:rPr>
              <a:t> = "Visualizza più dettagli";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newShow.classList.add</a:t>
            </a:r>
            <a:r>
              <a:rPr lang="it-IT" sz="1100" b="0" dirty="0">
                <a:effectLst/>
                <a:latin typeface="Consolas" panose="020B0609020204030204" pitchFamily="49" charset="0"/>
              </a:rPr>
              <a:t>('information');</a:t>
            </a:r>
          </a:p>
          <a:p>
            <a:r>
              <a:rPr lang="it-IT" sz="1100" b="0" dirty="0">
                <a:effectLst/>
                <a:latin typeface="Consolas" panose="020B0609020204030204" pitchFamily="49" charset="0"/>
              </a:rPr>
              <a:t>    </a:t>
            </a:r>
            <a:r>
              <a:rPr lang="it-IT" sz="1100" b="0" dirty="0" err="1">
                <a:effectLst/>
                <a:latin typeface="Consolas" panose="020B0609020204030204" pitchFamily="49" charset="0"/>
              </a:rPr>
              <a:t>newShow.addEventListener</a:t>
            </a:r>
            <a:r>
              <a:rPr lang="it-IT" sz="1100" b="0" dirty="0">
                <a:effectLst/>
                <a:latin typeface="Consolas" panose="020B0609020204030204" pitchFamily="49" charset="0"/>
              </a:rPr>
              <a:t>("click", show);</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newShow</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newP</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('p');</a:t>
            </a:r>
          </a:p>
          <a:p>
            <a:r>
              <a:rPr lang="it-IT" sz="1100" b="0" dirty="0">
                <a:effectLst/>
                <a:latin typeface="Consolas" panose="020B0609020204030204" pitchFamily="49" charset="0"/>
              </a:rPr>
              <a:t>    </a:t>
            </a:r>
            <a:r>
              <a:rPr lang="it-IT" sz="1100" b="0" dirty="0" err="1">
                <a:effectLst/>
                <a:latin typeface="Consolas" panose="020B0609020204030204" pitchFamily="49" charset="0"/>
              </a:rPr>
              <a:t>newP.textContent</a:t>
            </a:r>
            <a:r>
              <a:rPr lang="it-IT" sz="1100" b="0" dirty="0">
                <a:effectLst/>
                <a:latin typeface="Consolas" panose="020B0609020204030204" pitchFamily="49" charset="0"/>
              </a:rPr>
              <a:t> = "Trama: " + trama[i];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newP.classList.add</a:t>
            </a:r>
            <a:r>
              <a:rPr lang="it-IT" sz="1100" b="0" dirty="0">
                <a:effectLst/>
                <a:latin typeface="Consolas" panose="020B0609020204030204" pitchFamily="49" charset="0"/>
              </a:rPr>
              <a:t>('overflow');</a:t>
            </a:r>
          </a:p>
          <a:p>
            <a:r>
              <a:rPr lang="it-IT" sz="1100" b="0" dirty="0">
                <a:effectLst/>
                <a:latin typeface="Consolas" panose="020B0609020204030204" pitchFamily="49" charset="0"/>
              </a:rPr>
              <a:t>    </a:t>
            </a:r>
            <a:r>
              <a:rPr lang="it-IT" sz="1100" b="0" dirty="0" err="1">
                <a:effectLst/>
                <a:latin typeface="Consolas" panose="020B0609020204030204" pitchFamily="49" charset="0"/>
              </a:rPr>
              <a:t>newP.classList.add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newP</a:t>
            </a:r>
            <a:r>
              <a:rPr lang="it-IT" sz="1100" b="0" dirty="0">
                <a:effectLst/>
                <a:latin typeface="Consolas" panose="020B0609020204030204" pitchFamily="49" charset="0"/>
              </a:rPr>
              <a:t>);</a:t>
            </a:r>
          </a:p>
          <a:p>
            <a:r>
              <a:rPr lang="it-IT" sz="1100" b="0" dirty="0">
                <a:effectLst/>
                <a:latin typeface="Consolas" panose="020B0609020204030204" pitchFamily="49" charset="0"/>
              </a:rPr>
              <a:t>}</a:t>
            </a:r>
          </a:p>
          <a:p>
            <a:r>
              <a:rPr lang="it-IT" sz="1100" b="0" dirty="0">
                <a:effectLst/>
                <a:latin typeface="Consolas" panose="020B0609020204030204" pitchFamily="49" charset="0"/>
              </a:rPr>
              <a:t>    </a:t>
            </a:r>
            <a:endParaRPr lang="it-IT" sz="1200" b="0" dirty="0">
              <a:solidFill>
                <a:srgbClr val="BBBBBB"/>
              </a:solidFill>
              <a:effectLst/>
              <a:latin typeface="Consolas" panose="020B0609020204030204" pitchFamily="49" charset="0"/>
            </a:endParaRPr>
          </a:p>
          <a:p>
            <a:endParaRPr lang="it-IT" sz="1100" b="0" dirty="0">
              <a:effectLst/>
              <a:latin typeface="Consolas" panose="020B0609020204030204" pitchFamily="49" charset="0"/>
            </a:endParaRPr>
          </a:p>
        </p:txBody>
      </p:sp>
    </p:spTree>
    <p:extLst>
      <p:ext uri="{BB962C8B-B14F-4D97-AF65-F5344CB8AC3E}">
        <p14:creationId xmlns:p14="http://schemas.microsoft.com/office/powerpoint/2010/main" val="280420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 Codice html  </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037826" y="430622"/>
            <a:ext cx="8055709" cy="6017032"/>
          </a:xfrm>
          <a:prstGeom prst="rect">
            <a:avLst/>
          </a:prstGeom>
          <a:noFill/>
        </p:spPr>
        <p:txBody>
          <a:bodyPr wrap="square" rtlCol="0">
            <a:spAutoFit/>
          </a:bodyPr>
          <a:lstStyle/>
          <a:p>
            <a:r>
              <a:rPr lang="it-IT" sz="1100" b="0" dirty="0">
                <a:effectLst/>
                <a:latin typeface="Consolas" panose="020B0609020204030204" pitchFamily="49" charset="0"/>
              </a:rPr>
              <a:t>&lt;!DOCTYPE </a:t>
            </a:r>
            <a:r>
              <a:rPr lang="it-IT" sz="1100" b="0" i="1" dirty="0">
                <a:effectLst/>
                <a:latin typeface="Consolas" panose="020B0609020204030204" pitchFamily="49" charset="0"/>
              </a:rPr>
              <a:t>html</a:t>
            </a:r>
            <a:r>
              <a:rPr lang="it-IT" sz="1100" b="0" dirty="0">
                <a:effectLst/>
                <a:latin typeface="Consolas" panose="020B0609020204030204" pitchFamily="49" charset="0"/>
              </a:rPr>
              <a:t>&gt;</a:t>
            </a:r>
          </a:p>
          <a:p>
            <a:r>
              <a:rPr lang="it-IT" sz="1100" b="0" dirty="0">
                <a:effectLst/>
                <a:latin typeface="Consolas" panose="020B0609020204030204" pitchFamily="49" charset="0"/>
              </a:rPr>
              <a:t>&lt;html&gt;</a:t>
            </a:r>
          </a:p>
          <a:p>
            <a:br>
              <a:rPr lang="it-IT" sz="1100" b="0" dirty="0">
                <a:effectLst/>
                <a:latin typeface="Consolas" panose="020B0609020204030204" pitchFamily="49" charset="0"/>
              </a:rPr>
            </a:br>
            <a:r>
              <a:rPr lang="it-IT" sz="1100" b="0" dirty="0">
                <a:effectLst/>
                <a:latin typeface="Consolas" panose="020B0609020204030204" pitchFamily="49" charset="0"/>
              </a:rPr>
              <a:t>  &lt;head&gt;</a:t>
            </a:r>
          </a:p>
          <a:p>
            <a:r>
              <a:rPr lang="it-IT" sz="1100" b="0" dirty="0">
                <a:effectLst/>
                <a:latin typeface="Consolas" panose="020B0609020204030204" pitchFamily="49" charset="0"/>
              </a:rPr>
              <a:t>    &lt;</a:t>
            </a:r>
            <a:r>
              <a:rPr lang="it-IT" sz="1100" b="0" dirty="0" err="1">
                <a:effectLst/>
                <a:latin typeface="Consolas" panose="020B0609020204030204" pitchFamily="49" charset="0"/>
              </a:rPr>
              <a:t>title</a:t>
            </a:r>
            <a:r>
              <a:rPr lang="it-IT" sz="1100" b="0" dirty="0">
                <a:effectLst/>
                <a:latin typeface="Consolas" panose="020B0609020204030204" pitchFamily="49" charset="0"/>
              </a:rPr>
              <a:t>&gt;</a:t>
            </a:r>
            <a:r>
              <a:rPr lang="it-IT" sz="1100" b="0" dirty="0" err="1">
                <a:effectLst/>
                <a:latin typeface="Consolas" panose="020B0609020204030204" pitchFamily="49" charset="0"/>
              </a:rPr>
              <a:t>dinoscinema_watch</a:t>
            </a:r>
            <a:r>
              <a:rPr lang="it-IT" sz="1100" b="0" dirty="0">
                <a:effectLst/>
                <a:latin typeface="Consolas" panose="020B0609020204030204" pitchFamily="49" charset="0"/>
              </a:rPr>
              <a:t>&lt;/</a:t>
            </a:r>
            <a:r>
              <a:rPr lang="it-IT" sz="1100" b="0" dirty="0" err="1">
                <a:effectLst/>
                <a:latin typeface="Consolas" panose="020B0609020204030204" pitchFamily="49" charset="0"/>
              </a:rPr>
              <a:t>title</a:t>
            </a:r>
            <a:r>
              <a:rPr lang="it-IT" sz="1100" b="0" dirty="0">
                <a:effectLst/>
                <a:latin typeface="Consolas" panose="020B0609020204030204" pitchFamily="49" charset="0"/>
              </a:rPr>
              <a:t>&gt;</a:t>
            </a:r>
          </a:p>
          <a:p>
            <a:r>
              <a:rPr lang="it-IT" sz="1100" b="0" dirty="0">
                <a:effectLst/>
                <a:latin typeface="Consolas" panose="020B0609020204030204" pitchFamily="49" charset="0"/>
              </a:rPr>
              <a:t>    &lt;meta </a:t>
            </a:r>
            <a:r>
              <a:rPr lang="it-IT" sz="1100" b="0" i="1" dirty="0" err="1">
                <a:effectLst/>
                <a:latin typeface="Consolas" panose="020B0609020204030204" pitchFamily="49" charset="0"/>
              </a:rPr>
              <a:t>charset</a:t>
            </a:r>
            <a:r>
              <a:rPr lang="it-IT" sz="1100" b="0" dirty="0">
                <a:effectLst/>
                <a:latin typeface="Consolas" panose="020B0609020204030204" pitchFamily="49" charset="0"/>
              </a:rPr>
              <a:t>="utf-8" &gt;</a:t>
            </a:r>
          </a:p>
          <a:p>
            <a:r>
              <a:rPr lang="it-IT" sz="1100" b="0" dirty="0">
                <a:effectLst/>
                <a:latin typeface="Consolas" panose="020B0609020204030204" pitchFamily="49" charset="0"/>
              </a:rPr>
              <a:t>    &lt;meta </a:t>
            </a:r>
            <a:r>
              <a:rPr lang="it-IT" sz="1100" b="0" i="1" dirty="0">
                <a:effectLst/>
                <a:latin typeface="Consolas" panose="020B0609020204030204" pitchFamily="49" charset="0"/>
              </a:rPr>
              <a:t>name</a:t>
            </a:r>
            <a:r>
              <a:rPr lang="it-IT" sz="1100" b="0" dirty="0">
                <a:effectLst/>
                <a:latin typeface="Consolas" panose="020B0609020204030204" pitchFamily="49" charset="0"/>
              </a:rPr>
              <a:t>="</a:t>
            </a:r>
            <a:r>
              <a:rPr lang="it-IT" sz="1100" b="0" dirty="0" err="1">
                <a:effectLst/>
                <a:latin typeface="Consolas" panose="020B0609020204030204" pitchFamily="49" charset="0"/>
              </a:rPr>
              <a:t>viewport</a:t>
            </a:r>
            <a:r>
              <a:rPr lang="it-IT" sz="1100" b="0" dirty="0">
                <a:effectLst/>
                <a:latin typeface="Consolas" panose="020B0609020204030204" pitchFamily="49" charset="0"/>
              </a:rPr>
              <a:t>" </a:t>
            </a:r>
            <a:r>
              <a:rPr lang="it-IT" sz="1100" b="0" i="1" dirty="0" err="1">
                <a:effectLst/>
                <a:latin typeface="Consolas" panose="020B0609020204030204" pitchFamily="49" charset="0"/>
              </a:rPr>
              <a:t>content</a:t>
            </a:r>
            <a:r>
              <a:rPr lang="it-IT" sz="1100" b="0" dirty="0">
                <a:effectLst/>
                <a:latin typeface="Consolas" panose="020B0609020204030204" pitchFamily="49" charset="0"/>
              </a:rPr>
              <a:t>="</a:t>
            </a:r>
            <a:r>
              <a:rPr lang="it-IT" sz="1100" b="0" dirty="0" err="1">
                <a:effectLst/>
                <a:latin typeface="Consolas" panose="020B0609020204030204" pitchFamily="49" charset="0"/>
              </a:rPr>
              <a:t>width</a:t>
            </a:r>
            <a:r>
              <a:rPr lang="it-IT" sz="1100" b="0" dirty="0">
                <a:effectLst/>
                <a:latin typeface="Consolas" panose="020B0609020204030204" pitchFamily="49" charset="0"/>
              </a:rPr>
              <a:t>=device-</a:t>
            </a:r>
            <a:r>
              <a:rPr lang="it-IT" sz="1100" b="0" dirty="0" err="1">
                <a:effectLst/>
                <a:latin typeface="Consolas" panose="020B0609020204030204" pitchFamily="49" charset="0"/>
              </a:rPr>
              <a:t>width</a:t>
            </a:r>
            <a:r>
              <a:rPr lang="it-IT" sz="1100" b="0" dirty="0">
                <a:effectLst/>
                <a:latin typeface="Consolas" panose="020B0609020204030204" pitchFamily="49" charset="0"/>
              </a:rPr>
              <a:t>, </a:t>
            </a:r>
            <a:r>
              <a:rPr lang="it-IT" sz="1100" b="0" dirty="0" err="1">
                <a:effectLst/>
                <a:latin typeface="Consolas" panose="020B0609020204030204" pitchFamily="49" charset="0"/>
              </a:rPr>
              <a:t>initial</a:t>
            </a:r>
            <a:r>
              <a:rPr lang="it-IT" sz="1100" b="0" dirty="0">
                <a:effectLst/>
                <a:latin typeface="Consolas" panose="020B0609020204030204" pitchFamily="49" charset="0"/>
              </a:rPr>
              <a:t>-scale=1"&gt; </a:t>
            </a:r>
            <a:r>
              <a:rPr lang="it-IT" sz="1100" b="0" i="1" dirty="0">
                <a:effectLst/>
                <a:latin typeface="Consolas" panose="020B0609020204030204" pitchFamily="49" charset="0"/>
              </a:rPr>
              <a:t>&lt;!--4Mobile--&gt;</a:t>
            </a:r>
            <a:r>
              <a:rPr lang="it-IT" sz="1100" b="0" dirty="0">
                <a:effectLst/>
                <a:latin typeface="Consolas" panose="020B0609020204030204" pitchFamily="49" charset="0"/>
              </a:rPr>
              <a:t> </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="homepage.css"&gt;  </a:t>
            </a:r>
            <a:r>
              <a:rPr lang="it-IT" sz="1100" b="0" i="1" dirty="0">
                <a:effectLst/>
                <a:latin typeface="Consolas" panose="020B0609020204030204" pitchFamily="49" charset="0"/>
              </a:rPr>
              <a:t>&lt;!--collegamento al </a:t>
            </a:r>
            <a:r>
              <a:rPr lang="it-IT" sz="1100" b="0" i="1" dirty="0" err="1">
                <a:effectLst/>
                <a:latin typeface="Consolas" panose="020B0609020204030204" pitchFamily="49" charset="0"/>
              </a:rPr>
              <a:t>css</a:t>
            </a:r>
            <a:r>
              <a:rPr lang="it-IT" sz="1100" b="0" i="1" dirty="0">
                <a:effectLst/>
                <a:latin typeface="Consolas" panose="020B0609020204030204" pitchFamily="49" charset="0"/>
              </a:rPr>
              <a:t> del layout generale--&gt;</a:t>
            </a:r>
            <a:endParaRPr lang="it-IT" sz="1100" b="0" dirty="0">
              <a:effectLst/>
              <a:latin typeface="Consolas" panose="020B0609020204030204" pitchFamily="49" charset="0"/>
            </a:endParaRP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="film.css"&gt; </a:t>
            </a:r>
            <a:r>
              <a:rPr lang="it-IT" sz="1100" b="0" i="1" dirty="0">
                <a:effectLst/>
                <a:latin typeface="Consolas" panose="020B0609020204030204" pitchFamily="49" charset="0"/>
              </a:rPr>
              <a:t>&lt;!-- collegamento al </a:t>
            </a:r>
            <a:r>
              <a:rPr lang="it-IT" sz="1100" b="0" i="1" dirty="0" err="1">
                <a:effectLst/>
                <a:latin typeface="Consolas" panose="020B0609020204030204" pitchFamily="49" charset="0"/>
              </a:rPr>
              <a:t>css</a:t>
            </a:r>
            <a:r>
              <a:rPr lang="it-IT" sz="1100" b="0" i="1" dirty="0">
                <a:effectLst/>
                <a:latin typeface="Consolas" panose="020B0609020204030204" pitchFamily="49" charset="0"/>
              </a:rPr>
              <a:t> relativo alla sezione dedicata ai film--&gt;</a:t>
            </a:r>
            <a:endParaRPr lang="it-IT" sz="1100" b="0" dirty="0">
              <a:effectLst/>
              <a:latin typeface="Consolas" panose="020B0609020204030204" pitchFamily="49" charset="0"/>
            </a:endParaRP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="https://fonts.googleapis.com/css2?family=Lora&amp;family=Montserrat:wght@200&amp;display=swap"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="https://fonts.googleapis.com/css2?family=Montserrat:wght@200&amp;display=swap"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="https://fonts.googleapis.com/css2?family=Turret+Road:wght@300&amp;display=swap"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="https://fonts.googleapis.com/css2?family=Audiowide&amp;display=swap"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="https://fonts.googleapis.com/css2?family=Orbitron&amp;display=swap"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="https://fonts.googleapis.com/css2?family=Roboto:wght@100&amp;display=swap"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="https://fonts.googleapis.com/css2?family=Lato:wght@100&amp;display=swap"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="https://fonts.googleapis.com/css2?family=Alef&amp;display=swap"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preconnect</a:t>
            </a:r>
            <a:r>
              <a:rPr lang="it-IT" sz="1100" b="0" dirty="0">
                <a:effectLst/>
                <a:latin typeface="Consolas" panose="020B0609020204030204" pitchFamily="49" charset="0"/>
              </a:rPr>
              <a:t>"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="https://fonts.gstatic.com"&gt;</a:t>
            </a:r>
          </a:p>
          <a:p>
            <a:r>
              <a:rPr lang="it-IT" sz="1100" b="0" dirty="0">
                <a:effectLst/>
                <a:latin typeface="Consolas" panose="020B0609020204030204" pitchFamily="49" charset="0"/>
              </a:rPr>
              <a:t>    &lt;link </a:t>
            </a:r>
            <a:r>
              <a:rPr lang="it-IT" sz="1100" b="0" i="1" dirty="0" err="1">
                <a:effectLst/>
                <a:latin typeface="Consolas" panose="020B0609020204030204" pitchFamily="49" charset="0"/>
              </a:rPr>
              <a:t>href</a:t>
            </a:r>
            <a:r>
              <a:rPr lang="it-IT" sz="1100" b="0" dirty="0">
                <a:effectLst/>
                <a:latin typeface="Consolas" panose="020B0609020204030204" pitchFamily="49" charset="0"/>
              </a:rPr>
              <a:t>="https://fonts.googleapis.com/css2?family=Ubuntu+Mono&amp;display=swap" </a:t>
            </a:r>
            <a:r>
              <a:rPr lang="it-IT" sz="1100" b="0" i="1" dirty="0" err="1">
                <a:effectLst/>
                <a:latin typeface="Consolas" panose="020B0609020204030204" pitchFamily="49" charset="0"/>
              </a:rPr>
              <a:t>rel</a:t>
            </a:r>
            <a:r>
              <a:rPr lang="it-IT" sz="1100" b="0" dirty="0">
                <a:effectLst/>
                <a:latin typeface="Consolas" panose="020B0609020204030204" pitchFamily="49" charset="0"/>
              </a:rPr>
              <a:t>="</a:t>
            </a:r>
            <a:r>
              <a:rPr lang="it-IT" sz="1100" b="0" dirty="0" err="1">
                <a:effectLst/>
                <a:latin typeface="Consolas" panose="020B0609020204030204" pitchFamily="49" charset="0"/>
              </a:rPr>
              <a:t>stylesheet</a:t>
            </a:r>
            <a:r>
              <a:rPr lang="it-IT" sz="1100" b="0" dirty="0">
                <a:effectLst/>
                <a:latin typeface="Consolas" panose="020B0609020204030204" pitchFamily="49" charset="0"/>
              </a:rPr>
              <a:t>"&gt;</a:t>
            </a:r>
          </a:p>
          <a:p>
            <a:r>
              <a:rPr lang="it-IT" sz="1100" b="0" dirty="0">
                <a:effectLst/>
                <a:latin typeface="Consolas" panose="020B0609020204030204" pitchFamily="49" charset="0"/>
              </a:rPr>
              <a:t>    &lt;script </a:t>
            </a:r>
            <a:r>
              <a:rPr lang="it-IT" sz="1100" b="0" i="1" dirty="0" err="1">
                <a:effectLst/>
                <a:latin typeface="Consolas" panose="020B0609020204030204" pitchFamily="49" charset="0"/>
              </a:rPr>
              <a:t>src</a:t>
            </a:r>
            <a:r>
              <a:rPr lang="it-IT" sz="1100" b="0" dirty="0">
                <a:effectLst/>
                <a:latin typeface="Consolas" panose="020B0609020204030204" pitchFamily="49" charset="0"/>
              </a:rPr>
              <a:t>="contents.js" </a:t>
            </a:r>
            <a:r>
              <a:rPr lang="it-IT" sz="1100" b="0" i="1" dirty="0" err="1">
                <a:effectLst/>
                <a:latin typeface="Consolas" panose="020B0609020204030204" pitchFamily="49" charset="0"/>
              </a:rPr>
              <a:t>defer</a:t>
            </a:r>
            <a:r>
              <a:rPr lang="it-IT" sz="1100" b="0" dirty="0">
                <a:effectLst/>
                <a:latin typeface="Consolas" panose="020B0609020204030204" pitchFamily="49" charset="0"/>
              </a:rPr>
              <a:t>="</a:t>
            </a:r>
            <a:r>
              <a:rPr lang="it-IT" sz="1100" b="0" dirty="0" err="1">
                <a:effectLst/>
                <a:latin typeface="Consolas" panose="020B0609020204030204" pitchFamily="49" charset="0"/>
              </a:rPr>
              <a:t>true</a:t>
            </a:r>
            <a:r>
              <a:rPr lang="it-IT" sz="1100" b="0" dirty="0">
                <a:effectLst/>
                <a:latin typeface="Consolas" panose="020B0609020204030204" pitchFamily="49" charset="0"/>
              </a:rPr>
              <a:t>"&gt;&lt;/script&gt;  </a:t>
            </a:r>
          </a:p>
          <a:p>
            <a:r>
              <a:rPr lang="it-IT" sz="1100" b="0" dirty="0">
                <a:effectLst/>
                <a:latin typeface="Consolas" panose="020B0609020204030204" pitchFamily="49" charset="0"/>
              </a:rPr>
              <a:t>    &lt;script </a:t>
            </a:r>
            <a:r>
              <a:rPr lang="it-IT" sz="1100" b="0" i="1" dirty="0" err="1">
                <a:effectLst/>
                <a:latin typeface="Consolas" panose="020B0609020204030204" pitchFamily="49" charset="0"/>
              </a:rPr>
              <a:t>src</a:t>
            </a:r>
            <a:r>
              <a:rPr lang="it-IT" sz="1100" b="0" dirty="0">
                <a:effectLst/>
                <a:latin typeface="Consolas" panose="020B0609020204030204" pitchFamily="49" charset="0"/>
              </a:rPr>
              <a:t>="script.js" </a:t>
            </a:r>
            <a:r>
              <a:rPr lang="it-IT" sz="1100" b="0" i="1" dirty="0" err="1">
                <a:effectLst/>
                <a:latin typeface="Consolas" panose="020B0609020204030204" pitchFamily="49" charset="0"/>
              </a:rPr>
              <a:t>defer</a:t>
            </a:r>
            <a:r>
              <a:rPr lang="it-IT" sz="1100" b="0" dirty="0">
                <a:effectLst/>
                <a:latin typeface="Consolas" panose="020B0609020204030204" pitchFamily="49" charset="0"/>
              </a:rPr>
              <a:t>="</a:t>
            </a:r>
            <a:r>
              <a:rPr lang="it-IT" sz="1100" b="0" dirty="0" err="1">
                <a:effectLst/>
                <a:latin typeface="Consolas" panose="020B0609020204030204" pitchFamily="49" charset="0"/>
              </a:rPr>
              <a:t>true</a:t>
            </a:r>
            <a:r>
              <a:rPr lang="it-IT" sz="1100" b="0" dirty="0">
                <a:effectLst/>
                <a:latin typeface="Consolas" panose="020B0609020204030204" pitchFamily="49" charset="0"/>
              </a:rPr>
              <a:t>"&gt;&lt;/script&gt;</a:t>
            </a:r>
          </a:p>
          <a:p>
            <a:r>
              <a:rPr lang="it-IT" sz="1100" b="0" dirty="0">
                <a:effectLst/>
                <a:latin typeface="Consolas" panose="020B0609020204030204" pitchFamily="49" charset="0"/>
              </a:rPr>
              <a:t> &lt;/head&gt;</a:t>
            </a:r>
          </a:p>
        </p:txBody>
      </p:sp>
    </p:spTree>
    <p:extLst>
      <p:ext uri="{BB962C8B-B14F-4D97-AF65-F5344CB8AC3E}">
        <p14:creationId xmlns:p14="http://schemas.microsoft.com/office/powerpoint/2010/main" val="2518139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 Codice html  </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034770" y="10138"/>
            <a:ext cx="3668694" cy="7032694"/>
          </a:xfrm>
          <a:prstGeom prst="rect">
            <a:avLst/>
          </a:prstGeom>
          <a:noFill/>
        </p:spPr>
        <p:txBody>
          <a:bodyPr wrap="square" rtlCol="0">
            <a:spAutoFit/>
          </a:bodyPr>
          <a:lstStyle/>
          <a:p>
            <a:r>
              <a:rPr lang="it-IT" sz="1100" dirty="0">
                <a:latin typeface="Consolas" panose="020B0609020204030204" pitchFamily="49" charset="0"/>
              </a:rPr>
              <a:t>  </a:t>
            </a:r>
            <a:r>
              <a:rPr lang="it-IT" sz="1100" b="0" dirty="0">
                <a:effectLst/>
                <a:latin typeface="Consolas" panose="020B0609020204030204" pitchFamily="49" charset="0"/>
              </a:rPr>
              <a:t>&lt;body&gt;</a:t>
            </a:r>
          </a:p>
          <a:p>
            <a:r>
              <a:rPr lang="it-IT" sz="1100" b="0" dirty="0">
                <a:effectLst/>
                <a:latin typeface="Consolas" panose="020B0609020204030204" pitchFamily="49" charset="0"/>
              </a:rPr>
              <a:t>    &lt;</a:t>
            </a:r>
            <a:r>
              <a:rPr lang="it-IT" sz="1100" b="0" dirty="0" err="1">
                <a:effectLst/>
                <a:latin typeface="Consolas" panose="020B0609020204030204" pitchFamily="49" charset="0"/>
              </a:rPr>
              <a:t>nav</a:t>
            </a:r>
            <a:r>
              <a:rPr lang="it-IT" sz="1100" b="0" dirty="0">
                <a:effectLst/>
                <a:latin typeface="Consolas" panose="020B0609020204030204" pitchFamily="49" charset="0"/>
              </a:rPr>
              <a:t>&gt; </a:t>
            </a:r>
            <a:r>
              <a:rPr lang="it-IT" sz="1100" b="0" i="1" dirty="0">
                <a:effectLst/>
                <a:latin typeface="Consolas" panose="020B0609020204030204" pitchFamily="49" charset="0"/>
              </a:rPr>
              <a:t>&lt;!-- flex </a:t>
            </a:r>
            <a:r>
              <a:rPr lang="it-IT" sz="1100" b="0" i="1" dirty="0" err="1">
                <a:effectLst/>
                <a:latin typeface="Consolas" panose="020B0609020204030204" pitchFamily="49" charset="0"/>
              </a:rPr>
              <a:t>conteiner</a:t>
            </a:r>
            <a:r>
              <a:rPr lang="it-IT" sz="1100" b="0" i="1" dirty="0">
                <a:effectLst/>
                <a:latin typeface="Consolas" panose="020B0609020204030204" pitchFamily="49" charset="0"/>
              </a:rPr>
              <a:t>--&gt;</a:t>
            </a:r>
            <a:endParaRPr lang="it-IT" sz="1100" b="0" dirty="0">
              <a:effectLst/>
              <a:latin typeface="Consolas" panose="020B0609020204030204" pitchFamily="49" charset="0"/>
            </a:endParaRPr>
          </a:p>
          <a:p>
            <a:r>
              <a:rPr lang="it-IT" sz="1100" b="0" dirty="0">
                <a:effectLst/>
                <a:latin typeface="Consolas" panose="020B0609020204030204" pitchFamily="49" charset="0"/>
              </a:rPr>
              <a:t>      &lt;div </a:t>
            </a:r>
            <a:r>
              <a:rPr lang="it-IT" sz="1100" b="0" i="1" dirty="0">
                <a:effectLst/>
                <a:latin typeface="Consolas" panose="020B0609020204030204" pitchFamily="49" charset="0"/>
              </a:rPr>
              <a:t>id</a:t>
            </a:r>
            <a:r>
              <a:rPr lang="it-IT" sz="1100" b="0" dirty="0">
                <a:effectLst/>
                <a:latin typeface="Consolas" panose="020B0609020204030204" pitchFamily="49" charset="0"/>
              </a:rPr>
              <a:t>="</a:t>
            </a:r>
            <a:r>
              <a:rPr lang="it-IT" sz="1100" b="0" dirty="0" err="1">
                <a:effectLst/>
                <a:latin typeface="Consolas" panose="020B0609020204030204" pitchFamily="49" charset="0"/>
              </a:rPr>
              <a:t>dino</a:t>
            </a:r>
            <a:r>
              <a:rPr lang="it-IT" sz="1100" b="0" dirty="0">
                <a:effectLst/>
                <a:latin typeface="Consolas" panose="020B0609020204030204" pitchFamily="49" charset="0"/>
              </a:rPr>
              <a:t>"&gt; </a:t>
            </a:r>
            <a:r>
              <a:rPr lang="it-IT" sz="1100" b="0" i="1" dirty="0">
                <a:effectLst/>
                <a:latin typeface="Consolas" panose="020B0609020204030204" pitchFamily="49" charset="0"/>
              </a:rPr>
              <a:t>&lt;!-- flex item </a:t>
            </a:r>
            <a:r>
              <a:rPr lang="it-IT" sz="1100" b="0" i="1" dirty="0" err="1">
                <a:effectLst/>
                <a:latin typeface="Consolas" panose="020B0609020204030204" pitchFamily="49" charset="0"/>
              </a:rPr>
              <a:t>nav</a:t>
            </a:r>
            <a:r>
              <a:rPr lang="it-IT" sz="1100" b="0" i="1" dirty="0">
                <a:effectLst/>
                <a:latin typeface="Consolas" panose="020B0609020204030204" pitchFamily="49" charset="0"/>
              </a:rPr>
              <a:t>--&gt;</a:t>
            </a:r>
            <a:r>
              <a:rPr lang="it-IT" sz="1100" b="0" dirty="0">
                <a:effectLst/>
                <a:latin typeface="Consolas" panose="020B0609020204030204" pitchFamily="49" charset="0"/>
              </a:rPr>
              <a:t> </a:t>
            </a:r>
          </a:p>
          <a:p>
            <a:r>
              <a:rPr lang="it-IT" sz="1100" b="0" dirty="0">
                <a:effectLst/>
                <a:latin typeface="Consolas" panose="020B0609020204030204" pitchFamily="49" charset="0"/>
              </a:rPr>
              <a:t>        &lt;</a:t>
            </a:r>
            <a:r>
              <a:rPr lang="it-IT" sz="1100" b="0" dirty="0" err="1">
                <a:effectLst/>
                <a:latin typeface="Consolas" panose="020B0609020204030204" pitchFamily="49" charset="0"/>
              </a:rPr>
              <a:t>img</a:t>
            </a:r>
            <a:r>
              <a:rPr lang="it-IT" sz="1100" b="0" dirty="0">
                <a:effectLst/>
                <a:latin typeface="Consolas" panose="020B0609020204030204" pitchFamily="49" charset="0"/>
              </a:rPr>
              <a:t> </a:t>
            </a:r>
            <a:r>
              <a:rPr lang="it-IT" sz="1100" b="0" i="1" dirty="0">
                <a:effectLst/>
                <a:latin typeface="Consolas" panose="020B0609020204030204" pitchFamily="49" charset="0"/>
              </a:rPr>
              <a:t>id</a:t>
            </a:r>
            <a:r>
              <a:rPr lang="it-IT" sz="1100" b="0" dirty="0">
                <a:effectLst/>
                <a:latin typeface="Consolas" panose="020B0609020204030204" pitchFamily="49" charset="0"/>
              </a:rPr>
              <a:t>="logo" </a:t>
            </a:r>
            <a:r>
              <a:rPr lang="it-IT" sz="1100" b="0" i="1" dirty="0" err="1">
                <a:effectLst/>
                <a:latin typeface="Consolas" panose="020B0609020204030204" pitchFamily="49" charset="0"/>
              </a:rPr>
              <a:t>src</a:t>
            </a:r>
            <a:r>
              <a:rPr lang="it-IT" sz="1100" b="0" dirty="0">
                <a:effectLst/>
                <a:latin typeface="Consolas" panose="020B0609020204030204" pitchFamily="49" charset="0"/>
              </a:rPr>
              <a:t>="https://freesvg.org/img/dinopixel.png" &gt;  </a:t>
            </a:r>
          </a:p>
          <a:p>
            <a:r>
              <a:rPr lang="it-IT" sz="1100" b="0" dirty="0">
                <a:effectLst/>
                <a:latin typeface="Consolas" panose="020B0609020204030204" pitchFamily="49" charset="0"/>
              </a:rPr>
              <a:t>        </a:t>
            </a:r>
            <a:r>
              <a:rPr lang="it-IT" sz="1100" b="0" dirty="0" err="1">
                <a:effectLst/>
                <a:latin typeface="Consolas" panose="020B0609020204030204" pitchFamily="49" charset="0"/>
              </a:rPr>
              <a:t>Dino's</a:t>
            </a:r>
            <a:r>
              <a:rPr lang="it-IT" sz="1100" b="0" dirty="0">
                <a:effectLst/>
                <a:latin typeface="Consolas" panose="020B0609020204030204" pitchFamily="49" charset="0"/>
              </a:rPr>
              <a:t> cinema </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a:t>
            </a:r>
          </a:p>
          <a:p>
            <a:r>
              <a:rPr lang="it-IT" sz="1100" b="0" dirty="0">
                <a:effectLst/>
                <a:latin typeface="Consolas" panose="020B0609020204030204" pitchFamily="49" charset="0"/>
              </a:rPr>
              <a:t>      &lt;div </a:t>
            </a:r>
            <a:r>
              <a:rPr lang="it-IT" sz="1100" b="0" i="1" dirty="0">
                <a:effectLst/>
                <a:latin typeface="Consolas" panose="020B0609020204030204" pitchFamily="49" charset="0"/>
              </a:rPr>
              <a:t>class</a:t>
            </a:r>
            <a:r>
              <a:rPr lang="it-IT" sz="1100" b="0" dirty="0">
                <a:effectLst/>
                <a:latin typeface="Consolas" panose="020B0609020204030204" pitchFamily="49" charset="0"/>
              </a:rPr>
              <a:t>="links"&gt; </a:t>
            </a:r>
            <a:r>
              <a:rPr lang="it-IT" sz="1100" b="0" i="1" dirty="0">
                <a:effectLst/>
                <a:latin typeface="Consolas" panose="020B0609020204030204" pitchFamily="49" charset="0"/>
              </a:rPr>
              <a:t>&lt;!-- flex item </a:t>
            </a:r>
            <a:r>
              <a:rPr lang="it-IT" sz="1100" b="0" i="1" dirty="0" err="1">
                <a:effectLst/>
                <a:latin typeface="Consolas" panose="020B0609020204030204" pitchFamily="49" charset="0"/>
              </a:rPr>
              <a:t>nav</a:t>
            </a:r>
            <a:r>
              <a:rPr lang="it-IT" sz="1100" b="0" i="1" dirty="0">
                <a:effectLst/>
                <a:latin typeface="Consolas" panose="020B0609020204030204" pitchFamily="49" charset="0"/>
              </a:rPr>
              <a:t>--&gt;</a:t>
            </a:r>
            <a:endParaRPr lang="it-IT" sz="1100" b="0" dirty="0">
              <a:effectLst/>
              <a:latin typeface="Consolas" panose="020B0609020204030204" pitchFamily="49" charset="0"/>
            </a:endParaRPr>
          </a:p>
          <a:p>
            <a:r>
              <a:rPr lang="it-IT" sz="1100" b="0" dirty="0">
                <a:effectLst/>
                <a:latin typeface="Consolas" panose="020B0609020204030204" pitchFamily="49" charset="0"/>
              </a:rPr>
              <a:t>        &lt;a </a:t>
            </a:r>
            <a:r>
              <a:rPr lang="it-IT" sz="1100" b="0" i="1" dirty="0" err="1">
                <a:effectLst/>
                <a:latin typeface="Consolas" panose="020B0609020204030204" pitchFamily="49" charset="0"/>
              </a:rPr>
              <a:t>href</a:t>
            </a:r>
            <a:r>
              <a:rPr lang="it-IT" sz="1100" b="0" dirty="0">
                <a:effectLst/>
                <a:latin typeface="Consolas" panose="020B0609020204030204" pitchFamily="49" charset="0"/>
              </a:rPr>
              <a:t>="homepage.html"&gt;Home&lt;/a&gt;</a:t>
            </a:r>
          </a:p>
          <a:p>
            <a:r>
              <a:rPr lang="it-IT" sz="1100" b="0" dirty="0">
                <a:effectLst/>
                <a:latin typeface="Consolas" panose="020B0609020204030204" pitchFamily="49" charset="0"/>
              </a:rPr>
              <a:t>        &lt;a&gt;Sedi&lt;/a&gt;</a:t>
            </a:r>
          </a:p>
          <a:p>
            <a:r>
              <a:rPr lang="it-IT" sz="1100" b="0" dirty="0">
                <a:effectLst/>
                <a:latin typeface="Consolas" panose="020B0609020204030204" pitchFamily="49" charset="0"/>
              </a:rPr>
              <a:t>        &lt;a&gt;Offerte&lt;/a&gt;</a:t>
            </a:r>
          </a:p>
          <a:p>
            <a:r>
              <a:rPr lang="it-IT" sz="1100" b="0" dirty="0">
                <a:effectLst/>
                <a:latin typeface="Consolas" panose="020B0609020204030204" pitchFamily="49" charset="0"/>
              </a:rPr>
              <a:t>        &lt;a </a:t>
            </a:r>
            <a:r>
              <a:rPr lang="it-IT" sz="1100" b="0" i="1" dirty="0" err="1">
                <a:effectLst/>
                <a:latin typeface="Consolas" panose="020B0609020204030204" pitchFamily="49" charset="0"/>
              </a:rPr>
              <a:t>href</a:t>
            </a:r>
            <a:r>
              <a:rPr lang="it-IT" sz="1100" b="0" dirty="0">
                <a:effectLst/>
                <a:latin typeface="Consolas" panose="020B0609020204030204" pitchFamily="49" charset="0"/>
              </a:rPr>
              <a:t>="film.html"&gt;Film&lt;/a&gt;</a:t>
            </a:r>
          </a:p>
          <a:p>
            <a:r>
              <a:rPr lang="it-IT" sz="1100" b="0" dirty="0">
                <a:effectLst/>
                <a:latin typeface="Consolas" panose="020B0609020204030204" pitchFamily="49" charset="0"/>
              </a:rPr>
              <a:t>        &lt;a&gt;Staff&lt;/a&gt;</a:t>
            </a:r>
          </a:p>
          <a:p>
            <a:r>
              <a:rPr lang="it-IT" sz="1100" b="0" dirty="0">
                <a:effectLst/>
                <a:latin typeface="Consolas" panose="020B0609020204030204" pitchFamily="49" charset="0"/>
              </a:rPr>
              <a:t>        &lt;a </a:t>
            </a:r>
            <a:r>
              <a:rPr lang="it-IT" sz="1100" b="0" i="1" dirty="0">
                <a:effectLst/>
                <a:latin typeface="Consolas" panose="020B0609020204030204" pitchFamily="49" charset="0"/>
              </a:rPr>
              <a:t>id</a:t>
            </a:r>
            <a:r>
              <a:rPr lang="it-IT" sz="1100" b="0" dirty="0">
                <a:effectLst/>
                <a:latin typeface="Consolas" panose="020B0609020204030204" pitchFamily="49" charset="0"/>
              </a:rPr>
              <a:t>="click"&gt;Log in&lt;/a&gt;</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&lt;/</a:t>
            </a:r>
            <a:r>
              <a:rPr lang="it-IT" sz="1100" b="0" dirty="0" err="1">
                <a:effectLst/>
                <a:latin typeface="Consolas" panose="020B0609020204030204" pitchFamily="49" charset="0"/>
              </a:rPr>
              <a:t>nav</a:t>
            </a:r>
            <a:r>
              <a:rPr lang="it-IT" sz="1100" b="0" dirty="0">
                <a:effectLst/>
                <a:latin typeface="Consolas" panose="020B0609020204030204" pitchFamily="49" charset="0"/>
              </a:rPr>
              <a:t>&gt;</a:t>
            </a:r>
          </a:p>
          <a:p>
            <a:br>
              <a:rPr lang="it-IT" sz="1100" b="0" dirty="0">
                <a:effectLst/>
                <a:latin typeface="Consolas" panose="020B0609020204030204" pitchFamily="49" charset="0"/>
              </a:rPr>
            </a:br>
            <a:r>
              <a:rPr lang="it-IT" sz="1100" b="0" dirty="0">
                <a:effectLst/>
                <a:latin typeface="Consolas" panose="020B0609020204030204" pitchFamily="49" charset="0"/>
              </a:rPr>
              <a:t>    &lt;</a:t>
            </a:r>
            <a:r>
              <a:rPr lang="it-IT" sz="1100" b="0" dirty="0" err="1">
                <a:effectLst/>
                <a:latin typeface="Consolas" panose="020B0609020204030204" pitchFamily="49" charset="0"/>
              </a:rPr>
              <a:t>header</a:t>
            </a:r>
            <a:r>
              <a:rPr lang="it-IT" sz="1100" b="0" dirty="0">
                <a:effectLst/>
                <a:latin typeface="Consolas" panose="020B0609020204030204" pitchFamily="49" charset="0"/>
              </a:rPr>
              <a:t> </a:t>
            </a:r>
            <a:r>
              <a:rPr lang="it-IT" sz="1100" b="0" i="1" dirty="0">
                <a:effectLst/>
                <a:latin typeface="Consolas" panose="020B0609020204030204" pitchFamily="49" charset="0"/>
              </a:rPr>
              <a:t>id</a:t>
            </a:r>
            <a:r>
              <a:rPr lang="it-IT" sz="1100" b="0" dirty="0">
                <a:effectLst/>
                <a:latin typeface="Consolas" panose="020B0609020204030204" pitchFamily="49" charset="0"/>
              </a:rPr>
              <a:t>="</a:t>
            </a:r>
            <a:r>
              <a:rPr lang="it-IT" sz="1100" b="0" dirty="0" err="1">
                <a:effectLst/>
                <a:latin typeface="Consolas" panose="020B0609020204030204" pitchFamily="49" charset="0"/>
              </a:rPr>
              <a:t>forfilm</a:t>
            </a:r>
            <a:r>
              <a:rPr lang="it-IT" sz="1100" b="0" dirty="0">
                <a:effectLst/>
                <a:latin typeface="Consolas" panose="020B0609020204030204" pitchFamily="49" charset="0"/>
              </a:rPr>
              <a:t>"&gt; </a:t>
            </a:r>
          </a:p>
          <a:p>
            <a:r>
              <a:rPr lang="it-IT" sz="1100" b="0" dirty="0">
                <a:effectLst/>
                <a:latin typeface="Consolas" panose="020B0609020204030204" pitchFamily="49" charset="0"/>
              </a:rPr>
              <a:t>      &lt;h1&gt;Scopri insieme a noi tutti &lt;</a:t>
            </a:r>
            <a:r>
              <a:rPr lang="it-IT" sz="1100" b="0" dirty="0" err="1">
                <a:effectLst/>
                <a:latin typeface="Consolas" panose="020B0609020204030204" pitchFamily="49" charset="0"/>
              </a:rPr>
              <a:t>br</a:t>
            </a:r>
            <a:r>
              <a:rPr lang="it-IT" sz="1100" b="0" dirty="0">
                <a:effectLst/>
                <a:latin typeface="Consolas" panose="020B0609020204030204" pitchFamily="49" charset="0"/>
              </a:rPr>
              <a:t>/&gt; </a:t>
            </a:r>
          </a:p>
          <a:p>
            <a:r>
              <a:rPr lang="it-IT" sz="1100" b="0" dirty="0">
                <a:effectLst/>
                <a:latin typeface="Consolas" panose="020B0609020204030204" pitchFamily="49" charset="0"/>
              </a:rPr>
              <a:t>      &lt;strong&gt; i nuovi film e novità </a:t>
            </a:r>
            <a:r>
              <a:rPr lang="it-IT" sz="1100" b="0" dirty="0" err="1">
                <a:effectLst/>
                <a:latin typeface="Consolas" panose="020B0609020204030204" pitchFamily="49" charset="0"/>
              </a:rPr>
              <a:t>eslusive</a:t>
            </a:r>
            <a:r>
              <a:rPr lang="it-IT" sz="1100" b="0" dirty="0">
                <a:effectLst/>
                <a:latin typeface="Consolas" panose="020B0609020204030204" pitchFamily="49" charset="0"/>
              </a:rPr>
              <a:t>&lt;/strong&gt;</a:t>
            </a:r>
          </a:p>
          <a:p>
            <a:r>
              <a:rPr lang="it-IT" sz="1100" b="0" dirty="0">
                <a:effectLst/>
                <a:latin typeface="Consolas" panose="020B0609020204030204" pitchFamily="49" charset="0"/>
              </a:rPr>
              <a:t>      &lt;/h1&gt;</a:t>
            </a:r>
          </a:p>
          <a:p>
            <a:r>
              <a:rPr lang="it-IT" sz="1100" b="0" dirty="0">
                <a:effectLst/>
                <a:latin typeface="Consolas" panose="020B0609020204030204" pitchFamily="49" charset="0"/>
              </a:rPr>
              <a:t>      &lt;h6&gt; Clicca su i dini per inserire i film nell'elenco delle prenotazioni biglietti&lt;/h6&gt;</a:t>
            </a:r>
          </a:p>
          <a:p>
            <a:r>
              <a:rPr lang="it-IT" sz="1100" b="0" dirty="0">
                <a:effectLst/>
                <a:latin typeface="Consolas" panose="020B0609020204030204" pitchFamily="49" charset="0"/>
              </a:rPr>
              <a:t>    &lt;/</a:t>
            </a:r>
            <a:r>
              <a:rPr lang="it-IT" sz="1100" b="0" dirty="0" err="1">
                <a:effectLst/>
                <a:latin typeface="Consolas" panose="020B0609020204030204" pitchFamily="49" charset="0"/>
              </a:rPr>
              <a:t>header</a:t>
            </a:r>
            <a:r>
              <a:rPr lang="it-IT" sz="1100" b="0" dirty="0">
                <a:effectLst/>
                <a:latin typeface="Consolas" panose="020B0609020204030204" pitchFamily="49" charset="0"/>
              </a:rPr>
              <a:t>&gt;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i="1" dirty="0">
                <a:effectLst/>
                <a:latin typeface="Consolas" panose="020B0609020204030204" pitchFamily="49" charset="0"/>
              </a:rPr>
              <a:t>&lt;!-- sezioni dinamiche--&gt;</a:t>
            </a:r>
            <a:endParaRPr lang="it-IT" sz="1100" b="0" dirty="0">
              <a:effectLst/>
              <a:latin typeface="Consolas" panose="020B0609020204030204" pitchFamily="49" charset="0"/>
            </a:endParaRPr>
          </a:p>
          <a:p>
            <a:r>
              <a:rPr lang="it-IT" sz="1100" b="0" dirty="0">
                <a:effectLst/>
                <a:latin typeface="Consolas" panose="020B0609020204030204" pitchFamily="49" charset="0"/>
              </a:rPr>
              <a:t>    &lt;</a:t>
            </a:r>
            <a:r>
              <a:rPr lang="it-IT" sz="1100" b="0" dirty="0" err="1">
                <a:effectLst/>
                <a:latin typeface="Consolas" panose="020B0609020204030204" pitchFamily="49" charset="0"/>
              </a:rPr>
              <a:t>section</a:t>
            </a:r>
            <a:r>
              <a:rPr lang="it-IT" sz="1100" b="0" dirty="0">
                <a:effectLst/>
                <a:latin typeface="Consolas" panose="020B0609020204030204" pitchFamily="49" charset="0"/>
              </a:rPr>
              <a:t>  </a:t>
            </a:r>
            <a:r>
              <a:rPr lang="it-IT" sz="1100" b="0" i="1" dirty="0">
                <a:effectLst/>
                <a:latin typeface="Consolas" panose="020B0609020204030204" pitchFamily="49" charset="0"/>
              </a:rPr>
              <a:t>class</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 </a:t>
            </a:r>
            <a:r>
              <a:rPr lang="it-IT" sz="1100" b="0" i="1" dirty="0">
                <a:effectLst/>
                <a:latin typeface="Consolas" panose="020B0609020204030204" pitchFamily="49" charset="0"/>
              </a:rPr>
              <a:t>id</a:t>
            </a:r>
            <a:r>
              <a:rPr lang="it-IT" sz="1100" b="0" dirty="0">
                <a:effectLst/>
                <a:latin typeface="Consolas" panose="020B0609020204030204" pitchFamily="49" charset="0"/>
              </a:rPr>
              <a:t>="preferiti"&gt;</a:t>
            </a:r>
          </a:p>
          <a:p>
            <a:r>
              <a:rPr lang="it-IT" sz="1100" b="0" dirty="0">
                <a:effectLst/>
                <a:latin typeface="Consolas" panose="020B0609020204030204" pitchFamily="49" charset="0"/>
              </a:rPr>
              <a:t>    &lt;/</a:t>
            </a:r>
            <a:r>
              <a:rPr lang="it-IT" sz="1100" b="0" dirty="0" err="1">
                <a:effectLst/>
                <a:latin typeface="Consolas" panose="020B0609020204030204" pitchFamily="49" charset="0"/>
              </a:rPr>
              <a:t>section</a:t>
            </a:r>
            <a:r>
              <a:rPr lang="it-IT" sz="1100" b="0" dirty="0">
                <a:effectLst/>
                <a:latin typeface="Consolas" panose="020B0609020204030204" pitchFamily="49" charset="0"/>
              </a:rPr>
              <a:t>&gt;</a:t>
            </a:r>
          </a:p>
          <a:p>
            <a:r>
              <a:rPr lang="it-IT" sz="1100" b="0" dirty="0">
                <a:effectLst/>
                <a:latin typeface="Consolas" panose="020B0609020204030204" pitchFamily="49" charset="0"/>
              </a:rPr>
              <a:t>    </a:t>
            </a:r>
          </a:p>
          <a:p>
            <a:r>
              <a:rPr lang="it-IT" sz="1100" b="0" dirty="0">
                <a:effectLst/>
                <a:latin typeface="Consolas" panose="020B0609020204030204" pitchFamily="49" charset="0"/>
              </a:rPr>
              <a:t>    &lt;</a:t>
            </a:r>
            <a:r>
              <a:rPr lang="it-IT" sz="1100" b="0" dirty="0" err="1">
                <a:effectLst/>
                <a:latin typeface="Consolas" panose="020B0609020204030204" pitchFamily="49" charset="0"/>
              </a:rPr>
              <a:t>section</a:t>
            </a:r>
            <a:r>
              <a:rPr lang="it-IT" sz="1100" b="0" dirty="0">
                <a:effectLst/>
                <a:latin typeface="Consolas" panose="020B0609020204030204" pitchFamily="49" charset="0"/>
              </a:rPr>
              <a:t> </a:t>
            </a:r>
            <a:r>
              <a:rPr lang="it-IT" sz="1100" b="0" i="1" dirty="0">
                <a:effectLst/>
                <a:latin typeface="Consolas" panose="020B0609020204030204" pitchFamily="49" charset="0"/>
              </a:rPr>
              <a:t>id</a:t>
            </a:r>
            <a:r>
              <a:rPr lang="it-IT" sz="1100" b="0" dirty="0">
                <a:effectLst/>
                <a:latin typeface="Consolas" panose="020B0609020204030204" pitchFamily="49" charset="0"/>
              </a:rPr>
              <a:t>="</a:t>
            </a:r>
            <a:r>
              <a:rPr lang="it-IT" sz="1100" b="0" dirty="0" err="1">
                <a:effectLst/>
                <a:latin typeface="Consolas" panose="020B0609020204030204" pitchFamily="49" charset="0"/>
              </a:rPr>
              <a:t>dinamicSection</a:t>
            </a:r>
            <a:r>
              <a:rPr lang="it-IT" sz="1100" b="0" dirty="0">
                <a:effectLst/>
                <a:latin typeface="Consolas" panose="020B0609020204030204" pitchFamily="49" charset="0"/>
              </a:rPr>
              <a:t>"&gt;</a:t>
            </a:r>
          </a:p>
          <a:p>
            <a:r>
              <a:rPr lang="it-IT" sz="1100" b="0" dirty="0">
                <a:effectLst/>
                <a:latin typeface="Consolas" panose="020B0609020204030204" pitchFamily="49" charset="0"/>
              </a:rPr>
              <a:t>    &lt;/</a:t>
            </a:r>
            <a:r>
              <a:rPr lang="it-IT" sz="1100" b="0" dirty="0" err="1">
                <a:effectLst/>
                <a:latin typeface="Consolas" panose="020B0609020204030204" pitchFamily="49" charset="0"/>
              </a:rPr>
              <a:t>section</a:t>
            </a:r>
            <a:r>
              <a:rPr lang="it-IT" sz="1100" b="0" dirty="0">
                <a:effectLst/>
                <a:latin typeface="Consolas" panose="020B0609020204030204" pitchFamily="49" charset="0"/>
              </a:rPr>
              <a:t>&gt;</a:t>
            </a:r>
          </a:p>
          <a:p>
            <a:r>
              <a:rPr lang="it-IT" sz="1100" b="0" dirty="0">
                <a:effectLst/>
                <a:latin typeface="Consolas" panose="020B0609020204030204" pitchFamily="49" charset="0"/>
              </a:rPr>
              <a:t>    </a:t>
            </a:r>
            <a:r>
              <a:rPr lang="it-IT" sz="1100" b="0" i="1" dirty="0">
                <a:effectLst/>
                <a:latin typeface="Consolas" panose="020B0609020204030204" pitchFamily="49" charset="0"/>
              </a:rPr>
              <a:t>&lt;!-- up--&gt;</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p>
          <a:p>
            <a:r>
              <a:rPr lang="it-IT" sz="1100" b="0" dirty="0">
                <a:effectLst/>
                <a:latin typeface="Consolas" panose="020B0609020204030204" pitchFamily="49" charset="0"/>
              </a:rPr>
              <a:t>    &lt;</a:t>
            </a:r>
            <a:r>
              <a:rPr lang="it-IT" sz="1100" b="0" dirty="0" err="1">
                <a:effectLst/>
                <a:latin typeface="Consolas" panose="020B0609020204030204" pitchFamily="49" charset="0"/>
              </a:rPr>
              <a:t>footer</a:t>
            </a:r>
            <a:r>
              <a:rPr lang="it-IT" sz="1100" b="0" dirty="0">
                <a:effectLst/>
                <a:latin typeface="Consolas" panose="020B0609020204030204" pitchFamily="49" charset="0"/>
              </a:rPr>
              <a:t>&gt;</a:t>
            </a:r>
          </a:p>
          <a:p>
            <a:r>
              <a:rPr lang="it-IT" sz="1100" b="0" dirty="0">
                <a:effectLst/>
                <a:latin typeface="Consolas" panose="020B0609020204030204" pitchFamily="49" charset="0"/>
              </a:rPr>
              <a:t>      &lt;div </a:t>
            </a:r>
            <a:r>
              <a:rPr lang="it-IT" sz="1100" b="0" i="1" dirty="0">
                <a:effectLst/>
                <a:latin typeface="Consolas" panose="020B0609020204030204" pitchFamily="49" charset="0"/>
              </a:rPr>
              <a:t>id</a:t>
            </a:r>
            <a:r>
              <a:rPr lang="it-IT" sz="1100" b="0" dirty="0">
                <a:effectLst/>
                <a:latin typeface="Consolas" panose="020B0609020204030204" pitchFamily="49" charset="0"/>
              </a:rPr>
              <a:t>="</a:t>
            </a:r>
            <a:r>
              <a:rPr lang="it-IT" sz="1100" b="0" dirty="0" err="1">
                <a:effectLst/>
                <a:latin typeface="Consolas" panose="020B0609020204030204" pitchFamily="49" charset="0"/>
              </a:rPr>
              <a:t>infooter</a:t>
            </a:r>
            <a:r>
              <a:rPr lang="it-IT" sz="1100" b="0" dirty="0">
                <a:effectLst/>
                <a:latin typeface="Consolas" panose="020B0609020204030204" pitchFamily="49" charset="0"/>
              </a:rPr>
              <a:t>" &gt; </a:t>
            </a:r>
            <a:r>
              <a:rPr lang="it-IT" sz="1100" b="0" i="1" dirty="0">
                <a:effectLst/>
                <a:latin typeface="Consolas" panose="020B0609020204030204" pitchFamily="49" charset="0"/>
              </a:rPr>
              <a:t>&lt;!-- flex item </a:t>
            </a:r>
            <a:r>
              <a:rPr lang="it-IT" sz="1100" b="0" i="1" dirty="0" err="1">
                <a:effectLst/>
                <a:latin typeface="Consolas" panose="020B0609020204030204" pitchFamily="49" charset="0"/>
              </a:rPr>
              <a:t>footer</a:t>
            </a:r>
            <a:r>
              <a:rPr lang="it-IT" sz="1100" b="0" i="1" dirty="0">
                <a:effectLst/>
                <a:latin typeface="Consolas" panose="020B0609020204030204" pitchFamily="49" charset="0"/>
              </a:rPr>
              <a:t>--&gt;</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p>
        </p:txBody>
      </p:sp>
      <p:sp>
        <p:nvSpPr>
          <p:cNvPr id="3" name="CasellaDiTesto 2">
            <a:extLst>
              <a:ext uri="{FF2B5EF4-FFF2-40B4-BE49-F238E27FC236}">
                <a16:creationId xmlns:a16="http://schemas.microsoft.com/office/drawing/2014/main" id="{EE555C8F-921C-4058-9E3A-B879E01B831B}"/>
              </a:ext>
            </a:extLst>
          </p:cNvPr>
          <p:cNvSpPr txBox="1"/>
          <p:nvPr/>
        </p:nvSpPr>
        <p:spPr>
          <a:xfrm>
            <a:off x="7561943" y="10138"/>
            <a:ext cx="4627010" cy="7201972"/>
          </a:xfrm>
          <a:prstGeom prst="rect">
            <a:avLst/>
          </a:prstGeom>
          <a:noFill/>
        </p:spPr>
        <p:txBody>
          <a:bodyPr wrap="square" rtlCol="0">
            <a:spAutoFit/>
          </a:bodyPr>
          <a:lstStyle/>
          <a:p>
            <a:r>
              <a:rPr lang="it-IT" sz="1100" b="0" dirty="0">
                <a:effectLst/>
                <a:latin typeface="Consolas" panose="020B0609020204030204" pitchFamily="49" charset="0"/>
              </a:rPr>
              <a:t>        &lt;div&gt;</a:t>
            </a:r>
          </a:p>
          <a:p>
            <a:r>
              <a:rPr lang="it-IT" sz="1100" b="0" dirty="0">
                <a:effectLst/>
                <a:latin typeface="Consolas" panose="020B0609020204030204" pitchFamily="49" charset="0"/>
              </a:rPr>
              <a:t>          &lt;h3&gt;Contact </a:t>
            </a:r>
            <a:r>
              <a:rPr lang="it-IT" sz="1100" b="0" dirty="0" err="1">
                <a:effectLst/>
                <a:latin typeface="Consolas" panose="020B0609020204030204" pitchFamily="49" charset="0"/>
              </a:rPr>
              <a:t>us</a:t>
            </a:r>
            <a:r>
              <a:rPr lang="it-IT" sz="1100" b="0" dirty="0">
                <a:effectLst/>
                <a:latin typeface="Consolas" panose="020B0609020204030204" pitchFamily="49" charset="0"/>
              </a:rPr>
              <a:t>&lt;/h3&gt; </a:t>
            </a:r>
          </a:p>
          <a:p>
            <a:r>
              <a:rPr lang="it-IT" sz="1100" b="0" dirty="0">
                <a:effectLst/>
                <a:latin typeface="Consolas" panose="020B0609020204030204" pitchFamily="49" charset="0"/>
              </a:rPr>
              <a:t>          &lt;p&gt;</a:t>
            </a:r>
          </a:p>
          <a:p>
            <a:r>
              <a:rPr lang="it-IT" sz="1100" b="0" dirty="0">
                <a:effectLst/>
                <a:latin typeface="Consolas" panose="020B0609020204030204" pitchFamily="49" charset="0"/>
              </a:rPr>
              <a:t>          Indirizzo:&lt;</a:t>
            </a:r>
            <a:r>
              <a:rPr lang="it-IT" sz="1100" b="0" dirty="0" err="1">
                <a:effectLst/>
                <a:latin typeface="Consolas" panose="020B0609020204030204" pitchFamily="49" charset="0"/>
              </a:rPr>
              <a:t>br</a:t>
            </a:r>
            <a:r>
              <a:rPr lang="it-IT" sz="1100" b="0" dirty="0">
                <a:effectLst/>
                <a:latin typeface="Consolas" panose="020B0609020204030204" pitchFamily="49" charset="0"/>
              </a:rPr>
              <a:t>/&gt;</a:t>
            </a:r>
          </a:p>
          <a:p>
            <a:r>
              <a:rPr lang="it-IT" sz="1100" b="0" dirty="0">
                <a:effectLst/>
                <a:latin typeface="Consolas" panose="020B0609020204030204" pitchFamily="49" charset="0"/>
              </a:rPr>
              <a:t>          Via della Rinascita 12 -Barrafranca (EN) </a:t>
            </a:r>
          </a:p>
          <a:p>
            <a:r>
              <a:rPr lang="it-IT" sz="1100" b="0" dirty="0">
                <a:effectLst/>
                <a:latin typeface="Consolas" panose="020B0609020204030204" pitchFamily="49" charset="0"/>
              </a:rPr>
              <a:t>          Telefono: &lt;</a:t>
            </a:r>
            <a:r>
              <a:rPr lang="it-IT" sz="1100" b="0" dirty="0" err="1">
                <a:effectLst/>
                <a:latin typeface="Consolas" panose="020B0609020204030204" pitchFamily="49" charset="0"/>
              </a:rPr>
              <a:t>br</a:t>
            </a:r>
            <a:r>
              <a:rPr lang="it-IT" sz="1100" b="0" dirty="0">
                <a:effectLst/>
                <a:latin typeface="Consolas" panose="020B0609020204030204" pitchFamily="49" charset="0"/>
              </a:rPr>
              <a:t>/&gt; 3802141274 &lt;</a:t>
            </a:r>
            <a:r>
              <a:rPr lang="it-IT" sz="1100" b="0" dirty="0" err="1">
                <a:effectLst/>
                <a:latin typeface="Consolas" panose="020B0609020204030204" pitchFamily="49" charset="0"/>
              </a:rPr>
              <a:t>br</a:t>
            </a:r>
            <a:r>
              <a:rPr lang="it-IT" sz="1100" b="0" dirty="0">
                <a:effectLst/>
                <a:latin typeface="Consolas" panose="020B0609020204030204" pitchFamily="49" charset="0"/>
              </a:rPr>
              <a:t>/&gt;</a:t>
            </a:r>
          </a:p>
          <a:p>
            <a:r>
              <a:rPr lang="it-IT" sz="1100" b="0" dirty="0">
                <a:effectLst/>
                <a:latin typeface="Consolas" panose="020B0609020204030204" pitchFamily="49" charset="0"/>
              </a:rPr>
              <a:t>          Email: &lt;</a:t>
            </a:r>
            <a:r>
              <a:rPr lang="it-IT" sz="1100" b="0" dirty="0" err="1">
                <a:effectLst/>
                <a:latin typeface="Consolas" panose="020B0609020204030204" pitchFamily="49" charset="0"/>
              </a:rPr>
              <a:t>br</a:t>
            </a:r>
            <a:r>
              <a:rPr lang="it-IT" sz="1100" b="0" dirty="0">
                <a:effectLst/>
                <a:latin typeface="Consolas" panose="020B0609020204030204" pitchFamily="49" charset="0"/>
              </a:rPr>
              <a:t>/&gt; dinoscinema@hotmail.it </a:t>
            </a:r>
          </a:p>
          <a:p>
            <a:r>
              <a:rPr lang="it-IT" sz="1100" b="0" dirty="0">
                <a:effectLst/>
                <a:latin typeface="Consolas" panose="020B0609020204030204" pitchFamily="49" charset="0"/>
              </a:rPr>
              <a:t>          &lt;/p&gt; </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&lt;h3&gt; Acquisto biglietti &lt;/h3&gt;</a:t>
            </a:r>
          </a:p>
          <a:p>
            <a:r>
              <a:rPr lang="it-IT" sz="1100" b="0" dirty="0">
                <a:effectLst/>
                <a:latin typeface="Consolas" panose="020B0609020204030204" pitchFamily="49" charset="0"/>
              </a:rPr>
              <a:t>          &lt;p&gt;</a:t>
            </a:r>
          </a:p>
          <a:p>
            <a:r>
              <a:rPr lang="it-IT" sz="1100" b="0" dirty="0">
                <a:effectLst/>
                <a:latin typeface="Consolas" panose="020B0609020204030204" pitchFamily="49" charset="0"/>
              </a:rPr>
              <a:t>          Online &lt;</a:t>
            </a:r>
            <a:r>
              <a:rPr lang="it-IT" sz="1100" b="0" dirty="0" err="1">
                <a:effectLst/>
                <a:latin typeface="Consolas" panose="020B0609020204030204" pitchFamily="49" charset="0"/>
              </a:rPr>
              <a:t>br</a:t>
            </a:r>
            <a:r>
              <a:rPr lang="it-IT" sz="1100" b="0" dirty="0">
                <a:effectLst/>
                <a:latin typeface="Consolas" panose="020B0609020204030204" pitchFamily="49" charset="0"/>
              </a:rPr>
              <a:t>/&gt;</a:t>
            </a:r>
          </a:p>
          <a:p>
            <a:r>
              <a:rPr lang="it-IT" sz="1100" b="0" dirty="0">
                <a:effectLst/>
                <a:latin typeface="Consolas" panose="020B0609020204030204" pitchFamily="49" charset="0"/>
              </a:rPr>
              <a:t>          Via telefono &lt;</a:t>
            </a:r>
            <a:r>
              <a:rPr lang="it-IT" sz="1100" b="0" dirty="0" err="1">
                <a:effectLst/>
                <a:latin typeface="Consolas" panose="020B0609020204030204" pitchFamily="49" charset="0"/>
              </a:rPr>
              <a:t>br</a:t>
            </a:r>
            <a:r>
              <a:rPr lang="it-IT" sz="1100" b="0" dirty="0">
                <a:effectLst/>
                <a:latin typeface="Consolas" panose="020B0609020204030204" pitchFamily="49" charset="0"/>
              </a:rPr>
              <a:t>/&gt;</a:t>
            </a:r>
          </a:p>
          <a:p>
            <a:r>
              <a:rPr lang="it-IT" sz="1100" b="0" dirty="0">
                <a:effectLst/>
                <a:latin typeface="Consolas" panose="020B0609020204030204" pitchFamily="49" charset="0"/>
              </a:rPr>
              <a:t>          Acquista e stampa</a:t>
            </a:r>
          </a:p>
          <a:p>
            <a:r>
              <a:rPr lang="it-IT" sz="1100" b="0" dirty="0">
                <a:effectLst/>
                <a:latin typeface="Consolas" panose="020B0609020204030204" pitchFamily="49" charset="0"/>
              </a:rPr>
              <a:t>          &lt;/p&gt;</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&lt;h3&gt; Account &lt;/h3&gt;</a:t>
            </a:r>
          </a:p>
          <a:p>
            <a:r>
              <a:rPr lang="it-IT" sz="1100" b="0" dirty="0">
                <a:effectLst/>
                <a:latin typeface="Consolas" panose="020B0609020204030204" pitchFamily="49" charset="0"/>
              </a:rPr>
              <a:t>          &lt;a&gt; Profilo &lt;/a&gt; &lt;</a:t>
            </a:r>
            <a:r>
              <a:rPr lang="it-IT" sz="1100" b="0" dirty="0" err="1">
                <a:effectLst/>
                <a:latin typeface="Consolas" panose="020B0609020204030204" pitchFamily="49" charset="0"/>
              </a:rPr>
              <a:t>br</a:t>
            </a:r>
            <a:r>
              <a:rPr lang="it-IT" sz="1100" b="0" dirty="0">
                <a:effectLst/>
                <a:latin typeface="Consolas" panose="020B0609020204030204" pitchFamily="49" charset="0"/>
              </a:rPr>
              <a:t>/&gt;</a:t>
            </a:r>
          </a:p>
          <a:p>
            <a:r>
              <a:rPr lang="it-IT" sz="1100" b="0" dirty="0">
                <a:effectLst/>
                <a:latin typeface="Consolas" panose="020B0609020204030204" pitchFamily="49" charset="0"/>
              </a:rPr>
              <a:t>          &lt;a&gt; Crea nuovo profilo &lt;/a&gt;</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&lt;h3&gt; Seguici su i Social &lt;/h3&gt; </a:t>
            </a:r>
          </a:p>
          <a:p>
            <a:r>
              <a:rPr lang="it-IT" sz="1100" b="0" dirty="0">
                <a:effectLst/>
                <a:latin typeface="Consolas" panose="020B0609020204030204" pitchFamily="49" charset="0"/>
              </a:rPr>
              <a:t>          &lt;p&gt; </a:t>
            </a:r>
          </a:p>
          <a:p>
            <a:r>
              <a:rPr lang="it-IT" sz="1100" b="0" dirty="0">
                <a:effectLst/>
                <a:latin typeface="Consolas" panose="020B0609020204030204" pitchFamily="49" charset="0"/>
              </a:rPr>
              <a:t>          Ci trovi ovunque! Promozioni in piu' per te</a:t>
            </a:r>
          </a:p>
          <a:p>
            <a:r>
              <a:rPr lang="it-IT" sz="1100" b="0" dirty="0">
                <a:effectLst/>
                <a:latin typeface="Consolas" panose="020B0609020204030204" pitchFamily="49" charset="0"/>
              </a:rPr>
              <a:t>          &lt;</a:t>
            </a:r>
            <a:r>
              <a:rPr lang="it-IT" sz="1100" b="0" dirty="0" err="1">
                <a:effectLst/>
                <a:latin typeface="Consolas" panose="020B0609020204030204" pitchFamily="49" charset="0"/>
              </a:rPr>
              <a:t>br</a:t>
            </a:r>
            <a:r>
              <a:rPr lang="it-IT" sz="1100" b="0" dirty="0">
                <a:effectLst/>
                <a:latin typeface="Consolas" panose="020B0609020204030204" pitchFamily="49" charset="0"/>
              </a:rPr>
              <a:t>/&gt; se ci segui su i nostri profili ufficiali. &lt;/p&gt;</a:t>
            </a:r>
          </a:p>
          <a:p>
            <a:r>
              <a:rPr lang="it-IT" sz="1100" b="0" dirty="0">
                <a:effectLst/>
                <a:latin typeface="Consolas" panose="020B0609020204030204" pitchFamily="49" charset="0"/>
              </a:rPr>
              <a:t>          &lt;a&gt; &lt;</a:t>
            </a:r>
            <a:r>
              <a:rPr lang="it-IT" sz="1100" b="0" dirty="0" err="1">
                <a:effectLst/>
                <a:latin typeface="Consolas" panose="020B0609020204030204" pitchFamily="49" charset="0"/>
              </a:rPr>
              <a:t>img</a:t>
            </a:r>
            <a:r>
              <a:rPr lang="it-IT" sz="1100" b="0" dirty="0">
                <a:effectLst/>
                <a:latin typeface="Consolas" panose="020B0609020204030204" pitchFamily="49" charset="0"/>
              </a:rPr>
              <a:t> </a:t>
            </a:r>
            <a:r>
              <a:rPr lang="it-IT" sz="1100" b="0" i="1" dirty="0">
                <a:effectLst/>
                <a:latin typeface="Consolas" panose="020B0609020204030204" pitchFamily="49" charset="0"/>
              </a:rPr>
              <a:t>class</a:t>
            </a:r>
            <a:r>
              <a:rPr lang="it-IT" sz="1100" b="0" dirty="0">
                <a:effectLst/>
                <a:latin typeface="Consolas" panose="020B0609020204030204" pitchFamily="49" charset="0"/>
              </a:rPr>
              <a:t>="</a:t>
            </a:r>
            <a:r>
              <a:rPr lang="it-IT" sz="1100" b="0" dirty="0" err="1">
                <a:effectLst/>
                <a:latin typeface="Consolas" panose="020B0609020204030204" pitchFamily="49" charset="0"/>
              </a:rPr>
              <a:t>icon</a:t>
            </a:r>
            <a:r>
              <a:rPr lang="it-IT" sz="1100" b="0" dirty="0">
                <a:effectLst/>
                <a:latin typeface="Consolas" panose="020B0609020204030204" pitchFamily="49" charset="0"/>
              </a:rPr>
              <a:t>" </a:t>
            </a:r>
            <a:r>
              <a:rPr lang="it-IT" sz="1100" b="0" i="1" dirty="0" err="1">
                <a:effectLst/>
                <a:latin typeface="Consolas" panose="020B0609020204030204" pitchFamily="49" charset="0"/>
              </a:rPr>
              <a:t>src</a:t>
            </a:r>
            <a:r>
              <a:rPr lang="it-IT" sz="1100" b="0" dirty="0">
                <a:effectLst/>
                <a:latin typeface="Consolas" panose="020B0609020204030204" pitchFamily="49" charset="0"/>
              </a:rPr>
              <a:t>= "https://i.pinimg.com/564x/20/c1/93/20c193d2244edf5537edb259fd4d1207.jpg"&gt; &lt;/a&gt;</a:t>
            </a:r>
          </a:p>
          <a:p>
            <a:r>
              <a:rPr lang="it-IT" sz="1100" b="0" dirty="0">
                <a:effectLst/>
                <a:latin typeface="Consolas" panose="020B0609020204030204" pitchFamily="49" charset="0"/>
              </a:rPr>
              <a:t>          &lt;a&gt; &lt;</a:t>
            </a:r>
            <a:r>
              <a:rPr lang="it-IT" sz="1100" b="0" dirty="0" err="1">
                <a:effectLst/>
                <a:latin typeface="Consolas" panose="020B0609020204030204" pitchFamily="49" charset="0"/>
              </a:rPr>
              <a:t>img</a:t>
            </a:r>
            <a:r>
              <a:rPr lang="it-IT" sz="1100" b="0" dirty="0">
                <a:effectLst/>
                <a:latin typeface="Consolas" panose="020B0609020204030204" pitchFamily="49" charset="0"/>
              </a:rPr>
              <a:t> </a:t>
            </a:r>
            <a:r>
              <a:rPr lang="it-IT" sz="1100" b="0" i="1" dirty="0">
                <a:effectLst/>
                <a:latin typeface="Consolas" panose="020B0609020204030204" pitchFamily="49" charset="0"/>
              </a:rPr>
              <a:t>class</a:t>
            </a:r>
            <a:r>
              <a:rPr lang="it-IT" sz="1100" b="0" dirty="0">
                <a:effectLst/>
                <a:latin typeface="Consolas" panose="020B0609020204030204" pitchFamily="49" charset="0"/>
              </a:rPr>
              <a:t>="</a:t>
            </a:r>
            <a:r>
              <a:rPr lang="it-IT" sz="1100" b="0" dirty="0" err="1">
                <a:effectLst/>
                <a:latin typeface="Consolas" panose="020B0609020204030204" pitchFamily="49" charset="0"/>
              </a:rPr>
              <a:t>icon</a:t>
            </a:r>
            <a:r>
              <a:rPr lang="it-IT" sz="1100" b="0" dirty="0">
                <a:effectLst/>
                <a:latin typeface="Consolas" panose="020B0609020204030204" pitchFamily="49" charset="0"/>
              </a:rPr>
              <a:t>" </a:t>
            </a:r>
            <a:r>
              <a:rPr lang="it-IT" sz="1100" b="0" i="1" dirty="0" err="1">
                <a:effectLst/>
                <a:latin typeface="Consolas" panose="020B0609020204030204" pitchFamily="49" charset="0"/>
              </a:rPr>
              <a:t>src</a:t>
            </a:r>
            <a:r>
              <a:rPr lang="it-IT" sz="1100" b="0" dirty="0">
                <a:effectLst/>
                <a:latin typeface="Consolas" panose="020B0609020204030204" pitchFamily="49" charset="0"/>
              </a:rPr>
              <a:t> = "https://i.pinimg.com/564x/c9/92/53/c99253eaee4f91f1787885fef13410af.jpg"&gt; &lt;/a&gt;</a:t>
            </a:r>
          </a:p>
          <a:p>
            <a:r>
              <a:rPr lang="it-IT" sz="1100" b="0" dirty="0">
                <a:effectLst/>
                <a:latin typeface="Consolas" panose="020B0609020204030204" pitchFamily="49" charset="0"/>
              </a:rPr>
              <a:t>          &lt;a&gt; &lt;</a:t>
            </a:r>
            <a:r>
              <a:rPr lang="it-IT" sz="1100" b="0" dirty="0" err="1">
                <a:effectLst/>
                <a:latin typeface="Consolas" panose="020B0609020204030204" pitchFamily="49" charset="0"/>
              </a:rPr>
              <a:t>img</a:t>
            </a:r>
            <a:r>
              <a:rPr lang="it-IT" sz="1100" b="0" dirty="0">
                <a:effectLst/>
                <a:latin typeface="Consolas" panose="020B0609020204030204" pitchFamily="49" charset="0"/>
              </a:rPr>
              <a:t> </a:t>
            </a:r>
            <a:r>
              <a:rPr lang="it-IT" sz="1100" b="0" i="1" dirty="0">
                <a:effectLst/>
                <a:latin typeface="Consolas" panose="020B0609020204030204" pitchFamily="49" charset="0"/>
              </a:rPr>
              <a:t>class</a:t>
            </a:r>
            <a:r>
              <a:rPr lang="it-IT" sz="1100" b="0" dirty="0">
                <a:effectLst/>
                <a:latin typeface="Consolas" panose="020B0609020204030204" pitchFamily="49" charset="0"/>
              </a:rPr>
              <a:t>="</a:t>
            </a:r>
            <a:r>
              <a:rPr lang="it-IT" sz="1100" b="0" dirty="0" err="1">
                <a:effectLst/>
                <a:latin typeface="Consolas" panose="020B0609020204030204" pitchFamily="49" charset="0"/>
              </a:rPr>
              <a:t>icon</a:t>
            </a:r>
            <a:r>
              <a:rPr lang="it-IT" sz="1100" b="0" dirty="0">
                <a:effectLst/>
                <a:latin typeface="Consolas" panose="020B0609020204030204" pitchFamily="49" charset="0"/>
              </a:rPr>
              <a:t>" </a:t>
            </a:r>
            <a:r>
              <a:rPr lang="it-IT" sz="1100" b="0" i="1" dirty="0" err="1">
                <a:effectLst/>
                <a:latin typeface="Consolas" panose="020B0609020204030204" pitchFamily="49" charset="0"/>
              </a:rPr>
              <a:t>src</a:t>
            </a:r>
            <a:r>
              <a:rPr lang="it-IT" sz="1100" b="0" dirty="0">
                <a:effectLst/>
                <a:latin typeface="Consolas" panose="020B0609020204030204" pitchFamily="49" charset="0"/>
              </a:rPr>
              <a:t> = "https://i.pinimg.com/564x/bb/62/af/bb62afe819b11af8384f2fb814acf28a.jpg"&gt; &lt;/a&gt;</a:t>
            </a: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a:t>
            </a:r>
            <a:endParaRPr lang="it-IT" dirty="0"/>
          </a:p>
        </p:txBody>
      </p:sp>
    </p:spTree>
    <p:extLst>
      <p:ext uri="{BB962C8B-B14F-4D97-AF65-F5344CB8AC3E}">
        <p14:creationId xmlns:p14="http://schemas.microsoft.com/office/powerpoint/2010/main" val="410363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539549" y="439070"/>
            <a:ext cx="4440522" cy="3387497"/>
          </a:xfrm>
        </p:spPr>
        <p:txBody>
          <a:bodyPr anchor="b">
            <a:normAutofit/>
          </a:bodyPr>
          <a:lstStyle/>
          <a:p>
            <a:pPr algn="r"/>
            <a:r>
              <a:rPr lang="it-IT" sz="4000" dirty="0">
                <a:solidFill>
                  <a:srgbClr val="FFFFFF"/>
                </a:solidFill>
              </a:rPr>
              <a:t> Codice html / CSS  </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075567" y="10138"/>
            <a:ext cx="3668694" cy="3816429"/>
          </a:xfrm>
          <a:prstGeom prst="rect">
            <a:avLst/>
          </a:prstGeom>
          <a:noFill/>
        </p:spPr>
        <p:txBody>
          <a:bodyPr wrap="square" rtlCol="0">
            <a:spAutoFit/>
          </a:bodyPr>
          <a:lstStyle/>
          <a:p>
            <a:endParaRPr lang="it-IT" sz="1100" b="0" dirty="0">
              <a:effectLst/>
              <a:latin typeface="Consolas" panose="020B0609020204030204" pitchFamily="49" charset="0"/>
            </a:endParaRPr>
          </a:p>
          <a:p>
            <a:r>
              <a:rPr lang="it-IT" sz="1100" b="0" dirty="0">
                <a:effectLst/>
                <a:latin typeface="Consolas" panose="020B0609020204030204" pitchFamily="49" charset="0"/>
              </a:rPr>
              <a:t>      &lt;/div&gt;</a:t>
            </a:r>
          </a:p>
          <a:p>
            <a:r>
              <a:rPr lang="it-IT" sz="1100" b="0" dirty="0">
                <a:effectLst/>
                <a:latin typeface="Consolas" panose="020B0609020204030204" pitchFamily="49" charset="0"/>
              </a:rPr>
              <a:t>  </a:t>
            </a:r>
          </a:p>
          <a:p>
            <a:r>
              <a:rPr lang="it-IT" sz="1100" b="0" dirty="0">
                <a:effectLst/>
                <a:latin typeface="Consolas" panose="020B0609020204030204" pitchFamily="49" charset="0"/>
              </a:rPr>
              <a:t>      &lt;div </a:t>
            </a:r>
            <a:r>
              <a:rPr lang="it-IT" sz="1100" b="0" i="1" dirty="0">
                <a:effectLst/>
                <a:latin typeface="Consolas" panose="020B0609020204030204" pitchFamily="49" charset="0"/>
              </a:rPr>
              <a:t>id</a:t>
            </a:r>
            <a:r>
              <a:rPr lang="it-IT" sz="1100" b="0" dirty="0">
                <a:effectLst/>
                <a:latin typeface="Consolas" panose="020B0609020204030204" pitchFamily="49" charset="0"/>
              </a:rPr>
              <a:t>="information" &gt; </a:t>
            </a:r>
            <a:r>
              <a:rPr lang="it-IT" sz="1100" b="0" i="1" dirty="0">
                <a:effectLst/>
                <a:latin typeface="Consolas" panose="020B0609020204030204" pitchFamily="49" charset="0"/>
              </a:rPr>
              <a:t>&lt;!-- flex item del </a:t>
            </a:r>
            <a:r>
              <a:rPr lang="it-IT" sz="1100" b="0" i="1" dirty="0" err="1">
                <a:effectLst/>
                <a:latin typeface="Consolas" panose="020B0609020204030204" pitchFamily="49" charset="0"/>
              </a:rPr>
              <a:t>footer</a:t>
            </a:r>
            <a:r>
              <a:rPr lang="it-IT" sz="1100" b="0" i="1" dirty="0">
                <a:effectLst/>
                <a:latin typeface="Consolas" panose="020B0609020204030204" pitchFamily="49" charset="0"/>
              </a:rPr>
              <a:t>--&gt;</a:t>
            </a:r>
            <a:endParaRPr lang="it-IT" sz="1100" b="0" dirty="0">
              <a:effectLst/>
              <a:latin typeface="Consolas" panose="020B0609020204030204" pitchFamily="49" charset="0"/>
            </a:endParaRPr>
          </a:p>
          <a:p>
            <a:r>
              <a:rPr lang="it-IT" sz="1100" b="0" dirty="0">
                <a:effectLst/>
                <a:latin typeface="Consolas" panose="020B0609020204030204" pitchFamily="49" charset="0"/>
              </a:rPr>
              <a:t>        &lt;a&gt; Informativa sulla privacy&lt;/a&gt;</a:t>
            </a:r>
          </a:p>
          <a:p>
            <a:r>
              <a:rPr lang="it-IT" sz="1100" b="0" dirty="0">
                <a:effectLst/>
                <a:latin typeface="Consolas" panose="020B0609020204030204" pitchFamily="49" charset="0"/>
              </a:rPr>
              <a:t>        &lt;a&gt; Area legale &lt;/a&gt;</a:t>
            </a:r>
          </a:p>
          <a:p>
            <a:r>
              <a:rPr lang="it-IT" sz="1100" b="0" dirty="0">
                <a:effectLst/>
                <a:latin typeface="Consolas" panose="020B0609020204030204" pitchFamily="49" charset="0"/>
              </a:rPr>
              <a:t>        &lt;a&gt; </a:t>
            </a:r>
            <a:r>
              <a:rPr lang="it-IT" sz="1100" b="0" dirty="0" err="1">
                <a:effectLst/>
                <a:latin typeface="Consolas" panose="020B0609020204030204" pitchFamily="49" charset="0"/>
              </a:rPr>
              <a:t>Coockie</a:t>
            </a:r>
            <a:r>
              <a:rPr lang="it-IT" sz="1100" b="0" dirty="0">
                <a:effectLst/>
                <a:latin typeface="Consolas" panose="020B0609020204030204" pitchFamily="49" charset="0"/>
              </a:rPr>
              <a:t> e pubblicità&lt;/a&gt;</a:t>
            </a:r>
          </a:p>
          <a:p>
            <a:r>
              <a:rPr lang="it-IT" sz="1100" b="0" dirty="0">
                <a:effectLst/>
                <a:latin typeface="Consolas" panose="020B0609020204030204" pitchFamily="49" charset="0"/>
              </a:rPr>
              <a:t>        &lt;a&gt; Affiliati &lt;/a&gt;</a:t>
            </a:r>
          </a:p>
          <a:p>
            <a:r>
              <a:rPr lang="it-IT" sz="1100" b="0" dirty="0">
                <a:effectLst/>
                <a:latin typeface="Consolas" panose="020B0609020204030204" pitchFamily="49" charset="0"/>
              </a:rPr>
              <a:t>        &lt;p&gt;</a:t>
            </a:r>
          </a:p>
          <a:p>
            <a:r>
              <a:rPr lang="it-IT" sz="1100" b="0" dirty="0">
                <a:effectLst/>
                <a:latin typeface="Consolas" panose="020B0609020204030204" pitchFamily="49" charset="0"/>
              </a:rPr>
              <a:t>        Matteo Pietro Pillitteri O46002173&lt;</a:t>
            </a:r>
            <a:r>
              <a:rPr lang="it-IT" sz="1100" b="0" dirty="0" err="1">
                <a:effectLst/>
                <a:latin typeface="Consolas" panose="020B0609020204030204" pitchFamily="49" charset="0"/>
              </a:rPr>
              <a:t>br</a:t>
            </a:r>
            <a:r>
              <a:rPr lang="it-IT" sz="1100" b="0" dirty="0">
                <a:effectLst/>
                <a:latin typeface="Consolas" panose="020B0609020204030204" pitchFamily="49" charset="0"/>
              </a:rPr>
              <a:t>/&gt;</a:t>
            </a:r>
          </a:p>
          <a:p>
            <a:r>
              <a:rPr lang="it-IT" sz="1100" b="0" dirty="0">
                <a:effectLst/>
                <a:latin typeface="Consolas" panose="020B0609020204030204" pitchFamily="49" charset="0"/>
              </a:rPr>
              <a:t>        Anno accademico 2020/2021</a:t>
            </a:r>
          </a:p>
          <a:p>
            <a:r>
              <a:rPr lang="it-IT" sz="1100" b="0" dirty="0">
                <a:effectLst/>
                <a:latin typeface="Consolas" panose="020B0609020204030204" pitchFamily="49" charset="0"/>
              </a:rPr>
              <a:t>        &lt;/p&gt;</a:t>
            </a:r>
          </a:p>
          <a:p>
            <a:r>
              <a:rPr lang="it-IT" sz="1100" b="0" dirty="0">
                <a:effectLst/>
                <a:latin typeface="Consolas" panose="020B0609020204030204" pitchFamily="49" charset="0"/>
              </a:rPr>
              <a:t>      &lt;/div&gt;</a:t>
            </a:r>
          </a:p>
          <a:p>
            <a:br>
              <a:rPr lang="it-IT" sz="1100" b="0" dirty="0">
                <a:effectLst/>
                <a:latin typeface="Consolas" panose="020B0609020204030204" pitchFamily="49" charset="0"/>
              </a:rPr>
            </a:br>
            <a:r>
              <a:rPr lang="it-IT" sz="1100" b="0" dirty="0">
                <a:effectLst/>
                <a:latin typeface="Consolas" panose="020B0609020204030204" pitchFamily="49" charset="0"/>
              </a:rPr>
              <a:t>    &lt;/</a:t>
            </a:r>
            <a:r>
              <a:rPr lang="it-IT" sz="1100" b="0" dirty="0" err="1">
                <a:effectLst/>
                <a:latin typeface="Consolas" panose="020B0609020204030204" pitchFamily="49" charset="0"/>
              </a:rPr>
              <a:t>footer</a:t>
            </a:r>
            <a:r>
              <a:rPr lang="it-IT" sz="1100" b="0" dirty="0">
                <a:effectLst/>
                <a:latin typeface="Consolas" panose="020B0609020204030204" pitchFamily="49" charset="0"/>
              </a:rPr>
              <a:t>&gt;</a:t>
            </a:r>
          </a:p>
          <a:p>
            <a:br>
              <a:rPr lang="it-IT" sz="1100" b="0" dirty="0">
                <a:effectLst/>
                <a:latin typeface="Consolas" panose="020B0609020204030204" pitchFamily="49" charset="0"/>
              </a:rPr>
            </a:br>
            <a:r>
              <a:rPr lang="it-IT" sz="1100" b="0" dirty="0">
                <a:effectLst/>
                <a:latin typeface="Consolas" panose="020B0609020204030204" pitchFamily="49" charset="0"/>
              </a:rPr>
              <a:t>  &lt;/body&gt;</a:t>
            </a:r>
          </a:p>
          <a:p>
            <a:br>
              <a:rPr lang="it-IT" sz="1100" b="0" dirty="0">
                <a:effectLst/>
                <a:latin typeface="Consolas" panose="020B0609020204030204" pitchFamily="49" charset="0"/>
              </a:rPr>
            </a:br>
            <a:r>
              <a:rPr lang="it-IT" sz="1100" b="0" dirty="0">
                <a:effectLst/>
                <a:latin typeface="Consolas" panose="020B0609020204030204" pitchFamily="49" charset="0"/>
              </a:rPr>
              <a:t>&lt;/html&gt;</a:t>
            </a:r>
          </a:p>
          <a:p>
            <a:r>
              <a:rPr lang="it-IT" sz="1100" b="0" dirty="0">
                <a:effectLst/>
                <a:latin typeface="Consolas" panose="020B0609020204030204" pitchFamily="49" charset="0"/>
              </a:rPr>
              <a:t>            </a:t>
            </a:r>
          </a:p>
        </p:txBody>
      </p:sp>
      <p:sp>
        <p:nvSpPr>
          <p:cNvPr id="3" name="CasellaDiTesto 2">
            <a:extLst>
              <a:ext uri="{FF2B5EF4-FFF2-40B4-BE49-F238E27FC236}">
                <a16:creationId xmlns:a16="http://schemas.microsoft.com/office/drawing/2014/main" id="{EE555C8F-921C-4058-9E3A-B879E01B831B}"/>
              </a:ext>
            </a:extLst>
          </p:cNvPr>
          <p:cNvSpPr txBox="1"/>
          <p:nvPr/>
        </p:nvSpPr>
        <p:spPr>
          <a:xfrm>
            <a:off x="7744261" y="43539"/>
            <a:ext cx="4627010" cy="6294031"/>
          </a:xfrm>
          <a:prstGeom prst="rect">
            <a:avLst/>
          </a:prstGeom>
          <a:noFill/>
        </p:spPr>
        <p:txBody>
          <a:bodyPr wrap="square" rtlCol="0">
            <a:spAutoFit/>
          </a:bodyPr>
          <a:lstStyle/>
          <a:p>
            <a:r>
              <a:rPr lang="it-IT" sz="1100" b="1" dirty="0">
                <a:latin typeface="Consolas" panose="020B0609020204030204" pitchFamily="49" charset="0"/>
              </a:rPr>
              <a:t>CSS:</a:t>
            </a:r>
            <a:r>
              <a:rPr lang="it-IT" sz="1100" b="1" dirty="0">
                <a:effectLst/>
                <a:latin typeface="Consolas" panose="020B0609020204030204" pitchFamily="49" charset="0"/>
              </a:rPr>
              <a:t> </a:t>
            </a:r>
            <a:r>
              <a:rPr lang="it-IT" sz="1100" b="0" dirty="0">
                <a:effectLst/>
                <a:latin typeface="Consolas" panose="020B0609020204030204" pitchFamily="49" charset="0"/>
              </a:rPr>
              <a:t> </a:t>
            </a:r>
            <a:endParaRPr lang="it-IT" sz="1100" dirty="0">
              <a:latin typeface="Consolas" panose="020B0609020204030204" pitchFamily="49" charset="0"/>
            </a:endParaRPr>
          </a:p>
          <a:p>
            <a:r>
              <a:rPr lang="it-IT" sz="1100" b="0" dirty="0">
                <a:effectLst/>
                <a:latin typeface="Consolas" panose="020B0609020204030204" pitchFamily="49" charset="0"/>
              </a:rPr>
              <a:t>:root{</a:t>
            </a:r>
          </a:p>
          <a:p>
            <a:r>
              <a:rPr lang="it-IT" sz="1100" b="0" dirty="0">
                <a:effectLst/>
                <a:latin typeface="Consolas" panose="020B0609020204030204" pitchFamily="49" charset="0"/>
              </a:rPr>
              <a:t>    --color-green: </a:t>
            </a:r>
            <a:r>
              <a:rPr lang="it-IT" sz="1100" b="0" dirty="0" err="1">
                <a:effectLst/>
                <a:latin typeface="Consolas" panose="020B0609020204030204" pitchFamily="49" charset="0"/>
              </a:rPr>
              <a:t>rgba</a:t>
            </a:r>
            <a:r>
              <a:rPr lang="it-IT" sz="1100" b="0" dirty="0">
                <a:effectLst/>
                <a:latin typeface="Consolas" panose="020B0609020204030204" pitchFamily="49" charset="0"/>
              </a:rPr>
              <a:t>(0, 189, 79, 0.877);</a:t>
            </a:r>
          </a:p>
          <a:p>
            <a:r>
              <a:rPr lang="it-IT" sz="1100" b="0" dirty="0">
                <a:effectLst/>
                <a:latin typeface="Consolas" panose="020B0609020204030204" pitchFamily="49" charset="0"/>
              </a:rPr>
              <a:t>    --color-</a:t>
            </a:r>
            <a:r>
              <a:rPr lang="it-IT" sz="1100" b="0" dirty="0" err="1">
                <a:effectLst/>
                <a:latin typeface="Consolas" panose="020B0609020204030204" pitchFamily="49" charset="0"/>
              </a:rPr>
              <a:t>violet</a:t>
            </a:r>
            <a:r>
              <a:rPr lang="it-IT" sz="1100" b="0" dirty="0">
                <a:effectLst/>
                <a:latin typeface="Consolas" panose="020B0609020204030204" pitchFamily="49" charset="0"/>
              </a:rPr>
              <a:t>: #660099a9;</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#forfilm{   </a:t>
            </a:r>
            <a:r>
              <a:rPr lang="it-IT" sz="1100" b="0" i="1" dirty="0">
                <a:effectLst/>
                <a:latin typeface="Consolas" panose="020B0609020204030204" pitchFamily="49" charset="0"/>
              </a:rPr>
              <a:t>/*</a:t>
            </a:r>
            <a:r>
              <a:rPr lang="it-IT" sz="1100" b="0" i="1" dirty="0" err="1">
                <a:effectLst/>
                <a:latin typeface="Consolas" panose="020B0609020204030204" pitchFamily="49" charset="0"/>
              </a:rPr>
              <a:t>header</a:t>
            </a:r>
            <a:r>
              <a:rPr lang="it-IT" sz="1100" b="0" i="1" dirty="0">
                <a:effectLst/>
                <a:latin typeface="Consolas" panose="020B0609020204030204" pitchFamily="49" charset="0"/>
              </a:rPr>
              <a:t>*/</a:t>
            </a:r>
            <a:r>
              <a:rPr lang="it-IT" sz="1100" b="0" dirty="0">
                <a:effectLst/>
                <a:latin typeface="Consolas" panose="020B0609020204030204" pitchFamily="49" charset="0"/>
              </a:rPr>
              <a:t> </a:t>
            </a:r>
          </a:p>
          <a:p>
            <a:r>
              <a:rPr lang="it-IT" sz="1100" b="0" dirty="0">
                <a:effectLst/>
                <a:latin typeface="Consolas" panose="020B0609020204030204" pitchFamily="49" charset="0"/>
              </a:rPr>
              <a:t>    font-size: 0.8em;</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-bottom: 30px;</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header</a:t>
            </a:r>
            <a:r>
              <a:rPr lang="it-IT" sz="1100" b="0" dirty="0">
                <a:effectLst/>
                <a:latin typeface="Consolas" panose="020B0609020204030204" pitchFamily="49" charset="0"/>
              </a:rPr>
              <a:t> h6{</a:t>
            </a:r>
          </a:p>
          <a:p>
            <a:r>
              <a:rPr lang="it-IT" sz="1100" b="0" dirty="0">
                <a:effectLst/>
                <a:latin typeface="Consolas" panose="020B0609020204030204" pitchFamily="49" charset="0"/>
              </a:rPr>
              <a:t>    font-size: 0.55em;</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-top: 5px; </a:t>
            </a:r>
          </a:p>
          <a:p>
            <a:r>
              <a:rPr lang="it-IT" sz="1100" b="0" dirty="0">
                <a:effectLst/>
                <a:latin typeface="Consolas" panose="020B0609020204030204" pitchFamily="49" charset="0"/>
              </a:rPr>
              <a:t>    text-</a:t>
            </a:r>
            <a:r>
              <a:rPr lang="it-IT" sz="1100" b="0" dirty="0" err="1">
                <a:effectLst/>
                <a:latin typeface="Consolas" panose="020B0609020204030204" pitchFamily="49" charset="0"/>
              </a:rPr>
              <a:t>align</a:t>
            </a:r>
            <a:r>
              <a:rPr lang="it-IT" sz="1100" b="0" dirty="0">
                <a:effectLst/>
                <a:latin typeface="Consolas" panose="020B0609020204030204" pitchFamily="49" charset="0"/>
              </a:rPr>
              <a:t>: center;</a:t>
            </a:r>
          </a:p>
          <a:p>
            <a:r>
              <a:rPr lang="it-IT" sz="1100" b="0" dirty="0">
                <a:effectLst/>
                <a:latin typeface="Consolas" panose="020B0609020204030204" pitchFamily="49" charset="0"/>
              </a:rPr>
              <a:t>    color: </a:t>
            </a:r>
            <a:r>
              <a:rPr lang="it-IT" sz="1100" b="0" dirty="0" err="1">
                <a:effectLst/>
                <a:latin typeface="Consolas" panose="020B0609020204030204" pitchFamily="49" charset="0"/>
              </a:rPr>
              <a:t>rgba</a:t>
            </a:r>
            <a:r>
              <a:rPr lang="it-IT" sz="1100" b="0" dirty="0">
                <a:effectLst/>
                <a:latin typeface="Consolas" panose="020B0609020204030204" pitchFamily="49" charset="0"/>
              </a:rPr>
              <a:t>(0, 173, 168, 0.863);</a:t>
            </a:r>
          </a:p>
          <a:p>
            <a:r>
              <a:rPr lang="it-IT" sz="1100" b="0" dirty="0">
                <a:effectLst/>
                <a:latin typeface="Consolas" panose="020B0609020204030204" pitchFamily="49" charset="0"/>
              </a:rPr>
              <a:t>    font-family: '</a:t>
            </a:r>
            <a:r>
              <a:rPr lang="it-IT" sz="1100" b="0" dirty="0" err="1">
                <a:effectLst/>
                <a:latin typeface="Consolas" panose="020B0609020204030204" pitchFamily="49" charset="0"/>
              </a:rPr>
              <a:t>Audiowide</a:t>
            </a:r>
            <a:r>
              <a:rPr lang="it-IT" sz="1100" b="0" dirty="0">
                <a:effectLst/>
                <a:latin typeface="Consolas" panose="020B0609020204030204" pitchFamily="49" charset="0"/>
              </a:rPr>
              <a:t>', </a:t>
            </a:r>
            <a:r>
              <a:rPr lang="it-IT" sz="1100" b="0" dirty="0" err="1">
                <a:effectLst/>
                <a:latin typeface="Consolas" panose="020B0609020204030204" pitchFamily="49" charset="0"/>
              </a:rPr>
              <a:t>cursive</a:t>
            </a:r>
            <a:r>
              <a:rPr lang="it-IT" sz="1100" b="0" dirty="0">
                <a:effectLst/>
                <a:latin typeface="Consolas" panose="020B0609020204030204" pitchFamily="49" charset="0"/>
              </a:rPr>
              <a:t>; </a:t>
            </a:r>
          </a:p>
          <a:p>
            <a:r>
              <a:rPr lang="it-IT" sz="1100" b="0" dirty="0">
                <a:effectLst/>
                <a:latin typeface="Consolas" panose="020B0609020204030204" pitchFamily="49" charset="0"/>
              </a:rPr>
              <a:t>    z-index: 1;</a:t>
            </a:r>
          </a:p>
          <a:p>
            <a:r>
              <a:rPr lang="it-IT" sz="1100" b="0" dirty="0">
                <a:effectLst/>
                <a:latin typeface="Consolas" panose="020B0609020204030204" pitchFamily="49" charset="0"/>
              </a:rPr>
              <a:t>    text-</a:t>
            </a:r>
            <a:r>
              <a:rPr lang="it-IT" sz="1100" b="0" dirty="0" err="1">
                <a:effectLst/>
                <a:latin typeface="Consolas" panose="020B0609020204030204" pitchFamily="49" charset="0"/>
              </a:rPr>
              <a:t>shadow</a:t>
            </a:r>
            <a:r>
              <a:rPr lang="it-IT" sz="1100" b="0" dirty="0">
                <a:effectLst/>
                <a:latin typeface="Consolas" panose="020B0609020204030204" pitchFamily="49" charset="0"/>
              </a:rPr>
              <a:t>: 3px 4px </a:t>
            </a:r>
            <a:r>
              <a:rPr lang="it-IT" sz="1100" b="0" dirty="0" err="1">
                <a:effectLst/>
                <a:latin typeface="Consolas" panose="020B0609020204030204" pitchFamily="49" charset="0"/>
              </a:rPr>
              <a:t>var</a:t>
            </a:r>
            <a:r>
              <a:rPr lang="it-IT" sz="1100" b="0" dirty="0">
                <a:effectLst/>
                <a:latin typeface="Consolas" panose="020B0609020204030204" pitchFamily="49" charset="0"/>
              </a:rPr>
              <a:t>(--color-magenta);</a:t>
            </a:r>
          </a:p>
          <a:p>
            <a:r>
              <a:rPr lang="it-IT" sz="1100" b="0" dirty="0">
                <a:effectLst/>
                <a:latin typeface="Consolas" panose="020B0609020204030204" pitchFamily="49" charset="0"/>
              </a:rPr>
              <a:t>    </a:t>
            </a:r>
            <a:r>
              <a:rPr lang="it-IT" sz="1100" b="0" dirty="0" err="1">
                <a:effectLst/>
                <a:latin typeface="Consolas" panose="020B0609020204030204" pitchFamily="49" charset="0"/>
              </a:rPr>
              <a:t>transition</a:t>
            </a:r>
            <a:r>
              <a:rPr lang="it-IT" sz="1100" b="0" dirty="0">
                <a:effectLst/>
                <a:latin typeface="Consolas" panose="020B0609020204030204" pitchFamily="49" charset="0"/>
              </a:rPr>
              <a:t>: all 0.1s;</a:t>
            </a:r>
          </a:p>
          <a:p>
            <a:r>
              <a:rPr lang="it-IT" sz="1100" b="0" dirty="0">
                <a:effectLst/>
                <a:latin typeface="Consolas" panose="020B0609020204030204" pitchFamily="49" charset="0"/>
              </a:rPr>
              <a:t>    </a:t>
            </a:r>
            <a:r>
              <a:rPr lang="it-IT" sz="1100" b="0" dirty="0" err="1">
                <a:effectLst/>
                <a:latin typeface="Consolas" panose="020B0609020204030204" pitchFamily="49" charset="0"/>
              </a:rPr>
              <a:t>cursor:default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padding</a:t>
            </a:r>
            <a:r>
              <a:rPr lang="it-IT" sz="1100" b="0" dirty="0">
                <a:effectLst/>
                <a:latin typeface="Consolas" panose="020B0609020204030204" pitchFamily="49" charset="0"/>
              </a:rPr>
              <a:t>: 40px;</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header</a:t>
            </a:r>
            <a:r>
              <a:rPr lang="it-IT" sz="1100" b="0" dirty="0">
                <a:effectLst/>
                <a:latin typeface="Consolas" panose="020B0609020204030204" pitchFamily="49" charset="0"/>
              </a:rPr>
              <a:t> h6:hover{</a:t>
            </a:r>
          </a:p>
          <a:p>
            <a:r>
              <a:rPr lang="it-IT" sz="1100" b="0" dirty="0">
                <a:effectLst/>
                <a:latin typeface="Consolas" panose="020B0609020204030204" pitchFamily="49" charset="0"/>
              </a:rPr>
              <a:t>    font-size: 0.7em;</a:t>
            </a:r>
          </a:p>
          <a:p>
            <a:r>
              <a:rPr lang="it-IT" sz="1100" b="0" dirty="0">
                <a:effectLst/>
                <a:latin typeface="Consolas" panose="020B0609020204030204" pitchFamily="49" charset="0"/>
              </a:rPr>
              <a:t>    text-</a:t>
            </a:r>
            <a:r>
              <a:rPr lang="it-IT" sz="1100" b="0" dirty="0" err="1">
                <a:effectLst/>
                <a:latin typeface="Consolas" panose="020B0609020204030204" pitchFamily="49" charset="0"/>
              </a:rPr>
              <a:t>shadow</a:t>
            </a:r>
            <a:r>
              <a:rPr lang="it-IT" sz="1100" b="0" dirty="0">
                <a:effectLst/>
                <a:latin typeface="Consolas" panose="020B0609020204030204" pitchFamily="49" charset="0"/>
              </a:rPr>
              <a:t>: 4px 5px </a:t>
            </a:r>
            <a:r>
              <a:rPr lang="it-IT" sz="1100" b="0" dirty="0" err="1">
                <a:effectLst/>
                <a:latin typeface="Consolas" panose="020B0609020204030204" pitchFamily="49" charset="0"/>
              </a:rPr>
              <a:t>var</a:t>
            </a:r>
            <a:r>
              <a:rPr lang="it-IT" sz="1100" b="0" dirty="0">
                <a:effectLst/>
                <a:latin typeface="Consolas" panose="020B0609020204030204" pitchFamily="49" charset="0"/>
              </a:rPr>
              <a:t>(--color-magenta);</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br>
              <a:rPr lang="it-IT" sz="1100" b="0" dirty="0">
                <a:effectLst/>
                <a:latin typeface="Consolas" panose="020B0609020204030204" pitchFamily="49" charset="0"/>
              </a:rPr>
            </a:br>
            <a:r>
              <a:rPr lang="it-IT" sz="1100" b="0" dirty="0">
                <a:effectLst/>
                <a:latin typeface="Consolas" panose="020B0609020204030204" pitchFamily="49" charset="0"/>
              </a:rPr>
              <a:t>#searchbox,</a:t>
            </a:r>
          </a:p>
          <a:p>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font-family: 'Lato', Arial;</a:t>
            </a:r>
          </a:p>
          <a:p>
            <a:r>
              <a:rPr lang="it-IT" sz="1100" b="0" dirty="0">
                <a:effectLst/>
                <a:latin typeface="Consolas" panose="020B0609020204030204" pitchFamily="49" charset="0"/>
              </a:rPr>
              <a:t>    display: flex;</a:t>
            </a:r>
          </a:p>
          <a:p>
            <a:r>
              <a:rPr lang="it-IT" sz="1100" b="0" dirty="0">
                <a:effectLst/>
                <a:latin typeface="Consolas" panose="020B0609020204030204" pitchFamily="49" charset="0"/>
              </a:rPr>
              <a:t>}</a:t>
            </a:r>
          </a:p>
          <a:p>
            <a:endParaRPr lang="it-IT" dirty="0"/>
          </a:p>
        </p:txBody>
      </p:sp>
    </p:spTree>
    <p:extLst>
      <p:ext uri="{BB962C8B-B14F-4D97-AF65-F5344CB8AC3E}">
        <p14:creationId xmlns:p14="http://schemas.microsoft.com/office/powerpoint/2010/main" val="331455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2276" y="1570875"/>
            <a:ext cx="4037840" cy="3387497"/>
          </a:xfrm>
        </p:spPr>
        <p:txBody>
          <a:bodyPr anchor="b">
            <a:normAutofit/>
          </a:bodyPr>
          <a:lstStyle/>
          <a:p>
            <a:r>
              <a:rPr lang="it-IT" sz="4000" dirty="0">
                <a:solidFill>
                  <a:srgbClr val="FFFFFF"/>
                </a:solidFill>
              </a:rPr>
              <a:t> Codice CSS</a:t>
            </a:r>
            <a:br>
              <a:rPr lang="it-IT" sz="4000" dirty="0">
                <a:solidFill>
                  <a:srgbClr val="FFFFFF"/>
                </a:solidFill>
              </a:rPr>
            </a:br>
            <a:br>
              <a:rPr lang="it-IT" sz="4000" dirty="0">
                <a:solidFill>
                  <a:srgbClr val="FFFFFF"/>
                </a:solidFill>
              </a:rPr>
            </a:br>
            <a:r>
              <a:rPr lang="it-IT" sz="1200" dirty="0">
                <a:solidFill>
                  <a:srgbClr val="FFFFFF"/>
                </a:solidFill>
              </a:rPr>
              <a:t>NEL HTML DELLA PAGINA PER QUESTO MHW E’ PRESENTE ANCHE IL COLLEGAMENTO AL PRECEDENTE FILE .CSS, IL CODICE CSS QUI RIPORTATO E’ QUELLO NUOVO SCRITTO APPOSITAMENTE PER QUESTO PROGETTO</a:t>
            </a:r>
            <a:r>
              <a:rPr lang="it-IT" sz="1300" dirty="0">
                <a:solidFill>
                  <a:srgbClr val="FFFFFF"/>
                </a:solidFill>
              </a:rPr>
              <a:t>.  </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031712" y="-10142"/>
            <a:ext cx="4037835" cy="7371249"/>
          </a:xfrm>
          <a:prstGeom prst="rect">
            <a:avLst/>
          </a:prstGeom>
          <a:noFill/>
        </p:spPr>
        <p:txBody>
          <a:bodyPr wrap="square" rtlCol="0">
            <a:spAutoFit/>
          </a:bodyPr>
          <a:lstStyle/>
          <a:p>
            <a:r>
              <a:rPr lang="it-IT" sz="1100" b="0" dirty="0">
                <a:effectLst/>
                <a:latin typeface="Consolas" panose="020B0609020204030204" pitchFamily="49" charset="0"/>
              </a:rPr>
              <a:t>#searchbox{ </a:t>
            </a:r>
            <a:r>
              <a:rPr lang="it-IT" sz="1100" b="0" i="1" dirty="0">
                <a:effectLst/>
                <a:latin typeface="Consolas" panose="020B0609020204030204" pitchFamily="49" charset="0"/>
              </a:rPr>
              <a:t>/* div dentro la </a:t>
            </a:r>
            <a:r>
              <a:rPr lang="it-IT" sz="1100" b="0" i="1" dirty="0" err="1">
                <a:effectLst/>
                <a:latin typeface="Consolas" panose="020B0609020204030204" pitchFamily="49" charset="0"/>
              </a:rPr>
              <a:t>section</a:t>
            </a:r>
            <a:r>
              <a:rPr lang="it-IT" sz="1100" b="0" i="1" dirty="0">
                <a:effectLst/>
                <a:latin typeface="Consolas" panose="020B0609020204030204" pitchFamily="49" charset="0"/>
              </a:rPr>
              <a:t> con id = </a:t>
            </a:r>
            <a:r>
              <a:rPr lang="it-IT" sz="1100" b="0" i="1" dirty="0" err="1">
                <a:effectLst/>
                <a:latin typeface="Consolas" panose="020B0609020204030204" pitchFamily="49" charset="0"/>
              </a:rPr>
              <a:t>dinamicSection</a:t>
            </a:r>
            <a:r>
              <a:rPr lang="it-IT" sz="1100" b="0" i="1" dirty="0">
                <a:effectLst/>
                <a:latin typeface="Consolas" panose="020B0609020204030204" pitchFamily="49" charset="0"/>
              </a:rPr>
              <a:t> */</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justify-content</a:t>
            </a:r>
            <a:r>
              <a:rPr lang="it-IT" sz="1100" b="0" dirty="0">
                <a:effectLst/>
                <a:latin typeface="Consolas" panose="020B0609020204030204" pitchFamily="49" charset="0"/>
              </a:rPr>
              <a:t>: </a:t>
            </a:r>
            <a:r>
              <a:rPr lang="it-IT" sz="1100" b="0" dirty="0" err="1">
                <a:effectLst/>
                <a:latin typeface="Consolas" panose="020B0609020204030204" pitchFamily="49" charset="0"/>
              </a:rPr>
              <a:t>space-between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align</a:t>
            </a:r>
            <a:r>
              <a:rPr lang="it-IT" sz="1100" b="0" dirty="0">
                <a:effectLst/>
                <a:latin typeface="Consolas" panose="020B0609020204030204" pitchFamily="49" charset="0"/>
              </a:rPr>
              <a:t>-items: center;</a:t>
            </a:r>
          </a:p>
          <a:p>
            <a:r>
              <a:rPr lang="it-IT" sz="1100" b="0" dirty="0">
                <a:effectLst/>
                <a:latin typeface="Consolas" panose="020B0609020204030204" pitchFamily="49" charset="0"/>
              </a:rPr>
              <a:t>    color: </a:t>
            </a:r>
            <a:r>
              <a:rPr lang="it-IT" sz="1100" b="0" dirty="0" err="1">
                <a:effectLst/>
                <a:latin typeface="Consolas" panose="020B0609020204030204" pitchFamily="49" charset="0"/>
              </a:rPr>
              <a:t>lightgray</a:t>
            </a:r>
            <a:r>
              <a:rPr lang="it-IT" sz="1100" b="0" dirty="0">
                <a:effectLst/>
                <a:latin typeface="Consolas" panose="020B0609020204030204" pitchFamily="49" charset="0"/>
              </a:rPr>
              <a:t>;</a:t>
            </a:r>
          </a:p>
          <a:p>
            <a:r>
              <a:rPr lang="it-IT" sz="1100" b="0" dirty="0">
                <a:effectLst/>
                <a:latin typeface="Consolas" panose="020B0609020204030204" pitchFamily="49" charset="0"/>
              </a:rPr>
              <a:t>    font-size: 0.65em;</a:t>
            </a:r>
          </a:p>
          <a:p>
            <a:r>
              <a:rPr lang="it-IT" sz="1100" b="0" dirty="0">
                <a:effectLst/>
                <a:latin typeface="Consolas" panose="020B0609020204030204" pitchFamily="49" charset="0"/>
              </a:rPr>
              <a:t>    </a:t>
            </a:r>
            <a:r>
              <a:rPr lang="it-IT" sz="1100" b="0" dirty="0" err="1">
                <a:effectLst/>
                <a:latin typeface="Consolas" panose="020B0609020204030204" pitchFamily="49" charset="0"/>
              </a:rPr>
              <a:t>padding</a:t>
            </a:r>
            <a:r>
              <a:rPr lang="it-IT" sz="1100" b="0" dirty="0">
                <a:effectLst/>
                <a:latin typeface="Consolas" panose="020B0609020204030204" pitchFamily="49" charset="0"/>
              </a:rPr>
              <a:t>: 10px;</a:t>
            </a:r>
          </a:p>
          <a:p>
            <a:r>
              <a:rPr lang="it-IT" sz="1100" b="0" dirty="0">
                <a:effectLst/>
                <a:latin typeface="Consolas" panose="020B0609020204030204" pitchFamily="49" charset="0"/>
              </a:rPr>
              <a:t>    background-color: </a:t>
            </a:r>
            <a:r>
              <a:rPr lang="it-IT" sz="1100" b="0" dirty="0" err="1">
                <a:effectLst/>
                <a:latin typeface="Consolas" panose="020B0609020204030204" pitchFamily="49" charset="0"/>
              </a:rPr>
              <a:t>var</a:t>
            </a:r>
            <a:r>
              <a:rPr lang="it-IT" sz="1100" b="0" dirty="0">
                <a:effectLst/>
                <a:latin typeface="Consolas" panose="020B0609020204030204" pitchFamily="49" charset="0"/>
              </a:rPr>
              <a:t>(--color-</a:t>
            </a:r>
            <a:r>
              <a:rPr lang="it-IT" sz="1100" b="0" dirty="0" err="1">
                <a:effectLst/>
                <a:latin typeface="Consolas" panose="020B0609020204030204" pitchFamily="49" charset="0"/>
              </a:rPr>
              <a:t>violet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-top-</a:t>
            </a:r>
            <a:r>
              <a:rPr lang="it-IT" sz="1100" b="0" dirty="0" err="1">
                <a:effectLst/>
                <a:latin typeface="Consolas" panose="020B0609020204030204" pitchFamily="49" charset="0"/>
              </a:rPr>
              <a:t>right</a:t>
            </a:r>
            <a:r>
              <a:rPr lang="it-IT" sz="1100" b="0" dirty="0">
                <a:effectLst/>
                <a:latin typeface="Consolas" panose="020B0609020204030204" pitchFamily="49" charset="0"/>
              </a:rPr>
              <a:t>-</a:t>
            </a:r>
            <a:r>
              <a:rPr lang="it-IT" sz="1100" b="0" dirty="0" err="1">
                <a:effectLst/>
                <a:latin typeface="Consolas" panose="020B0609020204030204" pitchFamily="49" charset="0"/>
              </a:rPr>
              <a:t>radius</a:t>
            </a:r>
            <a:r>
              <a:rPr lang="it-IT" sz="1100" b="0" dirty="0">
                <a:effectLst/>
                <a:latin typeface="Consolas" panose="020B0609020204030204" pitchFamily="49" charset="0"/>
              </a:rPr>
              <a:t>: 20px;</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-top-</a:t>
            </a:r>
            <a:r>
              <a:rPr lang="it-IT" sz="1100" b="0" dirty="0" err="1">
                <a:effectLst/>
                <a:latin typeface="Consolas" panose="020B0609020204030204" pitchFamily="49" charset="0"/>
              </a:rPr>
              <a:t>left</a:t>
            </a:r>
            <a:r>
              <a:rPr lang="it-IT" sz="1100" b="0" dirty="0">
                <a:effectLst/>
                <a:latin typeface="Consolas" panose="020B0609020204030204" pitchFamily="49" charset="0"/>
              </a:rPr>
              <a:t>-</a:t>
            </a:r>
            <a:r>
              <a:rPr lang="it-IT" sz="1100" b="0" dirty="0" err="1">
                <a:effectLst/>
                <a:latin typeface="Consolas" panose="020B0609020204030204" pitchFamily="49" charset="0"/>
              </a:rPr>
              <a:t>radius</a:t>
            </a:r>
            <a:r>
              <a:rPr lang="it-IT" sz="1100" b="0" dirty="0">
                <a:effectLst/>
                <a:latin typeface="Consolas" panose="020B0609020204030204" pitchFamily="49" charset="0"/>
              </a:rPr>
              <a:t>: 20px;</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#preferiti{</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-top: 20px;</a:t>
            </a:r>
          </a:p>
          <a:p>
            <a:r>
              <a:rPr lang="it-IT" sz="1100" b="0" dirty="0">
                <a:effectLst/>
                <a:latin typeface="Consolas" panose="020B0609020204030204" pitchFamily="49" charset="0"/>
              </a:rPr>
              <a:t>    flex-</a:t>
            </a:r>
            <a:r>
              <a:rPr lang="it-IT" sz="1100" b="0" dirty="0" err="1">
                <a:effectLst/>
                <a:latin typeface="Consolas" panose="020B0609020204030204" pitchFamily="49" charset="0"/>
              </a:rPr>
              <a:t>direction</a:t>
            </a:r>
            <a:r>
              <a:rPr lang="it-IT" sz="1100" b="0" dirty="0">
                <a:effectLst/>
                <a:latin typeface="Consolas" panose="020B0609020204030204" pitchFamily="49" charset="0"/>
              </a:rPr>
              <a:t>: </a:t>
            </a:r>
            <a:r>
              <a:rPr lang="it-IT" sz="1100" b="0" dirty="0" err="1">
                <a:effectLst/>
                <a:latin typeface="Consolas" panose="020B0609020204030204" pitchFamily="49" charset="0"/>
              </a:rPr>
              <a:t>row</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justify-content</a:t>
            </a:r>
            <a:r>
              <a:rPr lang="it-IT" sz="1100" b="0" dirty="0">
                <a:effectLst/>
                <a:latin typeface="Consolas" panose="020B0609020204030204" pitchFamily="49" charset="0"/>
              </a:rPr>
              <a:t>: flex-start;</a:t>
            </a:r>
          </a:p>
          <a:p>
            <a:r>
              <a:rPr lang="it-IT" sz="1100" b="0" dirty="0">
                <a:effectLst/>
                <a:latin typeface="Consolas" panose="020B0609020204030204" pitchFamily="49" charset="0"/>
              </a:rPr>
              <a:t>    overflow-x: auto;</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#mainblock{ </a:t>
            </a:r>
            <a:r>
              <a:rPr lang="it-IT" sz="1100" b="0" i="1" dirty="0">
                <a:effectLst/>
                <a:latin typeface="Consolas" panose="020B0609020204030204" pitchFamily="49" charset="0"/>
              </a:rPr>
              <a:t>/* div dentro la </a:t>
            </a:r>
            <a:r>
              <a:rPr lang="it-IT" sz="1100" b="0" i="1" dirty="0" err="1">
                <a:effectLst/>
                <a:latin typeface="Consolas" panose="020B0609020204030204" pitchFamily="49" charset="0"/>
              </a:rPr>
              <a:t>section</a:t>
            </a:r>
            <a:r>
              <a:rPr lang="it-IT" sz="1100" b="0" i="1" dirty="0">
                <a:effectLst/>
                <a:latin typeface="Consolas" panose="020B0609020204030204" pitchFamily="49" charset="0"/>
              </a:rPr>
              <a:t> con id = </a:t>
            </a:r>
            <a:r>
              <a:rPr lang="it-IT" sz="1100" b="0" i="1" dirty="0" err="1">
                <a:effectLst/>
                <a:latin typeface="Consolas" panose="020B0609020204030204" pitchFamily="49" charset="0"/>
              </a:rPr>
              <a:t>dinamicSection</a:t>
            </a:r>
            <a:r>
              <a:rPr lang="it-IT" sz="1100" b="0" i="1" dirty="0">
                <a:effectLst/>
                <a:latin typeface="Consolas" panose="020B0609020204030204" pitchFamily="49" charset="0"/>
              </a:rPr>
              <a:t> */</a:t>
            </a:r>
            <a:endParaRPr lang="it-IT" sz="1100" b="0" dirty="0">
              <a:effectLst/>
              <a:latin typeface="Consolas" panose="020B0609020204030204" pitchFamily="49" charset="0"/>
            </a:endParaRPr>
          </a:p>
          <a:p>
            <a:r>
              <a:rPr lang="it-IT" sz="1100" b="0" dirty="0">
                <a:effectLst/>
                <a:latin typeface="Consolas" panose="020B0609020204030204" pitchFamily="49" charset="0"/>
              </a:rPr>
              <a:t>    display: flex;</a:t>
            </a:r>
          </a:p>
          <a:p>
            <a:r>
              <a:rPr lang="it-IT" sz="1100" b="0" dirty="0">
                <a:effectLst/>
                <a:latin typeface="Consolas" panose="020B0609020204030204" pitchFamily="49" charset="0"/>
              </a:rPr>
              <a:t>    flex-</a:t>
            </a:r>
            <a:r>
              <a:rPr lang="it-IT" sz="1100" b="0" dirty="0" err="1">
                <a:effectLst/>
                <a:latin typeface="Consolas" panose="020B0609020204030204" pitchFamily="49" charset="0"/>
              </a:rPr>
              <a:t>direction</a:t>
            </a:r>
            <a:r>
              <a:rPr lang="it-IT" sz="1100" b="0" dirty="0">
                <a:effectLst/>
                <a:latin typeface="Consolas" panose="020B0609020204030204" pitchFamily="49" charset="0"/>
              </a:rPr>
              <a:t>: </a:t>
            </a:r>
            <a:r>
              <a:rPr lang="it-IT" sz="1100" b="0" dirty="0" err="1">
                <a:effectLst/>
                <a:latin typeface="Consolas" panose="020B0609020204030204" pitchFamily="49" charset="0"/>
              </a:rPr>
              <a:t>row</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justify-content</a:t>
            </a:r>
            <a:r>
              <a:rPr lang="it-IT" sz="1100" b="0" dirty="0">
                <a:effectLst/>
                <a:latin typeface="Consolas" panose="020B0609020204030204" pitchFamily="49" charset="0"/>
              </a:rPr>
              <a:t>: flex-start;</a:t>
            </a:r>
          </a:p>
          <a:p>
            <a:r>
              <a:rPr lang="it-IT" sz="1100" b="0" dirty="0">
                <a:effectLst/>
                <a:latin typeface="Consolas" panose="020B0609020204030204" pitchFamily="49" charset="0"/>
              </a:rPr>
              <a:t>    flex-</a:t>
            </a:r>
            <a:r>
              <a:rPr lang="it-IT" sz="1100" b="0" dirty="0" err="1">
                <a:effectLst/>
                <a:latin typeface="Consolas" panose="020B0609020204030204" pitchFamily="49" charset="0"/>
              </a:rPr>
              <a:t>wrap</a:t>
            </a:r>
            <a:r>
              <a:rPr lang="it-IT" sz="1100" b="0" dirty="0">
                <a:effectLst/>
                <a:latin typeface="Consolas" panose="020B0609020204030204" pitchFamily="49" charset="0"/>
              </a:rPr>
              <a:t>: </a:t>
            </a:r>
            <a:r>
              <a:rPr lang="it-IT" sz="1100" b="0" dirty="0" err="1">
                <a:effectLst/>
                <a:latin typeface="Consolas" panose="020B0609020204030204" pitchFamily="49" charset="0"/>
              </a:rPr>
              <a:t>wrap</a:t>
            </a:r>
            <a:r>
              <a:rPr lang="it-IT" sz="1100" b="0" dirty="0">
                <a:effectLst/>
                <a:latin typeface="Consolas" panose="020B0609020204030204" pitchFamily="49" charset="0"/>
              </a:rPr>
              <a:t>;</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#mainblock h5{</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 0px;</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#preferiti h3, </a:t>
            </a:r>
            <a:r>
              <a:rPr lang="it-IT" sz="1100" b="0" i="1" dirty="0">
                <a:effectLst/>
                <a:latin typeface="Consolas" panose="020B0609020204030204" pitchFamily="49" charset="0"/>
              </a:rPr>
              <a:t>/* cambiare*/</a:t>
            </a:r>
            <a:endParaRPr lang="it-IT" sz="1100" b="0" dirty="0">
              <a:effectLst/>
              <a:latin typeface="Consolas" panose="020B0609020204030204" pitchFamily="49" charset="0"/>
            </a:endParaRPr>
          </a:p>
          <a:p>
            <a:r>
              <a:rPr lang="it-IT" sz="1100" b="0" dirty="0">
                <a:effectLst/>
                <a:latin typeface="Consolas" panose="020B0609020204030204" pitchFamily="49" charset="0"/>
              </a:rPr>
              <a:t>#mainblock h3{</a:t>
            </a:r>
          </a:p>
          <a:p>
            <a:r>
              <a:rPr lang="it-IT" sz="1100" b="0" dirty="0">
                <a:effectLst/>
                <a:latin typeface="Consolas" panose="020B0609020204030204" pitchFamily="49" charset="0"/>
              </a:rPr>
              <a:t>    line-</a:t>
            </a:r>
            <a:r>
              <a:rPr lang="it-IT" sz="1100" b="0" dirty="0" err="1">
                <a:effectLst/>
                <a:latin typeface="Consolas" panose="020B0609020204030204" pitchFamily="49" charset="0"/>
              </a:rPr>
              <a:t>height</a:t>
            </a:r>
            <a:r>
              <a:rPr lang="it-IT" sz="1100" b="0" dirty="0">
                <a:effectLst/>
                <a:latin typeface="Consolas" panose="020B0609020204030204" pitchFamily="49" charset="0"/>
              </a:rPr>
              <a:t>: 1.1;</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#mainblock h6:hover{</a:t>
            </a:r>
          </a:p>
          <a:p>
            <a:r>
              <a:rPr lang="it-IT" sz="1100" b="0" dirty="0">
                <a:effectLst/>
                <a:latin typeface="Consolas" panose="020B0609020204030204" pitchFamily="49" charset="0"/>
              </a:rPr>
              <a:t>    </a:t>
            </a:r>
            <a:r>
              <a:rPr lang="it-IT" sz="1100" b="0" dirty="0" err="1">
                <a:effectLst/>
                <a:latin typeface="Consolas" panose="020B0609020204030204" pitchFamily="49" charset="0"/>
              </a:rPr>
              <a:t>cursor</a:t>
            </a:r>
            <a:r>
              <a:rPr lang="it-IT" sz="1100" b="0" dirty="0">
                <a:effectLst/>
                <a:latin typeface="Consolas" panose="020B0609020204030204" pitchFamily="49" charset="0"/>
              </a:rPr>
              <a:t>: pointer;</a:t>
            </a:r>
          </a:p>
          <a:p>
            <a:r>
              <a:rPr lang="it-IT" sz="1100" b="0" dirty="0">
                <a:effectLst/>
                <a:latin typeface="Consolas" panose="020B0609020204030204" pitchFamily="49" charset="0"/>
              </a:rPr>
              <a:t>    color: </a:t>
            </a:r>
            <a:r>
              <a:rPr lang="it-IT" sz="1100" b="0" dirty="0" err="1">
                <a:effectLst/>
                <a:latin typeface="Consolas" panose="020B0609020204030204" pitchFamily="49" charset="0"/>
              </a:rPr>
              <a:t>var</a:t>
            </a:r>
            <a:r>
              <a:rPr lang="it-IT" sz="1100" b="0" dirty="0">
                <a:effectLst/>
                <a:latin typeface="Consolas" panose="020B0609020204030204" pitchFamily="49" charset="0"/>
              </a:rPr>
              <a:t>(--color-green);</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-bottom: 1px </a:t>
            </a:r>
            <a:r>
              <a:rPr lang="it-IT" sz="1100" b="0" dirty="0" err="1">
                <a:effectLst/>
                <a:latin typeface="Consolas" panose="020B0609020204030204" pitchFamily="49" charset="0"/>
              </a:rPr>
              <a:t>solid</a:t>
            </a:r>
            <a:r>
              <a:rPr lang="it-IT" sz="1100" b="0" dirty="0">
                <a:effectLst/>
                <a:latin typeface="Consolas" panose="020B0609020204030204" pitchFamily="49" charset="0"/>
              </a:rPr>
              <a:t> </a:t>
            </a:r>
            <a:r>
              <a:rPr lang="it-IT" sz="1100" b="0" dirty="0" err="1">
                <a:effectLst/>
                <a:latin typeface="Consolas" panose="020B0609020204030204" pitchFamily="49" charset="0"/>
              </a:rPr>
              <a:t>var</a:t>
            </a:r>
            <a:r>
              <a:rPr lang="it-IT" sz="1100" b="0" dirty="0">
                <a:effectLst/>
                <a:latin typeface="Consolas" panose="020B0609020204030204" pitchFamily="49" charset="0"/>
              </a:rPr>
              <a:t>(--color-green);</a:t>
            </a:r>
          </a:p>
          <a:p>
            <a:r>
              <a:rPr lang="it-IT" sz="1100" b="0" dirty="0">
                <a:effectLst/>
                <a:latin typeface="Consolas" panose="020B0609020204030204" pitchFamily="49" charset="0"/>
              </a:rPr>
              <a:t>}</a:t>
            </a:r>
          </a:p>
          <a:p>
            <a:endParaRPr lang="it-IT" sz="1100" b="0" dirty="0">
              <a:effectLst/>
              <a:latin typeface="Consolas" panose="020B0609020204030204" pitchFamily="49" charset="0"/>
            </a:endParaRPr>
          </a:p>
        </p:txBody>
      </p:sp>
      <p:sp>
        <p:nvSpPr>
          <p:cNvPr id="3" name="CasellaDiTesto 2">
            <a:extLst>
              <a:ext uri="{FF2B5EF4-FFF2-40B4-BE49-F238E27FC236}">
                <a16:creationId xmlns:a16="http://schemas.microsoft.com/office/drawing/2014/main" id="{EE555C8F-921C-4058-9E3A-B879E01B831B}"/>
              </a:ext>
            </a:extLst>
          </p:cNvPr>
          <p:cNvSpPr txBox="1"/>
          <p:nvPr/>
        </p:nvSpPr>
        <p:spPr>
          <a:xfrm>
            <a:off x="8072595" y="-178547"/>
            <a:ext cx="3887176" cy="7478970"/>
          </a:xfrm>
          <a:prstGeom prst="rect">
            <a:avLst/>
          </a:prstGeom>
          <a:noFill/>
        </p:spPr>
        <p:txBody>
          <a:bodyPr wrap="square" rtlCol="0">
            <a:spAutoFit/>
          </a:bodyPr>
          <a:lstStyle/>
          <a:p>
            <a:r>
              <a:rPr lang="it-IT" sz="1100" b="0" dirty="0">
                <a:effectLst/>
                <a:latin typeface="Consolas" panose="020B0609020204030204" pitchFamily="49" charset="0"/>
              </a:rPr>
              <a:t>        </a:t>
            </a:r>
            <a:br>
              <a:rPr lang="it-IT" sz="1100" b="0" dirty="0">
                <a:effectLst/>
                <a:latin typeface="Consolas" panose="020B0609020204030204" pitchFamily="49" charset="0"/>
              </a:rPr>
            </a:br>
            <a:r>
              <a:rPr lang="it-IT" sz="1100" b="0" dirty="0">
                <a:effectLst/>
                <a:latin typeface="Consolas" panose="020B0609020204030204" pitchFamily="49" charset="0"/>
              </a:rPr>
              <a:t>#mainblock h6{</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-bottom: 1px </a:t>
            </a:r>
            <a:r>
              <a:rPr lang="it-IT" sz="1100" b="0" dirty="0" err="1">
                <a:effectLst/>
                <a:latin typeface="Consolas" panose="020B0609020204030204" pitchFamily="49" charset="0"/>
              </a:rPr>
              <a:t>solid</a:t>
            </a:r>
            <a:r>
              <a:rPr lang="it-IT" sz="1100" b="0" dirty="0">
                <a:effectLst/>
                <a:latin typeface="Consolas" panose="020B0609020204030204" pitchFamily="49" charset="0"/>
              </a:rPr>
              <a:t> </a:t>
            </a:r>
            <a:r>
              <a:rPr lang="it-IT" sz="1100" b="0" dirty="0" err="1">
                <a:effectLst/>
                <a:latin typeface="Consolas" panose="020B0609020204030204" pitchFamily="49" charset="0"/>
              </a:rPr>
              <a:t>rgba</a:t>
            </a:r>
            <a:r>
              <a:rPr lang="it-IT" sz="1100" b="0" dirty="0">
                <a:effectLst/>
                <a:latin typeface="Consolas" panose="020B0609020204030204" pitchFamily="49" charset="0"/>
              </a:rPr>
              <a:t>(211, 211, 211, 0.493);</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border-radius</a:t>
            </a:r>
            <a:r>
              <a:rPr lang="it-IT" sz="1100" b="0" dirty="0">
                <a:effectLst/>
                <a:latin typeface="Consolas" panose="020B0609020204030204" pitchFamily="49" charset="0"/>
              </a:rPr>
              <a:t>: 4px;</a:t>
            </a:r>
          </a:p>
          <a:p>
            <a:r>
              <a:rPr lang="it-IT" sz="1100" b="0" dirty="0">
                <a:effectLst/>
                <a:latin typeface="Consolas" panose="020B0609020204030204" pitchFamily="49" charset="0"/>
              </a:rPr>
              <a:t>    </a:t>
            </a:r>
            <a:r>
              <a:rPr lang="it-IT" sz="1100" b="0" dirty="0" err="1">
                <a:effectLst/>
                <a:latin typeface="Consolas" panose="020B0609020204030204" pitchFamily="49" charset="0"/>
              </a:rPr>
              <a:t>padding</a:t>
            </a:r>
            <a:r>
              <a:rPr lang="it-IT" sz="1100" b="0" dirty="0">
                <a:effectLst/>
                <a:latin typeface="Consolas" panose="020B0609020204030204" pitchFamily="49" charset="0"/>
              </a:rPr>
              <a:t>: 3px;</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-top: 2px;</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-bottom: 4px;</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br>
              <a:rPr lang="it-IT" sz="1100" b="0" dirty="0">
                <a:effectLst/>
                <a:latin typeface="Consolas" panose="020B0609020204030204" pitchFamily="49" charset="0"/>
              </a:rPr>
            </a:b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flex-</a:t>
            </a:r>
            <a:r>
              <a:rPr lang="it-IT" sz="1100" b="0" dirty="0" err="1">
                <a:effectLst/>
                <a:latin typeface="Consolas" panose="020B0609020204030204" pitchFamily="49" charset="0"/>
              </a:rPr>
              <a:t>direction</a:t>
            </a:r>
            <a:r>
              <a:rPr lang="it-IT" sz="1100" b="0" dirty="0">
                <a:effectLst/>
                <a:latin typeface="Consolas" panose="020B0609020204030204" pitchFamily="49" charset="0"/>
              </a:rPr>
              <a:t>: </a:t>
            </a:r>
            <a:r>
              <a:rPr lang="it-IT" sz="1100" b="0" dirty="0" err="1">
                <a:effectLst/>
                <a:latin typeface="Consolas" panose="020B0609020204030204" pitchFamily="49" charset="0"/>
              </a:rPr>
              <a:t>column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align</a:t>
            </a:r>
            <a:r>
              <a:rPr lang="it-IT" sz="1100" b="0" dirty="0">
                <a:effectLst/>
                <a:latin typeface="Consolas" panose="020B0609020204030204" pitchFamily="49" charset="0"/>
              </a:rPr>
              <a:t>-items: center;</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-top: 30px;</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margin-left</a:t>
            </a:r>
            <a:r>
              <a:rPr lang="it-IT" sz="1100" b="0" dirty="0">
                <a:effectLst/>
                <a:latin typeface="Consolas" panose="020B0609020204030204" pitchFamily="49" charset="0"/>
              </a:rPr>
              <a:t>: 5.5px;</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23%;</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-bottom: 10px;</a:t>
            </a:r>
          </a:p>
          <a:p>
            <a:r>
              <a:rPr lang="it-IT" sz="1100" b="0" dirty="0">
                <a:effectLst/>
                <a:latin typeface="Consolas" panose="020B0609020204030204" pitchFamily="49" charset="0"/>
              </a:rPr>
              <a:t>    font-size: 0.65em;</a:t>
            </a:r>
          </a:p>
          <a:p>
            <a:r>
              <a:rPr lang="it-IT" sz="1100" b="0" dirty="0">
                <a:effectLst/>
                <a:latin typeface="Consolas" panose="020B0609020204030204" pitchFamily="49" charset="0"/>
              </a:rPr>
              <a:t>    </a:t>
            </a:r>
            <a:r>
              <a:rPr lang="it-IT" sz="1100" b="0" dirty="0" err="1">
                <a:effectLst/>
                <a:latin typeface="Consolas" panose="020B0609020204030204" pitchFamily="49" charset="0"/>
              </a:rPr>
              <a:t>padding</a:t>
            </a:r>
            <a:r>
              <a:rPr lang="it-IT" sz="1100" b="0" dirty="0">
                <a:effectLst/>
                <a:latin typeface="Consolas" panose="020B0609020204030204" pitchFamily="49" charset="0"/>
              </a:rPr>
              <a:t>: 4px;</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 3px </a:t>
            </a:r>
            <a:r>
              <a:rPr lang="it-IT" sz="1100" b="0" dirty="0" err="1">
                <a:effectLst/>
                <a:latin typeface="Consolas" panose="020B0609020204030204" pitchFamily="49" charset="0"/>
              </a:rPr>
              <a:t>solid</a:t>
            </a:r>
            <a:r>
              <a:rPr lang="it-IT" sz="1100" b="0" dirty="0">
                <a:effectLst/>
                <a:latin typeface="Consolas" panose="020B0609020204030204" pitchFamily="49" charset="0"/>
              </a:rPr>
              <a:t> </a:t>
            </a:r>
            <a:r>
              <a:rPr lang="it-IT" sz="1100" b="0" dirty="0" err="1">
                <a:effectLst/>
                <a:latin typeface="Consolas" panose="020B0609020204030204" pitchFamily="49" charset="0"/>
              </a:rPr>
              <a:t>transparent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border-radius</a:t>
            </a:r>
            <a:r>
              <a:rPr lang="it-IT" sz="1100" b="0" dirty="0">
                <a:effectLst/>
                <a:latin typeface="Consolas" panose="020B0609020204030204" pitchFamily="49" charset="0"/>
              </a:rPr>
              <a:t>: 20px;</a:t>
            </a:r>
          </a:p>
          <a:p>
            <a:r>
              <a:rPr lang="it-IT" sz="1100" b="0" dirty="0">
                <a:effectLst/>
                <a:latin typeface="Consolas" panose="020B0609020204030204" pitchFamily="49" charset="0"/>
              </a:rPr>
              <a:t>    </a:t>
            </a:r>
            <a:r>
              <a:rPr lang="it-IT" sz="1100" b="0" dirty="0" err="1">
                <a:effectLst/>
                <a:latin typeface="Consolas" panose="020B0609020204030204" pitchFamily="49" charset="0"/>
              </a:rPr>
              <a:t>transition</a:t>
            </a:r>
            <a:r>
              <a:rPr lang="it-IT" sz="1100" b="0" dirty="0">
                <a:effectLst/>
                <a:latin typeface="Consolas" panose="020B0609020204030204" pitchFamily="49" charset="0"/>
              </a:rPr>
              <a:t>: all 1s;</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a:t>
            </a:r>
            <a:r>
              <a:rPr lang="it-IT" sz="1100" b="0" dirty="0" err="1">
                <a:effectLst/>
                <a:latin typeface="Consolas" panose="020B0609020204030204" pitchFamily="49" charset="0"/>
              </a:rPr>
              <a:t>filminsection:hover</a:t>
            </a:r>
            <a:r>
              <a:rPr lang="it-IT" sz="1100" b="0" dirty="0">
                <a:effectLst/>
                <a:latin typeface="Consolas" panose="020B0609020204030204" pitchFamily="49" charset="0"/>
              </a:rPr>
              <a:t>{</a:t>
            </a:r>
          </a:p>
          <a:p>
            <a:r>
              <a:rPr lang="it-IT" sz="1100" b="0" dirty="0">
                <a:effectLst/>
                <a:latin typeface="Consolas" panose="020B0609020204030204" pitchFamily="49" charset="0"/>
              </a:rPr>
              <a:t>    background-color: #68009c25;</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-top: 3px </a:t>
            </a:r>
            <a:r>
              <a:rPr lang="it-IT" sz="1100" b="0" dirty="0" err="1">
                <a:effectLst/>
                <a:latin typeface="Consolas" panose="020B0609020204030204" pitchFamily="49" charset="0"/>
              </a:rPr>
              <a:t>solid</a:t>
            </a:r>
            <a:r>
              <a:rPr lang="it-IT" sz="1100" b="0" dirty="0">
                <a:effectLst/>
                <a:latin typeface="Consolas" panose="020B0609020204030204" pitchFamily="49" charset="0"/>
              </a:rPr>
              <a:t>  </a:t>
            </a:r>
            <a:r>
              <a:rPr lang="it-IT" sz="1100" b="0" dirty="0" err="1">
                <a:effectLst/>
                <a:latin typeface="Consolas" panose="020B0609020204030204" pitchFamily="49" charset="0"/>
              </a:rPr>
              <a:t>var</a:t>
            </a:r>
            <a:r>
              <a:rPr lang="it-IT" sz="1100" b="0" dirty="0">
                <a:effectLst/>
                <a:latin typeface="Consolas" panose="020B0609020204030204" pitchFamily="49" charset="0"/>
              </a:rPr>
              <a:t>(--color-green);</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border-radius</a:t>
            </a:r>
            <a:r>
              <a:rPr lang="it-IT" sz="1100" b="0" dirty="0">
                <a:effectLst/>
                <a:latin typeface="Consolas" panose="020B0609020204030204" pitchFamily="49" charset="0"/>
              </a:rPr>
              <a:t>: 20px;</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-bottom: 3px </a:t>
            </a:r>
            <a:r>
              <a:rPr lang="it-IT" sz="1100" b="0" dirty="0" err="1">
                <a:effectLst/>
                <a:latin typeface="Consolas" panose="020B0609020204030204" pitchFamily="49" charset="0"/>
              </a:rPr>
              <a:t>solid</a:t>
            </a:r>
            <a:r>
              <a:rPr lang="it-IT" sz="1100" b="0" dirty="0">
                <a:effectLst/>
                <a:latin typeface="Consolas" panose="020B0609020204030204" pitchFamily="49" charset="0"/>
              </a:rPr>
              <a:t>  </a:t>
            </a:r>
            <a:r>
              <a:rPr lang="it-IT" sz="1100" b="0" dirty="0" err="1">
                <a:effectLst/>
                <a:latin typeface="Consolas" panose="020B0609020204030204" pitchFamily="49" charset="0"/>
              </a:rPr>
              <a:t>var</a:t>
            </a:r>
            <a:r>
              <a:rPr lang="it-IT" sz="1100" b="0" dirty="0">
                <a:effectLst/>
                <a:latin typeface="Consolas" panose="020B0609020204030204" pitchFamily="49" charset="0"/>
              </a:rPr>
              <a:t>(--color-green);</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.locandina{ </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 3px </a:t>
            </a:r>
            <a:r>
              <a:rPr lang="it-IT" sz="1100" b="0" dirty="0" err="1">
                <a:effectLst/>
                <a:latin typeface="Consolas" panose="020B0609020204030204" pitchFamily="49" charset="0"/>
              </a:rPr>
              <a:t>solid</a:t>
            </a:r>
            <a:r>
              <a:rPr lang="it-IT" sz="1100" b="0" dirty="0">
                <a:effectLst/>
                <a:latin typeface="Consolas" panose="020B0609020204030204" pitchFamily="49" charset="0"/>
              </a:rPr>
              <a:t> </a:t>
            </a:r>
            <a:r>
              <a:rPr lang="it-IT" sz="1100" b="0" dirty="0" err="1">
                <a:effectLst/>
                <a:latin typeface="Consolas" panose="020B0609020204030204" pitchFamily="49" charset="0"/>
              </a:rPr>
              <a:t>var</a:t>
            </a:r>
            <a:r>
              <a:rPr lang="it-IT" sz="1100" b="0" dirty="0">
                <a:effectLst/>
                <a:latin typeface="Consolas" panose="020B0609020204030204" pitchFamily="49" charset="0"/>
              </a:rPr>
              <a:t>(--color-green);</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border-radius</a:t>
            </a:r>
            <a:r>
              <a:rPr lang="it-IT" sz="1100" b="0" dirty="0">
                <a:effectLst/>
                <a:latin typeface="Consolas" panose="020B0609020204030204" pitchFamily="49" charset="0"/>
              </a:rPr>
              <a:t>: 15px;</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135px;</a:t>
            </a:r>
          </a:p>
          <a:p>
            <a:r>
              <a:rPr lang="it-IT" sz="1100" b="0" dirty="0">
                <a:effectLst/>
                <a:latin typeface="Consolas" panose="020B0609020204030204" pitchFamily="49" charset="0"/>
              </a:rPr>
              <a:t>    </a:t>
            </a:r>
            <a:r>
              <a:rPr lang="it-IT" sz="1100" b="0" dirty="0" err="1">
                <a:effectLst/>
                <a:latin typeface="Consolas" panose="020B0609020204030204" pitchFamily="49" charset="0"/>
              </a:rPr>
              <a:t>height</a:t>
            </a:r>
            <a:r>
              <a:rPr lang="it-IT" sz="1100" b="0" dirty="0">
                <a:effectLst/>
                <a:latin typeface="Consolas" panose="020B0609020204030204" pitchFamily="49" charset="0"/>
              </a:rPr>
              <a:t>: 170px; </a:t>
            </a:r>
          </a:p>
          <a:p>
            <a:r>
              <a:rPr lang="it-IT" sz="1100" b="0" dirty="0">
                <a:effectLst/>
                <a:latin typeface="Consolas" panose="020B0609020204030204" pitchFamily="49" charset="0"/>
              </a:rPr>
              <a:t>    </a:t>
            </a:r>
            <a:r>
              <a:rPr lang="it-IT" sz="1100" b="0" dirty="0" err="1">
                <a:effectLst/>
                <a:latin typeface="Consolas" panose="020B0609020204030204" pitchFamily="49" charset="0"/>
              </a:rPr>
              <a:t>margin</a:t>
            </a:r>
            <a:r>
              <a:rPr lang="it-IT" sz="1100" b="0" dirty="0">
                <a:effectLst/>
                <a:latin typeface="Consolas" panose="020B0609020204030204" pitchFamily="49" charset="0"/>
              </a:rPr>
              <a:t>-bottom: 5px;</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endParaRPr lang="it-IT" dirty="0"/>
          </a:p>
        </p:txBody>
      </p:sp>
    </p:spTree>
    <p:extLst>
      <p:ext uri="{BB962C8B-B14F-4D97-AF65-F5344CB8AC3E}">
        <p14:creationId xmlns:p14="http://schemas.microsoft.com/office/powerpoint/2010/main" val="320642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73398" y="216561"/>
            <a:ext cx="4750906" cy="589653"/>
          </a:xfrm>
        </p:spPr>
        <p:txBody>
          <a:bodyPr anchor="b">
            <a:normAutofit fontScale="90000"/>
          </a:bodyPr>
          <a:lstStyle/>
          <a:p>
            <a:pPr algn="r"/>
            <a:r>
              <a:rPr lang="it-IT" sz="4000" dirty="0"/>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7178541" cy="5546047"/>
          </a:xfrm>
        </p:spPr>
        <p:txBody>
          <a:bodyPr anchor="ctr">
            <a:normAutofit/>
          </a:bodyPr>
          <a:lstStyle/>
          <a:p>
            <a:pPr marL="0" indent="0">
              <a:buNone/>
            </a:pPr>
            <a:r>
              <a:rPr lang="it-IT" sz="1600" dirty="0"/>
              <a:t>In questo secondo </a:t>
            </a:r>
            <a:r>
              <a:rPr lang="it-IT" sz="1600" dirty="0" err="1"/>
              <a:t>mhw</a:t>
            </a:r>
            <a:r>
              <a:rPr lang="it-IT" sz="1600" dirty="0"/>
              <a:t> ho realizzato una seconda pagina del mio sito web dedicata ai film e novità del mese. Questa </a:t>
            </a:r>
            <a:r>
              <a:rPr lang="it-IT" sz="1600" dirty="0" err="1"/>
              <a:t>e’</a:t>
            </a:r>
            <a:r>
              <a:rPr lang="it-IT" sz="1600" dirty="0"/>
              <a:t> raggiungibile tramite il collegamento ‘’film’’ sulla </a:t>
            </a:r>
            <a:r>
              <a:rPr lang="it-IT" sz="1600" dirty="0" err="1"/>
              <a:t>nav</a:t>
            </a:r>
            <a:r>
              <a:rPr lang="it-IT" sz="1600" dirty="0"/>
              <a:t> bar o tramite un opportuno collegamento in fondo alla sezione principale dell’home page. In questa nuova pagina sono presenti due sezioni dinamiche: </a:t>
            </a:r>
          </a:p>
          <a:p>
            <a:pPr marL="0" indent="0">
              <a:buNone/>
            </a:pPr>
            <a:r>
              <a:rPr lang="it-IT" sz="1600" dirty="0"/>
              <a:t>● Una sezione principale, con barra di ricerca in cui </a:t>
            </a:r>
            <a:r>
              <a:rPr lang="it-IT" sz="1600" dirty="0" err="1"/>
              <a:t>e’</a:t>
            </a:r>
            <a:r>
              <a:rPr lang="it-IT" sz="1600" dirty="0"/>
              <a:t> possibile cercare i contenuti,  in cui al caricamento della pagina vengono caricati dinamicamente dei blocchi di informazione ognuno contenenti:</a:t>
            </a:r>
          </a:p>
          <a:p>
            <a:pPr marL="0" indent="0">
              <a:buNone/>
            </a:pPr>
            <a:r>
              <a:rPr lang="it-IT" sz="1600" dirty="0"/>
              <a:t>       - Una locandina</a:t>
            </a:r>
          </a:p>
          <a:p>
            <a:pPr marL="0" indent="0">
              <a:buNone/>
            </a:pPr>
            <a:r>
              <a:rPr lang="it-IT" sz="1600" dirty="0"/>
              <a:t>       - Una icona che permette di inserire il film nella sezione dei preferiti</a:t>
            </a:r>
          </a:p>
          <a:p>
            <a:pPr marL="0" indent="0">
              <a:buNone/>
            </a:pPr>
            <a:r>
              <a:rPr lang="it-IT" sz="1600" dirty="0"/>
              <a:t>       - Un titolo</a:t>
            </a:r>
          </a:p>
          <a:p>
            <a:pPr marL="0" indent="0">
              <a:buNone/>
            </a:pPr>
            <a:r>
              <a:rPr lang="it-IT" sz="1600" dirty="0"/>
              <a:t>       - Il nome del regista</a:t>
            </a:r>
          </a:p>
          <a:p>
            <a:pPr marL="0" indent="0">
              <a:buNone/>
            </a:pPr>
            <a:r>
              <a:rPr lang="it-IT" sz="1600" dirty="0"/>
              <a:t>       - Una trama/commento del film che </a:t>
            </a:r>
            <a:r>
              <a:rPr lang="it-IT" sz="1600" dirty="0" err="1"/>
              <a:t>e’</a:t>
            </a:r>
            <a:r>
              <a:rPr lang="it-IT" sz="1600" dirty="0"/>
              <a:t> possibile visualizzare o meno cliccando su ‘’visualizza più dettagli/visualizza meno dettagli’’. </a:t>
            </a:r>
          </a:p>
          <a:p>
            <a:pPr marL="0" indent="0">
              <a:buNone/>
            </a:pPr>
            <a:r>
              <a:rPr lang="it-IT" sz="1600" dirty="0"/>
              <a:t>● Una sezione dei preferiti in cui </a:t>
            </a:r>
            <a:r>
              <a:rPr lang="it-IT" sz="1600" dirty="0" err="1"/>
              <a:t>e’</a:t>
            </a:r>
            <a:r>
              <a:rPr lang="it-IT" sz="1600" dirty="0"/>
              <a:t> possibile mettere i film che si desiderano per prenotare eventualmente dei biglietti.</a:t>
            </a:r>
          </a:p>
          <a:p>
            <a:pPr marL="0" indent="0">
              <a:buNone/>
            </a:pPr>
            <a:endParaRPr lang="it-IT" sz="1600" dirty="0"/>
          </a:p>
          <a:p>
            <a:pPr marL="0" indent="0">
              <a:buNone/>
            </a:pPr>
            <a:r>
              <a:rPr lang="it-IT" sz="1600" dirty="0"/>
              <a:t>In foto il layout complessivo della pagina, sezione generale e sezione dei preferiti ‘’attiva’’.</a:t>
            </a:r>
          </a:p>
        </p:txBody>
      </p:sp>
      <p:pic>
        <p:nvPicPr>
          <p:cNvPr id="5" name="Immagine 4">
            <a:extLst>
              <a:ext uri="{FF2B5EF4-FFF2-40B4-BE49-F238E27FC236}">
                <a16:creationId xmlns:a16="http://schemas.microsoft.com/office/drawing/2014/main" id="{A4AF7E80-3165-4359-85BD-008BB58C8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 y="-10142"/>
            <a:ext cx="4037835" cy="6898560"/>
          </a:xfrm>
          <a:prstGeom prst="rect">
            <a:avLst/>
          </a:prstGeom>
        </p:spPr>
      </p:pic>
    </p:spTree>
    <p:extLst>
      <p:ext uri="{BB962C8B-B14F-4D97-AF65-F5344CB8AC3E}">
        <p14:creationId xmlns:p14="http://schemas.microsoft.com/office/powerpoint/2010/main" val="2693910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 Codice CSS  </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075558" y="-10142"/>
            <a:ext cx="4037835" cy="7040389"/>
          </a:xfrm>
          <a:prstGeom prst="rect">
            <a:avLst/>
          </a:prstGeom>
          <a:noFill/>
        </p:spPr>
        <p:txBody>
          <a:bodyPr wrap="square" rtlCol="0">
            <a:spAutoFit/>
          </a:bodyPr>
          <a:lstStyle/>
          <a:p>
            <a:r>
              <a:rPr lang="it-IT" sz="1050" b="0" dirty="0">
                <a:effectLst/>
                <a:latin typeface="Consolas" panose="020B0609020204030204" pitchFamily="49" charset="0"/>
              </a:rPr>
              <a:t>.</a:t>
            </a:r>
            <a:r>
              <a:rPr lang="it-IT" sz="1050" b="0" dirty="0" err="1">
                <a:effectLst/>
                <a:latin typeface="Consolas" panose="020B0609020204030204" pitchFamily="49" charset="0"/>
              </a:rPr>
              <a:t>othericon</a:t>
            </a:r>
            <a:r>
              <a:rPr lang="it-IT" sz="1050" b="0" dirty="0">
                <a:effectLst/>
                <a:latin typeface="Consolas" panose="020B0609020204030204" pitchFamily="49" charset="0"/>
              </a:rPr>
              <a:t>{</a:t>
            </a:r>
          </a:p>
          <a:p>
            <a:r>
              <a:rPr lang="it-IT" sz="1050" b="0" dirty="0">
                <a:effectLst/>
                <a:latin typeface="Consolas" panose="020B0609020204030204" pitchFamily="49" charset="0"/>
              </a:rPr>
              <a:t>    </a:t>
            </a:r>
            <a:r>
              <a:rPr lang="it-IT" sz="1050" b="0" dirty="0" err="1">
                <a:effectLst/>
                <a:latin typeface="Consolas" panose="020B0609020204030204" pitchFamily="49" charset="0"/>
              </a:rPr>
              <a:t>border-radius</a:t>
            </a:r>
            <a:r>
              <a:rPr lang="it-IT" sz="1050" b="0" dirty="0">
                <a:effectLst/>
                <a:latin typeface="Consolas" panose="020B0609020204030204" pitchFamily="49" charset="0"/>
              </a:rPr>
              <a:t>: 100%;</a:t>
            </a:r>
          </a:p>
          <a:p>
            <a:r>
              <a:rPr lang="it-IT" sz="1050" b="0" dirty="0">
                <a:effectLst/>
                <a:latin typeface="Consolas" panose="020B0609020204030204" pitchFamily="49" charset="0"/>
              </a:rPr>
              <a:t>    </a:t>
            </a:r>
            <a:r>
              <a:rPr lang="it-IT" sz="1050" b="0" dirty="0" err="1">
                <a:effectLst/>
                <a:latin typeface="Consolas" panose="020B0609020204030204" pitchFamily="49" charset="0"/>
              </a:rPr>
              <a:t>height</a:t>
            </a:r>
            <a:r>
              <a:rPr lang="it-IT" sz="1050" b="0" dirty="0">
                <a:effectLst/>
                <a:latin typeface="Consolas" panose="020B0609020204030204" pitchFamily="49" charset="0"/>
              </a:rPr>
              <a:t>: 35px;</a:t>
            </a:r>
          </a:p>
          <a:p>
            <a:r>
              <a:rPr lang="it-IT" sz="1050" b="0" dirty="0">
                <a:effectLst/>
                <a:latin typeface="Consolas" panose="020B0609020204030204" pitchFamily="49" charset="0"/>
              </a:rPr>
              <a:t>    </a:t>
            </a:r>
            <a:r>
              <a:rPr lang="it-IT" sz="1050" b="0" dirty="0" err="1">
                <a:effectLst/>
                <a:latin typeface="Consolas" panose="020B0609020204030204" pitchFamily="49" charset="0"/>
              </a:rPr>
              <a:t>width</a:t>
            </a:r>
            <a:r>
              <a:rPr lang="it-IT" sz="1050" b="0" dirty="0">
                <a:effectLst/>
                <a:latin typeface="Consolas" panose="020B0609020204030204" pitchFamily="49" charset="0"/>
              </a:rPr>
              <a:t>: 35px;</a:t>
            </a:r>
          </a:p>
          <a:p>
            <a:r>
              <a:rPr lang="it-IT" sz="1050" b="0" dirty="0">
                <a:effectLst/>
                <a:latin typeface="Consolas" panose="020B0609020204030204" pitchFamily="49" charset="0"/>
              </a:rPr>
              <a:t>    </a:t>
            </a:r>
            <a:r>
              <a:rPr lang="it-IT" sz="1050" b="0" dirty="0" err="1">
                <a:effectLst/>
                <a:latin typeface="Consolas" panose="020B0609020204030204" pitchFamily="49" charset="0"/>
              </a:rPr>
              <a:t>margin</a:t>
            </a:r>
            <a:r>
              <a:rPr lang="it-IT" sz="1050" b="0" dirty="0">
                <a:effectLst/>
                <a:latin typeface="Consolas" panose="020B0609020204030204" pitchFamily="49" charset="0"/>
              </a:rPr>
              <a:t>-bottom: 0px;</a:t>
            </a:r>
          </a:p>
          <a:p>
            <a:r>
              <a:rPr lang="it-IT" sz="1050" b="0" dirty="0">
                <a:effectLst/>
                <a:latin typeface="Consolas" panose="020B0609020204030204" pitchFamily="49" charset="0"/>
              </a:rPr>
              <a:t>    </a:t>
            </a:r>
            <a:r>
              <a:rPr lang="it-IT" sz="1050" b="0" dirty="0" err="1">
                <a:effectLst/>
                <a:latin typeface="Consolas" panose="020B0609020204030204" pitchFamily="49" charset="0"/>
              </a:rPr>
              <a:t>cursor</a:t>
            </a:r>
            <a:r>
              <a:rPr lang="it-IT" sz="1050" b="0" dirty="0">
                <a:effectLst/>
                <a:latin typeface="Consolas" panose="020B0609020204030204" pitchFamily="49" charset="0"/>
              </a:rPr>
              <a:t>: pointer;</a:t>
            </a:r>
          </a:p>
          <a:p>
            <a:r>
              <a:rPr lang="it-IT" sz="1050" b="0" dirty="0">
                <a:effectLst/>
                <a:latin typeface="Consolas" panose="020B0609020204030204" pitchFamily="49" charset="0"/>
              </a:rPr>
              <a:t>    </a:t>
            </a:r>
            <a:r>
              <a:rPr lang="it-IT" sz="1050" b="0" dirty="0" err="1">
                <a:effectLst/>
                <a:latin typeface="Consolas" panose="020B0609020204030204" pitchFamily="49" charset="0"/>
              </a:rPr>
              <a:t>transition</a:t>
            </a:r>
            <a:r>
              <a:rPr lang="it-IT" sz="1050" b="0" dirty="0">
                <a:effectLst/>
                <a:latin typeface="Consolas" panose="020B0609020204030204" pitchFamily="49" charset="0"/>
              </a:rPr>
              <a:t>: </a:t>
            </a:r>
            <a:r>
              <a:rPr lang="it-IT" sz="1050" b="0" dirty="0" err="1">
                <a:effectLst/>
                <a:latin typeface="Consolas" panose="020B0609020204030204" pitchFamily="49" charset="0"/>
              </a:rPr>
              <a:t>height</a:t>
            </a:r>
            <a:r>
              <a:rPr lang="it-IT" sz="1050" b="0" dirty="0">
                <a:effectLst/>
                <a:latin typeface="Consolas" panose="020B0609020204030204" pitchFamily="49" charset="0"/>
              </a:rPr>
              <a:t>, </a:t>
            </a:r>
            <a:r>
              <a:rPr lang="it-IT" sz="1050" b="0" dirty="0" err="1">
                <a:effectLst/>
                <a:latin typeface="Consolas" panose="020B0609020204030204" pitchFamily="49" charset="0"/>
              </a:rPr>
              <a:t>width</a:t>
            </a:r>
            <a:r>
              <a:rPr lang="it-IT" sz="1050" b="0" dirty="0">
                <a:effectLst/>
                <a:latin typeface="Consolas" panose="020B0609020204030204" pitchFamily="49" charset="0"/>
              </a:rPr>
              <a:t> 0.3s;</a:t>
            </a:r>
          </a:p>
          <a:p>
            <a:r>
              <a:rPr lang="it-IT" sz="1050" b="0" dirty="0">
                <a:effectLst/>
                <a:latin typeface="Consolas" panose="020B0609020204030204" pitchFamily="49" charset="0"/>
              </a:rPr>
              <a:t>    </a:t>
            </a:r>
            <a:r>
              <a:rPr lang="it-IT" sz="1050" b="0" dirty="0" err="1">
                <a:effectLst/>
                <a:latin typeface="Consolas" panose="020B0609020204030204" pitchFamily="49" charset="0"/>
              </a:rPr>
              <a:t>margin</a:t>
            </a:r>
            <a:r>
              <a:rPr lang="it-IT" sz="1050" b="0" dirty="0">
                <a:effectLst/>
                <a:latin typeface="Consolas" panose="020B0609020204030204" pitchFamily="49" charset="0"/>
              </a:rPr>
              <a:t>-bottom: -17px;</a:t>
            </a:r>
          </a:p>
          <a:p>
            <a:r>
              <a:rPr lang="it-IT" sz="1050" b="0" dirty="0">
                <a:effectLst/>
                <a:latin typeface="Consolas" panose="020B0609020204030204" pitchFamily="49" charset="0"/>
              </a:rPr>
              <a:t>}</a:t>
            </a:r>
          </a:p>
          <a:p>
            <a:r>
              <a:rPr lang="it-IT" sz="1050" b="0" dirty="0">
                <a:effectLst/>
                <a:latin typeface="Consolas" panose="020B0609020204030204" pitchFamily="49" charset="0"/>
              </a:rPr>
              <a:t>  </a:t>
            </a:r>
          </a:p>
          <a:p>
            <a:r>
              <a:rPr lang="it-IT" sz="1050" b="0" dirty="0">
                <a:effectLst/>
                <a:latin typeface="Consolas" panose="020B0609020204030204" pitchFamily="49" charset="0"/>
              </a:rPr>
              <a:t>.</a:t>
            </a:r>
            <a:r>
              <a:rPr lang="it-IT" sz="1050" b="0" dirty="0" err="1">
                <a:effectLst/>
                <a:latin typeface="Consolas" panose="020B0609020204030204" pitchFamily="49" charset="0"/>
              </a:rPr>
              <a:t>othericon:hover</a:t>
            </a:r>
            <a:r>
              <a:rPr lang="it-IT" sz="1050" b="0" dirty="0">
                <a:effectLst/>
                <a:latin typeface="Consolas" panose="020B0609020204030204" pitchFamily="49" charset="0"/>
              </a:rPr>
              <a:t>{</a:t>
            </a:r>
          </a:p>
          <a:p>
            <a:r>
              <a:rPr lang="it-IT" sz="1050" b="0" dirty="0">
                <a:effectLst/>
                <a:latin typeface="Consolas" panose="020B0609020204030204" pitchFamily="49" charset="0"/>
              </a:rPr>
              <a:t>    </a:t>
            </a:r>
            <a:r>
              <a:rPr lang="it-IT" sz="1050" b="0" dirty="0" err="1">
                <a:effectLst/>
                <a:latin typeface="Consolas" panose="020B0609020204030204" pitchFamily="49" charset="0"/>
              </a:rPr>
              <a:t>height</a:t>
            </a:r>
            <a:r>
              <a:rPr lang="it-IT" sz="1050" b="0" dirty="0">
                <a:effectLst/>
                <a:latin typeface="Consolas" panose="020B0609020204030204" pitchFamily="49" charset="0"/>
              </a:rPr>
              <a:t>: 50px;</a:t>
            </a:r>
          </a:p>
          <a:p>
            <a:r>
              <a:rPr lang="it-IT" sz="1050" b="0" dirty="0">
                <a:effectLst/>
                <a:latin typeface="Consolas" panose="020B0609020204030204" pitchFamily="49" charset="0"/>
              </a:rPr>
              <a:t>    </a:t>
            </a:r>
            <a:r>
              <a:rPr lang="it-IT" sz="1050" b="0" dirty="0" err="1">
                <a:effectLst/>
                <a:latin typeface="Consolas" panose="020B0609020204030204" pitchFamily="49" charset="0"/>
              </a:rPr>
              <a:t>width</a:t>
            </a:r>
            <a:r>
              <a:rPr lang="it-IT" sz="1050" b="0" dirty="0">
                <a:effectLst/>
                <a:latin typeface="Consolas" panose="020B0609020204030204" pitchFamily="49" charset="0"/>
              </a:rPr>
              <a:t>: 50px;</a:t>
            </a:r>
          </a:p>
          <a:p>
            <a:r>
              <a:rPr lang="it-IT" sz="1050" b="0" dirty="0">
                <a:effectLst/>
                <a:latin typeface="Consolas" panose="020B0609020204030204" pitchFamily="49" charset="0"/>
              </a:rPr>
              <a:t>}</a:t>
            </a:r>
          </a:p>
          <a:p>
            <a:br>
              <a:rPr lang="it-IT" sz="1050" b="0" dirty="0">
                <a:effectLst/>
                <a:latin typeface="Consolas" panose="020B0609020204030204" pitchFamily="49" charset="0"/>
              </a:rPr>
            </a:br>
            <a:r>
              <a:rPr lang="it-IT" sz="1050" b="0" dirty="0">
                <a:effectLst/>
                <a:latin typeface="Consolas" panose="020B0609020204030204" pitchFamily="49" charset="0"/>
              </a:rPr>
              <a:t>.</a:t>
            </a:r>
            <a:r>
              <a:rPr lang="it-IT" sz="1050" b="0" dirty="0" err="1">
                <a:effectLst/>
                <a:latin typeface="Consolas" panose="020B0609020204030204" pitchFamily="49" charset="0"/>
              </a:rPr>
              <a:t>hidden</a:t>
            </a:r>
            <a:r>
              <a:rPr lang="it-IT" sz="1050" b="0" dirty="0">
                <a:effectLst/>
                <a:latin typeface="Consolas" panose="020B0609020204030204" pitchFamily="49" charset="0"/>
              </a:rPr>
              <a:t>{</a:t>
            </a:r>
          </a:p>
          <a:p>
            <a:r>
              <a:rPr lang="it-IT" sz="1050" b="0" dirty="0">
                <a:effectLst/>
                <a:latin typeface="Consolas" panose="020B0609020204030204" pitchFamily="49" charset="0"/>
              </a:rPr>
              <a:t>    display: none;</a:t>
            </a:r>
          </a:p>
          <a:p>
            <a:r>
              <a:rPr lang="it-IT" sz="1050" b="0" dirty="0">
                <a:effectLst/>
                <a:latin typeface="Consolas" panose="020B0609020204030204" pitchFamily="49" charset="0"/>
              </a:rPr>
              <a:t>}</a:t>
            </a:r>
          </a:p>
          <a:p>
            <a:br>
              <a:rPr lang="it-IT" sz="1050" b="0" dirty="0">
                <a:effectLst/>
                <a:latin typeface="Consolas" panose="020B0609020204030204" pitchFamily="49" charset="0"/>
              </a:rPr>
            </a:br>
            <a:r>
              <a:rPr lang="it-IT" sz="1050" b="0" dirty="0">
                <a:effectLst/>
                <a:latin typeface="Consolas" panose="020B0609020204030204" pitchFamily="49" charset="0"/>
              </a:rPr>
              <a:t>.overflow{</a:t>
            </a:r>
          </a:p>
          <a:p>
            <a:r>
              <a:rPr lang="it-IT" sz="1050" b="0" dirty="0">
                <a:effectLst/>
                <a:latin typeface="Consolas" panose="020B0609020204030204" pitchFamily="49" charset="0"/>
              </a:rPr>
              <a:t>    overflow: auto;</a:t>
            </a:r>
          </a:p>
          <a:p>
            <a:r>
              <a:rPr lang="it-IT" sz="1050" b="0" dirty="0">
                <a:effectLst/>
                <a:latin typeface="Consolas" panose="020B0609020204030204" pitchFamily="49" charset="0"/>
              </a:rPr>
              <a:t>    </a:t>
            </a:r>
            <a:r>
              <a:rPr lang="it-IT" sz="1050" b="0" dirty="0" err="1">
                <a:effectLst/>
                <a:latin typeface="Consolas" panose="020B0609020204030204" pitchFamily="49" charset="0"/>
              </a:rPr>
              <a:t>margin</a:t>
            </a:r>
            <a:r>
              <a:rPr lang="it-IT" sz="1050" b="0" dirty="0">
                <a:effectLst/>
                <a:latin typeface="Consolas" panose="020B0609020204030204" pitchFamily="49" charset="0"/>
              </a:rPr>
              <a:t>: 0px;</a:t>
            </a:r>
          </a:p>
          <a:p>
            <a:r>
              <a:rPr lang="it-IT" sz="1050" b="0" dirty="0">
                <a:effectLst/>
                <a:latin typeface="Consolas" panose="020B0609020204030204" pitchFamily="49" charset="0"/>
              </a:rPr>
              <a:t>    </a:t>
            </a:r>
            <a:r>
              <a:rPr lang="it-IT" sz="1050" b="0" dirty="0" err="1">
                <a:effectLst/>
                <a:latin typeface="Consolas" panose="020B0609020204030204" pitchFamily="49" charset="0"/>
              </a:rPr>
              <a:t>height</a:t>
            </a:r>
            <a:r>
              <a:rPr lang="it-IT" sz="1050" b="0" dirty="0">
                <a:effectLst/>
                <a:latin typeface="Consolas" panose="020B0609020204030204" pitchFamily="49" charset="0"/>
              </a:rPr>
              <a:t>: 240px;</a:t>
            </a:r>
          </a:p>
          <a:p>
            <a:r>
              <a:rPr lang="it-IT" sz="1050" b="0" dirty="0">
                <a:effectLst/>
                <a:latin typeface="Consolas" panose="020B0609020204030204" pitchFamily="49" charset="0"/>
              </a:rPr>
              <a:t>    font-size: 0.8em;</a:t>
            </a:r>
          </a:p>
          <a:p>
            <a:r>
              <a:rPr lang="it-IT" sz="1050" b="0" dirty="0">
                <a:effectLst/>
                <a:latin typeface="Consolas" panose="020B0609020204030204" pitchFamily="49" charset="0"/>
              </a:rPr>
              <a:t>}</a:t>
            </a:r>
          </a:p>
          <a:p>
            <a:br>
              <a:rPr lang="it-IT" sz="1050" b="0" dirty="0">
                <a:effectLst/>
                <a:latin typeface="Consolas" panose="020B0609020204030204" pitchFamily="49" charset="0"/>
              </a:rPr>
            </a:br>
            <a:r>
              <a:rPr lang="it-IT" sz="1050" b="0" dirty="0">
                <a:effectLst/>
                <a:latin typeface="Consolas" panose="020B0609020204030204" pitchFamily="49" charset="0"/>
              </a:rPr>
              <a:t>.</a:t>
            </a:r>
            <a:r>
              <a:rPr lang="it-IT" sz="1050" b="0" dirty="0" err="1">
                <a:effectLst/>
                <a:latin typeface="Consolas" panose="020B0609020204030204" pitchFamily="49" charset="0"/>
              </a:rPr>
              <a:t>unchecked</a:t>
            </a:r>
            <a:r>
              <a:rPr lang="it-IT" sz="1050" b="0" dirty="0">
                <a:effectLst/>
                <a:latin typeface="Consolas" panose="020B0609020204030204" pitchFamily="49" charset="0"/>
              </a:rPr>
              <a:t>{</a:t>
            </a:r>
          </a:p>
          <a:p>
            <a:r>
              <a:rPr lang="it-IT" sz="1050" b="0" dirty="0">
                <a:effectLst/>
                <a:latin typeface="Consolas" panose="020B0609020204030204" pitchFamily="49" charset="0"/>
              </a:rPr>
              <a:t>    filter: </a:t>
            </a:r>
            <a:r>
              <a:rPr lang="it-IT" sz="1050" b="0" dirty="0" err="1">
                <a:effectLst/>
                <a:latin typeface="Consolas" panose="020B0609020204030204" pitchFamily="49" charset="0"/>
              </a:rPr>
              <a:t>grayscale</a:t>
            </a:r>
            <a:r>
              <a:rPr lang="it-IT" sz="1050" b="0" dirty="0">
                <a:effectLst/>
                <a:latin typeface="Consolas" panose="020B0609020204030204" pitchFamily="49" charset="0"/>
              </a:rPr>
              <a:t>(100%);</a:t>
            </a:r>
          </a:p>
          <a:p>
            <a:r>
              <a:rPr lang="it-IT" sz="1050" b="0" dirty="0">
                <a:effectLst/>
                <a:latin typeface="Consolas" panose="020B0609020204030204" pitchFamily="49" charset="0"/>
              </a:rPr>
              <a:t>}</a:t>
            </a:r>
          </a:p>
          <a:p>
            <a:br>
              <a:rPr lang="it-IT" sz="1050" b="0" dirty="0">
                <a:effectLst/>
                <a:latin typeface="Consolas" panose="020B0609020204030204" pitchFamily="49" charset="0"/>
              </a:rPr>
            </a:br>
            <a:r>
              <a:rPr lang="it-IT" sz="1050" b="0" dirty="0">
                <a:effectLst/>
                <a:latin typeface="Consolas" panose="020B0609020204030204" pitchFamily="49" charset="0"/>
              </a:rPr>
              <a:t>#preferiti a{</a:t>
            </a:r>
          </a:p>
          <a:p>
            <a:r>
              <a:rPr lang="it-IT" sz="1050" b="0" dirty="0">
                <a:effectLst/>
                <a:latin typeface="Consolas" panose="020B0609020204030204" pitchFamily="49" charset="0"/>
              </a:rPr>
              <a:t>    background-color: </a:t>
            </a:r>
            <a:r>
              <a:rPr lang="it-IT" sz="1050" b="0" dirty="0" err="1">
                <a:effectLst/>
                <a:latin typeface="Consolas" panose="020B0609020204030204" pitchFamily="49" charset="0"/>
              </a:rPr>
              <a:t>var</a:t>
            </a:r>
            <a:r>
              <a:rPr lang="it-IT" sz="1050" b="0" dirty="0">
                <a:effectLst/>
                <a:latin typeface="Consolas" panose="020B0609020204030204" pitchFamily="49" charset="0"/>
              </a:rPr>
              <a:t>(--color-</a:t>
            </a:r>
            <a:r>
              <a:rPr lang="it-IT" sz="1050" b="0" dirty="0" err="1">
                <a:effectLst/>
                <a:latin typeface="Consolas" panose="020B0609020204030204" pitchFamily="49" charset="0"/>
              </a:rPr>
              <a:t>violet</a:t>
            </a:r>
            <a:r>
              <a:rPr lang="it-IT" sz="1050" b="0" dirty="0">
                <a:effectLst/>
                <a:latin typeface="Consolas" panose="020B0609020204030204" pitchFamily="49" charset="0"/>
              </a:rPr>
              <a:t>);</a:t>
            </a:r>
          </a:p>
          <a:p>
            <a:r>
              <a:rPr lang="it-IT" sz="1050" b="0" dirty="0">
                <a:effectLst/>
                <a:latin typeface="Consolas" panose="020B0609020204030204" pitchFamily="49" charset="0"/>
              </a:rPr>
              <a:t>    font-size: 0.6em;</a:t>
            </a:r>
          </a:p>
          <a:p>
            <a:r>
              <a:rPr lang="it-IT" sz="1050" b="0" dirty="0">
                <a:effectLst/>
                <a:latin typeface="Consolas" panose="020B0609020204030204" pitchFamily="49" charset="0"/>
              </a:rPr>
              <a:t>    </a:t>
            </a:r>
            <a:r>
              <a:rPr lang="it-IT" sz="1050" b="0" dirty="0" err="1">
                <a:effectLst/>
                <a:latin typeface="Consolas" panose="020B0609020204030204" pitchFamily="49" charset="0"/>
              </a:rPr>
              <a:t>border</a:t>
            </a:r>
            <a:r>
              <a:rPr lang="it-IT" sz="1050" b="0" dirty="0">
                <a:effectLst/>
                <a:latin typeface="Consolas" panose="020B0609020204030204" pitchFamily="49" charset="0"/>
              </a:rPr>
              <a:t>-top-</a:t>
            </a:r>
            <a:r>
              <a:rPr lang="it-IT" sz="1050" b="0" dirty="0" err="1">
                <a:effectLst/>
                <a:latin typeface="Consolas" panose="020B0609020204030204" pitchFamily="49" charset="0"/>
              </a:rPr>
              <a:t>left</a:t>
            </a:r>
            <a:r>
              <a:rPr lang="it-IT" sz="1050" b="0" dirty="0">
                <a:effectLst/>
                <a:latin typeface="Consolas" panose="020B0609020204030204" pitchFamily="49" charset="0"/>
              </a:rPr>
              <a:t>-</a:t>
            </a:r>
            <a:r>
              <a:rPr lang="it-IT" sz="1050" b="0" dirty="0" err="1">
                <a:effectLst/>
                <a:latin typeface="Consolas" panose="020B0609020204030204" pitchFamily="49" charset="0"/>
              </a:rPr>
              <a:t>radius</a:t>
            </a:r>
            <a:r>
              <a:rPr lang="it-IT" sz="1050" b="0" dirty="0">
                <a:effectLst/>
                <a:latin typeface="Consolas" panose="020B0609020204030204" pitchFamily="49" charset="0"/>
              </a:rPr>
              <a:t>: 20px;</a:t>
            </a:r>
          </a:p>
          <a:p>
            <a:r>
              <a:rPr lang="it-IT" sz="1050" b="0" dirty="0">
                <a:effectLst/>
                <a:latin typeface="Consolas" panose="020B0609020204030204" pitchFamily="49" charset="0"/>
              </a:rPr>
              <a:t>    </a:t>
            </a:r>
            <a:r>
              <a:rPr lang="it-IT" sz="1050" b="0" dirty="0" err="1">
                <a:effectLst/>
                <a:latin typeface="Consolas" panose="020B0609020204030204" pitchFamily="49" charset="0"/>
              </a:rPr>
              <a:t>border</a:t>
            </a:r>
            <a:r>
              <a:rPr lang="it-IT" sz="1050" b="0" dirty="0">
                <a:effectLst/>
                <a:latin typeface="Consolas" panose="020B0609020204030204" pitchFamily="49" charset="0"/>
              </a:rPr>
              <a:t>-bottom-</a:t>
            </a:r>
            <a:r>
              <a:rPr lang="it-IT" sz="1050" b="0" dirty="0" err="1">
                <a:effectLst/>
                <a:latin typeface="Consolas" panose="020B0609020204030204" pitchFamily="49" charset="0"/>
              </a:rPr>
              <a:t>left</a:t>
            </a:r>
            <a:r>
              <a:rPr lang="it-IT" sz="1050" b="0" dirty="0">
                <a:effectLst/>
                <a:latin typeface="Consolas" panose="020B0609020204030204" pitchFamily="49" charset="0"/>
              </a:rPr>
              <a:t>-</a:t>
            </a:r>
            <a:r>
              <a:rPr lang="it-IT" sz="1050" b="0" dirty="0" err="1">
                <a:effectLst/>
                <a:latin typeface="Consolas" panose="020B0609020204030204" pitchFamily="49" charset="0"/>
              </a:rPr>
              <a:t>radius</a:t>
            </a:r>
            <a:r>
              <a:rPr lang="it-IT" sz="1050" b="0" dirty="0">
                <a:effectLst/>
                <a:latin typeface="Consolas" panose="020B0609020204030204" pitchFamily="49" charset="0"/>
              </a:rPr>
              <a:t>: 20px;</a:t>
            </a:r>
          </a:p>
          <a:p>
            <a:r>
              <a:rPr lang="it-IT" sz="1050" b="0" dirty="0">
                <a:effectLst/>
                <a:latin typeface="Consolas" panose="020B0609020204030204" pitchFamily="49" charset="0"/>
              </a:rPr>
              <a:t>    writing-mode: </a:t>
            </a:r>
            <a:r>
              <a:rPr lang="it-IT" sz="1050" b="0" dirty="0" err="1">
                <a:effectLst/>
                <a:latin typeface="Consolas" panose="020B0609020204030204" pitchFamily="49" charset="0"/>
              </a:rPr>
              <a:t>vertical-rl</a:t>
            </a:r>
            <a:r>
              <a:rPr lang="it-IT" sz="1050" b="0" dirty="0">
                <a:effectLst/>
                <a:latin typeface="Consolas" panose="020B0609020204030204" pitchFamily="49" charset="0"/>
              </a:rPr>
              <a:t>;</a:t>
            </a:r>
          </a:p>
          <a:p>
            <a:r>
              <a:rPr lang="it-IT" sz="1050" b="0" dirty="0">
                <a:effectLst/>
                <a:latin typeface="Consolas" panose="020B0609020204030204" pitchFamily="49" charset="0"/>
              </a:rPr>
              <a:t>    </a:t>
            </a:r>
            <a:r>
              <a:rPr lang="it-IT" sz="1050" b="0" dirty="0" err="1">
                <a:effectLst/>
                <a:latin typeface="Consolas" panose="020B0609020204030204" pitchFamily="49" charset="0"/>
              </a:rPr>
              <a:t>padding</a:t>
            </a:r>
            <a:r>
              <a:rPr lang="it-IT" sz="1050" b="0" dirty="0">
                <a:effectLst/>
                <a:latin typeface="Consolas" panose="020B0609020204030204" pitchFamily="49" charset="0"/>
              </a:rPr>
              <a:t>: 10px;</a:t>
            </a:r>
          </a:p>
          <a:p>
            <a:r>
              <a:rPr lang="it-IT" sz="1050" b="0" dirty="0">
                <a:effectLst/>
                <a:latin typeface="Consolas" panose="020B0609020204030204" pitchFamily="49" charset="0"/>
              </a:rPr>
              <a:t>    </a:t>
            </a:r>
            <a:r>
              <a:rPr lang="it-IT" sz="1050" b="0" dirty="0" err="1">
                <a:effectLst/>
                <a:latin typeface="Consolas" panose="020B0609020204030204" pitchFamily="49" charset="0"/>
              </a:rPr>
              <a:t>margin-right</a:t>
            </a:r>
            <a:r>
              <a:rPr lang="it-IT" sz="1050" b="0" dirty="0">
                <a:effectLst/>
                <a:latin typeface="Consolas" panose="020B0609020204030204" pitchFamily="49" charset="0"/>
              </a:rPr>
              <a:t>: 10px;</a:t>
            </a:r>
          </a:p>
          <a:p>
            <a:r>
              <a:rPr lang="it-IT" sz="1050" b="0" dirty="0">
                <a:effectLst/>
                <a:latin typeface="Consolas" panose="020B0609020204030204" pitchFamily="49" charset="0"/>
              </a:rPr>
              <a:t>    font-weight: </a:t>
            </a:r>
            <a:r>
              <a:rPr lang="it-IT" sz="1050" b="0" dirty="0" err="1">
                <a:effectLst/>
                <a:latin typeface="Consolas" panose="020B0609020204030204" pitchFamily="49" charset="0"/>
              </a:rPr>
              <a:t>bold</a:t>
            </a:r>
            <a:r>
              <a:rPr lang="it-IT" sz="1050" b="0" dirty="0">
                <a:effectLst/>
                <a:latin typeface="Consolas" panose="020B0609020204030204" pitchFamily="49" charset="0"/>
              </a:rPr>
              <a:t>;</a:t>
            </a:r>
          </a:p>
          <a:p>
            <a:r>
              <a:rPr lang="it-IT" sz="1050" b="0" dirty="0">
                <a:effectLst/>
                <a:latin typeface="Consolas" panose="020B0609020204030204" pitchFamily="49" charset="0"/>
              </a:rPr>
              <a:t>    font-family: 'Lato', Arial, </a:t>
            </a:r>
            <a:r>
              <a:rPr lang="it-IT" sz="1050" b="0" dirty="0" err="1">
                <a:effectLst/>
                <a:latin typeface="Consolas" panose="020B0609020204030204" pitchFamily="49" charset="0"/>
              </a:rPr>
              <a:t>Helvetica</a:t>
            </a:r>
            <a:r>
              <a:rPr lang="it-IT" sz="1050" b="0" dirty="0">
                <a:effectLst/>
                <a:latin typeface="Consolas" panose="020B0609020204030204" pitchFamily="49" charset="0"/>
              </a:rPr>
              <a:t>, sans-serif ;</a:t>
            </a:r>
          </a:p>
          <a:p>
            <a:r>
              <a:rPr lang="it-IT" sz="1050" b="0" dirty="0">
                <a:effectLst/>
                <a:latin typeface="Consolas" panose="020B0609020204030204" pitchFamily="49" charset="0"/>
              </a:rPr>
              <a:t>    </a:t>
            </a:r>
            <a:r>
              <a:rPr lang="it-IT" sz="1050" b="0" dirty="0" err="1">
                <a:effectLst/>
                <a:latin typeface="Consolas" panose="020B0609020204030204" pitchFamily="49" charset="0"/>
              </a:rPr>
              <a:t>transition</a:t>
            </a:r>
            <a:r>
              <a:rPr lang="it-IT" sz="1050" b="0" dirty="0">
                <a:effectLst/>
                <a:latin typeface="Consolas" panose="020B0609020204030204" pitchFamily="49" charset="0"/>
              </a:rPr>
              <a:t>: all 0.3s;</a:t>
            </a:r>
          </a:p>
          <a:p>
            <a:r>
              <a:rPr lang="it-IT" sz="1050" b="0" dirty="0">
                <a:effectLst/>
                <a:latin typeface="Consolas" panose="020B0609020204030204" pitchFamily="49" charset="0"/>
              </a:rPr>
              <a:t>}</a:t>
            </a:r>
          </a:p>
        </p:txBody>
      </p:sp>
      <p:sp>
        <p:nvSpPr>
          <p:cNvPr id="3" name="CasellaDiTesto 2">
            <a:extLst>
              <a:ext uri="{FF2B5EF4-FFF2-40B4-BE49-F238E27FC236}">
                <a16:creationId xmlns:a16="http://schemas.microsoft.com/office/drawing/2014/main" id="{EE555C8F-921C-4058-9E3A-B879E01B831B}"/>
              </a:ext>
            </a:extLst>
          </p:cNvPr>
          <p:cNvSpPr txBox="1"/>
          <p:nvPr/>
        </p:nvSpPr>
        <p:spPr>
          <a:xfrm>
            <a:off x="7782310" y="-10142"/>
            <a:ext cx="4406642" cy="5001369"/>
          </a:xfrm>
          <a:prstGeom prst="rect">
            <a:avLst/>
          </a:prstGeom>
          <a:noFill/>
        </p:spPr>
        <p:txBody>
          <a:bodyPr wrap="square" rtlCol="0">
            <a:spAutoFit/>
          </a:bodyPr>
          <a:lstStyle/>
          <a:p>
            <a:br>
              <a:rPr lang="it-IT" sz="1100" b="0" dirty="0">
                <a:effectLst/>
                <a:latin typeface="Consolas" panose="020B0609020204030204" pitchFamily="49" charset="0"/>
              </a:rPr>
            </a:br>
            <a:r>
              <a:rPr lang="it-IT" sz="1100" b="0" dirty="0">
                <a:effectLst/>
                <a:latin typeface="Consolas" panose="020B0609020204030204" pitchFamily="49" charset="0"/>
              </a:rPr>
              <a:t>#preferiti a:hover{</a:t>
            </a:r>
          </a:p>
          <a:p>
            <a:r>
              <a:rPr lang="it-IT" sz="1100" b="0" dirty="0">
                <a:effectLst/>
                <a:latin typeface="Consolas" panose="020B0609020204030204" pitchFamily="49" charset="0"/>
              </a:rPr>
              <a:t>    background-color: </a:t>
            </a:r>
            <a:r>
              <a:rPr lang="it-IT" sz="1100" b="0" dirty="0" err="1">
                <a:effectLst/>
                <a:latin typeface="Consolas" panose="020B0609020204030204" pitchFamily="49" charset="0"/>
              </a:rPr>
              <a:t>rgba</a:t>
            </a:r>
            <a:r>
              <a:rPr lang="it-IT" sz="1100" b="0" dirty="0">
                <a:effectLst/>
                <a:latin typeface="Consolas" panose="020B0609020204030204" pitchFamily="49" charset="0"/>
              </a:rPr>
              <a:t>(0,0,0,0.5);</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input{</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17%;</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a:t>
            </a:r>
            <a:r>
              <a:rPr lang="it-IT" sz="1100" b="0" dirty="0">
                <a:effectLst/>
                <a:latin typeface="Consolas" panose="020B0609020204030204" pitchFamily="49" charset="0"/>
              </a:rPr>
              <a:t>: 2.3px </a:t>
            </a:r>
            <a:r>
              <a:rPr lang="it-IT" sz="1100" b="0" dirty="0" err="1">
                <a:effectLst/>
                <a:latin typeface="Consolas" panose="020B0609020204030204" pitchFamily="49" charset="0"/>
              </a:rPr>
              <a:t>solid</a:t>
            </a:r>
            <a:r>
              <a:rPr lang="it-IT" sz="1100" b="0" dirty="0">
                <a:effectLst/>
                <a:latin typeface="Consolas" panose="020B0609020204030204" pitchFamily="49" charset="0"/>
              </a:rPr>
              <a:t> </a:t>
            </a:r>
            <a:r>
              <a:rPr lang="it-IT" sz="1100" b="0" dirty="0" err="1">
                <a:effectLst/>
                <a:latin typeface="Consolas" panose="020B0609020204030204" pitchFamily="49" charset="0"/>
              </a:rPr>
              <a:t>lightgray</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border-radius</a:t>
            </a:r>
            <a:r>
              <a:rPr lang="it-IT" sz="1100" b="0" dirty="0">
                <a:effectLst/>
                <a:latin typeface="Consolas" panose="020B0609020204030204" pitchFamily="49" charset="0"/>
              </a:rPr>
              <a:t>: 12px;</a:t>
            </a:r>
          </a:p>
          <a:p>
            <a:r>
              <a:rPr lang="it-IT" sz="1100" b="0" dirty="0">
                <a:effectLst/>
                <a:latin typeface="Consolas" panose="020B0609020204030204" pitchFamily="49" charset="0"/>
              </a:rPr>
              <a:t>    background-color: </a:t>
            </a:r>
            <a:r>
              <a:rPr lang="it-IT" sz="1100" b="0" dirty="0" err="1">
                <a:effectLst/>
                <a:latin typeface="Consolas" panose="020B0609020204030204" pitchFamily="49" charset="0"/>
              </a:rPr>
              <a:t>lightgray</a:t>
            </a:r>
            <a:r>
              <a:rPr lang="it-IT" sz="1100" b="0" dirty="0">
                <a:effectLst/>
                <a:latin typeface="Consolas" panose="020B0609020204030204" pitchFamily="49" charset="0"/>
              </a:rPr>
              <a:t>;</a:t>
            </a:r>
          </a:p>
          <a:p>
            <a:r>
              <a:rPr lang="it-IT" sz="1100" b="0" dirty="0">
                <a:effectLst/>
                <a:latin typeface="Consolas" panose="020B0609020204030204" pitchFamily="49" charset="0"/>
              </a:rPr>
              <a:t>    color: </a:t>
            </a:r>
            <a:r>
              <a:rPr lang="it-IT" sz="1100" b="0" dirty="0" err="1">
                <a:effectLst/>
                <a:latin typeface="Consolas" panose="020B0609020204030204" pitchFamily="49" charset="0"/>
              </a:rPr>
              <a:t>lightgray</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padding</a:t>
            </a:r>
            <a:r>
              <a:rPr lang="it-IT" sz="1100" b="0" dirty="0">
                <a:effectLst/>
                <a:latin typeface="Consolas" panose="020B0609020204030204" pitchFamily="49" charset="0"/>
              </a:rPr>
              <a:t>: 10px;</a:t>
            </a:r>
          </a:p>
          <a:p>
            <a:r>
              <a:rPr lang="it-IT" sz="1100" b="0" dirty="0">
                <a:effectLst/>
                <a:latin typeface="Consolas" panose="020B0609020204030204" pitchFamily="49" charset="0"/>
              </a:rPr>
              <a:t>    background-color: </a:t>
            </a:r>
            <a:r>
              <a:rPr lang="it-IT" sz="1100" b="0" dirty="0" err="1">
                <a:effectLst/>
                <a:latin typeface="Consolas" panose="020B0609020204030204" pitchFamily="49" charset="0"/>
              </a:rPr>
              <a:t>rgba</a:t>
            </a:r>
            <a:r>
              <a:rPr lang="it-IT" sz="1100" b="0" dirty="0">
                <a:effectLst/>
                <a:latin typeface="Consolas" panose="020B0609020204030204" pitchFamily="49" charset="0"/>
              </a:rPr>
              <a:t>(0,0,0,0.5);</a:t>
            </a:r>
          </a:p>
          <a:p>
            <a:r>
              <a:rPr lang="it-IT" sz="1100" b="0" dirty="0">
                <a:effectLst/>
                <a:latin typeface="Consolas" panose="020B0609020204030204" pitchFamily="49" charset="0"/>
              </a:rPr>
              <a:t>    background-image: </a:t>
            </a:r>
            <a:r>
              <a:rPr lang="it-IT" sz="1100" b="0" dirty="0" err="1">
                <a:effectLst/>
                <a:latin typeface="Consolas" panose="020B0609020204030204" pitchFamily="49" charset="0"/>
              </a:rPr>
              <a:t>url</a:t>
            </a:r>
            <a:r>
              <a:rPr lang="it-IT" sz="1100" b="0" dirty="0">
                <a:effectLst/>
                <a:latin typeface="Consolas" panose="020B0609020204030204" pitchFamily="49" charset="0"/>
              </a:rPr>
              <a:t>('search_icon.png');</a:t>
            </a:r>
          </a:p>
          <a:p>
            <a:r>
              <a:rPr lang="it-IT" sz="1100" b="0" dirty="0">
                <a:effectLst/>
                <a:latin typeface="Consolas" panose="020B0609020204030204" pitchFamily="49" charset="0"/>
              </a:rPr>
              <a:t>    background-position-x: 96.5%;</a:t>
            </a:r>
          </a:p>
          <a:p>
            <a:r>
              <a:rPr lang="it-IT" sz="1100" b="0" dirty="0">
                <a:effectLst/>
                <a:latin typeface="Consolas" panose="020B0609020204030204" pitchFamily="49" charset="0"/>
              </a:rPr>
              <a:t>    background-</a:t>
            </a:r>
            <a:r>
              <a:rPr lang="it-IT" sz="1100" b="0" dirty="0" err="1">
                <a:effectLst/>
                <a:latin typeface="Consolas" panose="020B0609020204030204" pitchFamily="49" charset="0"/>
              </a:rPr>
              <a:t>repeat</a:t>
            </a:r>
            <a:r>
              <a:rPr lang="it-IT" sz="1100" b="0" dirty="0">
                <a:effectLst/>
                <a:latin typeface="Consolas" panose="020B0609020204030204" pitchFamily="49" charset="0"/>
              </a:rPr>
              <a:t>: no-</a:t>
            </a:r>
            <a:r>
              <a:rPr lang="it-IT" sz="1100" b="0" dirty="0" err="1">
                <a:effectLst/>
                <a:latin typeface="Consolas" panose="020B0609020204030204" pitchFamily="49" charset="0"/>
              </a:rPr>
              <a:t>repeat</a:t>
            </a:r>
            <a:r>
              <a:rPr lang="it-IT" sz="1100" b="0" dirty="0">
                <a:effectLst/>
                <a:latin typeface="Consolas" panose="020B0609020204030204" pitchFamily="49" charset="0"/>
              </a:rPr>
              <a:t>;</a:t>
            </a:r>
          </a:p>
          <a:p>
            <a:r>
              <a:rPr lang="it-IT" sz="1100" b="0" dirty="0">
                <a:effectLst/>
                <a:latin typeface="Consolas" panose="020B0609020204030204" pitchFamily="49" charset="0"/>
              </a:rPr>
              <a:t>    background-size: 10%;</a:t>
            </a:r>
          </a:p>
          <a:p>
            <a:r>
              <a:rPr lang="it-IT" sz="1100" b="0" dirty="0">
                <a:effectLst/>
                <a:latin typeface="Consolas" panose="020B0609020204030204" pitchFamily="49" charset="0"/>
              </a:rPr>
              <a:t>    background-position-y: center;</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input:hover</a:t>
            </a:r>
            <a:r>
              <a:rPr lang="it-IT" sz="1100" b="0" dirty="0">
                <a:effectLst/>
                <a:latin typeface="Consolas" panose="020B0609020204030204" pitchFamily="49" charset="0"/>
              </a:rPr>
              <a:t>{</a:t>
            </a:r>
          </a:p>
          <a:p>
            <a:r>
              <a:rPr lang="it-IT" sz="1100" b="0" dirty="0">
                <a:effectLst/>
                <a:latin typeface="Consolas" panose="020B0609020204030204" pitchFamily="49" charset="0"/>
              </a:rPr>
              <a:t>    background-color: </a:t>
            </a:r>
            <a:r>
              <a:rPr lang="it-IT" sz="1100" b="0" dirty="0" err="1">
                <a:effectLst/>
                <a:latin typeface="Consolas" panose="020B0609020204030204" pitchFamily="49" charset="0"/>
              </a:rPr>
              <a:t>rgba</a:t>
            </a:r>
            <a:r>
              <a:rPr lang="it-IT" sz="1100" b="0" dirty="0">
                <a:effectLst/>
                <a:latin typeface="Consolas" panose="020B0609020204030204" pitchFamily="49" charset="0"/>
              </a:rPr>
              <a:t>(52, 167, 129, 0.322);</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input:focus</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outline</a:t>
            </a:r>
            <a:r>
              <a:rPr lang="it-IT" sz="1100" b="0" dirty="0">
                <a:effectLst/>
                <a:latin typeface="Consolas" panose="020B0609020204030204" pitchFamily="49" charset="0"/>
              </a:rPr>
              <a:t>-offset: 0;</a:t>
            </a:r>
          </a:p>
          <a:p>
            <a:r>
              <a:rPr lang="it-IT" sz="1100" b="0" dirty="0">
                <a:effectLst/>
                <a:latin typeface="Consolas" panose="020B0609020204030204" pitchFamily="49" charset="0"/>
              </a:rPr>
              <a:t>    </a:t>
            </a:r>
            <a:r>
              <a:rPr lang="it-IT" sz="1100" b="0" dirty="0" err="1">
                <a:effectLst/>
                <a:latin typeface="Consolas" panose="020B0609020204030204" pitchFamily="49" charset="0"/>
              </a:rPr>
              <a:t>outline</a:t>
            </a:r>
            <a:r>
              <a:rPr lang="it-IT" sz="1100" b="0" dirty="0">
                <a:effectLst/>
                <a:latin typeface="Consolas" panose="020B0609020204030204" pitchFamily="49" charset="0"/>
              </a:rPr>
              <a:t>: 0;</a:t>
            </a:r>
          </a:p>
          <a:p>
            <a:r>
              <a:rPr lang="it-IT" sz="1100" b="0" dirty="0">
                <a:effectLst/>
                <a:latin typeface="Consolas" panose="020B0609020204030204" pitchFamily="49" charset="0"/>
              </a:rPr>
              <a:t>    background-color: </a:t>
            </a:r>
            <a:r>
              <a:rPr lang="it-IT" sz="1100" b="0" dirty="0" err="1">
                <a:effectLst/>
                <a:latin typeface="Consolas" panose="020B0609020204030204" pitchFamily="49" charset="0"/>
              </a:rPr>
              <a:t>rgba</a:t>
            </a:r>
            <a:r>
              <a:rPr lang="it-IT" sz="1100" b="0" dirty="0">
                <a:effectLst/>
                <a:latin typeface="Consolas" panose="020B0609020204030204" pitchFamily="49" charset="0"/>
              </a:rPr>
              <a:t>(0,0,0,0.5);</a:t>
            </a:r>
          </a:p>
          <a:p>
            <a:r>
              <a:rPr lang="it-IT" sz="1100" b="0" dirty="0">
                <a:effectLst/>
                <a:latin typeface="Consolas" panose="020B0609020204030204" pitchFamily="49" charset="0"/>
              </a:rPr>
              <a:t>}</a:t>
            </a:r>
          </a:p>
        </p:txBody>
      </p:sp>
    </p:spTree>
    <p:extLst>
      <p:ext uri="{BB962C8B-B14F-4D97-AF65-F5344CB8AC3E}">
        <p14:creationId xmlns:p14="http://schemas.microsoft.com/office/powerpoint/2010/main" val="320433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 Codice CSS  </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075549" y="-10142"/>
            <a:ext cx="4037835" cy="6017032"/>
          </a:xfrm>
          <a:prstGeom prst="rect">
            <a:avLst/>
          </a:prstGeom>
          <a:noFill/>
        </p:spPr>
        <p:txBody>
          <a:bodyPr wrap="square" rtlCol="0">
            <a:spAutoFit/>
          </a:bodyPr>
          <a:lstStyle/>
          <a:p>
            <a:r>
              <a:rPr lang="it-IT" sz="1100" b="1" dirty="0">
                <a:latin typeface="Consolas" panose="020B0609020204030204" pitchFamily="49" charset="0"/>
              </a:rPr>
              <a:t>MOBILE:</a:t>
            </a:r>
            <a:br>
              <a:rPr lang="it-IT" sz="1100" b="0" dirty="0">
                <a:effectLst/>
                <a:latin typeface="Consolas" panose="020B0609020204030204" pitchFamily="49" charset="0"/>
              </a:rPr>
            </a:br>
            <a:r>
              <a:rPr lang="it-IT" sz="1100" b="0" dirty="0">
                <a:effectLst/>
                <a:latin typeface="Consolas" panose="020B0609020204030204" pitchFamily="49" charset="0"/>
              </a:rPr>
              <a:t>@media (max-</a:t>
            </a:r>
            <a:r>
              <a:rPr lang="it-IT" sz="1100" b="0" dirty="0" err="1">
                <a:effectLst/>
                <a:latin typeface="Consolas" panose="020B0609020204030204" pitchFamily="49" charset="0"/>
              </a:rPr>
              <a:t>width</a:t>
            </a:r>
            <a:r>
              <a:rPr lang="it-IT" sz="1100" b="0" dirty="0">
                <a:effectLst/>
                <a:latin typeface="Consolas" panose="020B0609020204030204" pitchFamily="49" charset="0"/>
              </a:rPr>
              <a:t>: 500px){</a:t>
            </a:r>
          </a:p>
          <a:p>
            <a:r>
              <a:rPr lang="it-IT" sz="1100" b="0" dirty="0">
                <a:effectLst/>
                <a:latin typeface="Consolas" panose="020B0609020204030204" pitchFamily="49" charset="0"/>
              </a:rPr>
              <a:t>    #preferiti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#mainblock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42%;</a:t>
            </a:r>
          </a:p>
          <a:p>
            <a:r>
              <a:rPr lang="it-IT" sz="1100" b="0" dirty="0">
                <a:effectLst/>
                <a:latin typeface="Consolas" panose="020B0609020204030204" pitchFamily="49" charset="0"/>
              </a:rPr>
              <a:t>        font-size: 0.8em;</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#forfilm{</a:t>
            </a:r>
          </a:p>
          <a:p>
            <a:r>
              <a:rPr lang="it-IT" sz="1100" b="0" dirty="0">
                <a:effectLst/>
                <a:latin typeface="Consolas" panose="020B0609020204030204" pitchFamily="49" charset="0"/>
              </a:rPr>
              <a:t>        font-size: 0.6em;</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#preferiti .locandina,</a:t>
            </a:r>
          </a:p>
          <a:p>
            <a:r>
              <a:rPr lang="it-IT" sz="1100" b="0" dirty="0">
                <a:effectLst/>
                <a:latin typeface="Consolas" panose="020B0609020204030204" pitchFamily="49" charset="0"/>
              </a:rPr>
              <a:t>    #mainblock .locandina{</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70px;</a:t>
            </a:r>
          </a:p>
          <a:p>
            <a:r>
              <a:rPr lang="it-IT" sz="1100" b="0" dirty="0">
                <a:effectLst/>
                <a:latin typeface="Consolas" panose="020B0609020204030204" pitchFamily="49" charset="0"/>
              </a:rPr>
              <a:t>        </a:t>
            </a:r>
            <a:r>
              <a:rPr lang="it-IT" sz="1100" b="0" dirty="0" err="1">
                <a:effectLst/>
                <a:latin typeface="Consolas" panose="020B0609020204030204" pitchFamily="49" charset="0"/>
              </a:rPr>
              <a:t>height</a:t>
            </a:r>
            <a:r>
              <a:rPr lang="it-IT" sz="1100" b="0" dirty="0">
                <a:effectLst/>
                <a:latin typeface="Consolas" panose="020B0609020204030204" pitchFamily="49" charset="0"/>
              </a:rPr>
              <a:t>: 100px;</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#preferiti .</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#mainblock .</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25px;</a:t>
            </a:r>
          </a:p>
          <a:p>
            <a:r>
              <a:rPr lang="it-IT" sz="1100" b="0" dirty="0">
                <a:effectLst/>
                <a:latin typeface="Consolas" panose="020B0609020204030204" pitchFamily="49" charset="0"/>
              </a:rPr>
              <a:t>        </a:t>
            </a:r>
            <a:r>
              <a:rPr lang="it-IT" sz="1100" b="0" dirty="0" err="1">
                <a:effectLst/>
                <a:latin typeface="Consolas" panose="020B0609020204030204" pitchFamily="49" charset="0"/>
              </a:rPr>
              <a:t>height</a:t>
            </a:r>
            <a:r>
              <a:rPr lang="it-IT" sz="1100" b="0" dirty="0">
                <a:effectLst/>
                <a:latin typeface="Consolas" panose="020B0609020204030204" pitchFamily="49" charset="0"/>
              </a:rPr>
              <a:t>: 25px;</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#preferiti .</a:t>
            </a:r>
            <a:r>
              <a:rPr lang="it-IT" sz="1100" b="0" dirty="0" err="1">
                <a:effectLst/>
                <a:latin typeface="Consolas" panose="020B0609020204030204" pitchFamily="49" charset="0"/>
              </a:rPr>
              <a:t>othericon:hover</a:t>
            </a:r>
            <a:r>
              <a:rPr lang="it-IT" sz="1100" b="0" dirty="0">
                <a:effectLst/>
                <a:latin typeface="Consolas" panose="020B0609020204030204" pitchFamily="49" charset="0"/>
              </a:rPr>
              <a:t>,</a:t>
            </a:r>
          </a:p>
          <a:p>
            <a:r>
              <a:rPr lang="it-IT" sz="1100" b="0" dirty="0">
                <a:effectLst/>
                <a:latin typeface="Consolas" panose="020B0609020204030204" pitchFamily="49" charset="0"/>
              </a:rPr>
              <a:t>    #mainblock .</a:t>
            </a:r>
            <a:r>
              <a:rPr lang="it-IT" sz="1100" b="0" dirty="0" err="1">
                <a:effectLst/>
                <a:latin typeface="Consolas" panose="020B0609020204030204" pitchFamily="49" charset="0"/>
              </a:rPr>
              <a:t>othericon:hover</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height</a:t>
            </a:r>
            <a:r>
              <a:rPr lang="it-IT" sz="1100" b="0" dirty="0">
                <a:effectLst/>
                <a:latin typeface="Consolas" panose="020B0609020204030204" pitchFamily="49" charset="0"/>
              </a:rPr>
              <a:t>: 40px;</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40px;</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#buyBox,</a:t>
            </a:r>
          </a:p>
          <a:p>
            <a:r>
              <a:rPr lang="it-IT" sz="1100" b="0" dirty="0">
                <a:effectLst/>
                <a:latin typeface="Consolas" panose="020B0609020204030204" pitchFamily="49" charset="0"/>
              </a:rPr>
              <a:t>    #searchbox{</a:t>
            </a:r>
          </a:p>
          <a:p>
            <a:r>
              <a:rPr lang="it-IT" sz="1100" b="0" dirty="0">
                <a:effectLst/>
                <a:latin typeface="Consolas" panose="020B0609020204030204" pitchFamily="49" charset="0"/>
              </a:rPr>
              <a:t>    font-size: 0.5em;</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p:txBody>
      </p:sp>
      <p:sp>
        <p:nvSpPr>
          <p:cNvPr id="3" name="CasellaDiTesto 2">
            <a:extLst>
              <a:ext uri="{FF2B5EF4-FFF2-40B4-BE49-F238E27FC236}">
                <a16:creationId xmlns:a16="http://schemas.microsoft.com/office/drawing/2014/main" id="{EE555C8F-921C-4058-9E3A-B879E01B831B}"/>
              </a:ext>
            </a:extLst>
          </p:cNvPr>
          <p:cNvSpPr txBox="1"/>
          <p:nvPr/>
        </p:nvSpPr>
        <p:spPr>
          <a:xfrm>
            <a:off x="7820034" y="120486"/>
            <a:ext cx="4406642" cy="5109091"/>
          </a:xfrm>
          <a:prstGeom prst="rect">
            <a:avLst/>
          </a:prstGeom>
          <a:noFill/>
        </p:spPr>
        <p:txBody>
          <a:bodyPr wrap="square" rtlCol="0">
            <a:spAutoFit/>
          </a:bodyPr>
          <a:lstStyle/>
          <a:p>
            <a:endParaRPr lang="it-IT" sz="1100" b="0" dirty="0">
              <a:effectLst/>
              <a:latin typeface="Consolas" panose="020B0609020204030204" pitchFamily="49" charset="0"/>
            </a:endParaRPr>
          </a:p>
          <a:p>
            <a:br>
              <a:rPr lang="it-IT" sz="1100" b="0" dirty="0">
                <a:effectLst/>
                <a:latin typeface="Consolas" panose="020B0609020204030204" pitchFamily="49" charset="0"/>
              </a:rPr>
            </a:br>
            <a:r>
              <a:rPr lang="it-IT" sz="1100" b="0" dirty="0">
                <a:effectLst/>
                <a:latin typeface="Consolas" panose="020B0609020204030204" pitchFamily="49" charset="0"/>
              </a:rPr>
              <a:t>@media (max-</a:t>
            </a:r>
            <a:r>
              <a:rPr lang="it-IT" sz="1100" b="0" dirty="0" err="1">
                <a:effectLst/>
                <a:latin typeface="Consolas" panose="020B0609020204030204" pitchFamily="49" charset="0"/>
              </a:rPr>
              <a:t>width</a:t>
            </a:r>
            <a:r>
              <a:rPr lang="it-IT" sz="1100" b="0" dirty="0">
                <a:effectLst/>
                <a:latin typeface="Consolas" panose="020B0609020204030204" pitchFamily="49" charset="0"/>
              </a:rPr>
              <a:t>: 322px){</a:t>
            </a:r>
          </a:p>
          <a:p>
            <a:r>
              <a:rPr lang="it-IT" sz="1100" b="0" dirty="0">
                <a:effectLst/>
                <a:latin typeface="Consolas" panose="020B0609020204030204" pitchFamily="49" charset="0"/>
              </a:rPr>
              <a:t>    #searchbox{</a:t>
            </a:r>
          </a:p>
          <a:p>
            <a:r>
              <a:rPr lang="it-IT" sz="1100" b="0" dirty="0">
                <a:effectLst/>
                <a:latin typeface="Consolas" panose="020B0609020204030204" pitchFamily="49" charset="0"/>
              </a:rPr>
              <a:t>        font-size: 0.4em;</a:t>
            </a:r>
          </a:p>
          <a:p>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a:effectLst/>
                <a:latin typeface="Consolas" panose="020B0609020204030204" pitchFamily="49" charset="0"/>
              </a:rPr>
              <a:t>    #preferiti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#mainblock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40%;</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@media (min-</a:t>
            </a:r>
            <a:r>
              <a:rPr lang="it-IT" sz="1100" b="0" dirty="0" err="1">
                <a:effectLst/>
                <a:latin typeface="Consolas" panose="020B0609020204030204" pitchFamily="49" charset="0"/>
              </a:rPr>
              <a:t>width</a:t>
            </a:r>
            <a:r>
              <a:rPr lang="it-IT" sz="1100" b="0" dirty="0">
                <a:effectLst/>
                <a:latin typeface="Consolas" panose="020B0609020204030204" pitchFamily="49" charset="0"/>
              </a:rPr>
              <a:t>: 760px){</a:t>
            </a:r>
          </a:p>
          <a:p>
            <a:r>
              <a:rPr lang="it-IT" sz="1100" b="0" dirty="0">
                <a:effectLst/>
                <a:latin typeface="Consolas" panose="020B0609020204030204" pitchFamily="49" charset="0"/>
              </a:rPr>
              <a:t>    #preferiti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#mainblock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29.5%;</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@media (min-</a:t>
            </a:r>
            <a:r>
              <a:rPr lang="it-IT" sz="1100" b="0" dirty="0" err="1">
                <a:effectLst/>
                <a:latin typeface="Consolas" panose="020B0609020204030204" pitchFamily="49" charset="0"/>
              </a:rPr>
              <a:t>width</a:t>
            </a:r>
            <a:r>
              <a:rPr lang="it-IT" sz="1100" b="0" dirty="0">
                <a:effectLst/>
                <a:latin typeface="Consolas" panose="020B0609020204030204" pitchFamily="49" charset="0"/>
              </a:rPr>
              <a:t>: 1023px){</a:t>
            </a:r>
          </a:p>
          <a:p>
            <a:r>
              <a:rPr lang="it-IT" sz="1100" b="0" dirty="0">
                <a:effectLst/>
                <a:latin typeface="Consolas" panose="020B0609020204030204" pitchFamily="49" charset="0"/>
              </a:rPr>
              <a:t>    #preferiti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#mainblock .</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width</a:t>
            </a:r>
            <a:r>
              <a:rPr lang="it-IT" sz="1100" b="0" dirty="0">
                <a:effectLst/>
                <a:latin typeface="Consolas" panose="020B0609020204030204" pitchFamily="49" charset="0"/>
              </a:rPr>
              <a:t>: 30.5%;</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800" b="0" dirty="0">
                <a:effectLst/>
                <a:latin typeface="Consolas" panose="020B0609020204030204" pitchFamily="49" charset="0"/>
              </a:rPr>
              <a:t>   </a:t>
            </a:r>
            <a:endParaRPr lang="it-IT" sz="1100" b="0" dirty="0">
              <a:effectLst/>
              <a:latin typeface="Consolas" panose="020B0609020204030204" pitchFamily="49" charset="0"/>
            </a:endParaRPr>
          </a:p>
          <a:p>
            <a:br>
              <a:rPr lang="it-IT" sz="1100" b="0" dirty="0">
                <a:effectLst/>
                <a:latin typeface="Consolas" panose="020B0609020204030204" pitchFamily="49" charset="0"/>
              </a:rPr>
            </a:br>
            <a:endParaRPr lang="it-IT" sz="1100" dirty="0"/>
          </a:p>
          <a:p>
            <a:endParaRPr lang="it-IT" sz="1100" b="0" dirty="0">
              <a:effectLst/>
              <a:latin typeface="Consolas" panose="020B0609020204030204" pitchFamily="49" charset="0"/>
            </a:endParaRPr>
          </a:p>
        </p:txBody>
      </p:sp>
    </p:spTree>
    <p:extLst>
      <p:ext uri="{BB962C8B-B14F-4D97-AF65-F5344CB8AC3E}">
        <p14:creationId xmlns:p14="http://schemas.microsoft.com/office/powerpoint/2010/main" val="143248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294446" y="489329"/>
            <a:ext cx="3642808" cy="3387497"/>
          </a:xfrm>
        </p:spPr>
        <p:txBody>
          <a:bodyPr anchor="b">
            <a:normAutofit/>
          </a:bodyPr>
          <a:lstStyle/>
          <a:p>
            <a:r>
              <a:rPr lang="it-IT" sz="4000" dirty="0">
                <a:solidFill>
                  <a:srgbClr val="FFFFFF"/>
                </a:solidFill>
              </a:rPr>
              <a:t>File contents.js</a:t>
            </a:r>
          </a:p>
        </p:txBody>
      </p:sp>
      <p:sp>
        <p:nvSpPr>
          <p:cNvPr id="6" name="CasellaDiTesto 5">
            <a:extLst>
              <a:ext uri="{FF2B5EF4-FFF2-40B4-BE49-F238E27FC236}">
                <a16:creationId xmlns:a16="http://schemas.microsoft.com/office/drawing/2014/main" id="{75352C6A-E72A-4C48-BA1E-00A24377FE2B}"/>
              </a:ext>
            </a:extLst>
          </p:cNvPr>
          <p:cNvSpPr txBox="1"/>
          <p:nvPr/>
        </p:nvSpPr>
        <p:spPr>
          <a:xfrm>
            <a:off x="4037826" y="2183077"/>
            <a:ext cx="8055709" cy="1615827"/>
          </a:xfrm>
          <a:prstGeom prst="rect">
            <a:avLst/>
          </a:prstGeom>
          <a:noFill/>
        </p:spPr>
        <p:txBody>
          <a:bodyPr wrap="square" rtlCol="0">
            <a:spAutoFit/>
          </a:bodyPr>
          <a:lstStyle/>
          <a:p>
            <a:r>
              <a:rPr lang="it-IT" sz="1100" b="0" dirty="0" err="1">
                <a:effectLst/>
                <a:latin typeface="Consolas" panose="020B0609020204030204" pitchFamily="49" charset="0"/>
              </a:rPr>
              <a:t>const</a:t>
            </a:r>
            <a:r>
              <a:rPr lang="it-IT" sz="1100" b="0" dirty="0">
                <a:effectLst/>
                <a:latin typeface="Consolas" panose="020B0609020204030204" pitchFamily="49" charset="0"/>
              </a:rPr>
              <a:t> titoli = ['Il padrino', 'Saw IV', 'Lo squalo', 'Pulp Fiction', '</a:t>
            </a:r>
            <a:r>
              <a:rPr lang="it-IT" sz="1100" b="0" dirty="0" err="1">
                <a:effectLst/>
                <a:latin typeface="Consolas" panose="020B0609020204030204" pitchFamily="49" charset="0"/>
              </a:rPr>
              <a:t>Fight</a:t>
            </a:r>
            <a:r>
              <a:rPr lang="it-IT" sz="1100" b="0" dirty="0">
                <a:effectLst/>
                <a:latin typeface="Consolas" panose="020B0609020204030204" pitchFamily="49" charset="0"/>
              </a:rPr>
              <a:t> Club', 'Odissea nello </a:t>
            </a:r>
            <a:r>
              <a:rPr lang="it-IT" sz="1100" b="0" dirty="0" err="1">
                <a:effectLst/>
                <a:latin typeface="Consolas" panose="020B0609020204030204" pitchFamily="49" charset="0"/>
              </a:rPr>
              <a:t>spazio'</a:t>
            </a:r>
            <a:r>
              <a:rPr lang="it-IT" sz="1100" b="0" dirty="0">
                <a:effectLst/>
                <a:latin typeface="Consolas" panose="020B0609020204030204" pitchFamily="49" charset="0"/>
              </a:rPr>
              <a:t>, 'Star Wars VII', 'Ritorno al futuro', 'Arancia meccanica', 'Vertigo - La donna che visse due volte'];</a:t>
            </a:r>
          </a:p>
          <a:p>
            <a:r>
              <a:rPr lang="it-IT" sz="1100" b="0" dirty="0" err="1">
                <a:effectLst/>
                <a:latin typeface="Consolas" panose="020B0609020204030204" pitchFamily="49" charset="0"/>
              </a:rPr>
              <a:t>const</a:t>
            </a:r>
            <a:r>
              <a:rPr lang="it-IT" sz="1100" b="0" dirty="0">
                <a:effectLst/>
                <a:latin typeface="Consolas" panose="020B0609020204030204" pitchFamily="49" charset="0"/>
              </a:rPr>
              <a:t> regista = ['Francis Ford Coppola', 'James </a:t>
            </a:r>
            <a:r>
              <a:rPr lang="it-IT" sz="1100" b="0" dirty="0" err="1">
                <a:effectLst/>
                <a:latin typeface="Consolas" panose="020B0609020204030204" pitchFamily="49" charset="0"/>
              </a:rPr>
              <a:t>Won</a:t>
            </a:r>
            <a:r>
              <a:rPr lang="it-IT" sz="1100" b="0" dirty="0">
                <a:effectLst/>
                <a:latin typeface="Consolas" panose="020B0609020204030204" pitchFamily="49" charset="0"/>
              </a:rPr>
              <a:t>', 'Steven </a:t>
            </a:r>
            <a:r>
              <a:rPr lang="it-IT" sz="1100" b="0" dirty="0" err="1">
                <a:effectLst/>
                <a:latin typeface="Consolas" panose="020B0609020204030204" pitchFamily="49" charset="0"/>
              </a:rPr>
              <a:t>Spielberg','Quentin</a:t>
            </a:r>
            <a:r>
              <a:rPr lang="it-IT" sz="1100" b="0" dirty="0">
                <a:effectLst/>
                <a:latin typeface="Consolas" panose="020B0609020204030204" pitchFamily="49" charset="0"/>
              </a:rPr>
              <a:t> Tarantino', 'David </a:t>
            </a:r>
            <a:r>
              <a:rPr lang="it-IT" sz="1100" b="0" dirty="0" err="1">
                <a:effectLst/>
                <a:latin typeface="Consolas" panose="020B0609020204030204" pitchFamily="49" charset="0"/>
              </a:rPr>
              <a:t>Fincher</a:t>
            </a:r>
            <a:r>
              <a:rPr lang="it-IT" sz="1100" b="0" dirty="0">
                <a:effectLst/>
                <a:latin typeface="Consolas" panose="020B0609020204030204" pitchFamily="49" charset="0"/>
              </a:rPr>
              <a:t>', 'Stanley Kubrick', 'Stanley Kubrick', 'George Lucas', 'Robert Zemeckis', '</a:t>
            </a:r>
            <a:r>
              <a:rPr lang="it-IT" sz="1100" b="0" dirty="0" err="1">
                <a:effectLst/>
                <a:latin typeface="Consolas" panose="020B0609020204030204" pitchFamily="49" charset="0"/>
              </a:rPr>
              <a:t>Stanely</a:t>
            </a:r>
            <a:r>
              <a:rPr lang="it-IT" sz="1100" b="0" dirty="0">
                <a:effectLst/>
                <a:latin typeface="Consolas" panose="020B0609020204030204" pitchFamily="49" charset="0"/>
              </a:rPr>
              <a:t> Kubrick', 'Alfred Hitchcock'];</a:t>
            </a:r>
          </a:p>
          <a:p>
            <a:r>
              <a:rPr lang="it-IT" sz="1100" b="0" dirty="0" err="1">
                <a:effectLst/>
                <a:latin typeface="Consolas" panose="020B0609020204030204" pitchFamily="49" charset="0"/>
              </a:rPr>
              <a:t>const</a:t>
            </a:r>
            <a:r>
              <a:rPr lang="it-IT" sz="1100" b="0" dirty="0">
                <a:effectLst/>
                <a:latin typeface="Consolas" panose="020B0609020204030204" pitchFamily="49" charset="0"/>
              </a:rPr>
              <a:t> immagini = ['Il_padrino.jpg', 'saw.jpg', 'lo_squalo.jpg', 'pulp.jpg', 'fight.jpg', 'odissea.jpg', 'star.jpg', 'ritorno.jpg', 'arancia.jpg', 'donna.jpg'];</a:t>
            </a:r>
          </a:p>
          <a:p>
            <a:r>
              <a:rPr lang="it-IT" sz="1100" b="0" dirty="0" err="1">
                <a:effectLst/>
                <a:latin typeface="Consolas" panose="020B0609020204030204" pitchFamily="49" charset="0"/>
              </a:rPr>
              <a:t>const</a:t>
            </a:r>
            <a:r>
              <a:rPr lang="it-IT" sz="1100" b="0" dirty="0">
                <a:effectLst/>
                <a:latin typeface="Consolas" panose="020B0609020204030204" pitchFamily="49" charset="0"/>
              </a:rPr>
              <a:t> trama = [..];</a:t>
            </a:r>
          </a:p>
        </p:txBody>
      </p:sp>
    </p:spTree>
    <p:extLst>
      <p:ext uri="{BB962C8B-B14F-4D97-AF65-F5344CB8AC3E}">
        <p14:creationId xmlns:p14="http://schemas.microsoft.com/office/powerpoint/2010/main" val="146785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126312" y="1365448"/>
            <a:ext cx="3560317" cy="3387497"/>
          </a:xfrm>
        </p:spPr>
        <p:txBody>
          <a:bodyPr anchor="b">
            <a:normAutofit/>
          </a:bodyPr>
          <a:lstStyle/>
          <a:p>
            <a:r>
              <a:rPr lang="it-IT" sz="4000" dirty="0">
                <a:solidFill>
                  <a:srgbClr val="FFFFFF"/>
                </a:solidFill>
              </a:rPr>
              <a:t>Sezione generale, visualizza più dettagli/ meno dettagli</a:t>
            </a:r>
          </a:p>
        </p:txBody>
      </p:sp>
      <p:pic>
        <p:nvPicPr>
          <p:cNvPr id="4" name="Immagine 3">
            <a:extLst>
              <a:ext uri="{FF2B5EF4-FFF2-40B4-BE49-F238E27FC236}">
                <a16:creationId xmlns:a16="http://schemas.microsoft.com/office/drawing/2014/main" id="{3F24E0DD-EE0E-43FA-85E7-775CA0A47A2B}"/>
              </a:ext>
            </a:extLst>
          </p:cNvPr>
          <p:cNvPicPr>
            <a:picLocks noChangeAspect="1"/>
          </p:cNvPicPr>
          <p:nvPr/>
        </p:nvPicPr>
        <p:blipFill rotWithShape="1">
          <a:blip r:embed="rId2">
            <a:extLst>
              <a:ext uri="{28A0092B-C50C-407E-A947-70E740481C1C}">
                <a14:useLocalDpi xmlns:a14="http://schemas.microsoft.com/office/drawing/2010/main" val="0"/>
              </a:ext>
            </a:extLst>
          </a:blip>
          <a:srcRect t="7436" r="5595"/>
          <a:stretch/>
        </p:blipFill>
        <p:spPr>
          <a:xfrm>
            <a:off x="5065385" y="10138"/>
            <a:ext cx="6096000" cy="1990596"/>
          </a:xfrm>
          <a:prstGeom prst="rect">
            <a:avLst/>
          </a:prstGeom>
        </p:spPr>
      </p:pic>
      <p:sp>
        <p:nvSpPr>
          <p:cNvPr id="7" name="CasellaDiTesto 6">
            <a:extLst>
              <a:ext uri="{FF2B5EF4-FFF2-40B4-BE49-F238E27FC236}">
                <a16:creationId xmlns:a16="http://schemas.microsoft.com/office/drawing/2014/main" id="{27A9F3A4-5E3B-486B-97E9-5917DD6B7E7B}"/>
              </a:ext>
            </a:extLst>
          </p:cNvPr>
          <p:cNvSpPr txBox="1"/>
          <p:nvPr/>
        </p:nvSpPr>
        <p:spPr>
          <a:xfrm>
            <a:off x="4180115" y="2293257"/>
            <a:ext cx="8008838" cy="4662815"/>
          </a:xfrm>
          <a:prstGeom prst="rect">
            <a:avLst/>
          </a:prstGeom>
          <a:noFill/>
        </p:spPr>
        <p:txBody>
          <a:bodyPr wrap="square" rtlCol="0">
            <a:spAutoFit/>
          </a:bodyPr>
          <a:lstStyle/>
          <a:p>
            <a:r>
              <a:rPr lang="it-IT" sz="1100" dirty="0"/>
              <a:t>Nel progetto </a:t>
            </a:r>
            <a:r>
              <a:rPr lang="it-IT" sz="1100" dirty="0" err="1"/>
              <a:t>e’</a:t>
            </a:r>
            <a:r>
              <a:rPr lang="it-IT" sz="1100" dirty="0"/>
              <a:t> presente un file contents.js che contiene una lista di immagini, una </a:t>
            </a:r>
            <a:r>
              <a:rPr lang="it-IT" sz="1100" dirty="0" err="1"/>
              <a:t>lsta</a:t>
            </a:r>
            <a:r>
              <a:rPr lang="it-IT" sz="1100" dirty="0"/>
              <a:t> di titoli, una lista di registi e una lista di trame. Al caricamento della pagina vengono  caricati questi dati tramite lo script.js. </a:t>
            </a:r>
          </a:p>
          <a:p>
            <a:br>
              <a:rPr lang="it-IT" sz="1100" b="0" dirty="0">
                <a:solidFill>
                  <a:srgbClr val="BBBBBB"/>
                </a:solidFill>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section</a:t>
            </a:r>
            <a:r>
              <a:rPr lang="it-IT" sz="1100" b="0" dirty="0">
                <a:effectLst/>
                <a:latin typeface="Consolas" panose="020B0609020204030204" pitchFamily="49" charset="0"/>
              </a:rPr>
              <a:t> = </a:t>
            </a:r>
            <a:r>
              <a:rPr lang="it-IT" sz="1100" b="0" dirty="0" err="1">
                <a:effectLst/>
                <a:latin typeface="Consolas" panose="020B0609020204030204" pitchFamily="49" charset="0"/>
              </a:rPr>
              <a:t>document.querySelector</a:t>
            </a:r>
            <a:r>
              <a:rPr lang="it-IT" sz="1100" b="0" dirty="0">
                <a:effectLst/>
                <a:latin typeface="Consolas" panose="020B0609020204030204" pitchFamily="49" charset="0"/>
              </a:rPr>
              <a:t>('#</a:t>
            </a:r>
            <a:r>
              <a:rPr lang="it-IT" sz="1100" b="0" dirty="0" err="1">
                <a:effectLst/>
                <a:latin typeface="Consolas" panose="020B0609020204030204" pitchFamily="49" charset="0"/>
              </a:rPr>
              <a:t>dinamicSection</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insection</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insection.id = '</a:t>
            </a:r>
            <a:r>
              <a:rPr lang="it-IT" sz="1100" b="0" dirty="0" err="1">
                <a:effectLst/>
                <a:latin typeface="Consolas" panose="020B0609020204030204" pitchFamily="49" charset="0"/>
              </a:rPr>
              <a:t>mainblock</a:t>
            </a:r>
            <a:r>
              <a:rPr lang="it-IT" sz="1100" b="0" dirty="0">
                <a:effectLst/>
                <a:latin typeface="Consolas" panose="020B0609020204030204" pitchFamily="49" charset="0"/>
              </a:rPr>
              <a:t>';</a:t>
            </a:r>
          </a:p>
          <a:p>
            <a:r>
              <a:rPr lang="it-IT" sz="1100" b="0" dirty="0" err="1">
                <a:effectLst/>
                <a:latin typeface="Consolas" panose="020B0609020204030204" pitchFamily="49" charset="0"/>
              </a:rPr>
              <a:t>section.appendChild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insection</a:t>
            </a:r>
            <a:r>
              <a:rPr lang="it-IT" sz="1100" b="0" dirty="0">
                <a:effectLst/>
                <a:latin typeface="Consolas" panose="020B0609020204030204" pitchFamily="49" charset="0"/>
              </a:rPr>
              <a:t>); </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container = </a:t>
            </a:r>
            <a:r>
              <a:rPr lang="it-IT" sz="1100" b="0" dirty="0" err="1">
                <a:effectLst/>
                <a:latin typeface="Consolas" panose="020B0609020204030204" pitchFamily="49" charset="0"/>
              </a:rPr>
              <a:t>document.querySelector</a:t>
            </a:r>
            <a:r>
              <a:rPr lang="it-IT" sz="1100" b="0" dirty="0">
                <a:effectLst/>
                <a:latin typeface="Consolas" panose="020B0609020204030204" pitchFamily="49" charset="0"/>
              </a:rPr>
              <a:t>('#</a:t>
            </a:r>
            <a:r>
              <a:rPr lang="it-IT" sz="1100" b="0" dirty="0" err="1">
                <a:effectLst/>
                <a:latin typeface="Consolas" panose="020B0609020204030204" pitchFamily="49" charset="0"/>
              </a:rPr>
              <a:t>mainblock</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for(</a:t>
            </a:r>
            <a:r>
              <a:rPr lang="it-IT" sz="1100" b="0" dirty="0" err="1">
                <a:effectLst/>
                <a:latin typeface="Consolas" panose="020B0609020204030204" pitchFamily="49" charset="0"/>
              </a:rPr>
              <a:t>let</a:t>
            </a:r>
            <a:r>
              <a:rPr lang="it-IT" sz="1100" b="0" dirty="0">
                <a:effectLst/>
                <a:latin typeface="Consolas" panose="020B0609020204030204" pitchFamily="49" charset="0"/>
              </a:rPr>
              <a:t> i = 0; i&lt;</a:t>
            </a:r>
            <a:r>
              <a:rPr lang="it-IT" sz="1100" b="0" dirty="0" err="1">
                <a:effectLst/>
                <a:latin typeface="Consolas" panose="020B0609020204030204" pitchFamily="49" charset="0"/>
              </a:rPr>
              <a:t>titoli.length</a:t>
            </a:r>
            <a:r>
              <a:rPr lang="it-IT" sz="1100" b="0" dirty="0">
                <a:effectLst/>
                <a:latin typeface="Consolas" panose="020B0609020204030204" pitchFamily="49" charset="0"/>
              </a:rPr>
              <a:t>; i++){</a:t>
            </a:r>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newBox</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container.appendChild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newBox</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newImg</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newImg.src</a:t>
            </a:r>
            <a:r>
              <a:rPr lang="it-IT" sz="1100" b="0" dirty="0">
                <a:effectLst/>
                <a:latin typeface="Consolas" panose="020B0609020204030204" pitchFamily="49" charset="0"/>
              </a:rPr>
              <a:t> = immagini[i];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newImg.classList.add</a:t>
            </a:r>
            <a:r>
              <a:rPr lang="it-IT" sz="1100" b="0" dirty="0">
                <a:effectLst/>
                <a:latin typeface="Consolas" panose="020B0609020204030204" pitchFamily="49" charset="0"/>
              </a:rPr>
              <a:t>('locandina');</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newImg</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pref.src</a:t>
            </a:r>
            <a:r>
              <a:rPr lang="it-IT" sz="1100" b="0" dirty="0">
                <a:effectLst/>
                <a:latin typeface="Consolas" panose="020B0609020204030204" pitchFamily="49" charset="0"/>
              </a:rPr>
              <a:t> = "pixeldino.png"</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unchecked</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pref.addEventListener</a:t>
            </a:r>
            <a:r>
              <a:rPr lang="it-IT" sz="1100" b="0" dirty="0">
                <a:effectLst/>
                <a:latin typeface="Consolas" panose="020B0609020204030204" pitchFamily="49" charset="0"/>
              </a:rPr>
              <a:t>("click", </a:t>
            </a:r>
            <a:r>
              <a:rPr lang="it-IT" sz="1100" b="0" dirty="0" err="1">
                <a:effectLst/>
                <a:latin typeface="Consolas" panose="020B0609020204030204" pitchFamily="49" charset="0"/>
              </a:rPr>
              <a:t>addPreff</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pref</a:t>
            </a:r>
            <a:r>
              <a:rPr lang="it-IT" sz="1100" b="0" dirty="0">
                <a:effectLst/>
                <a:latin typeface="Consolas" panose="020B0609020204030204" pitchFamily="49" charset="0"/>
              </a:rPr>
              <a:t>);</a:t>
            </a:r>
            <a:endParaRPr lang="it-IT" sz="1100" dirty="0"/>
          </a:p>
        </p:txBody>
      </p:sp>
    </p:spTree>
    <p:extLst>
      <p:ext uri="{BB962C8B-B14F-4D97-AF65-F5344CB8AC3E}">
        <p14:creationId xmlns:p14="http://schemas.microsoft.com/office/powerpoint/2010/main" val="208698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126312" y="1365448"/>
            <a:ext cx="3560317" cy="3387497"/>
          </a:xfrm>
        </p:spPr>
        <p:txBody>
          <a:bodyPr anchor="b">
            <a:normAutofit/>
          </a:bodyPr>
          <a:lstStyle/>
          <a:p>
            <a:r>
              <a:rPr lang="it-IT" sz="4000" dirty="0">
                <a:solidFill>
                  <a:srgbClr val="FFFFFF"/>
                </a:solidFill>
              </a:rPr>
              <a:t>Sezione generale, visualizza più dettagli/ meno dettagli</a:t>
            </a:r>
          </a:p>
        </p:txBody>
      </p:sp>
      <p:pic>
        <p:nvPicPr>
          <p:cNvPr id="4" name="Immagine 3">
            <a:extLst>
              <a:ext uri="{FF2B5EF4-FFF2-40B4-BE49-F238E27FC236}">
                <a16:creationId xmlns:a16="http://schemas.microsoft.com/office/drawing/2014/main" id="{3F24E0DD-EE0E-43FA-85E7-775CA0A47A2B}"/>
              </a:ext>
            </a:extLst>
          </p:cNvPr>
          <p:cNvPicPr>
            <a:picLocks noChangeAspect="1"/>
          </p:cNvPicPr>
          <p:nvPr/>
        </p:nvPicPr>
        <p:blipFill rotWithShape="1">
          <a:blip r:embed="rId2">
            <a:extLst>
              <a:ext uri="{28A0092B-C50C-407E-A947-70E740481C1C}">
                <a14:useLocalDpi xmlns:a14="http://schemas.microsoft.com/office/drawing/2010/main" val="0"/>
              </a:ext>
            </a:extLst>
          </a:blip>
          <a:srcRect t="7436" r="5595"/>
          <a:stretch/>
        </p:blipFill>
        <p:spPr>
          <a:xfrm>
            <a:off x="5065385" y="10138"/>
            <a:ext cx="6096000" cy="1990596"/>
          </a:xfrm>
          <a:prstGeom prst="rect">
            <a:avLst/>
          </a:prstGeom>
        </p:spPr>
      </p:pic>
      <p:sp>
        <p:nvSpPr>
          <p:cNvPr id="7" name="CasellaDiTesto 6">
            <a:extLst>
              <a:ext uri="{FF2B5EF4-FFF2-40B4-BE49-F238E27FC236}">
                <a16:creationId xmlns:a16="http://schemas.microsoft.com/office/drawing/2014/main" id="{27A9F3A4-5E3B-486B-97E9-5917DD6B7E7B}"/>
              </a:ext>
            </a:extLst>
          </p:cNvPr>
          <p:cNvSpPr txBox="1"/>
          <p:nvPr/>
        </p:nvSpPr>
        <p:spPr>
          <a:xfrm>
            <a:off x="4164138" y="2010872"/>
            <a:ext cx="7736115" cy="5001369"/>
          </a:xfrm>
          <a:prstGeom prst="rect">
            <a:avLst/>
          </a:prstGeom>
          <a:noFill/>
        </p:spPr>
        <p:txBody>
          <a:bodyPr wrap="square" rtlCol="0">
            <a:spAutoFit/>
          </a:bodyPr>
          <a:lstStyle/>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newH3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('h3');</a:t>
            </a:r>
          </a:p>
          <a:p>
            <a:r>
              <a:rPr lang="it-IT" sz="1100" b="0" dirty="0">
                <a:effectLst/>
                <a:latin typeface="Consolas" panose="020B0609020204030204" pitchFamily="49" charset="0"/>
              </a:rPr>
              <a:t>    newH3.textContent = titoli[i];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(newH3);</a:t>
            </a:r>
            <a:endParaRPr lang="it-IT" sz="1100" dirty="0"/>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newH5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('h5');</a:t>
            </a:r>
          </a:p>
          <a:p>
            <a:r>
              <a:rPr lang="it-IT" sz="1100" b="0" dirty="0">
                <a:effectLst/>
                <a:latin typeface="Consolas" panose="020B0609020204030204" pitchFamily="49" charset="0"/>
              </a:rPr>
              <a:t>    newH5.textContent = "Regista: " + regista[i];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(newH5); </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newShow</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('h6');</a:t>
            </a:r>
          </a:p>
          <a:p>
            <a:r>
              <a:rPr lang="it-IT" sz="1100" b="0" dirty="0">
                <a:effectLst/>
                <a:latin typeface="Consolas" panose="020B0609020204030204" pitchFamily="49" charset="0"/>
              </a:rPr>
              <a:t>    </a:t>
            </a:r>
            <a:r>
              <a:rPr lang="it-IT" sz="1100" b="0" dirty="0" err="1">
                <a:effectLst/>
                <a:latin typeface="Consolas" panose="020B0609020204030204" pitchFamily="49" charset="0"/>
              </a:rPr>
              <a:t>newShow.textContent</a:t>
            </a:r>
            <a:r>
              <a:rPr lang="it-IT" sz="1100" b="0" dirty="0">
                <a:effectLst/>
                <a:latin typeface="Consolas" panose="020B0609020204030204" pitchFamily="49" charset="0"/>
              </a:rPr>
              <a:t> = "Visualizza più dettagli";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newShow.classList.add</a:t>
            </a:r>
            <a:r>
              <a:rPr lang="it-IT" sz="1100" b="0" dirty="0">
                <a:effectLst/>
                <a:latin typeface="Consolas" panose="020B0609020204030204" pitchFamily="49" charset="0"/>
              </a:rPr>
              <a:t>('information');</a:t>
            </a:r>
          </a:p>
          <a:p>
            <a:r>
              <a:rPr lang="it-IT" sz="1100" b="0" dirty="0">
                <a:effectLst/>
                <a:latin typeface="Consolas" panose="020B0609020204030204" pitchFamily="49" charset="0"/>
              </a:rPr>
              <a:t>    </a:t>
            </a:r>
            <a:r>
              <a:rPr lang="it-IT" sz="1100" b="0" dirty="0" err="1">
                <a:effectLst/>
                <a:latin typeface="Consolas" panose="020B0609020204030204" pitchFamily="49" charset="0"/>
              </a:rPr>
              <a:t>newShow.addEventListener</a:t>
            </a:r>
            <a:r>
              <a:rPr lang="it-IT" sz="1100" b="0" dirty="0">
                <a:effectLst/>
                <a:latin typeface="Consolas" panose="020B0609020204030204" pitchFamily="49" charset="0"/>
              </a:rPr>
              <a:t>("click", show);</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newShow</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newP</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('p');</a:t>
            </a:r>
          </a:p>
          <a:p>
            <a:r>
              <a:rPr lang="it-IT" sz="1100" b="0" dirty="0">
                <a:effectLst/>
                <a:latin typeface="Consolas" panose="020B0609020204030204" pitchFamily="49" charset="0"/>
              </a:rPr>
              <a:t>    </a:t>
            </a:r>
            <a:r>
              <a:rPr lang="it-IT" sz="1100" b="0" dirty="0" err="1">
                <a:effectLst/>
                <a:latin typeface="Consolas" panose="020B0609020204030204" pitchFamily="49" charset="0"/>
              </a:rPr>
              <a:t>newP.textContent</a:t>
            </a:r>
            <a:r>
              <a:rPr lang="it-IT" sz="1100" b="0" dirty="0">
                <a:effectLst/>
                <a:latin typeface="Consolas" panose="020B0609020204030204" pitchFamily="49" charset="0"/>
              </a:rPr>
              <a:t> = "Trama: " + trama[i];</a:t>
            </a:r>
          </a:p>
          <a:p>
            <a:r>
              <a:rPr lang="it-IT" sz="1100" b="0" dirty="0">
                <a:effectLst/>
                <a:latin typeface="Consolas" panose="020B0609020204030204" pitchFamily="49" charset="0"/>
              </a:rPr>
              <a:t>    </a:t>
            </a:r>
            <a:r>
              <a:rPr lang="it-IT" sz="1100" b="0" dirty="0" err="1">
                <a:effectLst/>
                <a:latin typeface="Consolas" panose="020B0609020204030204" pitchFamily="49" charset="0"/>
              </a:rPr>
              <a:t>newP.classList.add</a:t>
            </a:r>
            <a:r>
              <a:rPr lang="it-IT" sz="1100" b="0" dirty="0">
                <a:effectLst/>
                <a:latin typeface="Consolas" panose="020B0609020204030204" pitchFamily="49" charset="0"/>
              </a:rPr>
              <a:t>('overflow');</a:t>
            </a:r>
          </a:p>
          <a:p>
            <a:r>
              <a:rPr lang="it-IT" sz="1100" b="0" dirty="0">
                <a:effectLst/>
                <a:latin typeface="Consolas" panose="020B0609020204030204" pitchFamily="49" charset="0"/>
              </a:rPr>
              <a:t>    </a:t>
            </a:r>
            <a:r>
              <a:rPr lang="it-IT" sz="1100" b="0" dirty="0" err="1">
                <a:effectLst/>
                <a:latin typeface="Consolas" panose="020B0609020204030204" pitchFamily="49" charset="0"/>
              </a:rPr>
              <a:t>newP.classList.add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newBox.appendChild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newP</a:t>
            </a:r>
            <a:r>
              <a:rPr lang="it-IT" sz="1100" b="0" dirty="0">
                <a:effectLst/>
                <a:latin typeface="Consolas" panose="020B0609020204030204" pitchFamily="49" charset="0"/>
              </a:rPr>
              <a:t>);</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dirty="0">
                <a:latin typeface="Consolas" panose="020B0609020204030204" pitchFamily="49" charset="0"/>
              </a:rPr>
              <a:t>All’h6 di ogni div all’interno della sezione generale </a:t>
            </a:r>
            <a:r>
              <a:rPr lang="it-IT" sz="1100" dirty="0" err="1">
                <a:latin typeface="Consolas" panose="020B0609020204030204" pitchFamily="49" charset="0"/>
              </a:rPr>
              <a:t>e’</a:t>
            </a:r>
            <a:r>
              <a:rPr lang="it-IT" sz="1100" dirty="0">
                <a:latin typeface="Consolas" panose="020B0609020204030204" pitchFamily="49" charset="0"/>
              </a:rPr>
              <a:t> associato un </a:t>
            </a:r>
            <a:r>
              <a:rPr lang="it-IT" sz="1100" dirty="0" err="1">
                <a:latin typeface="Consolas" panose="020B0609020204030204" pitchFamily="49" charset="0"/>
              </a:rPr>
              <a:t>listener</a:t>
            </a:r>
            <a:r>
              <a:rPr lang="it-IT" sz="1100" dirty="0">
                <a:latin typeface="Consolas" panose="020B0609020204030204" pitchFamily="49" charset="0"/>
              </a:rPr>
              <a:t>. Al click viene eseguita la funzione show. Quest’</a:t>
            </a:r>
            <a:r>
              <a:rPr lang="it-IT" sz="1100" dirty="0" err="1">
                <a:latin typeface="Consolas" panose="020B0609020204030204" pitchFamily="49" charset="0"/>
              </a:rPr>
              <a:t>utlima</a:t>
            </a:r>
            <a:r>
              <a:rPr lang="it-IT" sz="1100" dirty="0">
                <a:latin typeface="Consolas" panose="020B0609020204030204" pitchFamily="49" charset="0"/>
              </a:rPr>
              <a:t> tramite una </a:t>
            </a:r>
            <a:r>
              <a:rPr lang="it-IT" sz="1100" dirty="0" err="1">
                <a:latin typeface="Consolas" panose="020B0609020204030204" pitchFamily="49" charset="0"/>
              </a:rPr>
              <a:t>condizioen</a:t>
            </a:r>
            <a:r>
              <a:rPr lang="it-IT" sz="1100" dirty="0">
                <a:latin typeface="Consolas" panose="020B0609020204030204" pitchFamily="49" charset="0"/>
              </a:rPr>
              <a:t> ternaria verifica che il contenuto testuale di h6 sia ‘’visualizza piu’ dettagli’’ o ‘’visualizza meno dettagli’’ e in base a questa verifica decide di mostrare o meno il contenuto testuale del tag «p» , cioe’ la trama, aggiungendo o rimuovendo la classe </a:t>
            </a:r>
            <a:r>
              <a:rPr lang="it-IT" sz="1100" dirty="0" err="1">
                <a:latin typeface="Consolas" panose="020B0609020204030204" pitchFamily="49" charset="0"/>
              </a:rPr>
              <a:t>hidden</a:t>
            </a:r>
            <a:r>
              <a:rPr lang="it-IT" sz="1100" dirty="0">
                <a:latin typeface="Consolas" panose="020B0609020204030204" pitchFamily="49" charset="0"/>
              </a:rPr>
              <a:t> tramite il metodo </a:t>
            </a:r>
            <a:r>
              <a:rPr lang="it-IT" sz="1100" dirty="0" err="1">
                <a:latin typeface="Consolas" panose="020B0609020204030204" pitchFamily="49" charset="0"/>
              </a:rPr>
              <a:t>toggle</a:t>
            </a:r>
            <a:r>
              <a:rPr lang="it-IT" sz="1100" dirty="0">
                <a:latin typeface="Consolas" panose="020B0609020204030204" pitchFamily="49" charset="0"/>
              </a:rPr>
              <a:t> che alterna tra l'aggiunta e la rimozione di una classe. Se non c’è, la mette (la classe), se c’è, la toglie. </a:t>
            </a:r>
          </a:p>
          <a:p>
            <a:endParaRPr lang="it-IT" sz="1100" dirty="0">
              <a:latin typeface="Consolas" panose="020B0609020204030204" pitchFamily="49" charset="0"/>
            </a:endParaRPr>
          </a:p>
        </p:txBody>
      </p:sp>
    </p:spTree>
    <p:extLst>
      <p:ext uri="{BB962C8B-B14F-4D97-AF65-F5344CB8AC3E}">
        <p14:creationId xmlns:p14="http://schemas.microsoft.com/office/powerpoint/2010/main" val="160505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126312" y="1365448"/>
            <a:ext cx="3560317" cy="3387497"/>
          </a:xfrm>
        </p:spPr>
        <p:txBody>
          <a:bodyPr anchor="b">
            <a:normAutofit/>
          </a:bodyPr>
          <a:lstStyle/>
          <a:p>
            <a:r>
              <a:rPr lang="it-IT" sz="4000" dirty="0">
                <a:solidFill>
                  <a:srgbClr val="FFFFFF"/>
                </a:solidFill>
              </a:rPr>
              <a:t>Sezione generale, visualizza più dettagli/ meno dettagli</a:t>
            </a:r>
          </a:p>
        </p:txBody>
      </p:sp>
      <p:pic>
        <p:nvPicPr>
          <p:cNvPr id="4" name="Immagine 3">
            <a:extLst>
              <a:ext uri="{FF2B5EF4-FFF2-40B4-BE49-F238E27FC236}">
                <a16:creationId xmlns:a16="http://schemas.microsoft.com/office/drawing/2014/main" id="{3F24E0DD-EE0E-43FA-85E7-775CA0A47A2B}"/>
              </a:ext>
            </a:extLst>
          </p:cNvPr>
          <p:cNvPicPr>
            <a:picLocks noChangeAspect="1"/>
          </p:cNvPicPr>
          <p:nvPr/>
        </p:nvPicPr>
        <p:blipFill rotWithShape="1">
          <a:blip r:embed="rId2">
            <a:extLst>
              <a:ext uri="{28A0092B-C50C-407E-A947-70E740481C1C}">
                <a14:useLocalDpi xmlns:a14="http://schemas.microsoft.com/office/drawing/2010/main" val="0"/>
              </a:ext>
            </a:extLst>
          </a:blip>
          <a:srcRect t="7436" r="5595"/>
          <a:stretch/>
        </p:blipFill>
        <p:spPr>
          <a:xfrm>
            <a:off x="5065385" y="10138"/>
            <a:ext cx="6096000" cy="1990596"/>
          </a:xfrm>
          <a:prstGeom prst="rect">
            <a:avLst/>
          </a:prstGeom>
        </p:spPr>
      </p:pic>
      <p:sp>
        <p:nvSpPr>
          <p:cNvPr id="7" name="CasellaDiTesto 6">
            <a:extLst>
              <a:ext uri="{FF2B5EF4-FFF2-40B4-BE49-F238E27FC236}">
                <a16:creationId xmlns:a16="http://schemas.microsoft.com/office/drawing/2014/main" id="{27A9F3A4-5E3B-486B-97E9-5917DD6B7E7B}"/>
              </a:ext>
            </a:extLst>
          </p:cNvPr>
          <p:cNvSpPr txBox="1"/>
          <p:nvPr/>
        </p:nvSpPr>
        <p:spPr>
          <a:xfrm>
            <a:off x="4180114" y="2293257"/>
            <a:ext cx="7736115" cy="2800767"/>
          </a:xfrm>
          <a:prstGeom prst="rect">
            <a:avLst/>
          </a:prstGeom>
          <a:noFill/>
        </p:spPr>
        <p:txBody>
          <a:bodyPr wrap="square" rtlCol="0">
            <a:spAutoFit/>
          </a:bodyPr>
          <a:lstStyle/>
          <a:p>
            <a:endParaRPr lang="it-IT" sz="1100" b="0" dirty="0">
              <a:effectLst/>
              <a:latin typeface="Consolas" panose="020B0609020204030204" pitchFamily="49" charset="0"/>
            </a:endParaRPr>
          </a:p>
          <a:p>
            <a:br>
              <a:rPr lang="it-IT" sz="1100" b="0" dirty="0">
                <a:effectLst/>
                <a:latin typeface="Consolas" panose="020B0609020204030204" pitchFamily="49" charset="0"/>
              </a:rPr>
            </a:br>
            <a:r>
              <a:rPr lang="it-IT" sz="1100" b="0" dirty="0" err="1">
                <a:effectLst/>
                <a:latin typeface="Consolas" panose="020B0609020204030204" pitchFamily="49" charset="0"/>
              </a:rPr>
              <a:t>function</a:t>
            </a:r>
            <a:r>
              <a:rPr lang="it-IT" sz="1100" b="0" dirty="0">
                <a:effectLst/>
                <a:latin typeface="Consolas" panose="020B0609020204030204" pitchFamily="49" charset="0"/>
              </a:rPr>
              <a:t> show(</a:t>
            </a:r>
            <a:r>
              <a:rPr lang="it-IT" sz="1100" b="0" i="1" dirty="0">
                <a:effectLst/>
                <a:latin typeface="Consolas" panose="020B0609020204030204" pitchFamily="49" charset="0"/>
              </a:rPr>
              <a:t>event</a:t>
            </a:r>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elem</a:t>
            </a:r>
            <a:r>
              <a:rPr lang="it-IT" sz="1100" b="0" dirty="0">
                <a:effectLst/>
                <a:latin typeface="Consolas" panose="020B0609020204030204" pitchFamily="49" charset="0"/>
              </a:rPr>
              <a:t>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elem.textContent</a:t>
            </a:r>
            <a:r>
              <a:rPr lang="it-IT" sz="1100" b="0" dirty="0">
                <a:effectLst/>
                <a:latin typeface="Consolas" panose="020B0609020204030204" pitchFamily="49" charset="0"/>
              </a:rPr>
              <a:t> = </a:t>
            </a:r>
            <a:r>
              <a:rPr lang="it-IT" sz="1100" b="0" dirty="0" err="1">
                <a:effectLst/>
                <a:latin typeface="Consolas" panose="020B0609020204030204" pitchFamily="49" charset="0"/>
              </a:rPr>
              <a:t>elem.textContent</a:t>
            </a:r>
            <a:r>
              <a:rPr lang="it-IT" sz="1100" b="0" dirty="0">
                <a:effectLst/>
                <a:latin typeface="Consolas" panose="020B0609020204030204" pitchFamily="49" charset="0"/>
              </a:rPr>
              <a:t> == "Visualizza meno dettagli" ? "Visualizza più dettagli" : "Visualizza meno dettagli";</a:t>
            </a:r>
          </a:p>
          <a:p>
            <a:r>
              <a:rPr lang="it-IT" sz="1100" b="0" dirty="0">
                <a:effectLst/>
                <a:latin typeface="Consolas" panose="020B0609020204030204" pitchFamily="49" charset="0"/>
              </a:rPr>
              <a:t>    </a:t>
            </a:r>
            <a:r>
              <a:rPr lang="it-IT" sz="1100" b="0" dirty="0" err="1">
                <a:effectLst/>
                <a:latin typeface="Consolas" panose="020B0609020204030204" pitchFamily="49" charset="0"/>
              </a:rPr>
              <a:t>elem.parentNode.querySelector</a:t>
            </a:r>
            <a:r>
              <a:rPr lang="it-IT" sz="1100" b="0" dirty="0">
                <a:effectLst/>
                <a:latin typeface="Consolas" panose="020B0609020204030204" pitchFamily="49" charset="0"/>
              </a:rPr>
              <a:t>('p').</a:t>
            </a:r>
            <a:r>
              <a:rPr lang="it-IT" sz="1100" b="0" dirty="0" err="1">
                <a:effectLst/>
                <a:latin typeface="Consolas" panose="020B0609020204030204" pitchFamily="49" charset="0"/>
              </a:rPr>
              <a:t>classList.toggle</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a:t>
            </a:r>
          </a:p>
          <a:p>
            <a:br>
              <a:rPr lang="it-IT" sz="1100" b="0" dirty="0">
                <a:effectLst/>
                <a:latin typeface="Consolas" panose="020B0609020204030204" pitchFamily="49" charset="0"/>
              </a:rPr>
            </a:br>
            <a:endParaRPr lang="it-IT" sz="1100" b="0" dirty="0">
              <a:effectLst/>
              <a:latin typeface="Consolas" panose="020B0609020204030204" pitchFamily="49" charset="0"/>
            </a:endParaRPr>
          </a:p>
          <a:p>
            <a:r>
              <a:rPr lang="it-IT" sz="1100" dirty="0" err="1">
                <a:latin typeface="Consolas" panose="020B0609020204030204" pitchFamily="49" charset="0"/>
              </a:rPr>
              <a:t>eleme.textContent</a:t>
            </a:r>
            <a:r>
              <a:rPr lang="it-IT" sz="1100" dirty="0">
                <a:latin typeface="Consolas" panose="020B0609020204030204" pitchFamily="49" charset="0"/>
              </a:rPr>
              <a:t> == "visualizza meno dettagli"  [condizione]</a:t>
            </a:r>
          </a:p>
          <a:p>
            <a:r>
              <a:rPr lang="it-IT" sz="1100" dirty="0">
                <a:latin typeface="Consolas" panose="020B0609020204030204" pitchFamily="49" charset="0"/>
              </a:rPr>
              <a:t>"visualizza piu' dettagli" [espressione1]</a:t>
            </a:r>
          </a:p>
          <a:p>
            <a:r>
              <a:rPr lang="it-IT" sz="1100" dirty="0">
                <a:latin typeface="Consolas" panose="020B0609020204030204" pitchFamily="49" charset="0"/>
              </a:rPr>
              <a:t>"visualizza meno dettagli" [espressione2]</a:t>
            </a:r>
          </a:p>
          <a:p>
            <a:endParaRPr lang="it-IT" sz="1100" dirty="0">
              <a:latin typeface="Consolas" panose="020B0609020204030204" pitchFamily="49" charset="0"/>
            </a:endParaRPr>
          </a:p>
          <a:p>
            <a:r>
              <a:rPr lang="it-IT" sz="1100" dirty="0">
                <a:latin typeface="Consolas" panose="020B0609020204030204" pitchFamily="49" charset="0"/>
              </a:rPr>
              <a:t>Se la condizione è vera, viene ritornato il valore di espressione1 altrimenti, ritorna il valore di espressione2.</a:t>
            </a:r>
          </a:p>
        </p:txBody>
      </p:sp>
    </p:spTree>
    <p:extLst>
      <p:ext uri="{BB962C8B-B14F-4D97-AF65-F5344CB8AC3E}">
        <p14:creationId xmlns:p14="http://schemas.microsoft.com/office/powerpoint/2010/main" val="361375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40656" y="390494"/>
            <a:ext cx="3560317" cy="3387497"/>
          </a:xfrm>
        </p:spPr>
        <p:txBody>
          <a:bodyPr anchor="b">
            <a:normAutofit/>
          </a:bodyPr>
          <a:lstStyle/>
          <a:p>
            <a:r>
              <a:rPr lang="it-IT" sz="4000" dirty="0">
                <a:solidFill>
                  <a:srgbClr val="FFFFFF"/>
                </a:solidFill>
              </a:rPr>
              <a:t>Barra di ricerca</a:t>
            </a:r>
          </a:p>
        </p:txBody>
      </p:sp>
      <p:pic>
        <p:nvPicPr>
          <p:cNvPr id="5" name="Immagine 4" descr="Immagine che contiene testo, monitor, schermo, screenshot&#10;&#10;Descrizione generata automaticamente">
            <a:extLst>
              <a:ext uri="{FF2B5EF4-FFF2-40B4-BE49-F238E27FC236}">
                <a16:creationId xmlns:a16="http://schemas.microsoft.com/office/drawing/2014/main" id="{8BF7112D-CD39-4A3F-B747-9170C96032AA}"/>
              </a:ext>
            </a:extLst>
          </p:cNvPr>
          <p:cNvPicPr>
            <a:picLocks noChangeAspect="1"/>
          </p:cNvPicPr>
          <p:nvPr/>
        </p:nvPicPr>
        <p:blipFill rotWithShape="1">
          <a:blip r:embed="rId2">
            <a:extLst>
              <a:ext uri="{28A0092B-C50C-407E-A947-70E740481C1C}">
                <a14:useLocalDpi xmlns:a14="http://schemas.microsoft.com/office/drawing/2010/main" val="0"/>
              </a:ext>
            </a:extLst>
          </a:blip>
          <a:srcRect t="23691" r="6072" b="5672"/>
          <a:stretch/>
        </p:blipFill>
        <p:spPr>
          <a:xfrm>
            <a:off x="4905054" y="41865"/>
            <a:ext cx="6618967" cy="2042377"/>
          </a:xfrm>
          <a:prstGeom prst="rect">
            <a:avLst/>
          </a:prstGeom>
        </p:spPr>
      </p:pic>
      <p:sp>
        <p:nvSpPr>
          <p:cNvPr id="9" name="CasellaDiTesto 8">
            <a:extLst>
              <a:ext uri="{FF2B5EF4-FFF2-40B4-BE49-F238E27FC236}">
                <a16:creationId xmlns:a16="http://schemas.microsoft.com/office/drawing/2014/main" id="{9C360DEC-54AF-4B6C-926B-92A8D027EF55}"/>
              </a:ext>
            </a:extLst>
          </p:cNvPr>
          <p:cNvSpPr txBox="1"/>
          <p:nvPr/>
        </p:nvSpPr>
        <p:spPr>
          <a:xfrm>
            <a:off x="4426857" y="2084242"/>
            <a:ext cx="7762095" cy="5278368"/>
          </a:xfrm>
          <a:prstGeom prst="rect">
            <a:avLst/>
          </a:prstGeom>
          <a:noFill/>
        </p:spPr>
        <p:txBody>
          <a:bodyPr wrap="square" rtlCol="0">
            <a:spAutoFit/>
          </a:bodyPr>
          <a:lstStyle/>
          <a:p>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searchBox</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searchBox.id = '</a:t>
            </a:r>
            <a:r>
              <a:rPr lang="it-IT" sz="1100" b="0" dirty="0" err="1">
                <a:effectLst/>
                <a:latin typeface="Consolas" panose="020B0609020204030204" pitchFamily="49" charset="0"/>
              </a:rPr>
              <a:t>searchbox</a:t>
            </a:r>
            <a:r>
              <a:rPr lang="it-IT" sz="1100" b="0" dirty="0">
                <a:effectLst/>
                <a:latin typeface="Consolas" panose="020B0609020204030204" pitchFamily="49" charset="0"/>
              </a:rPr>
              <a:t>';</a:t>
            </a:r>
          </a:p>
          <a:p>
            <a:r>
              <a:rPr lang="it-IT" sz="1100" b="0" dirty="0" err="1">
                <a:effectLst/>
                <a:latin typeface="Consolas" panose="020B0609020204030204" pitchFamily="49" charset="0"/>
              </a:rPr>
              <a:t>section.appendChild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searchBox</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presentation</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('h3');</a:t>
            </a:r>
          </a:p>
          <a:p>
            <a:r>
              <a:rPr lang="it-IT" sz="1100" b="0" dirty="0" err="1">
                <a:effectLst/>
                <a:latin typeface="Consolas" panose="020B0609020204030204" pitchFamily="49" charset="0"/>
              </a:rPr>
              <a:t>presentation.textContent</a:t>
            </a:r>
            <a:r>
              <a:rPr lang="it-IT" sz="1100" b="0" dirty="0">
                <a:effectLst/>
                <a:latin typeface="Consolas" panose="020B0609020204030204" pitchFamily="49" charset="0"/>
              </a:rPr>
              <a:t> = "Tutti i titoli di questo mese!";</a:t>
            </a:r>
          </a:p>
          <a:p>
            <a:r>
              <a:rPr lang="it-IT" sz="1100" b="0" dirty="0" err="1">
                <a:effectLst/>
                <a:latin typeface="Consolas" panose="020B0609020204030204" pitchFamily="49" charset="0"/>
              </a:rPr>
              <a:t>searchBox.appendChild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presentation</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search</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('input');</a:t>
            </a:r>
          </a:p>
          <a:p>
            <a:r>
              <a:rPr lang="it-IT" sz="1100" b="0" dirty="0" err="1">
                <a:effectLst/>
                <a:latin typeface="Consolas" panose="020B0609020204030204" pitchFamily="49" charset="0"/>
              </a:rPr>
              <a:t>search.placeholder</a:t>
            </a:r>
            <a:r>
              <a:rPr lang="it-IT" sz="1100" b="0" dirty="0">
                <a:effectLst/>
                <a:latin typeface="Consolas" panose="020B0609020204030204" pitchFamily="49" charset="0"/>
              </a:rPr>
              <a:t>="</a:t>
            </a:r>
            <a:r>
              <a:rPr lang="it-IT" sz="1100" b="0" dirty="0" err="1">
                <a:effectLst/>
                <a:latin typeface="Consolas" panose="020B0609020204030204" pitchFamily="49" charset="0"/>
              </a:rPr>
              <a:t>Search</a:t>
            </a:r>
            <a:r>
              <a:rPr lang="it-IT" sz="1100" b="0" dirty="0">
                <a:effectLst/>
                <a:latin typeface="Consolas" panose="020B0609020204030204" pitchFamily="49" charset="0"/>
              </a:rPr>
              <a:t>..";</a:t>
            </a:r>
          </a:p>
          <a:p>
            <a:r>
              <a:rPr lang="it-IT" sz="1100" b="0" dirty="0" err="1">
                <a:effectLst/>
                <a:latin typeface="Consolas" panose="020B0609020204030204" pitchFamily="49" charset="0"/>
              </a:rPr>
              <a:t>search.addEventListener</a:t>
            </a:r>
            <a:r>
              <a:rPr lang="it-IT" sz="1100" b="0" dirty="0">
                <a:effectLst/>
                <a:latin typeface="Consolas" panose="020B0609020204030204" pitchFamily="49" charset="0"/>
              </a:rPr>
              <a:t>('</a:t>
            </a:r>
            <a:r>
              <a:rPr lang="it-IT" sz="1100" b="0" dirty="0" err="1">
                <a:effectLst/>
                <a:latin typeface="Consolas" panose="020B0609020204030204" pitchFamily="49" charset="0"/>
              </a:rPr>
              <a:t>keyup</a:t>
            </a:r>
            <a:r>
              <a:rPr lang="it-IT" sz="1100" b="0" dirty="0">
                <a:effectLst/>
                <a:latin typeface="Consolas" panose="020B0609020204030204" pitchFamily="49" charset="0"/>
              </a:rPr>
              <a:t>', </a:t>
            </a:r>
            <a:r>
              <a:rPr lang="it-IT" sz="1100" b="0" dirty="0" err="1">
                <a:effectLst/>
                <a:latin typeface="Consolas" panose="020B0609020204030204" pitchFamily="49" charset="0"/>
              </a:rPr>
              <a:t>searchLetter</a:t>
            </a:r>
            <a:r>
              <a:rPr lang="it-IT" sz="1100" b="0" dirty="0">
                <a:effectLst/>
                <a:latin typeface="Consolas" panose="020B0609020204030204" pitchFamily="49" charset="0"/>
              </a:rPr>
              <a:t>);</a:t>
            </a:r>
          </a:p>
          <a:p>
            <a:r>
              <a:rPr lang="it-IT" sz="1100" b="0" dirty="0" err="1">
                <a:effectLst/>
                <a:latin typeface="Consolas" panose="020B0609020204030204" pitchFamily="49" charset="0"/>
              </a:rPr>
              <a:t>searchBox.appendChild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search</a:t>
            </a:r>
            <a:r>
              <a:rPr lang="it-IT" sz="1100" b="0" dirty="0">
                <a:effectLst/>
                <a:latin typeface="Consolas" panose="020B0609020204030204" pitchFamily="49" charset="0"/>
              </a:rPr>
              <a:t>);</a:t>
            </a:r>
          </a:p>
          <a:p>
            <a:br>
              <a:rPr lang="it-IT" sz="1100" b="0" dirty="0">
                <a:solidFill>
                  <a:srgbClr val="BBBBBB"/>
                </a:solidFill>
                <a:effectLst/>
                <a:latin typeface="Consolas" panose="020B0609020204030204" pitchFamily="49" charset="0"/>
              </a:rPr>
            </a:br>
            <a:r>
              <a:rPr lang="it-IT" sz="1100" b="0" dirty="0" err="1">
                <a:effectLst/>
                <a:latin typeface="Consolas" panose="020B0609020204030204" pitchFamily="49" charset="0"/>
              </a:rPr>
              <a:t>function</a:t>
            </a:r>
            <a:r>
              <a:rPr lang="it-IT" sz="1100" b="0" dirty="0">
                <a:effectLst/>
                <a:latin typeface="Consolas" panose="020B0609020204030204" pitchFamily="49" charset="0"/>
              </a:rPr>
              <a:t> </a:t>
            </a:r>
            <a:r>
              <a:rPr lang="it-IT" sz="1100" b="0" dirty="0" err="1">
                <a:effectLst/>
                <a:latin typeface="Consolas" panose="020B0609020204030204" pitchFamily="49" charset="0"/>
              </a:rPr>
              <a:t>searchLetter</a:t>
            </a:r>
            <a:r>
              <a:rPr lang="it-IT" sz="1100" b="0" dirty="0">
                <a:effectLst/>
                <a:latin typeface="Consolas" panose="020B0609020204030204" pitchFamily="49" charset="0"/>
              </a:rPr>
              <a:t>(</a:t>
            </a:r>
            <a:r>
              <a:rPr lang="it-IT" sz="1100" b="0" i="1" dirty="0">
                <a:effectLst/>
                <a:latin typeface="Consolas" panose="020B0609020204030204" pitchFamily="49" charset="0"/>
              </a:rPr>
              <a:t>event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barra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movies = </a:t>
            </a:r>
            <a:r>
              <a:rPr lang="it-IT" sz="1100" b="0" dirty="0" err="1">
                <a:effectLst/>
                <a:latin typeface="Consolas" panose="020B0609020204030204" pitchFamily="49" charset="0"/>
              </a:rPr>
              <a:t>container.querySelectorAll</a:t>
            </a: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 </a:t>
            </a:r>
            <a:r>
              <a:rPr lang="it-IT" sz="1100" b="0" i="1" dirty="0">
                <a:effectLst/>
                <a:latin typeface="Consolas" panose="020B0609020204030204" pitchFamily="49" charset="0"/>
              </a:rPr>
              <a:t>// container = #mainblock</a:t>
            </a:r>
            <a:endParaRPr lang="it-IT" sz="1100" b="0" dirty="0">
              <a:effectLst/>
              <a:latin typeface="Consolas" panose="020B0609020204030204" pitchFamily="49" charset="0"/>
            </a:endParaRPr>
          </a:p>
          <a:p>
            <a:br>
              <a:rPr lang="it-IT" sz="1100" b="0" dirty="0">
                <a:effectLst/>
                <a:latin typeface="Consolas" panose="020B0609020204030204" pitchFamily="49" charset="0"/>
              </a:rPr>
            </a:br>
            <a:r>
              <a:rPr lang="it-IT" sz="1100" b="0" dirty="0">
                <a:effectLst/>
                <a:latin typeface="Consolas" panose="020B0609020204030204" pitchFamily="49" charset="0"/>
              </a:rPr>
              <a:t>    for(</a:t>
            </a:r>
            <a:r>
              <a:rPr lang="it-IT" sz="1100" b="0" dirty="0" err="1">
                <a:effectLst/>
                <a:latin typeface="Consolas" panose="020B0609020204030204" pitchFamily="49" charset="0"/>
              </a:rPr>
              <a:t>const</a:t>
            </a:r>
            <a:r>
              <a:rPr lang="it-IT" sz="1100" b="0" dirty="0">
                <a:effectLst/>
                <a:latin typeface="Consolas" panose="020B0609020204030204" pitchFamily="49" charset="0"/>
              </a:rPr>
              <a:t> movie of movies){</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title</a:t>
            </a:r>
            <a:r>
              <a:rPr lang="it-IT" sz="1100" b="0" dirty="0">
                <a:effectLst/>
                <a:latin typeface="Consolas" panose="020B0609020204030204" pitchFamily="49" charset="0"/>
              </a:rPr>
              <a:t> = </a:t>
            </a:r>
            <a:r>
              <a:rPr lang="it-IT" sz="1100" b="0" dirty="0" err="1">
                <a:effectLst/>
                <a:latin typeface="Consolas" panose="020B0609020204030204" pitchFamily="49" charset="0"/>
              </a:rPr>
              <a:t>movie.querySelector</a:t>
            </a:r>
            <a:r>
              <a:rPr lang="it-IT" sz="1100" b="0" dirty="0">
                <a:effectLst/>
                <a:latin typeface="Consolas" panose="020B0609020204030204" pitchFamily="49" charset="0"/>
              </a:rPr>
              <a:t>('h3');</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text = (</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r>
              <a:rPr lang="it-IT" sz="1100" b="0" dirty="0" err="1">
                <a:effectLst/>
                <a:latin typeface="Consolas" panose="020B0609020204030204" pitchFamily="49" charset="0"/>
              </a:rPr>
              <a:t>toUpperCase</a:t>
            </a:r>
            <a:r>
              <a:rPr lang="it-IT" sz="1100" b="0" dirty="0">
                <a:effectLst/>
                <a:latin typeface="Consolas" panose="020B0609020204030204" pitchFamily="49" charset="0"/>
              </a:rPr>
              <a:t>();</a:t>
            </a:r>
          </a:p>
          <a:p>
            <a:r>
              <a:rPr lang="it-IT" sz="1100" b="0" dirty="0">
                <a:effectLst/>
                <a:latin typeface="Consolas" panose="020B0609020204030204" pitchFamily="49" charset="0"/>
              </a:rPr>
              <a:t>        if(</a:t>
            </a:r>
            <a:r>
              <a:rPr lang="it-IT" sz="1100" b="0" dirty="0" err="1">
                <a:effectLst/>
                <a:latin typeface="Consolas" panose="020B0609020204030204" pitchFamily="49" charset="0"/>
              </a:rPr>
              <a:t>text.search</a:t>
            </a:r>
            <a:r>
              <a:rPr lang="it-IT" sz="1100" b="0" dirty="0">
                <a:effectLst/>
                <a:latin typeface="Consolas" panose="020B0609020204030204" pitchFamily="49" charset="0"/>
              </a:rPr>
              <a:t>((</a:t>
            </a:r>
            <a:r>
              <a:rPr lang="it-IT" sz="1100" b="0" dirty="0" err="1">
                <a:effectLst/>
                <a:latin typeface="Consolas" panose="020B0609020204030204" pitchFamily="49" charset="0"/>
              </a:rPr>
              <a:t>barra.value</a:t>
            </a:r>
            <a:r>
              <a:rPr lang="it-IT" sz="1100" b="0" dirty="0">
                <a:effectLst/>
                <a:latin typeface="Consolas" panose="020B0609020204030204" pitchFamily="49" charset="0"/>
              </a:rPr>
              <a:t>).</a:t>
            </a:r>
            <a:r>
              <a:rPr lang="it-IT" sz="1100" b="0" dirty="0" err="1">
                <a:effectLst/>
                <a:latin typeface="Consolas" panose="020B0609020204030204" pitchFamily="49" charset="0"/>
              </a:rPr>
              <a:t>toUpperCase</a:t>
            </a:r>
            <a:r>
              <a:rPr lang="it-IT" sz="1100" b="0" dirty="0">
                <a:effectLst/>
                <a:latin typeface="Consolas" panose="020B0609020204030204" pitchFamily="49" charset="0"/>
              </a:rPr>
              <a:t>())!== -1){</a:t>
            </a:r>
          </a:p>
          <a:p>
            <a:r>
              <a:rPr lang="it-IT" sz="1100" b="0" dirty="0">
                <a:effectLst/>
                <a:latin typeface="Consolas" panose="020B0609020204030204" pitchFamily="49" charset="0"/>
              </a:rPr>
              <a:t>            </a:t>
            </a:r>
            <a:r>
              <a:rPr lang="it-IT" sz="1100" b="0" dirty="0" err="1">
                <a:effectLst/>
                <a:latin typeface="Consolas" panose="020B0609020204030204" pitchFamily="49" charset="0"/>
              </a:rPr>
              <a:t>movie.classList.remove</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else{</a:t>
            </a:r>
          </a:p>
          <a:p>
            <a:r>
              <a:rPr lang="it-IT" sz="1100" b="0" dirty="0">
                <a:effectLst/>
                <a:latin typeface="Consolas" panose="020B0609020204030204" pitchFamily="49" charset="0"/>
              </a:rPr>
              <a:t>            </a:t>
            </a:r>
            <a:r>
              <a:rPr lang="it-IT" sz="1100" b="0" dirty="0" err="1">
                <a:effectLst/>
                <a:latin typeface="Consolas" panose="020B0609020204030204" pitchFamily="49" charset="0"/>
              </a:rPr>
              <a:t>movie.classList.add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a:p>
            <a:endParaRPr lang="it-IT" sz="1100" b="0" dirty="0">
              <a:effectLst/>
              <a:latin typeface="Consolas" panose="020B0609020204030204" pitchFamily="49" charset="0"/>
            </a:endParaRPr>
          </a:p>
          <a:p>
            <a:endParaRPr lang="it-IT" dirty="0"/>
          </a:p>
        </p:txBody>
      </p:sp>
    </p:spTree>
    <p:extLst>
      <p:ext uri="{BB962C8B-B14F-4D97-AF65-F5344CB8AC3E}">
        <p14:creationId xmlns:p14="http://schemas.microsoft.com/office/powerpoint/2010/main" val="251178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40656" y="390494"/>
            <a:ext cx="3560317" cy="3387497"/>
          </a:xfrm>
        </p:spPr>
        <p:txBody>
          <a:bodyPr anchor="b">
            <a:normAutofit/>
          </a:bodyPr>
          <a:lstStyle/>
          <a:p>
            <a:r>
              <a:rPr lang="it-IT" sz="4000" dirty="0">
                <a:solidFill>
                  <a:srgbClr val="FFFFFF"/>
                </a:solidFill>
              </a:rPr>
              <a:t>Barra di ricerca</a:t>
            </a:r>
          </a:p>
        </p:txBody>
      </p:sp>
      <p:pic>
        <p:nvPicPr>
          <p:cNvPr id="5" name="Immagine 4" descr="Immagine che contiene testo, monitor, schermo, screenshot&#10;&#10;Descrizione generata automaticamente">
            <a:extLst>
              <a:ext uri="{FF2B5EF4-FFF2-40B4-BE49-F238E27FC236}">
                <a16:creationId xmlns:a16="http://schemas.microsoft.com/office/drawing/2014/main" id="{8BF7112D-CD39-4A3F-B747-9170C96032AA}"/>
              </a:ext>
            </a:extLst>
          </p:cNvPr>
          <p:cNvPicPr>
            <a:picLocks noChangeAspect="1"/>
          </p:cNvPicPr>
          <p:nvPr/>
        </p:nvPicPr>
        <p:blipFill rotWithShape="1">
          <a:blip r:embed="rId2">
            <a:extLst>
              <a:ext uri="{28A0092B-C50C-407E-A947-70E740481C1C}">
                <a14:useLocalDpi xmlns:a14="http://schemas.microsoft.com/office/drawing/2010/main" val="0"/>
              </a:ext>
            </a:extLst>
          </a:blip>
          <a:srcRect t="23691" r="6072" b="5672"/>
          <a:stretch/>
        </p:blipFill>
        <p:spPr>
          <a:xfrm>
            <a:off x="4905054" y="41865"/>
            <a:ext cx="6618967" cy="2042377"/>
          </a:xfrm>
          <a:prstGeom prst="rect">
            <a:avLst/>
          </a:prstGeom>
        </p:spPr>
      </p:pic>
      <p:sp>
        <p:nvSpPr>
          <p:cNvPr id="9" name="CasellaDiTesto 8">
            <a:extLst>
              <a:ext uri="{FF2B5EF4-FFF2-40B4-BE49-F238E27FC236}">
                <a16:creationId xmlns:a16="http://schemas.microsoft.com/office/drawing/2014/main" id="{9C360DEC-54AF-4B6C-926B-92A8D027EF55}"/>
              </a:ext>
            </a:extLst>
          </p:cNvPr>
          <p:cNvSpPr txBox="1"/>
          <p:nvPr/>
        </p:nvSpPr>
        <p:spPr>
          <a:xfrm>
            <a:off x="4426857" y="2084242"/>
            <a:ext cx="7762095" cy="3647152"/>
          </a:xfrm>
          <a:prstGeom prst="rect">
            <a:avLst/>
          </a:prstGeom>
          <a:noFill/>
        </p:spPr>
        <p:txBody>
          <a:bodyPr wrap="square" rtlCol="0">
            <a:spAutoFit/>
          </a:bodyPr>
          <a:lstStyle/>
          <a:p>
            <a:br>
              <a:rPr lang="it-IT" sz="1100" b="0" dirty="0">
                <a:solidFill>
                  <a:srgbClr val="BBBBBB"/>
                </a:solidFill>
                <a:effectLst/>
                <a:latin typeface="Consolas" panose="020B0609020204030204" pitchFamily="49" charset="0"/>
              </a:rPr>
            </a:br>
            <a:r>
              <a:rPr lang="it-IT" sz="1100" b="0" dirty="0" err="1">
                <a:effectLst/>
                <a:latin typeface="Consolas" panose="020B0609020204030204" pitchFamily="49" charset="0"/>
              </a:rPr>
              <a:t>function</a:t>
            </a:r>
            <a:r>
              <a:rPr lang="it-IT" sz="1100" b="0" dirty="0">
                <a:effectLst/>
                <a:latin typeface="Consolas" panose="020B0609020204030204" pitchFamily="49" charset="0"/>
              </a:rPr>
              <a:t> </a:t>
            </a:r>
            <a:r>
              <a:rPr lang="it-IT" sz="1100" b="0" dirty="0" err="1">
                <a:effectLst/>
                <a:latin typeface="Consolas" panose="020B0609020204030204" pitchFamily="49" charset="0"/>
              </a:rPr>
              <a:t>searchLetter</a:t>
            </a:r>
            <a:r>
              <a:rPr lang="it-IT" sz="1100" b="0" dirty="0">
                <a:effectLst/>
                <a:latin typeface="Consolas" panose="020B0609020204030204" pitchFamily="49" charset="0"/>
              </a:rPr>
              <a:t>(</a:t>
            </a:r>
            <a:r>
              <a:rPr lang="it-IT" sz="1100" b="0" i="1" dirty="0">
                <a:effectLst/>
                <a:latin typeface="Consolas" panose="020B0609020204030204" pitchFamily="49" charset="0"/>
              </a:rPr>
              <a:t>event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barra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movies = </a:t>
            </a:r>
            <a:r>
              <a:rPr lang="it-IT" sz="1100" b="0" dirty="0" err="1">
                <a:effectLst/>
                <a:latin typeface="Consolas" panose="020B0609020204030204" pitchFamily="49" charset="0"/>
              </a:rPr>
              <a:t>container.querySelectorAll</a:t>
            </a: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 </a:t>
            </a:r>
            <a:r>
              <a:rPr lang="it-IT" sz="1100" b="0" i="1" dirty="0">
                <a:effectLst/>
                <a:latin typeface="Consolas" panose="020B0609020204030204" pitchFamily="49" charset="0"/>
              </a:rPr>
              <a:t>// container = #mainblock</a:t>
            </a:r>
            <a:endParaRPr lang="it-IT" sz="1100" b="0" dirty="0">
              <a:effectLst/>
              <a:latin typeface="Consolas" panose="020B0609020204030204" pitchFamily="49" charset="0"/>
            </a:endParaRPr>
          </a:p>
          <a:p>
            <a:br>
              <a:rPr lang="it-IT" sz="1100" b="0" dirty="0">
                <a:effectLst/>
                <a:latin typeface="Consolas" panose="020B0609020204030204" pitchFamily="49" charset="0"/>
              </a:rPr>
            </a:br>
            <a:r>
              <a:rPr lang="it-IT" sz="1100" b="0" dirty="0">
                <a:effectLst/>
                <a:latin typeface="Consolas" panose="020B0609020204030204" pitchFamily="49" charset="0"/>
              </a:rPr>
              <a:t>    for(</a:t>
            </a:r>
            <a:r>
              <a:rPr lang="it-IT" sz="1100" b="0" dirty="0" err="1">
                <a:effectLst/>
                <a:latin typeface="Consolas" panose="020B0609020204030204" pitchFamily="49" charset="0"/>
              </a:rPr>
              <a:t>const</a:t>
            </a:r>
            <a:r>
              <a:rPr lang="it-IT" sz="1100" b="0" dirty="0">
                <a:effectLst/>
                <a:latin typeface="Consolas" panose="020B0609020204030204" pitchFamily="49" charset="0"/>
              </a:rPr>
              <a:t> movie of movies){</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title</a:t>
            </a:r>
            <a:r>
              <a:rPr lang="it-IT" sz="1100" b="0" dirty="0">
                <a:effectLst/>
                <a:latin typeface="Consolas" panose="020B0609020204030204" pitchFamily="49" charset="0"/>
              </a:rPr>
              <a:t> = </a:t>
            </a:r>
            <a:r>
              <a:rPr lang="it-IT" sz="1100" b="0" dirty="0" err="1">
                <a:effectLst/>
                <a:latin typeface="Consolas" panose="020B0609020204030204" pitchFamily="49" charset="0"/>
              </a:rPr>
              <a:t>movie.querySelector</a:t>
            </a:r>
            <a:r>
              <a:rPr lang="it-IT" sz="1100" b="0" dirty="0">
                <a:effectLst/>
                <a:latin typeface="Consolas" panose="020B0609020204030204" pitchFamily="49" charset="0"/>
              </a:rPr>
              <a:t>('h3');</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text = (</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r>
              <a:rPr lang="it-IT" sz="1100" b="0" dirty="0" err="1">
                <a:effectLst/>
                <a:latin typeface="Consolas" panose="020B0609020204030204" pitchFamily="49" charset="0"/>
              </a:rPr>
              <a:t>toUpperCase</a:t>
            </a:r>
            <a:r>
              <a:rPr lang="it-IT" sz="1100" b="0" dirty="0">
                <a:effectLst/>
                <a:latin typeface="Consolas" panose="020B0609020204030204" pitchFamily="49" charset="0"/>
              </a:rPr>
              <a:t>();</a:t>
            </a:r>
          </a:p>
          <a:p>
            <a:r>
              <a:rPr lang="it-IT" sz="1100" b="0" dirty="0">
                <a:effectLst/>
                <a:latin typeface="Consolas" panose="020B0609020204030204" pitchFamily="49" charset="0"/>
              </a:rPr>
              <a:t>        if(</a:t>
            </a:r>
            <a:r>
              <a:rPr lang="it-IT" sz="1100" b="0" dirty="0" err="1">
                <a:effectLst/>
                <a:latin typeface="Consolas" panose="020B0609020204030204" pitchFamily="49" charset="0"/>
              </a:rPr>
              <a:t>text.search</a:t>
            </a:r>
            <a:r>
              <a:rPr lang="it-IT" sz="1100" b="0" dirty="0">
                <a:effectLst/>
                <a:latin typeface="Consolas" panose="020B0609020204030204" pitchFamily="49" charset="0"/>
              </a:rPr>
              <a:t>((</a:t>
            </a:r>
            <a:r>
              <a:rPr lang="it-IT" sz="1100" b="0" dirty="0" err="1">
                <a:effectLst/>
                <a:latin typeface="Consolas" panose="020B0609020204030204" pitchFamily="49" charset="0"/>
              </a:rPr>
              <a:t>barra.value</a:t>
            </a:r>
            <a:r>
              <a:rPr lang="it-IT" sz="1100" b="0" dirty="0">
                <a:effectLst/>
                <a:latin typeface="Consolas" panose="020B0609020204030204" pitchFamily="49" charset="0"/>
              </a:rPr>
              <a:t>).</a:t>
            </a:r>
            <a:r>
              <a:rPr lang="it-IT" sz="1100" b="0" dirty="0" err="1">
                <a:effectLst/>
                <a:latin typeface="Consolas" panose="020B0609020204030204" pitchFamily="49" charset="0"/>
              </a:rPr>
              <a:t>toUpperCase</a:t>
            </a:r>
            <a:r>
              <a:rPr lang="it-IT" sz="1100" b="0" dirty="0">
                <a:effectLst/>
                <a:latin typeface="Consolas" panose="020B0609020204030204" pitchFamily="49" charset="0"/>
              </a:rPr>
              <a:t>())!== -1){</a:t>
            </a:r>
          </a:p>
          <a:p>
            <a:r>
              <a:rPr lang="it-IT" sz="1100" b="0" dirty="0">
                <a:effectLst/>
                <a:latin typeface="Consolas" panose="020B0609020204030204" pitchFamily="49" charset="0"/>
              </a:rPr>
              <a:t>            </a:t>
            </a:r>
            <a:r>
              <a:rPr lang="it-IT" sz="1100" b="0" dirty="0" err="1">
                <a:effectLst/>
                <a:latin typeface="Consolas" panose="020B0609020204030204" pitchFamily="49" charset="0"/>
              </a:rPr>
              <a:t>movie.classList.remove</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else{</a:t>
            </a:r>
          </a:p>
          <a:p>
            <a:r>
              <a:rPr lang="it-IT" sz="1100" b="0" dirty="0">
                <a:effectLst/>
                <a:latin typeface="Consolas" panose="020B0609020204030204" pitchFamily="49" charset="0"/>
              </a:rPr>
              <a:t>            </a:t>
            </a:r>
            <a:r>
              <a:rPr lang="it-IT" sz="1100" b="0" dirty="0" err="1">
                <a:effectLst/>
                <a:latin typeface="Consolas" panose="020B0609020204030204" pitchFamily="49" charset="0"/>
              </a:rPr>
              <a:t>movie.classList.add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a:p>
            <a:endParaRPr lang="it-IT" sz="1100" b="0" dirty="0">
              <a:effectLst/>
              <a:latin typeface="Consolas" panose="020B0609020204030204" pitchFamily="49" charset="0"/>
            </a:endParaRPr>
          </a:p>
          <a:p>
            <a:r>
              <a:rPr lang="it-IT" sz="1100" dirty="0">
                <a:latin typeface="Consolas" panose="020B0609020204030204" pitchFamily="49" charset="0"/>
              </a:rPr>
              <a:t>La funzione </a:t>
            </a:r>
            <a:r>
              <a:rPr lang="it-IT" sz="1100" dirty="0" err="1">
                <a:latin typeface="Consolas" panose="020B0609020204030204" pitchFamily="49" charset="0"/>
              </a:rPr>
              <a:t>searchLetter</a:t>
            </a:r>
            <a:r>
              <a:rPr lang="it-IT" sz="1100" dirty="0">
                <a:latin typeface="Consolas" panose="020B0609020204030204" pitchFamily="49" charset="0"/>
              </a:rPr>
              <a:t>() permette di effettuare una ricerca tramite un input ricevuto da tastiera. Ogni lettera inserita  la funzione seleziona tutti i blocchi con classe .</a:t>
            </a:r>
            <a:r>
              <a:rPr lang="it-IT" sz="1100" dirty="0" err="1">
                <a:latin typeface="Consolas" panose="020B0609020204030204" pitchFamily="49" charset="0"/>
              </a:rPr>
              <a:t>filminsection</a:t>
            </a:r>
            <a:r>
              <a:rPr lang="it-IT" sz="1100" dirty="0">
                <a:latin typeface="Consolas" panose="020B0609020204030204" pitchFamily="49" charset="0"/>
              </a:rPr>
              <a:t> all’interno del blocco della sezione generale con id #mainblock. Successivamente si scorrono tutti questi e si mostrano solo quelli che contengono la lettere/le lettere inserite.</a:t>
            </a:r>
            <a:endParaRPr lang="it-IT" sz="1100" b="0" dirty="0">
              <a:effectLst/>
              <a:latin typeface="Consolas" panose="020B0609020204030204" pitchFamily="49" charset="0"/>
            </a:endParaRPr>
          </a:p>
        </p:txBody>
      </p:sp>
    </p:spTree>
    <p:extLst>
      <p:ext uri="{BB962C8B-B14F-4D97-AF65-F5344CB8AC3E}">
        <p14:creationId xmlns:p14="http://schemas.microsoft.com/office/powerpoint/2010/main" val="315782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Sezione preferiti</a:t>
            </a:r>
          </a:p>
        </p:txBody>
      </p:sp>
      <p:pic>
        <p:nvPicPr>
          <p:cNvPr id="5" name="Immagine 4">
            <a:extLst>
              <a:ext uri="{FF2B5EF4-FFF2-40B4-BE49-F238E27FC236}">
                <a16:creationId xmlns:a16="http://schemas.microsoft.com/office/drawing/2014/main" id="{AF1293D3-A578-4878-B0FB-70EB0DC00864}"/>
              </a:ext>
            </a:extLst>
          </p:cNvPr>
          <p:cNvPicPr>
            <a:picLocks noChangeAspect="1"/>
          </p:cNvPicPr>
          <p:nvPr/>
        </p:nvPicPr>
        <p:blipFill rotWithShape="1">
          <a:blip r:embed="rId2">
            <a:extLst>
              <a:ext uri="{28A0092B-C50C-407E-A947-70E740481C1C}">
                <a14:useLocalDpi xmlns:a14="http://schemas.microsoft.com/office/drawing/2010/main" val="0"/>
              </a:ext>
            </a:extLst>
          </a:blip>
          <a:srcRect l="-1" t="9607" r="8153" b="20766"/>
          <a:stretch/>
        </p:blipFill>
        <p:spPr>
          <a:xfrm>
            <a:off x="5041907" y="10138"/>
            <a:ext cx="6138111" cy="1680876"/>
          </a:xfrm>
          <a:prstGeom prst="rect">
            <a:avLst/>
          </a:prstGeom>
        </p:spPr>
      </p:pic>
      <p:sp>
        <p:nvSpPr>
          <p:cNvPr id="6" name="CasellaDiTesto 5">
            <a:extLst>
              <a:ext uri="{FF2B5EF4-FFF2-40B4-BE49-F238E27FC236}">
                <a16:creationId xmlns:a16="http://schemas.microsoft.com/office/drawing/2014/main" id="{75352C6A-E72A-4C48-BA1E-00A24377FE2B}"/>
              </a:ext>
            </a:extLst>
          </p:cNvPr>
          <p:cNvSpPr txBox="1"/>
          <p:nvPr/>
        </p:nvSpPr>
        <p:spPr>
          <a:xfrm>
            <a:off x="4136291" y="1701152"/>
            <a:ext cx="8055709" cy="4662815"/>
          </a:xfrm>
          <a:prstGeom prst="rect">
            <a:avLst/>
          </a:prstGeom>
          <a:noFill/>
        </p:spPr>
        <p:txBody>
          <a:bodyPr wrap="square" rtlCol="0">
            <a:spAutoFit/>
          </a:bodyPr>
          <a:lstStyle/>
          <a:p>
            <a:r>
              <a:rPr lang="it-IT" sz="1100" dirty="0"/>
              <a:t>La sezione dei preferiti </a:t>
            </a:r>
            <a:r>
              <a:rPr lang="it-IT" sz="1100" dirty="0" err="1"/>
              <a:t>e’</a:t>
            </a:r>
            <a:r>
              <a:rPr lang="it-IT" sz="1100" dirty="0"/>
              <a:t> inizialmente nascosta in quanto a questa è associata una classe .</a:t>
            </a:r>
            <a:r>
              <a:rPr lang="it-IT" sz="1100" dirty="0" err="1"/>
              <a:t>hidden</a:t>
            </a:r>
            <a:r>
              <a:rPr lang="it-IT" sz="1100" dirty="0"/>
              <a:t>{ display: none}. Quando, nella sezione generale, viene cliccata l’icona di un dinosauro sotto la locandina, questa si colora e il film selezionato viene inserito nella sezione preferiti. </a:t>
            </a:r>
          </a:p>
          <a:p>
            <a:endParaRPr lang="it-IT" sz="1100" dirty="0"/>
          </a:p>
          <a:p>
            <a:r>
              <a:rPr lang="en-US" sz="1100" b="0" dirty="0">
                <a:effectLst/>
                <a:latin typeface="Consolas" panose="020B0609020204030204" pitchFamily="49" charset="0"/>
              </a:rPr>
              <a:t>const </a:t>
            </a:r>
            <a:r>
              <a:rPr lang="en-US" sz="1100" b="0" dirty="0" err="1">
                <a:effectLst/>
                <a:latin typeface="Consolas" panose="020B0609020204030204" pitchFamily="49" charset="0"/>
              </a:rPr>
              <a:t>mainPref</a:t>
            </a:r>
            <a:r>
              <a:rPr lang="en-US" sz="1100" b="0" dirty="0">
                <a:effectLst/>
                <a:latin typeface="Consolas" panose="020B0609020204030204" pitchFamily="49" charset="0"/>
              </a:rPr>
              <a:t> = </a:t>
            </a:r>
            <a:r>
              <a:rPr lang="en-US" sz="1100" b="0" dirty="0" err="1">
                <a:effectLst/>
                <a:latin typeface="Consolas" panose="020B0609020204030204" pitchFamily="49" charset="0"/>
              </a:rPr>
              <a:t>document.querySelector</a:t>
            </a:r>
            <a:r>
              <a:rPr lang="en-US" sz="1100" b="0" dirty="0">
                <a:effectLst/>
                <a:latin typeface="Consolas" panose="020B0609020204030204" pitchFamily="49" charset="0"/>
              </a:rPr>
              <a:t>('#</a:t>
            </a:r>
            <a:r>
              <a:rPr lang="en-US" sz="1100" b="0" dirty="0" err="1">
                <a:effectLst/>
                <a:latin typeface="Consolas" panose="020B0609020204030204" pitchFamily="49" charset="0"/>
              </a:rPr>
              <a:t>preferiti</a:t>
            </a:r>
            <a:r>
              <a:rPr lang="en-US" sz="1100" b="0" dirty="0">
                <a:effectLst/>
                <a:latin typeface="Consolas" panose="020B0609020204030204" pitchFamily="49" charset="0"/>
              </a:rPr>
              <a:t>');</a:t>
            </a:r>
          </a:p>
          <a:p>
            <a:r>
              <a:rPr lang="en-US" sz="1100" b="0" dirty="0">
                <a:effectLst/>
                <a:latin typeface="Consolas" panose="020B0609020204030204" pitchFamily="49" charset="0"/>
              </a:rPr>
              <a:t>const buy = </a:t>
            </a:r>
            <a:r>
              <a:rPr lang="en-US" sz="1100" b="0" dirty="0" err="1">
                <a:effectLst/>
                <a:latin typeface="Consolas" panose="020B0609020204030204" pitchFamily="49" charset="0"/>
              </a:rPr>
              <a:t>document.createElement</a:t>
            </a:r>
            <a:r>
              <a:rPr lang="en-US" sz="1100" b="0" dirty="0">
                <a:effectLst/>
                <a:latin typeface="Consolas" panose="020B0609020204030204" pitchFamily="49" charset="0"/>
              </a:rPr>
              <a:t>('a');</a:t>
            </a:r>
          </a:p>
          <a:p>
            <a:r>
              <a:rPr lang="en-US" sz="1100" b="0" dirty="0" err="1">
                <a:effectLst/>
                <a:latin typeface="Consolas" panose="020B0609020204030204" pitchFamily="49" charset="0"/>
              </a:rPr>
              <a:t>buy.textContent</a:t>
            </a:r>
            <a:r>
              <a:rPr lang="en-US" sz="1100" b="0" dirty="0">
                <a:effectLst/>
                <a:latin typeface="Consolas" panose="020B0609020204030204" pitchFamily="49" charset="0"/>
              </a:rPr>
              <a:t> = '</a:t>
            </a:r>
            <a:r>
              <a:rPr lang="en-US" sz="1100" b="0" dirty="0" err="1">
                <a:effectLst/>
                <a:latin typeface="Consolas" panose="020B0609020204030204" pitchFamily="49" charset="0"/>
              </a:rPr>
              <a:t>Clicca</a:t>
            </a:r>
            <a:r>
              <a:rPr lang="en-US" sz="1100" b="0" dirty="0">
                <a:effectLst/>
                <a:latin typeface="Consolas" panose="020B0609020204030204" pitchFamily="49" charset="0"/>
              </a:rPr>
              <a:t> qui per </a:t>
            </a:r>
            <a:r>
              <a:rPr lang="en-US" sz="1100" b="0" dirty="0" err="1">
                <a:effectLst/>
                <a:latin typeface="Consolas" panose="020B0609020204030204" pitchFamily="49" charset="0"/>
              </a:rPr>
              <a:t>comprare</a:t>
            </a:r>
            <a:r>
              <a:rPr lang="en-US" sz="1100" b="0" dirty="0">
                <a:effectLst/>
                <a:latin typeface="Consolas" panose="020B0609020204030204" pitchFamily="49" charset="0"/>
              </a:rPr>
              <a:t> </a:t>
            </a:r>
            <a:r>
              <a:rPr lang="en-US" sz="1100" b="0" dirty="0" err="1">
                <a:effectLst/>
                <a:latin typeface="Consolas" panose="020B0609020204030204" pitchFamily="49" charset="0"/>
              </a:rPr>
              <a:t>i</a:t>
            </a:r>
            <a:r>
              <a:rPr lang="en-US" sz="1100" b="0" dirty="0">
                <a:effectLst/>
                <a:latin typeface="Consolas" panose="020B0609020204030204" pitchFamily="49" charset="0"/>
              </a:rPr>
              <a:t> </a:t>
            </a:r>
            <a:r>
              <a:rPr lang="en-US" sz="1100" b="0" dirty="0" err="1">
                <a:effectLst/>
                <a:latin typeface="Consolas" panose="020B0609020204030204" pitchFamily="49" charset="0"/>
              </a:rPr>
              <a:t>biglietti</a:t>
            </a:r>
            <a:r>
              <a:rPr lang="en-US" sz="1100" b="0" dirty="0">
                <a:effectLst/>
                <a:latin typeface="Consolas" panose="020B0609020204030204" pitchFamily="49" charset="0"/>
              </a:rPr>
              <a:t>';</a:t>
            </a:r>
          </a:p>
          <a:p>
            <a:r>
              <a:rPr lang="en-US" sz="1100" b="0" dirty="0" err="1">
                <a:effectLst/>
                <a:latin typeface="Consolas" panose="020B0609020204030204" pitchFamily="49" charset="0"/>
              </a:rPr>
              <a:t>mainPref.appendChild</a:t>
            </a:r>
            <a:r>
              <a:rPr lang="en-US" sz="1100" b="0" dirty="0">
                <a:effectLst/>
                <a:latin typeface="Consolas" panose="020B0609020204030204" pitchFamily="49" charset="0"/>
              </a:rPr>
              <a:t>(buy);</a:t>
            </a:r>
          </a:p>
          <a:p>
            <a:br>
              <a:rPr lang="en-US" sz="1100" b="0" dirty="0">
                <a:effectLst/>
                <a:latin typeface="Consolas" panose="020B0609020204030204" pitchFamily="49" charset="0"/>
              </a:rPr>
            </a:br>
            <a:r>
              <a:rPr lang="en-US" sz="1100" b="0" dirty="0">
                <a:effectLst/>
                <a:latin typeface="Consolas" panose="020B0609020204030204" pitchFamily="49" charset="0"/>
              </a:rPr>
              <a:t>const </a:t>
            </a:r>
            <a:r>
              <a:rPr lang="en-US" sz="1100" b="0" dirty="0" err="1">
                <a:effectLst/>
                <a:latin typeface="Consolas" panose="020B0609020204030204" pitchFamily="49" charset="0"/>
              </a:rPr>
              <a:t>favourites</a:t>
            </a:r>
            <a:r>
              <a:rPr lang="en-US" sz="1100" b="0" dirty="0">
                <a:effectLst/>
                <a:latin typeface="Consolas" panose="020B0609020204030204" pitchFamily="49" charset="0"/>
              </a:rPr>
              <a:t> = [];</a:t>
            </a:r>
          </a:p>
          <a:p>
            <a:endParaRPr lang="it-IT" sz="1100" dirty="0"/>
          </a:p>
          <a:p>
            <a:r>
              <a:rPr lang="it-IT" sz="1100" b="0" dirty="0" err="1">
                <a:effectLst/>
                <a:latin typeface="Consolas" panose="020B0609020204030204" pitchFamily="49" charset="0"/>
              </a:rPr>
              <a:t>function</a:t>
            </a:r>
            <a:r>
              <a:rPr lang="it-IT" sz="1100" b="0" dirty="0">
                <a:effectLst/>
                <a:latin typeface="Consolas" panose="020B0609020204030204" pitchFamily="49" charset="0"/>
              </a:rPr>
              <a:t> </a:t>
            </a:r>
            <a:r>
              <a:rPr lang="it-IT" sz="1100" b="0" dirty="0" err="1">
                <a:effectLst/>
                <a:latin typeface="Consolas" panose="020B0609020204030204" pitchFamily="49" charset="0"/>
              </a:rPr>
              <a:t>addPreff</a:t>
            </a:r>
            <a:r>
              <a:rPr lang="it-IT" sz="1100" b="0" dirty="0">
                <a:effectLst/>
                <a:latin typeface="Consolas" panose="020B0609020204030204" pitchFamily="49" charset="0"/>
              </a:rPr>
              <a:t>(</a:t>
            </a:r>
            <a:r>
              <a:rPr lang="it-IT" sz="1100" b="0" i="1" dirty="0">
                <a:effectLst/>
                <a:latin typeface="Consolas" panose="020B0609020204030204" pitchFamily="49" charset="0"/>
              </a:rPr>
              <a:t>event</a:t>
            </a:r>
            <a:r>
              <a:rPr lang="it-IT" sz="1100" b="0" dirty="0">
                <a:effectLst/>
                <a:latin typeface="Consolas" panose="020B0609020204030204" pitchFamily="49" charset="0"/>
              </a:rPr>
              <a:t>){</a:t>
            </a:r>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.currentTarget.classList.remove</a:t>
            </a:r>
            <a:r>
              <a:rPr lang="it-IT" sz="1100" b="0" dirty="0">
                <a:effectLst/>
                <a:latin typeface="Consolas" panose="020B0609020204030204" pitchFamily="49" charset="0"/>
              </a:rPr>
              <a:t>('</a:t>
            </a:r>
            <a:r>
              <a:rPr lang="it-IT" sz="1100" b="0" dirty="0" err="1">
                <a:effectLst/>
                <a:latin typeface="Consolas" panose="020B0609020204030204" pitchFamily="49" charset="0"/>
              </a:rPr>
              <a:t>unchecked</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film = </a:t>
            </a:r>
            <a:r>
              <a:rPr lang="it-IT" sz="1100" b="0" i="1" dirty="0" err="1">
                <a:effectLst/>
                <a:latin typeface="Consolas" panose="020B0609020204030204" pitchFamily="49" charset="0"/>
              </a:rPr>
              <a:t>event</a:t>
            </a:r>
            <a:r>
              <a:rPr lang="it-IT" sz="1100" b="0" dirty="0" err="1">
                <a:effectLst/>
                <a:latin typeface="Consolas" panose="020B0609020204030204" pitchFamily="49" charset="0"/>
              </a:rPr>
              <a:t>.currentTarget.parentNode</a:t>
            </a:r>
            <a:r>
              <a:rPr lang="it-IT" sz="1100" b="0" dirty="0">
                <a:effectLst/>
                <a:latin typeface="Consolas" panose="020B0609020204030204" pitchFamily="49" charset="0"/>
              </a:rPr>
              <a:t>; </a:t>
            </a:r>
            <a:r>
              <a:rPr lang="it-IT" sz="1100" b="0" i="1" dirty="0">
                <a:effectLst/>
                <a:latin typeface="Consolas" panose="020B0609020204030204" pitchFamily="49" charset="0"/>
              </a:rPr>
              <a:t>// film </a:t>
            </a:r>
            <a:r>
              <a:rPr lang="it-IT" sz="1100" b="0" i="1" dirty="0" err="1">
                <a:effectLst/>
                <a:latin typeface="Consolas" panose="020B0609020204030204" pitchFamily="49" charset="0"/>
              </a:rPr>
              <a:t>e'</a:t>
            </a:r>
            <a:r>
              <a:rPr lang="it-IT" sz="1100" b="0" i="1" dirty="0">
                <a:effectLst/>
                <a:latin typeface="Consolas" panose="020B0609020204030204" pitchFamily="49" charset="0"/>
              </a:rPr>
              <a:t> tutto il blocco immagine , icona, titolo, regista, visualizza dettagli</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title</a:t>
            </a:r>
            <a:r>
              <a:rPr lang="it-IT" sz="1100" b="0" dirty="0">
                <a:effectLst/>
                <a:latin typeface="Consolas" panose="020B0609020204030204" pitchFamily="49" charset="0"/>
              </a:rPr>
              <a:t> = </a:t>
            </a:r>
            <a:r>
              <a:rPr lang="it-IT" sz="1100" b="0" dirty="0" err="1">
                <a:effectLst/>
                <a:latin typeface="Consolas" panose="020B0609020204030204" pitchFamily="49" charset="0"/>
              </a:rPr>
              <a:t>film.querySelector</a:t>
            </a:r>
            <a:r>
              <a:rPr lang="it-IT" sz="1100" b="0" dirty="0">
                <a:effectLst/>
                <a:latin typeface="Consolas" panose="020B0609020204030204" pitchFamily="49" charset="0"/>
              </a:rPr>
              <a:t>('h3');</a:t>
            </a:r>
          </a:p>
          <a:p>
            <a:br>
              <a:rPr lang="it-IT" sz="1100" b="0" dirty="0">
                <a:effectLst/>
                <a:latin typeface="Consolas" panose="020B0609020204030204" pitchFamily="49" charset="0"/>
              </a:rPr>
            </a:br>
            <a:r>
              <a:rPr lang="it-IT" sz="1100" b="0" dirty="0">
                <a:effectLst/>
                <a:latin typeface="Consolas" panose="020B0609020204030204" pitchFamily="49" charset="0"/>
              </a:rPr>
              <a:t>    if(!</a:t>
            </a:r>
            <a:r>
              <a:rPr lang="it-IT" sz="1100" b="0" dirty="0" err="1">
                <a:effectLst/>
                <a:latin typeface="Consolas" panose="020B0609020204030204" pitchFamily="49" charset="0"/>
              </a:rPr>
              <a:t>favourites.includes</a:t>
            </a:r>
            <a:r>
              <a:rPr lang="it-IT" sz="1100" b="0" dirty="0">
                <a:effectLst/>
                <a:latin typeface="Consolas" panose="020B0609020204030204" pitchFamily="49" charset="0"/>
              </a:rPr>
              <a:t>(</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favourites.push</a:t>
            </a:r>
            <a:r>
              <a:rPr lang="it-IT" sz="1100" b="0" dirty="0">
                <a:effectLst/>
                <a:latin typeface="Consolas" panose="020B0609020204030204" pitchFamily="49" charset="0"/>
              </a:rPr>
              <a:t>(</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images = </a:t>
            </a:r>
            <a:r>
              <a:rPr lang="it-IT" sz="1100" b="0" dirty="0" err="1">
                <a:effectLst/>
                <a:latin typeface="Consolas" panose="020B0609020204030204" pitchFamily="49" charset="0"/>
              </a:rPr>
              <a:t>film.querySelectorAll</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        </a:t>
            </a:r>
            <a:r>
              <a:rPr lang="it-IT" sz="1100" b="0" i="1" dirty="0">
                <a:effectLst/>
                <a:latin typeface="Consolas" panose="020B0609020204030204" pitchFamily="49" charset="0"/>
              </a:rPr>
              <a:t>/* la </a:t>
            </a:r>
            <a:r>
              <a:rPr lang="it-IT" sz="1100" b="0" i="1" dirty="0" err="1">
                <a:effectLst/>
                <a:latin typeface="Consolas" panose="020B0609020204030204" pitchFamily="49" charset="0"/>
              </a:rPr>
              <a:t>section</a:t>
            </a:r>
            <a:r>
              <a:rPr lang="it-IT" sz="1100" b="0" i="1" dirty="0">
                <a:effectLst/>
                <a:latin typeface="Consolas" panose="020B0609020204030204" pitchFamily="49" charset="0"/>
              </a:rPr>
              <a:t> al caricamento della pagine ha la classe </a:t>
            </a:r>
            <a:r>
              <a:rPr lang="it-IT" sz="1100" b="0" i="1" dirty="0" err="1">
                <a:effectLst/>
                <a:latin typeface="Consolas" panose="020B0609020204030204" pitchFamily="49" charset="0"/>
              </a:rPr>
              <a:t>hidden</a:t>
            </a:r>
            <a:r>
              <a:rPr lang="it-IT" sz="1100" b="0" i="1" dirty="0">
                <a:effectLst/>
                <a:latin typeface="Consolas" panose="020B0609020204030204" pitchFamily="49" charset="0"/>
              </a:rPr>
              <a:t> quindi , quando  si esegue </a:t>
            </a:r>
            <a:r>
              <a:rPr lang="it-IT" sz="1100" b="0" i="1" dirty="0" err="1">
                <a:effectLst/>
                <a:latin typeface="Consolas" panose="020B0609020204030204" pitchFamily="49" charset="0"/>
              </a:rPr>
              <a:t>addPreff</a:t>
            </a:r>
            <a:r>
              <a:rPr lang="it-IT" sz="1100" b="0" i="1" dirty="0">
                <a:effectLst/>
                <a:latin typeface="Consolas" panose="020B0609020204030204" pitchFamily="49" charset="0"/>
              </a:rPr>
              <a:t> </a:t>
            </a:r>
            <a:endParaRPr lang="it-IT" sz="1100" b="0" dirty="0">
              <a:effectLst/>
              <a:latin typeface="Consolas" panose="020B0609020204030204" pitchFamily="49" charset="0"/>
            </a:endParaRPr>
          </a:p>
          <a:p>
            <a:r>
              <a:rPr lang="it-IT" sz="1100" b="0" i="1" dirty="0">
                <a:effectLst/>
                <a:latin typeface="Consolas" panose="020B0609020204030204" pitchFamily="49" charset="0"/>
              </a:rPr>
              <a:t>        si controlla se stiamo effettuando il primo inserimento  e in caso affermativo, </a:t>
            </a:r>
            <a:endParaRPr lang="it-IT" sz="1100" b="0" dirty="0">
              <a:effectLst/>
              <a:latin typeface="Consolas" panose="020B0609020204030204" pitchFamily="49" charset="0"/>
            </a:endParaRPr>
          </a:p>
          <a:p>
            <a:r>
              <a:rPr lang="it-IT" sz="1100" b="0" i="1" dirty="0">
                <a:effectLst/>
                <a:latin typeface="Consolas" panose="020B0609020204030204" pitchFamily="49" charset="0"/>
              </a:rPr>
              <a:t>        si deve rimuovere la classe </a:t>
            </a:r>
            <a:r>
              <a:rPr lang="it-IT" sz="1100" b="0" i="1" dirty="0" err="1">
                <a:effectLst/>
                <a:latin typeface="Consolas" panose="020B0609020204030204" pitchFamily="49" charset="0"/>
              </a:rPr>
              <a:t>hidden</a:t>
            </a:r>
            <a:r>
              <a:rPr lang="it-IT" sz="1100" b="0" i="1" dirty="0">
                <a:effectLst/>
                <a:latin typeface="Consolas" panose="020B0609020204030204" pitchFamily="49" charset="0"/>
              </a:rPr>
              <a:t> dalla sezione #prefeirti per rendere la sezione visibile*/</a:t>
            </a:r>
            <a:endParaRPr lang="it-IT" sz="1100" b="0" dirty="0">
              <a:effectLst/>
              <a:latin typeface="Consolas" panose="020B0609020204030204" pitchFamily="49" charset="0"/>
            </a:endParaRPr>
          </a:p>
          <a:p>
            <a:r>
              <a:rPr lang="it-IT" sz="1100" b="0" dirty="0">
                <a:effectLst/>
                <a:latin typeface="Consolas" panose="020B0609020204030204" pitchFamily="49" charset="0"/>
              </a:rPr>
              <a:t>        if(</a:t>
            </a:r>
            <a:r>
              <a:rPr lang="it-IT" sz="1100" b="0" dirty="0" err="1">
                <a:effectLst/>
                <a:latin typeface="Consolas" panose="020B0609020204030204" pitchFamily="49" charset="0"/>
              </a:rPr>
              <a:t>favourites.length</a:t>
            </a:r>
            <a:r>
              <a:rPr lang="it-IT" sz="1100" b="0" dirty="0">
                <a:effectLst/>
                <a:latin typeface="Consolas" panose="020B0609020204030204" pitchFamily="49" charset="0"/>
              </a:rPr>
              <a:t> === 1){ </a:t>
            </a:r>
          </a:p>
          <a:p>
            <a:r>
              <a:rPr lang="it-IT" sz="1100" b="0" dirty="0">
                <a:effectLst/>
                <a:latin typeface="Consolas" panose="020B0609020204030204" pitchFamily="49" charset="0"/>
              </a:rPr>
              <a:t>            </a:t>
            </a:r>
            <a:r>
              <a:rPr lang="it-IT" sz="1100" b="0" dirty="0" err="1">
                <a:effectLst/>
                <a:latin typeface="Consolas" panose="020B0609020204030204" pitchFamily="49" charset="0"/>
              </a:rPr>
              <a:t>mainPref.classList.remove</a:t>
            </a:r>
            <a:r>
              <a:rPr lang="it-IT" sz="1100" b="0" dirty="0">
                <a:effectLst/>
                <a:latin typeface="Consolas" panose="020B0609020204030204" pitchFamily="49" charset="0"/>
              </a:rPr>
              <a:t>('</a:t>
            </a:r>
            <a:r>
              <a:rPr lang="it-IT" sz="1100" b="0" dirty="0" err="1">
                <a:effectLst/>
                <a:latin typeface="Consolas" panose="020B0609020204030204" pitchFamily="49" charset="0"/>
              </a:rPr>
              <a:t>hidden</a:t>
            </a:r>
            <a:r>
              <a:rPr lang="it-IT" sz="1100" b="0" dirty="0">
                <a:effectLst/>
                <a:latin typeface="Consolas" panose="020B0609020204030204" pitchFamily="49" charset="0"/>
              </a:rPr>
              <a:t>'); </a:t>
            </a:r>
            <a:r>
              <a:rPr lang="it-IT" sz="1100" b="0" i="1" dirty="0">
                <a:effectLst/>
                <a:latin typeface="Consolas" panose="020B0609020204030204" pitchFamily="49" charset="0"/>
              </a:rPr>
              <a:t>// </a:t>
            </a:r>
            <a:r>
              <a:rPr lang="it-IT" sz="1100" b="0" i="1" dirty="0" err="1">
                <a:effectLst/>
                <a:latin typeface="Consolas" panose="020B0609020204030204" pitchFamily="49" charset="0"/>
              </a:rPr>
              <a:t>mainPref</a:t>
            </a:r>
            <a:r>
              <a:rPr lang="it-IT" sz="1100" b="0" i="1" dirty="0">
                <a:effectLst/>
                <a:latin typeface="Consolas" panose="020B0609020204030204" pitchFamily="49" charset="0"/>
              </a:rPr>
              <a:t> = #preferiti</a:t>
            </a:r>
            <a:endParaRPr lang="it-IT" sz="1100" b="0" dirty="0">
              <a:effectLst/>
              <a:latin typeface="Consolas" panose="020B0609020204030204" pitchFamily="49" charset="0"/>
            </a:endParaRPr>
          </a:p>
          <a:p>
            <a:r>
              <a:rPr lang="it-IT" sz="1100" b="0" dirty="0">
                <a:effectLst/>
                <a:latin typeface="Consolas" panose="020B0609020204030204" pitchFamily="49" charset="0"/>
              </a:rPr>
              <a:t>        }</a:t>
            </a:r>
          </a:p>
        </p:txBody>
      </p:sp>
    </p:spTree>
    <p:extLst>
      <p:ext uri="{BB962C8B-B14F-4D97-AF65-F5344CB8AC3E}">
        <p14:creationId xmlns:p14="http://schemas.microsoft.com/office/powerpoint/2010/main" val="286180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771820" y="424247"/>
            <a:ext cx="4440522" cy="3387497"/>
          </a:xfrm>
        </p:spPr>
        <p:txBody>
          <a:bodyPr anchor="b">
            <a:normAutofit/>
          </a:bodyPr>
          <a:lstStyle/>
          <a:p>
            <a:pPr algn="r"/>
            <a:r>
              <a:rPr lang="it-IT" sz="4000" dirty="0">
                <a:solidFill>
                  <a:srgbClr val="FFFFFF"/>
                </a:solidFill>
              </a:rPr>
              <a:t>Sezione preferiti</a:t>
            </a:r>
          </a:p>
        </p:txBody>
      </p:sp>
      <p:pic>
        <p:nvPicPr>
          <p:cNvPr id="5" name="Immagine 4">
            <a:extLst>
              <a:ext uri="{FF2B5EF4-FFF2-40B4-BE49-F238E27FC236}">
                <a16:creationId xmlns:a16="http://schemas.microsoft.com/office/drawing/2014/main" id="{AF1293D3-A578-4878-B0FB-70EB0DC00864}"/>
              </a:ext>
            </a:extLst>
          </p:cNvPr>
          <p:cNvPicPr>
            <a:picLocks noChangeAspect="1"/>
          </p:cNvPicPr>
          <p:nvPr/>
        </p:nvPicPr>
        <p:blipFill rotWithShape="1">
          <a:blip r:embed="rId2">
            <a:extLst>
              <a:ext uri="{28A0092B-C50C-407E-A947-70E740481C1C}">
                <a14:useLocalDpi xmlns:a14="http://schemas.microsoft.com/office/drawing/2010/main" val="0"/>
              </a:ext>
            </a:extLst>
          </a:blip>
          <a:srcRect l="-1" t="9607" r="8153" b="20766"/>
          <a:stretch/>
        </p:blipFill>
        <p:spPr>
          <a:xfrm>
            <a:off x="5041907" y="10138"/>
            <a:ext cx="6138111" cy="1680876"/>
          </a:xfrm>
          <a:prstGeom prst="rect">
            <a:avLst/>
          </a:prstGeom>
        </p:spPr>
      </p:pic>
      <p:sp>
        <p:nvSpPr>
          <p:cNvPr id="6" name="CasellaDiTesto 5">
            <a:extLst>
              <a:ext uri="{FF2B5EF4-FFF2-40B4-BE49-F238E27FC236}">
                <a16:creationId xmlns:a16="http://schemas.microsoft.com/office/drawing/2014/main" id="{75352C6A-E72A-4C48-BA1E-00A24377FE2B}"/>
              </a:ext>
            </a:extLst>
          </p:cNvPr>
          <p:cNvSpPr txBox="1"/>
          <p:nvPr/>
        </p:nvSpPr>
        <p:spPr>
          <a:xfrm>
            <a:off x="4136291" y="1701152"/>
            <a:ext cx="8055709" cy="5339923"/>
          </a:xfrm>
          <a:prstGeom prst="rect">
            <a:avLst/>
          </a:prstGeom>
          <a:noFill/>
        </p:spPr>
        <p:txBody>
          <a:bodyPr wrap="square" rtlCol="0">
            <a:spAutoFit/>
          </a:bodyPr>
          <a:lstStyle/>
          <a:p>
            <a:r>
              <a:rPr lang="it-IT" sz="1100" b="0" dirty="0">
                <a:solidFill>
                  <a:srgbClr val="BBBBBB"/>
                </a:solidFill>
                <a:effectLst/>
                <a:latin typeface="Consolas" panose="020B0609020204030204" pitchFamily="49" charset="0"/>
              </a:rPr>
              <a:t>	</a:t>
            </a:r>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boxPref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('div');</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filminsection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mainPref.appendChild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boxPref</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imgPref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imgPref.src</a:t>
            </a:r>
            <a:r>
              <a:rPr lang="it-IT" sz="1100" b="0" dirty="0">
                <a:effectLst/>
                <a:latin typeface="Consolas" panose="020B0609020204030204" pitchFamily="49" charset="0"/>
              </a:rPr>
              <a:t> = images[0].</a:t>
            </a:r>
            <a:r>
              <a:rPr lang="it-IT" sz="1100" b="0" dirty="0" err="1">
                <a:effectLst/>
                <a:latin typeface="Consolas" panose="020B0609020204030204" pitchFamily="49" charset="0"/>
              </a:rPr>
              <a:t>src</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imgPref.classList.add</a:t>
            </a:r>
            <a:r>
              <a:rPr lang="it-IT" sz="1100" b="0" dirty="0">
                <a:effectLst/>
                <a:latin typeface="Consolas" panose="020B0609020204030204" pitchFamily="49" charset="0"/>
              </a:rPr>
              <a:t>('locandina');</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imgPref</a:t>
            </a:r>
            <a:r>
              <a:rPr lang="it-IT" sz="1100" b="0" dirty="0">
                <a:effectLst/>
                <a:latin typeface="Consolas" panose="020B0609020204030204" pitchFamily="49" charset="0"/>
              </a:rPr>
              <a:t>);</a:t>
            </a:r>
            <a:endParaRPr lang="it-IT" sz="1100" dirty="0"/>
          </a:p>
          <a:p>
            <a:r>
              <a:rPr lang="it-IT" sz="1100" b="0" dirty="0">
                <a:solidFill>
                  <a:srgbClr val="BBBBBB"/>
                </a:solidFill>
                <a:effectLst/>
                <a:latin typeface="Consolas" panose="020B0609020204030204" pitchFamily="49" charset="0"/>
              </a:rPr>
              <a:t>	</a:t>
            </a:r>
            <a:br>
              <a:rPr lang="it-IT" sz="1100" b="0" dirty="0">
                <a:solidFill>
                  <a:srgbClr val="BBBBBB"/>
                </a:solidFill>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remove</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a:t>
            </a:r>
            <a:r>
              <a:rPr lang="it-IT" sz="1100" b="0" dirty="0" err="1">
                <a:effectLst/>
                <a:latin typeface="Consolas" panose="020B0609020204030204" pitchFamily="49" charset="0"/>
              </a:rPr>
              <a:t>img</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remove.src</a:t>
            </a:r>
            <a:r>
              <a:rPr lang="it-IT" sz="1100" b="0" dirty="0">
                <a:effectLst/>
                <a:latin typeface="Consolas" panose="020B0609020204030204" pitchFamily="49" charset="0"/>
              </a:rPr>
              <a:t> = "remove.png";</a:t>
            </a:r>
          </a:p>
          <a:p>
            <a:r>
              <a:rPr lang="it-IT" sz="1100" b="0" dirty="0">
                <a:effectLst/>
                <a:latin typeface="Consolas" panose="020B0609020204030204" pitchFamily="49" charset="0"/>
              </a:rPr>
              <a:t>        </a:t>
            </a:r>
            <a:r>
              <a:rPr lang="it-IT" sz="1100" b="0" dirty="0" err="1">
                <a:effectLst/>
                <a:latin typeface="Consolas" panose="020B0609020204030204" pitchFamily="49" charset="0"/>
              </a:rPr>
              <a:t>remove.classList.add</a:t>
            </a:r>
            <a:r>
              <a:rPr lang="it-IT" sz="1100" b="0" dirty="0">
                <a:effectLst/>
                <a:latin typeface="Consolas" panose="020B0609020204030204" pitchFamily="49" charset="0"/>
              </a:rPr>
              <a:t>('</a:t>
            </a:r>
            <a:r>
              <a:rPr lang="it-IT" sz="1100" b="0" dirty="0" err="1">
                <a:effectLst/>
                <a:latin typeface="Consolas" panose="020B0609020204030204" pitchFamily="49" charset="0"/>
              </a:rPr>
              <a:t>othericon</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remove.addEventListener</a:t>
            </a:r>
            <a:r>
              <a:rPr lang="it-IT" sz="1100" b="0" dirty="0">
                <a:effectLst/>
                <a:latin typeface="Consolas" panose="020B0609020204030204" pitchFamily="49" charset="0"/>
              </a:rPr>
              <a:t>("click", </a:t>
            </a:r>
            <a:r>
              <a:rPr lang="it-IT" sz="1100" b="0" dirty="0" err="1">
                <a:effectLst/>
                <a:latin typeface="Consolas" panose="020B0609020204030204" pitchFamily="49" charset="0"/>
              </a:rPr>
              <a:t>removePreff</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remove</a:t>
            </a:r>
            <a:r>
              <a:rPr lang="it-IT" sz="1100" b="0" dirty="0">
                <a:effectLst/>
                <a:latin typeface="Consolas" panose="020B0609020204030204" pitchFamily="49" charset="0"/>
              </a:rPr>
              <a:t>);</a:t>
            </a:r>
          </a:p>
          <a:p>
            <a:br>
              <a:rPr lang="it-IT" sz="1100" b="0" dirty="0">
                <a:effectLst/>
                <a:latin typeface="Consolas" panose="020B0609020204030204" pitchFamily="49" charset="0"/>
              </a:rPr>
            </a:br>
            <a:r>
              <a:rPr lang="it-IT" sz="1100" b="0" dirty="0">
                <a:effectLst/>
                <a:latin typeface="Consolas" panose="020B0609020204030204" pitchFamily="49" charset="0"/>
              </a:rPr>
              <a:t>        </a:t>
            </a:r>
            <a:r>
              <a:rPr lang="it-IT" sz="1100" b="0" dirty="0" err="1">
                <a:effectLst/>
                <a:latin typeface="Consolas" panose="020B0609020204030204" pitchFamily="49" charset="0"/>
              </a:rPr>
              <a:t>const</a:t>
            </a:r>
            <a:r>
              <a:rPr lang="it-IT" sz="1100" b="0" dirty="0">
                <a:effectLst/>
                <a:latin typeface="Consolas" panose="020B0609020204030204" pitchFamily="49" charset="0"/>
              </a:rPr>
              <a:t> </a:t>
            </a:r>
            <a:r>
              <a:rPr lang="it-IT" sz="1100" b="0" dirty="0" err="1">
                <a:effectLst/>
                <a:latin typeface="Consolas" panose="020B0609020204030204" pitchFamily="49" charset="0"/>
              </a:rPr>
              <a:t>titPref</a:t>
            </a:r>
            <a:r>
              <a:rPr lang="it-IT" sz="1100" b="0" dirty="0">
                <a:effectLst/>
                <a:latin typeface="Consolas" panose="020B0609020204030204" pitchFamily="49" charset="0"/>
              </a:rPr>
              <a:t> = </a:t>
            </a:r>
            <a:r>
              <a:rPr lang="it-IT" sz="1100" b="0" dirty="0" err="1">
                <a:effectLst/>
                <a:latin typeface="Consolas" panose="020B0609020204030204" pitchFamily="49" charset="0"/>
              </a:rPr>
              <a:t>document.createElement</a:t>
            </a:r>
            <a:r>
              <a:rPr lang="it-IT" sz="1100" b="0" dirty="0">
                <a:effectLst/>
                <a:latin typeface="Consolas" panose="020B0609020204030204" pitchFamily="49" charset="0"/>
              </a:rPr>
              <a:t>('h3');</a:t>
            </a:r>
          </a:p>
          <a:p>
            <a:r>
              <a:rPr lang="it-IT" sz="1100" b="0" dirty="0">
                <a:effectLst/>
                <a:latin typeface="Consolas" panose="020B0609020204030204" pitchFamily="49" charset="0"/>
              </a:rPr>
              <a:t>        </a:t>
            </a:r>
            <a:r>
              <a:rPr lang="it-IT" sz="1100" b="0" dirty="0" err="1">
                <a:effectLst/>
                <a:latin typeface="Consolas" panose="020B0609020204030204" pitchFamily="49" charset="0"/>
              </a:rPr>
              <a:t>titPref.textContent</a:t>
            </a:r>
            <a:r>
              <a:rPr lang="it-IT" sz="1100" b="0" dirty="0">
                <a:effectLst/>
                <a:latin typeface="Consolas" panose="020B0609020204030204" pitchFamily="49" charset="0"/>
              </a:rPr>
              <a:t> = </a:t>
            </a:r>
            <a:r>
              <a:rPr lang="it-IT" sz="1100" b="0" dirty="0" err="1">
                <a:effectLst/>
                <a:latin typeface="Consolas" panose="020B0609020204030204" pitchFamily="49" charset="0"/>
              </a:rPr>
              <a:t>title.textContent</a:t>
            </a:r>
            <a:r>
              <a:rPr lang="it-IT" sz="1100" b="0" dirty="0">
                <a:effectLst/>
                <a:latin typeface="Consolas" panose="020B0609020204030204" pitchFamily="49" charset="0"/>
              </a:rPr>
              <a:t>;</a:t>
            </a:r>
          </a:p>
          <a:p>
            <a:r>
              <a:rPr lang="it-IT" sz="1100" b="0" dirty="0">
                <a:effectLst/>
                <a:latin typeface="Consolas" panose="020B0609020204030204" pitchFamily="49" charset="0"/>
              </a:rPr>
              <a:t>        </a:t>
            </a:r>
            <a:r>
              <a:rPr lang="it-IT" sz="1100" b="0" dirty="0" err="1">
                <a:effectLst/>
                <a:latin typeface="Consolas" panose="020B0609020204030204" pitchFamily="49" charset="0"/>
              </a:rPr>
              <a:t>boxPref.appendChild</a:t>
            </a:r>
            <a:r>
              <a:rPr lang="it-IT" sz="1100" b="0" dirty="0">
                <a:effectLst/>
                <a:latin typeface="Consolas" panose="020B0609020204030204" pitchFamily="49" charset="0"/>
              </a:rPr>
              <a:t>(</a:t>
            </a:r>
            <a:r>
              <a:rPr lang="it-IT" sz="1100" b="0" dirty="0" err="1">
                <a:effectLst/>
                <a:latin typeface="Consolas" panose="020B0609020204030204" pitchFamily="49" charset="0"/>
              </a:rPr>
              <a:t>titPref</a:t>
            </a:r>
            <a:r>
              <a:rPr lang="it-IT" sz="1100" b="0" dirty="0">
                <a:effectLst/>
                <a:latin typeface="Consolas" panose="020B0609020204030204" pitchFamily="49" charset="0"/>
              </a:rPr>
              <a:t>);</a:t>
            </a:r>
          </a:p>
          <a:p>
            <a:r>
              <a:rPr lang="it-IT" sz="1100" b="0" dirty="0">
                <a:effectLst/>
                <a:latin typeface="Consolas" panose="020B0609020204030204" pitchFamily="49" charset="0"/>
              </a:rPr>
              <a:t>    }</a:t>
            </a:r>
          </a:p>
          <a:p>
            <a:r>
              <a:rPr lang="it-IT" sz="1100" b="0" dirty="0">
                <a:effectLst/>
                <a:latin typeface="Consolas" panose="020B0609020204030204" pitchFamily="49" charset="0"/>
              </a:rPr>
              <a:t>}</a:t>
            </a:r>
          </a:p>
          <a:p>
            <a:endParaRPr lang="it-IT" sz="1100" dirty="0">
              <a:latin typeface="Consolas" panose="020B0609020204030204" pitchFamily="49" charset="0"/>
            </a:endParaRPr>
          </a:p>
          <a:p>
            <a:r>
              <a:rPr lang="it-IT" sz="1100" b="0" dirty="0">
                <a:effectLst/>
                <a:latin typeface="Consolas" panose="020B0609020204030204" pitchFamily="49" charset="0"/>
              </a:rPr>
              <a:t>Dal codice </a:t>
            </a:r>
            <a:r>
              <a:rPr lang="it-IT" sz="1100" b="0" dirty="0" err="1">
                <a:effectLst/>
                <a:latin typeface="Consolas" panose="020B0609020204030204" pitchFamily="49" charset="0"/>
              </a:rPr>
              <a:t>javascript</a:t>
            </a:r>
            <a:r>
              <a:rPr lang="it-IT" sz="1100" b="0" dirty="0">
                <a:effectLst/>
                <a:latin typeface="Consolas" panose="020B0609020204030204" pitchFamily="49" charset="0"/>
              </a:rPr>
              <a:t> vediamo come quando viene cliccata l’icona del dinosauro nella sezione generale, viene eseguita questa funzione che come prima cosa rimuove la classe </a:t>
            </a:r>
            <a:r>
              <a:rPr lang="it-IT" sz="1100" b="0" dirty="0" err="1">
                <a:effectLst/>
                <a:latin typeface="Consolas" panose="020B0609020204030204" pitchFamily="49" charset="0"/>
              </a:rPr>
              <a:t>unchecked</a:t>
            </a:r>
            <a:r>
              <a:rPr lang="it-IT" sz="1100" b="0" dirty="0">
                <a:effectLst/>
                <a:latin typeface="Consolas" panose="020B0609020204030204" pitchFamily="49" charset="0"/>
              </a:rPr>
              <a:t> dall’icona cliccata permettendo a questa di ripristinare il suo colore originale. Dall’icona si risale all’intero box in cui </a:t>
            </a:r>
            <a:r>
              <a:rPr lang="it-IT" sz="1100" b="0" dirty="0" err="1">
                <a:effectLst/>
                <a:latin typeface="Consolas" panose="020B0609020204030204" pitchFamily="49" charset="0"/>
              </a:rPr>
              <a:t>e’</a:t>
            </a:r>
            <a:r>
              <a:rPr lang="it-IT" sz="1100" b="0" dirty="0">
                <a:effectLst/>
                <a:latin typeface="Consolas" panose="020B0609020204030204" pitchFamily="49" charset="0"/>
              </a:rPr>
              <a:t> contenuto il film nella sezione generale. Tramite un array globale </a:t>
            </a:r>
            <a:r>
              <a:rPr lang="it-IT" sz="1100" b="0" dirty="0">
                <a:effectLst/>
                <a:latin typeface="Consolas" panose="020B0609020204030204" pitchFamily="49" charset="0"/>
                <a:sym typeface="Wingdings" panose="05000000000000000000" pitchFamily="2" charset="2"/>
              </a:rPr>
              <a:t> </a:t>
            </a:r>
            <a:r>
              <a:rPr lang="it-IT" sz="1100" b="0" dirty="0" err="1">
                <a:effectLst/>
                <a:latin typeface="Consolas" panose="020B0609020204030204" pitchFamily="49" charset="0"/>
                <a:sym typeface="Wingdings" panose="05000000000000000000" pitchFamily="2" charset="2"/>
              </a:rPr>
              <a:t>favourites</a:t>
            </a:r>
            <a:r>
              <a:rPr lang="it-IT" sz="1100" b="0" dirty="0">
                <a:effectLst/>
                <a:latin typeface="Consolas" panose="020B0609020204030204" pitchFamily="49" charset="0"/>
                <a:sym typeface="Wingdings" panose="05000000000000000000" pitchFamily="2" charset="2"/>
              </a:rPr>
              <a:t> = [], si controlla se questo contiene gia’ il titolo del film contenuto in quel box. Se la risposta </a:t>
            </a:r>
            <a:r>
              <a:rPr lang="it-IT" sz="1100" b="0" dirty="0" err="1">
                <a:effectLst/>
                <a:latin typeface="Consolas" panose="020B0609020204030204" pitchFamily="49" charset="0"/>
                <a:sym typeface="Wingdings" panose="05000000000000000000" pitchFamily="2" charset="2"/>
              </a:rPr>
              <a:t>e’</a:t>
            </a:r>
            <a:r>
              <a:rPr lang="it-IT" sz="1100" b="0" dirty="0">
                <a:effectLst/>
                <a:latin typeface="Consolas" panose="020B0609020204030204" pitchFamily="49" charset="0"/>
                <a:sym typeface="Wingdings" panose="05000000000000000000" pitchFamily="2" charset="2"/>
              </a:rPr>
              <a:t> negativa si intraprendono una serie di azioni. Prima di tutto si riempie il vettore con il titolo del film, poi viene controllato se </a:t>
            </a:r>
            <a:r>
              <a:rPr lang="it-IT" sz="1100" b="0" dirty="0" err="1">
                <a:effectLst/>
                <a:latin typeface="Consolas" panose="020B0609020204030204" pitchFamily="49" charset="0"/>
                <a:sym typeface="Wingdings" panose="05000000000000000000" pitchFamily="2" charset="2"/>
              </a:rPr>
              <a:t>e’</a:t>
            </a:r>
            <a:r>
              <a:rPr lang="it-IT" sz="1100" b="0" dirty="0">
                <a:effectLst/>
                <a:latin typeface="Consolas" panose="020B0609020204030204" pitchFamily="49" charset="0"/>
                <a:sym typeface="Wingdings" panose="05000000000000000000" pitchFamily="2" charset="2"/>
              </a:rPr>
              <a:t> il primo inserimento che si fa nell’array e se la risposta </a:t>
            </a:r>
            <a:r>
              <a:rPr lang="it-IT" sz="1100" b="0" dirty="0" err="1">
                <a:effectLst/>
                <a:latin typeface="Consolas" panose="020B0609020204030204" pitchFamily="49" charset="0"/>
                <a:sym typeface="Wingdings" panose="05000000000000000000" pitchFamily="2" charset="2"/>
              </a:rPr>
              <a:t>e’</a:t>
            </a:r>
            <a:r>
              <a:rPr lang="it-IT" sz="1100" b="0" dirty="0">
                <a:effectLst/>
                <a:latin typeface="Consolas" panose="020B0609020204030204" pitchFamily="49" charset="0"/>
                <a:sym typeface="Wingdings" panose="05000000000000000000" pitchFamily="2" charset="2"/>
              </a:rPr>
              <a:t> affermativa si rimuove la classe .</a:t>
            </a:r>
            <a:r>
              <a:rPr lang="it-IT" sz="1100" b="0" dirty="0" err="1">
                <a:effectLst/>
                <a:latin typeface="Consolas" panose="020B0609020204030204" pitchFamily="49" charset="0"/>
                <a:sym typeface="Wingdings" panose="05000000000000000000" pitchFamily="2" charset="2"/>
              </a:rPr>
              <a:t>hidden</a:t>
            </a:r>
            <a:r>
              <a:rPr lang="it-IT" sz="1100" b="0" dirty="0">
                <a:effectLst/>
                <a:latin typeface="Consolas" panose="020B0609020204030204" pitchFamily="49" charset="0"/>
                <a:sym typeface="Wingdings" panose="05000000000000000000" pitchFamily="2" charset="2"/>
              </a:rPr>
              <a:t> dalla sezione dei preferiti permettendo a questa cosi di essere visibile.</a:t>
            </a:r>
            <a:endParaRPr lang="it-IT" sz="1100" b="0" dirty="0">
              <a:effectLst/>
              <a:latin typeface="Consolas" panose="020B0609020204030204" pitchFamily="49" charset="0"/>
            </a:endParaRPr>
          </a:p>
          <a:p>
            <a:endParaRPr lang="it-IT" sz="1100" dirty="0"/>
          </a:p>
        </p:txBody>
      </p:sp>
    </p:spTree>
    <p:extLst>
      <p:ext uri="{BB962C8B-B14F-4D97-AF65-F5344CB8AC3E}">
        <p14:creationId xmlns:p14="http://schemas.microsoft.com/office/powerpoint/2010/main" val="2777750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7753</Words>
  <Application>Microsoft Office PowerPoint</Application>
  <PresentationFormat>Widescreen</PresentationFormat>
  <Paragraphs>648</Paragraphs>
  <Slides>22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22</vt:i4>
      </vt:variant>
    </vt:vector>
  </HeadingPairs>
  <TitlesOfParts>
    <vt:vector size="27" baseType="lpstr">
      <vt:lpstr>Arial</vt:lpstr>
      <vt:lpstr>Calibri</vt:lpstr>
      <vt:lpstr>Calibri Light</vt:lpstr>
      <vt:lpstr>Consolas</vt:lpstr>
      <vt:lpstr>Office Theme</vt:lpstr>
      <vt:lpstr>MHW2</vt:lpstr>
      <vt:lpstr>Descrizione del progetto</vt:lpstr>
      <vt:lpstr>Sezione generale, visualizza più dettagli/ meno dettagli</vt:lpstr>
      <vt:lpstr>Sezione generale, visualizza più dettagli/ meno dettagli</vt:lpstr>
      <vt:lpstr>Sezione generale, visualizza più dettagli/ meno dettagli</vt:lpstr>
      <vt:lpstr>Barra di ricerca</vt:lpstr>
      <vt:lpstr>Barra di ricerca</vt:lpstr>
      <vt:lpstr>Sezione preferiti</vt:lpstr>
      <vt:lpstr>Sezione preferiti</vt:lpstr>
      <vt:lpstr>Sezione preferiti</vt:lpstr>
      <vt:lpstr>Sezione preferiti</vt:lpstr>
      <vt:lpstr>CODICE JAVASCRIPT COMPLETO</vt:lpstr>
      <vt:lpstr>CODICE JAVASCRIPT COMPLETO</vt:lpstr>
      <vt:lpstr>CODICE JAVASCRIPT COMPLETO</vt:lpstr>
      <vt:lpstr>CODICE JAVASCRIPT COMPLETO</vt:lpstr>
      <vt:lpstr> Codice html  </vt:lpstr>
      <vt:lpstr> Codice html  </vt:lpstr>
      <vt:lpstr> Codice html / CSS  </vt:lpstr>
      <vt:lpstr> Codice CSS  NEL HTML DELLA PAGINA PER QUESTO MHW E’ PRESENTE ANCHE IL COLLEGAMENTO AL PRECEDENTE FILE .CSS, IL CODICE CSS QUI RIPORTATO E’ QUELLO NUOVO SCRITTO APPOSITAMENTE PER QUESTO PROGETTO.  </vt:lpstr>
      <vt:lpstr> Codice CSS  </vt:lpstr>
      <vt:lpstr> Codice CSS  </vt:lpstr>
      <vt:lpstr>File contents.js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matteo pillitteri</cp:lastModifiedBy>
  <cp:revision>2</cp:revision>
  <dcterms:created xsi:type="dcterms:W3CDTF">2021-03-24T16:57:46Z</dcterms:created>
  <dcterms:modified xsi:type="dcterms:W3CDTF">2021-04-12T10:44:59Z</dcterms:modified>
</cp:coreProperties>
</file>