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6" r:id="rId6"/>
    <p:sldId id="267" r:id="rId7"/>
    <p:sldId id="268" r:id="rId8"/>
    <p:sldId id="269" r:id="rId9"/>
    <p:sldId id="270"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omdbapi.com/?apikey=%5byourkey%5d&am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omdbapi.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moviedb.org/t/p/original" TargetMode="External"/><Relationship Id="rId2" Type="http://schemas.openxmlformats.org/officeDocument/2006/relationships/hyperlink" Target="https://api.themoviedb.org/3/movie/upcoming?api_key=%3c%3capi_key%3e%3e&amp;language=en-U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Matteo Pietro Pillitteri</a:t>
            </a:r>
          </a:p>
          <a:p>
            <a:pPr algn="l"/>
            <a:r>
              <a:rPr lang="it-IT" dirty="0">
                <a:solidFill>
                  <a:srgbClr val="FFFFFF"/>
                </a:solidFill>
              </a:rPr>
              <a:t>O46002173</a:t>
            </a:r>
          </a:p>
          <a:p>
            <a:pPr algn="l"/>
            <a:r>
              <a:rPr lang="it-IT" dirty="0">
                <a:solidFill>
                  <a:srgbClr val="FFFFFF"/>
                </a:solidFill>
              </a:rPr>
              <a:t>26/04/2021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lvl="1"/>
            <a:r>
              <a:rPr lang="it-IT" sz="2000" dirty="0"/>
              <a:t>In questo mini </a:t>
            </a:r>
            <a:r>
              <a:rPr lang="it-IT" sz="2000" dirty="0" err="1"/>
              <a:t>homework</a:t>
            </a:r>
            <a:r>
              <a:rPr lang="it-IT" sz="2000" dirty="0"/>
              <a:t> ho integrato 3 API REST, due di queste con autenticazione con API key e una con autenticazione </a:t>
            </a:r>
            <a:r>
              <a:rPr lang="it-IT" sz="2000" dirty="0" err="1"/>
              <a:t>Oauth</a:t>
            </a:r>
            <a:r>
              <a:rPr lang="it-IT" sz="2000" dirty="0"/>
              <a:t> 2.0.</a:t>
            </a:r>
          </a:p>
          <a:p>
            <a:pPr lvl="1"/>
            <a:r>
              <a:rPr lang="it-IT" sz="2000" dirty="0"/>
              <a:t>Le API:</a:t>
            </a:r>
          </a:p>
          <a:p>
            <a:pPr lvl="1">
              <a:buFontTx/>
              <a:buChar char="-"/>
            </a:pPr>
            <a:r>
              <a:rPr lang="it-IT" sz="2000" dirty="0"/>
              <a:t>The Open Movie Database </a:t>
            </a:r>
            <a:r>
              <a:rPr lang="it-IT" sz="2000" dirty="0">
                <a:sym typeface="Wingdings" panose="05000000000000000000" pitchFamily="2" charset="2"/>
              </a:rPr>
              <a:t> </a:t>
            </a:r>
            <a:r>
              <a:rPr lang="it-IT" sz="2000" dirty="0" err="1">
                <a:sym typeface="Wingdings" panose="05000000000000000000" pitchFamily="2" charset="2"/>
              </a:rPr>
              <a:t>OMDb</a:t>
            </a:r>
            <a:r>
              <a:rPr lang="it-IT" sz="2000" dirty="0">
                <a:sym typeface="Wingdings" panose="05000000000000000000" pitchFamily="2" charset="2"/>
              </a:rPr>
              <a:t> API</a:t>
            </a:r>
          </a:p>
          <a:p>
            <a:pPr lvl="1">
              <a:buFontTx/>
              <a:buChar char="-"/>
            </a:pPr>
            <a:r>
              <a:rPr lang="it-IT" sz="2000" dirty="0">
                <a:sym typeface="Wingdings" panose="05000000000000000000" pitchFamily="2" charset="2"/>
              </a:rPr>
              <a:t>The Movie Database  TMDB API</a:t>
            </a:r>
          </a:p>
          <a:p>
            <a:pPr lvl="1">
              <a:buFontTx/>
              <a:buChar char="-"/>
            </a:pPr>
            <a:r>
              <a:rPr lang="it-IT" sz="2000" dirty="0">
                <a:sym typeface="Wingdings" panose="05000000000000000000" pitchFamily="2" charset="2"/>
              </a:rPr>
              <a:t>Spotify </a:t>
            </a:r>
            <a:endParaRPr lang="it-IT" sz="2000" dirty="0"/>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The Open Movie Database.</a:t>
            </a:r>
            <a:br>
              <a:rPr lang="it-IT" sz="4000" dirty="0">
                <a:solidFill>
                  <a:srgbClr val="FFFFFF"/>
                </a:solidFill>
              </a:rPr>
            </a:br>
            <a:r>
              <a:rPr lang="it-IT" sz="4000" dirty="0" err="1">
                <a:solidFill>
                  <a:srgbClr val="FFFFFF"/>
                </a:solidFill>
              </a:rPr>
              <a:t>OMDb</a:t>
            </a:r>
            <a:r>
              <a:rPr lang="it-IT" sz="4000" dirty="0">
                <a:solidFill>
                  <a:srgbClr val="FFFFFF"/>
                </a:solidFill>
              </a:rPr>
              <a:t> API</a:t>
            </a:r>
          </a:p>
        </p:txBody>
      </p:sp>
      <p:pic>
        <p:nvPicPr>
          <p:cNvPr id="6" name="Immagine 5" descr="Immagine che contiene testo, screenshot, monitor, elettronico&#10;&#10;Descrizione generata automaticamente">
            <a:extLst>
              <a:ext uri="{FF2B5EF4-FFF2-40B4-BE49-F238E27FC236}">
                <a16:creationId xmlns:a16="http://schemas.microsoft.com/office/drawing/2014/main" id="{6B329E74-D607-47AA-B313-B6016715AE30}"/>
              </a:ext>
            </a:extLst>
          </p:cNvPr>
          <p:cNvPicPr>
            <a:picLocks noChangeAspect="1"/>
          </p:cNvPicPr>
          <p:nvPr/>
        </p:nvPicPr>
        <p:blipFill rotWithShape="1">
          <a:blip r:embed="rId2">
            <a:extLst>
              <a:ext uri="{28A0092B-C50C-407E-A947-70E740481C1C}">
                <a14:useLocalDpi xmlns:a14="http://schemas.microsoft.com/office/drawing/2010/main" val="0"/>
              </a:ext>
            </a:extLst>
          </a:blip>
          <a:srcRect l="26027" t="32479" r="46312" b="-6583"/>
          <a:stretch/>
        </p:blipFill>
        <p:spPr>
          <a:xfrm>
            <a:off x="3995649" y="410813"/>
            <a:ext cx="3784951" cy="6583324"/>
          </a:xfrm>
          <a:prstGeom prst="rect">
            <a:avLst/>
          </a:prstGeom>
        </p:spPr>
      </p:pic>
      <p:sp>
        <p:nvSpPr>
          <p:cNvPr id="7" name="CasellaDiTesto 6">
            <a:extLst>
              <a:ext uri="{FF2B5EF4-FFF2-40B4-BE49-F238E27FC236}">
                <a16:creationId xmlns:a16="http://schemas.microsoft.com/office/drawing/2014/main" id="{FC9B726E-9648-48AE-9ECB-79AC0CA249F4}"/>
              </a:ext>
            </a:extLst>
          </p:cNvPr>
          <p:cNvSpPr txBox="1"/>
          <p:nvPr/>
        </p:nvSpPr>
        <p:spPr>
          <a:xfrm>
            <a:off x="7780600" y="-10142"/>
            <a:ext cx="4407585" cy="7140416"/>
          </a:xfrm>
          <a:prstGeom prst="rect">
            <a:avLst/>
          </a:prstGeom>
          <a:noFill/>
        </p:spPr>
        <p:txBody>
          <a:bodyPr wrap="square" rtlCol="0">
            <a:spAutoFit/>
          </a:bodyPr>
          <a:lstStyle/>
          <a:p>
            <a:r>
              <a:rPr lang="it-IT" sz="1500" dirty="0"/>
              <a:t>Tramite le </a:t>
            </a:r>
            <a:r>
              <a:rPr lang="it-IT" sz="1500" dirty="0" err="1"/>
              <a:t>OMDb</a:t>
            </a:r>
            <a:r>
              <a:rPr lang="it-IT" sz="1500" dirty="0"/>
              <a:t> API, per ogni film disponibile nel mese corrente nelle sale della catena dei cinema, è stato possibile integrare ulteriori informazioni visualizzando piu’ dettagli:</a:t>
            </a:r>
          </a:p>
          <a:p>
            <a:pPr marL="285750" indent="-285750">
              <a:buFontTx/>
              <a:buChar char="-"/>
            </a:pPr>
            <a:r>
              <a:rPr lang="it-IT" sz="1500" dirty="0"/>
              <a:t>Country</a:t>
            </a:r>
          </a:p>
          <a:p>
            <a:pPr marL="285750" indent="-285750">
              <a:buFontTx/>
              <a:buChar char="-"/>
            </a:pPr>
            <a:r>
              <a:rPr lang="it-IT" sz="1500" dirty="0" err="1"/>
              <a:t>Genre</a:t>
            </a:r>
            <a:endParaRPr lang="it-IT" sz="1500" dirty="0"/>
          </a:p>
          <a:p>
            <a:pPr marL="285750" indent="-285750">
              <a:buFontTx/>
              <a:buChar char="-"/>
            </a:pPr>
            <a:r>
              <a:rPr lang="it-IT" sz="1500" dirty="0"/>
              <a:t>Time</a:t>
            </a:r>
          </a:p>
          <a:p>
            <a:pPr marL="285750" indent="-285750">
              <a:buFontTx/>
              <a:buChar char="-"/>
            </a:pPr>
            <a:endParaRPr lang="it-IT" sz="1500" dirty="0"/>
          </a:p>
          <a:p>
            <a:r>
              <a:rPr lang="it-IT" sz="1500" dirty="0"/>
              <a:t>Dopo essermi registrato e ottenuto la mia API key  ho potuto costruire le richieste per le informazioni di mio interesse.  Tutte le richieste vengono effettuate a: </a:t>
            </a:r>
            <a:r>
              <a:rPr lang="it-IT" sz="1500" b="0" dirty="0">
                <a:effectLst/>
                <a:latin typeface="Calibri" panose="020F0502020204030204" pitchFamily="34" charset="0"/>
                <a:cs typeface="Calibri" panose="020F0502020204030204" pitchFamily="34" charset="0"/>
                <a:hlinkClick r:id="rId3"/>
              </a:rPr>
              <a:t>http://www.omdbapi.com/?</a:t>
            </a:r>
            <a:r>
              <a:rPr lang="it-IT" sz="1500" b="0" dirty="0" err="1">
                <a:effectLst/>
                <a:latin typeface="Calibri" panose="020F0502020204030204" pitchFamily="34" charset="0"/>
                <a:cs typeface="Calibri" panose="020F0502020204030204" pitchFamily="34" charset="0"/>
                <a:hlinkClick r:id="rId3"/>
              </a:rPr>
              <a:t>apikey</a:t>
            </a:r>
            <a:r>
              <a:rPr lang="it-IT" sz="1500" b="0" dirty="0">
                <a:effectLst/>
                <a:latin typeface="Calibri" panose="020F0502020204030204" pitchFamily="34" charset="0"/>
                <a:cs typeface="Calibri" panose="020F0502020204030204" pitchFamily="34" charset="0"/>
                <a:hlinkClick r:id="rId3"/>
              </a:rPr>
              <a:t>=[</a:t>
            </a:r>
            <a:r>
              <a:rPr lang="it-IT" sz="1500" b="0" dirty="0" err="1">
                <a:effectLst/>
                <a:latin typeface="Calibri" panose="020F0502020204030204" pitchFamily="34" charset="0"/>
                <a:cs typeface="Calibri" panose="020F0502020204030204" pitchFamily="34" charset="0"/>
                <a:hlinkClick r:id="rId3"/>
              </a:rPr>
              <a:t>yourkey</a:t>
            </a:r>
            <a:r>
              <a:rPr lang="it-IT" sz="1500" b="0" dirty="0">
                <a:effectLst/>
                <a:latin typeface="Calibri" panose="020F0502020204030204" pitchFamily="34" charset="0"/>
                <a:cs typeface="Calibri" panose="020F0502020204030204" pitchFamily="34" charset="0"/>
                <a:hlinkClick r:id="rId3"/>
              </a:rPr>
              <a:t>]&amp;</a:t>
            </a:r>
            <a:endParaRPr lang="it-IT" sz="1500" dirty="0">
              <a:latin typeface="Calibri" panose="020F0502020204030204" pitchFamily="34" charset="0"/>
              <a:cs typeface="Calibri" panose="020F0502020204030204" pitchFamily="34" charset="0"/>
            </a:endParaRPr>
          </a:p>
          <a:p>
            <a:r>
              <a:rPr lang="it-IT" sz="1500" b="0" dirty="0">
                <a:effectLst/>
                <a:latin typeface="Calibri" panose="020F0502020204030204" pitchFamily="34" charset="0"/>
                <a:cs typeface="Calibri" panose="020F0502020204030204" pitchFamily="34" charset="0"/>
              </a:rPr>
              <a:t>A seguire si elencano una serie di parametri separati da ‘&amp;’,  ad esempio:</a:t>
            </a:r>
          </a:p>
          <a:p>
            <a:pPr marL="285750" indent="-285750">
              <a:buFontTx/>
              <a:buChar char="-"/>
            </a:pPr>
            <a:r>
              <a:rPr lang="it-IT" sz="1500" dirty="0">
                <a:latin typeface="Calibri" panose="020F0502020204030204" pitchFamily="34" charset="0"/>
                <a:cs typeface="Calibri" panose="020F0502020204030204" pitchFamily="34" charset="0"/>
              </a:rPr>
              <a:t>t </a:t>
            </a:r>
            <a:r>
              <a:rPr lang="it-IT" sz="1500" dirty="0">
                <a:latin typeface="Calibri" panose="020F0502020204030204" pitchFamily="34" charset="0"/>
                <a:cs typeface="Calibri" panose="020F0502020204030204" pitchFamily="34" charset="0"/>
                <a:sym typeface="Wingdings" panose="05000000000000000000" pitchFamily="2" charset="2"/>
              </a:rPr>
              <a:t> per cercare il titolo di un film</a:t>
            </a:r>
          </a:p>
          <a:p>
            <a:pPr marL="285750" indent="-285750">
              <a:buFontTx/>
              <a:buChar char="-"/>
            </a:pPr>
            <a:r>
              <a:rPr lang="it-IT" sz="1500" dirty="0">
                <a:latin typeface="Calibri" panose="020F0502020204030204" pitchFamily="34" charset="0"/>
                <a:cs typeface="Calibri" panose="020F0502020204030204" pitchFamily="34" charset="0"/>
                <a:sym typeface="Wingdings" panose="05000000000000000000" pitchFamily="2" charset="2"/>
              </a:rPr>
              <a:t>y  per l’anno di pubblicazione</a:t>
            </a:r>
          </a:p>
          <a:p>
            <a:pPr marL="285750" indent="-285750">
              <a:buFontTx/>
              <a:buChar char="-"/>
            </a:pPr>
            <a:r>
              <a:rPr lang="it-IT" sz="1500" dirty="0" err="1">
                <a:latin typeface="Calibri" panose="020F0502020204030204" pitchFamily="34" charset="0"/>
                <a:cs typeface="Calibri" panose="020F0502020204030204" pitchFamily="34" charset="0"/>
                <a:sym typeface="Wingdings" panose="05000000000000000000" pitchFamily="2" charset="2"/>
              </a:rPr>
              <a:t>t</a:t>
            </a:r>
            <a:r>
              <a:rPr lang="it-IT" sz="1500" b="0" dirty="0" err="1">
                <a:effectLst/>
                <a:latin typeface="Calibri" panose="020F0502020204030204" pitchFamily="34" charset="0"/>
                <a:cs typeface="Calibri" panose="020F0502020204030204" pitchFamily="34" charset="0"/>
                <a:sym typeface="Wingdings" panose="05000000000000000000" pitchFamily="2" charset="2"/>
              </a:rPr>
              <a:t>ype</a:t>
            </a:r>
            <a:r>
              <a:rPr lang="it-IT" sz="1500" dirty="0">
                <a:latin typeface="Calibri" panose="020F0502020204030204" pitchFamily="34" charset="0"/>
                <a:cs typeface="Calibri" panose="020F0502020204030204" pitchFamily="34" charset="0"/>
                <a:sym typeface="Wingdings" panose="05000000000000000000" pitchFamily="2" charset="2"/>
              </a:rPr>
              <a:t>  per il tipo di risultati da filtrare</a:t>
            </a:r>
            <a:endParaRPr lang="it-IT" sz="1500" b="0" dirty="0">
              <a:effectLst/>
              <a:latin typeface="Calibri" panose="020F0502020204030204" pitchFamily="34" charset="0"/>
              <a:cs typeface="Calibri" panose="020F0502020204030204" pitchFamily="34" charset="0"/>
            </a:endParaRPr>
          </a:p>
          <a:p>
            <a:endParaRPr lang="it-IT" sz="1500" dirty="0"/>
          </a:p>
          <a:p>
            <a:r>
              <a:rPr lang="it-IT" sz="1500" dirty="0"/>
              <a:t>Per la documentazione completa: </a:t>
            </a:r>
          </a:p>
          <a:p>
            <a:r>
              <a:rPr lang="it-IT" sz="1500" dirty="0">
                <a:hlinkClick r:id="rId4"/>
              </a:rPr>
              <a:t>http://www.omdbapi.com/</a:t>
            </a:r>
            <a:endParaRPr lang="it-IT" sz="1500" dirty="0"/>
          </a:p>
          <a:p>
            <a:endParaRPr lang="it-IT" sz="1500" dirty="0"/>
          </a:p>
          <a:p>
            <a:r>
              <a:rPr lang="it-IT" sz="1500" dirty="0"/>
              <a:t>Scorrendo tutti i titoli dei film, ho effettuato le varie richieste: </a:t>
            </a:r>
          </a:p>
          <a:p>
            <a:endParaRPr lang="it-IT" sz="1000" dirty="0"/>
          </a:p>
          <a:p>
            <a:r>
              <a:rPr lang="it-IT" sz="1000" b="0" dirty="0">
                <a:effectLst/>
                <a:latin typeface="Consolas" panose="020B0609020204030204" pitchFamily="49" charset="0"/>
              </a:rPr>
              <a:t>for(</a:t>
            </a:r>
            <a:r>
              <a:rPr lang="it-IT" sz="1000" b="0" dirty="0" err="1">
                <a:effectLst/>
                <a:latin typeface="Consolas" panose="020B0609020204030204" pitchFamily="49" charset="0"/>
              </a:rPr>
              <a:t>let</a:t>
            </a:r>
            <a:r>
              <a:rPr lang="it-IT" sz="1000" b="0" dirty="0">
                <a:effectLst/>
                <a:latin typeface="Consolas" panose="020B0609020204030204" pitchFamily="49" charset="0"/>
              </a:rPr>
              <a:t> i = 0; i&lt;</a:t>
            </a:r>
            <a:r>
              <a:rPr lang="it-IT" sz="1000" b="0" dirty="0" err="1">
                <a:effectLst/>
                <a:latin typeface="Consolas" panose="020B0609020204030204" pitchFamily="49" charset="0"/>
              </a:rPr>
              <a:t>titoli.length</a:t>
            </a:r>
            <a:r>
              <a:rPr lang="it-IT" sz="1000" b="0" dirty="0">
                <a:effectLst/>
                <a:latin typeface="Consolas" panose="020B0609020204030204" pitchFamily="49" charset="0"/>
              </a:rPr>
              <a:t>; i++){</a:t>
            </a:r>
          </a:p>
          <a:p>
            <a:r>
              <a:rPr lang="it-IT" sz="1000" b="0" dirty="0">
                <a:effectLst/>
                <a:latin typeface="Consolas" panose="020B0609020204030204" pitchFamily="49" charset="0"/>
              </a:rPr>
              <a:t>    </a:t>
            </a:r>
            <a:r>
              <a:rPr lang="it-IT" sz="1000" b="0" i="1" dirty="0">
                <a:effectLst/>
                <a:latin typeface="Consolas" panose="020B0609020204030204" pitchFamily="49" charset="0"/>
              </a:rPr>
              <a:t>// definisco la richiesta per l'API</a:t>
            </a:r>
            <a:endParaRPr lang="it-IT" sz="1000" b="0" dirty="0">
              <a:effectLst/>
              <a:latin typeface="Consolas" panose="020B0609020204030204" pitchFamily="49" charset="0"/>
            </a:endParaRPr>
          </a:p>
          <a:p>
            <a:r>
              <a:rPr lang="it-IT" sz="1000" b="0" dirty="0">
                <a:effectLst/>
                <a:latin typeface="Consolas" panose="020B0609020204030204" pitchFamily="49" charset="0"/>
              </a:rPr>
              <a:t>    </a:t>
            </a:r>
            <a:r>
              <a:rPr lang="it-IT" sz="1000" b="0" dirty="0" err="1">
                <a:effectLst/>
                <a:latin typeface="Consolas" panose="020B0609020204030204" pitchFamily="49" charset="0"/>
              </a:rPr>
              <a:t>let</a:t>
            </a:r>
            <a:r>
              <a:rPr lang="it-IT" sz="1000" b="0" dirty="0">
                <a:effectLst/>
                <a:latin typeface="Consolas" panose="020B0609020204030204" pitchFamily="49" charset="0"/>
              </a:rPr>
              <a:t>  </a:t>
            </a:r>
            <a:r>
              <a:rPr lang="it-IT" sz="1000" b="0" dirty="0" err="1">
                <a:effectLst/>
                <a:latin typeface="Consolas" panose="020B0609020204030204" pitchFamily="49" charset="0"/>
              </a:rPr>
              <a:t>url</a:t>
            </a:r>
            <a:r>
              <a:rPr lang="it-IT" sz="1000" b="0" dirty="0">
                <a:effectLst/>
                <a:latin typeface="Consolas" panose="020B0609020204030204" pitchFamily="49" charset="0"/>
              </a:rPr>
              <a:t> = </a:t>
            </a:r>
            <a:r>
              <a:rPr lang="it-IT" sz="1000" b="0" dirty="0" err="1">
                <a:effectLst/>
                <a:latin typeface="Consolas" panose="020B0609020204030204" pitchFamily="49" charset="0"/>
              </a:rPr>
              <a:t>endPointOMDb</a:t>
            </a:r>
            <a:r>
              <a:rPr lang="it-IT" sz="1000" b="0" dirty="0">
                <a:effectLst/>
                <a:latin typeface="Consolas" panose="020B0609020204030204" pitchFamily="49" charset="0"/>
              </a:rPr>
              <a:t> + "?</a:t>
            </a:r>
            <a:r>
              <a:rPr lang="it-IT" sz="1000" b="0" dirty="0" err="1">
                <a:effectLst/>
                <a:latin typeface="Consolas" panose="020B0609020204030204" pitchFamily="49" charset="0"/>
              </a:rPr>
              <a:t>apikey</a:t>
            </a:r>
            <a:r>
              <a:rPr lang="it-IT" sz="1000" b="0" dirty="0">
                <a:effectLst/>
                <a:latin typeface="Consolas" panose="020B0609020204030204" pitchFamily="49" charset="0"/>
              </a:rPr>
              <a:t>=" + </a:t>
            </a:r>
            <a:r>
              <a:rPr lang="it-IT" sz="1000" b="0" dirty="0" err="1">
                <a:effectLst/>
                <a:latin typeface="Consolas" panose="020B0609020204030204" pitchFamily="49" charset="0"/>
              </a:rPr>
              <a:t>OMDb_key</a:t>
            </a:r>
            <a:r>
              <a:rPr lang="it-IT" sz="1000" b="0" dirty="0">
                <a:effectLst/>
                <a:latin typeface="Consolas" panose="020B0609020204030204" pitchFamily="49" charset="0"/>
              </a:rPr>
              <a:t> + '&amp;t=' + titoli[i];</a:t>
            </a:r>
          </a:p>
          <a:p>
            <a:r>
              <a:rPr lang="it-IT" sz="1000" b="0" dirty="0">
                <a:effectLst/>
                <a:latin typeface="Consolas" panose="020B0609020204030204" pitchFamily="49" charset="0"/>
              </a:rPr>
              <a:t>    fetch(</a:t>
            </a:r>
            <a:r>
              <a:rPr lang="it-IT" sz="1000" b="0" dirty="0" err="1">
                <a:effectLst/>
                <a:latin typeface="Consolas" panose="020B0609020204030204" pitchFamily="49" charset="0"/>
              </a:rPr>
              <a:t>url</a:t>
            </a:r>
            <a:r>
              <a:rPr lang="it-IT" sz="1000" b="0" dirty="0">
                <a:effectLst/>
                <a:latin typeface="Consolas" panose="020B0609020204030204" pitchFamily="49" charset="0"/>
              </a:rPr>
              <a:t>).</a:t>
            </a:r>
            <a:r>
              <a:rPr lang="it-IT" sz="1000" b="0" dirty="0" err="1">
                <a:effectLst/>
                <a:latin typeface="Consolas" panose="020B0609020204030204" pitchFamily="49" charset="0"/>
              </a:rPr>
              <a:t>then</a:t>
            </a:r>
            <a:r>
              <a:rPr lang="it-IT" sz="1000" b="0" dirty="0">
                <a:effectLst/>
                <a:latin typeface="Consolas" panose="020B0609020204030204" pitchFamily="49" charset="0"/>
              </a:rPr>
              <a:t>(</a:t>
            </a:r>
            <a:r>
              <a:rPr lang="it-IT" sz="1000" b="0" dirty="0" err="1">
                <a:effectLst/>
                <a:latin typeface="Consolas" panose="020B0609020204030204" pitchFamily="49" charset="0"/>
              </a:rPr>
              <a:t>onResponse</a:t>
            </a:r>
            <a:r>
              <a:rPr lang="it-IT" sz="1000" b="0" dirty="0">
                <a:effectLst/>
                <a:latin typeface="Consolas" panose="020B0609020204030204" pitchFamily="49" charset="0"/>
              </a:rPr>
              <a:t>).</a:t>
            </a:r>
            <a:r>
              <a:rPr lang="it-IT" sz="1000" b="0" dirty="0" err="1">
                <a:effectLst/>
                <a:latin typeface="Consolas" panose="020B0609020204030204" pitchFamily="49" charset="0"/>
              </a:rPr>
              <a:t>then</a:t>
            </a:r>
            <a:r>
              <a:rPr lang="it-IT" sz="1000" b="0" dirty="0">
                <a:effectLst/>
                <a:latin typeface="Consolas" panose="020B0609020204030204" pitchFamily="49" charset="0"/>
              </a:rPr>
              <a:t>(</a:t>
            </a:r>
            <a:r>
              <a:rPr lang="it-IT" sz="1000" b="0" dirty="0" err="1">
                <a:effectLst/>
                <a:latin typeface="Consolas" panose="020B0609020204030204" pitchFamily="49" charset="0"/>
              </a:rPr>
              <a:t>onJson</a:t>
            </a:r>
            <a:r>
              <a:rPr lang="it-IT" sz="1000" b="0" dirty="0">
                <a:effectLst/>
                <a:latin typeface="Consolas" panose="020B0609020204030204" pitchFamily="49" charset="0"/>
              </a:rPr>
              <a:t>);</a:t>
            </a:r>
          </a:p>
          <a:p>
            <a:r>
              <a:rPr lang="it-IT" sz="1000" b="0" dirty="0">
                <a:effectLst/>
                <a:latin typeface="Consolas" panose="020B0609020204030204" pitchFamily="49" charset="0"/>
              </a:rPr>
              <a:t>    </a:t>
            </a:r>
          </a:p>
          <a:p>
            <a:r>
              <a:rPr lang="it-IT" sz="1000" b="0" dirty="0">
                <a:effectLst/>
                <a:latin typeface="Consolas" panose="020B0609020204030204" pitchFamily="49" charset="0"/>
              </a:rPr>
              <a:t>}</a:t>
            </a:r>
          </a:p>
          <a:p>
            <a:endParaRPr lang="it-IT" dirty="0"/>
          </a:p>
        </p:txBody>
      </p:sp>
    </p:spTree>
    <p:extLst>
      <p:ext uri="{BB962C8B-B14F-4D97-AF65-F5344CB8AC3E}">
        <p14:creationId xmlns:p14="http://schemas.microsoft.com/office/powerpoint/2010/main" val="331308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screenshot, monitor, schermo&#10;&#10;Descrizione generata automaticamente">
            <a:extLst>
              <a:ext uri="{FF2B5EF4-FFF2-40B4-BE49-F238E27FC236}">
                <a16:creationId xmlns:a16="http://schemas.microsoft.com/office/drawing/2014/main" id="{5DEB85B4-5110-46D7-A320-A312D24A427C}"/>
              </a:ext>
            </a:extLst>
          </p:cNvPr>
          <p:cNvPicPr>
            <a:picLocks noChangeAspect="1"/>
          </p:cNvPicPr>
          <p:nvPr/>
        </p:nvPicPr>
        <p:blipFill rotWithShape="1">
          <a:blip r:embed="rId2">
            <a:extLst>
              <a:ext uri="{28A0092B-C50C-407E-A947-70E740481C1C}">
                <a14:useLocalDpi xmlns:a14="http://schemas.microsoft.com/office/drawing/2010/main" val="0"/>
              </a:ext>
            </a:extLst>
          </a:blip>
          <a:srcRect l="52157" t="17252" r="5548" b="30700"/>
          <a:stretch/>
        </p:blipFill>
        <p:spPr>
          <a:xfrm>
            <a:off x="11438" y="1508889"/>
            <a:ext cx="4022950" cy="5338973"/>
          </a:xfrm>
          <a:prstGeom prst="rect">
            <a:avLst/>
          </a:prstGeom>
        </p:spPr>
      </p:pic>
      <p:sp>
        <p:nvSpPr>
          <p:cNvPr id="9" name="CasellaDiTesto 8">
            <a:extLst>
              <a:ext uri="{FF2B5EF4-FFF2-40B4-BE49-F238E27FC236}">
                <a16:creationId xmlns:a16="http://schemas.microsoft.com/office/drawing/2014/main" id="{7B9BCF82-6260-442E-B658-25FB4BC71E52}"/>
              </a:ext>
            </a:extLst>
          </p:cNvPr>
          <p:cNvSpPr txBox="1"/>
          <p:nvPr/>
        </p:nvSpPr>
        <p:spPr>
          <a:xfrm>
            <a:off x="3967677" y="1513577"/>
            <a:ext cx="8151126" cy="4862870"/>
          </a:xfrm>
          <a:prstGeom prst="rect">
            <a:avLst/>
          </a:prstGeom>
          <a:noFill/>
        </p:spPr>
        <p:txBody>
          <a:bodyPr wrap="square" rtlCol="0">
            <a:spAutoFit/>
          </a:bodyPr>
          <a:lstStyle/>
          <a:p>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bloccoDeiFilm</a:t>
            </a:r>
            <a:r>
              <a:rPr lang="it-IT" sz="1000" b="0" dirty="0">
                <a:effectLst/>
                <a:latin typeface="Consolas" panose="020B0609020204030204" pitchFamily="49" charset="0"/>
              </a:rPr>
              <a:t> = </a:t>
            </a:r>
            <a:r>
              <a:rPr lang="it-IT" sz="1000" b="0" dirty="0" err="1">
                <a:effectLst/>
                <a:latin typeface="Consolas" panose="020B0609020204030204" pitchFamily="49" charset="0"/>
              </a:rPr>
              <a:t>document.querySelector</a:t>
            </a:r>
            <a:r>
              <a:rPr lang="it-IT" sz="1000" b="0" dirty="0">
                <a:effectLst/>
                <a:latin typeface="Consolas" panose="020B0609020204030204" pitchFamily="49" charset="0"/>
              </a:rPr>
              <a:t>('#</a:t>
            </a:r>
            <a:r>
              <a:rPr lang="it-IT" sz="1000" b="0" dirty="0" err="1">
                <a:effectLst/>
                <a:latin typeface="Consolas" panose="020B0609020204030204" pitchFamily="49" charset="0"/>
              </a:rPr>
              <a:t>mainblock</a:t>
            </a:r>
            <a:r>
              <a:rPr lang="it-IT" sz="1000" b="0" dirty="0">
                <a:effectLst/>
                <a:latin typeface="Consolas" panose="020B0609020204030204" pitchFamily="49" charset="0"/>
              </a:rPr>
              <a:t>');</a:t>
            </a:r>
          </a:p>
          <a:p>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films</a:t>
            </a:r>
            <a:r>
              <a:rPr lang="it-IT" sz="1000" b="0" dirty="0">
                <a:effectLst/>
                <a:latin typeface="Consolas" panose="020B0609020204030204" pitchFamily="49" charset="0"/>
              </a:rPr>
              <a:t> = </a:t>
            </a:r>
            <a:r>
              <a:rPr lang="it-IT" sz="1000" b="0" dirty="0" err="1">
                <a:effectLst/>
                <a:latin typeface="Consolas" panose="020B0609020204030204" pitchFamily="49" charset="0"/>
              </a:rPr>
              <a:t>bloccoDeiFilm.querySelectorAll</a:t>
            </a:r>
            <a:r>
              <a:rPr lang="it-IT" sz="1000" b="0" dirty="0">
                <a:effectLst/>
                <a:latin typeface="Consolas" panose="020B0609020204030204" pitchFamily="49" charset="0"/>
              </a:rPr>
              <a:t>('.</a:t>
            </a:r>
            <a:r>
              <a:rPr lang="it-IT" sz="1000" b="0" dirty="0" err="1">
                <a:effectLst/>
                <a:latin typeface="Consolas" panose="020B0609020204030204" pitchFamily="49" charset="0"/>
              </a:rPr>
              <a:t>filminsection</a:t>
            </a:r>
            <a:r>
              <a:rPr lang="it-IT" sz="1000" b="0" dirty="0">
                <a:effectLst/>
                <a:latin typeface="Consolas" panose="020B0609020204030204" pitchFamily="49" charset="0"/>
              </a:rPr>
              <a:t>');</a:t>
            </a:r>
          </a:p>
          <a:p>
            <a:endParaRPr lang="it-IT" sz="1000" dirty="0">
              <a:latin typeface="Consolas" panose="020B0609020204030204" pitchFamily="49" charset="0"/>
            </a:endParaRPr>
          </a:p>
          <a:p>
            <a:r>
              <a:rPr lang="it-IT" sz="1000" b="0" dirty="0">
                <a:effectLst/>
                <a:latin typeface="Consolas" panose="020B0609020204030204" pitchFamily="49" charset="0"/>
              </a:rPr>
              <a:t>// dopo aver effettuato il fetch</a:t>
            </a:r>
          </a:p>
          <a:p>
            <a:r>
              <a:rPr lang="it-IT" sz="1000" dirty="0">
                <a:latin typeface="Consolas" panose="020B0609020204030204" pitchFamily="49" charset="0"/>
              </a:rPr>
              <a:t>// </a:t>
            </a:r>
            <a:r>
              <a:rPr lang="it-IT" sz="1000" dirty="0" err="1">
                <a:latin typeface="Consolas" panose="020B0609020204030204" pitchFamily="49" charset="0"/>
              </a:rPr>
              <a:t>response</a:t>
            </a:r>
            <a:r>
              <a:rPr lang="it-IT" sz="1000" dirty="0">
                <a:latin typeface="Consolas" panose="020B0609020204030204" pitchFamily="49" charset="0"/>
              </a:rPr>
              <a:t> </a:t>
            </a:r>
            <a:r>
              <a:rPr lang="it-IT" sz="1000" dirty="0" err="1">
                <a:latin typeface="Consolas" panose="020B0609020204030204" pitchFamily="49" charset="0"/>
              </a:rPr>
              <a:t>e’</a:t>
            </a:r>
            <a:r>
              <a:rPr lang="it-IT" sz="1000" dirty="0">
                <a:latin typeface="Consolas" panose="020B0609020204030204" pitchFamily="49" charset="0"/>
              </a:rPr>
              <a:t> la risposta a una richiesta</a:t>
            </a:r>
            <a:endParaRPr lang="it-IT" sz="1000" b="0" dirty="0">
              <a:effectLst/>
              <a:latin typeface="Consolas" panose="020B0609020204030204" pitchFamily="49" charset="0"/>
            </a:endParaRPr>
          </a:p>
          <a:p>
            <a:r>
              <a:rPr lang="it-IT" sz="1000" b="0" dirty="0" err="1">
                <a:effectLst/>
                <a:latin typeface="Consolas" panose="020B0609020204030204" pitchFamily="49" charset="0"/>
              </a:rPr>
              <a:t>function</a:t>
            </a:r>
            <a:r>
              <a:rPr lang="it-IT" sz="1000" b="0" dirty="0">
                <a:effectLst/>
                <a:latin typeface="Consolas" panose="020B0609020204030204" pitchFamily="49" charset="0"/>
              </a:rPr>
              <a:t> </a:t>
            </a:r>
            <a:r>
              <a:rPr lang="it-IT" sz="1000" b="0" dirty="0" err="1">
                <a:effectLst/>
                <a:latin typeface="Consolas" panose="020B0609020204030204" pitchFamily="49" charset="0"/>
              </a:rPr>
              <a:t>onResponse</a:t>
            </a:r>
            <a:r>
              <a:rPr lang="it-IT" sz="1000" b="0" dirty="0">
                <a:effectLst/>
                <a:latin typeface="Consolas" panose="020B0609020204030204" pitchFamily="49" charset="0"/>
              </a:rPr>
              <a:t>(</a:t>
            </a:r>
            <a:r>
              <a:rPr lang="it-IT" sz="1000" b="0" i="1" dirty="0" err="1">
                <a:effectLst/>
                <a:latin typeface="Consolas" panose="020B0609020204030204" pitchFamily="49" charset="0"/>
              </a:rPr>
              <a:t>response</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return</a:t>
            </a:r>
            <a:r>
              <a:rPr lang="it-IT" sz="1000" b="0" dirty="0">
                <a:effectLst/>
                <a:latin typeface="Consolas" panose="020B0609020204030204" pitchFamily="49" charset="0"/>
              </a:rPr>
              <a:t> </a:t>
            </a:r>
            <a:r>
              <a:rPr lang="it-IT" sz="1000" b="0" i="1" dirty="0" err="1">
                <a:effectLst/>
                <a:latin typeface="Consolas" panose="020B0609020204030204" pitchFamily="49" charset="0"/>
              </a:rPr>
              <a:t>response</a:t>
            </a:r>
            <a:r>
              <a:rPr lang="it-IT" sz="1000" b="0" dirty="0" err="1">
                <a:effectLst/>
                <a:latin typeface="Consolas" panose="020B0609020204030204" pitchFamily="49" charset="0"/>
              </a:rPr>
              <a:t>.json</a:t>
            </a:r>
            <a:r>
              <a:rPr lang="it-IT" sz="1000" b="0" dirty="0">
                <a:effectLst/>
                <a:latin typeface="Consolas" panose="020B0609020204030204" pitchFamily="49" charset="0"/>
              </a:rPr>
              <a:t>();</a:t>
            </a:r>
          </a:p>
          <a:p>
            <a:r>
              <a:rPr lang="it-IT" sz="1000" b="0" dirty="0">
                <a:effectLst/>
                <a:latin typeface="Consolas" panose="020B0609020204030204" pitchFamily="49" charset="0"/>
              </a:rPr>
              <a:t>}</a:t>
            </a:r>
          </a:p>
          <a:p>
            <a:endParaRPr lang="it-IT" sz="1000" b="0" dirty="0">
              <a:effectLst/>
              <a:latin typeface="Consolas" panose="020B0609020204030204" pitchFamily="49" charset="0"/>
            </a:endParaRPr>
          </a:p>
          <a:p>
            <a:r>
              <a:rPr lang="it-IT" sz="1000" dirty="0">
                <a:latin typeface="Consolas" panose="020B0609020204030204" pitchFamily="49" charset="0"/>
              </a:rPr>
              <a:t>// </a:t>
            </a:r>
            <a:r>
              <a:rPr lang="it-IT" sz="1000" dirty="0" err="1">
                <a:latin typeface="Consolas" panose="020B0609020204030204" pitchFamily="49" charset="0"/>
              </a:rPr>
              <a:t>response</a:t>
            </a:r>
            <a:r>
              <a:rPr lang="it-IT" sz="1000" dirty="0">
                <a:latin typeface="Consolas" panose="020B0609020204030204" pitchFamily="49" charset="0"/>
              </a:rPr>
              <a:t> implementa anche «body» (rappresenta il corpo della risposta) allora gode del metodo </a:t>
            </a:r>
            <a:r>
              <a:rPr lang="it-IT" sz="1000" dirty="0" err="1">
                <a:latin typeface="Consolas" panose="020B0609020204030204" pitchFamily="49" charset="0"/>
              </a:rPr>
              <a:t>json</a:t>
            </a:r>
            <a:r>
              <a:rPr lang="it-IT" sz="1000" dirty="0">
                <a:latin typeface="Consolas" panose="020B0609020204030204" pitchFamily="49" charset="0"/>
              </a:rPr>
              <a:t>() </a:t>
            </a:r>
            <a:endParaRPr lang="it-IT" sz="1000" b="0" dirty="0">
              <a:effectLst/>
              <a:latin typeface="Consolas" panose="020B0609020204030204" pitchFamily="49" charset="0"/>
            </a:endParaRPr>
          </a:p>
          <a:p>
            <a:r>
              <a:rPr lang="it-IT" sz="1000" b="0" dirty="0">
                <a:effectLst/>
                <a:latin typeface="Consolas" panose="020B0609020204030204" pitchFamily="49" charset="0"/>
              </a:rPr>
              <a:t>// </a:t>
            </a:r>
            <a:r>
              <a:rPr lang="it-IT" sz="1000" b="0" dirty="0" err="1">
                <a:effectLst/>
                <a:latin typeface="Consolas" panose="020B0609020204030204" pitchFamily="49" charset="0"/>
              </a:rPr>
              <a:t>response.json</a:t>
            </a:r>
            <a:r>
              <a:rPr lang="it-IT" sz="1000" b="0" dirty="0">
                <a:effectLst/>
                <a:latin typeface="Consolas" panose="020B0609020204030204" pitchFamily="49" charset="0"/>
              </a:rPr>
              <a:t>() </a:t>
            </a:r>
            <a:r>
              <a:rPr lang="it-IT" sz="1000" b="0" dirty="0">
                <a:effectLst/>
                <a:latin typeface="Consolas" panose="020B0609020204030204" pitchFamily="49" charset="0"/>
                <a:sym typeface="Wingdings" panose="05000000000000000000" pitchFamily="2" charset="2"/>
              </a:rPr>
              <a:t> legge tutta la </a:t>
            </a:r>
            <a:r>
              <a:rPr lang="it-IT" sz="1000" b="0" dirty="0" err="1">
                <a:effectLst/>
                <a:latin typeface="Consolas" panose="020B0609020204030204" pitchFamily="49" charset="0"/>
                <a:sym typeface="Wingdings" panose="05000000000000000000" pitchFamily="2" charset="2"/>
              </a:rPr>
              <a:t>response</a:t>
            </a:r>
            <a:r>
              <a:rPr lang="it-IT" sz="1000" b="0" dirty="0">
                <a:effectLst/>
                <a:latin typeface="Consolas" panose="020B0609020204030204" pitchFamily="49" charset="0"/>
                <a:sym typeface="Wingdings" panose="05000000000000000000" pitchFamily="2" charset="2"/>
              </a:rPr>
              <a:t> e restituisce una promis</a:t>
            </a:r>
            <a:r>
              <a:rPr lang="it-IT" sz="1000" dirty="0">
                <a:latin typeface="Consolas" panose="020B0609020204030204" pitchFamily="49" charset="0"/>
                <a:sym typeface="Wingdings" panose="05000000000000000000" pitchFamily="2" charset="2"/>
              </a:rPr>
              <a:t>e</a:t>
            </a:r>
          </a:p>
          <a:p>
            <a:r>
              <a:rPr lang="it-IT" sz="1000" b="0" dirty="0">
                <a:effectLst/>
                <a:latin typeface="Consolas" panose="020B0609020204030204" pitchFamily="49" charset="0"/>
                <a:sym typeface="Wingdings" panose="05000000000000000000" pitchFamily="2" charset="2"/>
              </a:rPr>
              <a:t>// prend</a:t>
            </a:r>
            <a:r>
              <a:rPr lang="it-IT" sz="1000" dirty="0">
                <a:latin typeface="Consolas" panose="020B0609020204030204" pitchFamily="49" charset="0"/>
                <a:sym typeface="Wingdings" panose="05000000000000000000" pitchFamily="2" charset="2"/>
              </a:rPr>
              <a:t>e JSON come input e lo analizza per produrre un oggetto JavaScript </a:t>
            </a:r>
          </a:p>
          <a:p>
            <a:br>
              <a:rPr lang="it-IT" sz="1000" b="0" dirty="0">
                <a:effectLst/>
                <a:latin typeface="Consolas" panose="020B0609020204030204" pitchFamily="49" charset="0"/>
              </a:rPr>
            </a:br>
            <a:r>
              <a:rPr lang="it-IT" sz="1000" b="0" dirty="0" err="1">
                <a:effectLst/>
                <a:latin typeface="Consolas" panose="020B0609020204030204" pitchFamily="49" charset="0"/>
              </a:rPr>
              <a:t>function</a:t>
            </a:r>
            <a:r>
              <a:rPr lang="it-IT" sz="1000" b="0" dirty="0">
                <a:effectLst/>
                <a:latin typeface="Consolas" panose="020B0609020204030204" pitchFamily="49" charset="0"/>
              </a:rPr>
              <a:t> </a:t>
            </a:r>
            <a:r>
              <a:rPr lang="it-IT" sz="1000" b="0" dirty="0" err="1">
                <a:effectLst/>
                <a:latin typeface="Consolas" panose="020B0609020204030204" pitchFamily="49" charset="0"/>
              </a:rPr>
              <a:t>onJson</a:t>
            </a:r>
            <a:r>
              <a:rPr lang="it-IT" sz="1000" b="0" dirty="0">
                <a:effectLst/>
                <a:latin typeface="Consolas" panose="020B0609020204030204" pitchFamily="49" charset="0"/>
              </a:rPr>
              <a:t>(</a:t>
            </a:r>
            <a:r>
              <a:rPr lang="it-IT" sz="1000" b="0" i="1" dirty="0" err="1">
                <a:effectLst/>
                <a:latin typeface="Consolas" panose="020B0609020204030204" pitchFamily="49" charset="0"/>
              </a:rPr>
              <a:t>json</a:t>
            </a:r>
            <a:r>
              <a:rPr lang="it-IT" sz="1000" b="0" dirty="0">
                <a:effectLst/>
                <a:latin typeface="Consolas" panose="020B0609020204030204" pitchFamily="49" charset="0"/>
              </a:rPr>
              <a:t>){</a:t>
            </a:r>
          </a:p>
          <a:p>
            <a:r>
              <a:rPr lang="it-IT" sz="1000" b="0" dirty="0">
                <a:effectLst/>
                <a:latin typeface="Consolas" panose="020B0609020204030204" pitchFamily="49" charset="0"/>
              </a:rPr>
              <a:t>    console.log(</a:t>
            </a:r>
            <a:r>
              <a:rPr lang="it-IT" sz="1000" b="0" i="1" dirty="0" err="1">
                <a:effectLst/>
                <a:latin typeface="Consolas" panose="020B0609020204030204" pitchFamily="49" charset="0"/>
              </a:rPr>
              <a:t>json</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string</a:t>
            </a:r>
            <a:r>
              <a:rPr lang="it-IT" sz="1000" b="0" dirty="0">
                <a:effectLst/>
                <a:latin typeface="Consolas" panose="020B0609020204030204" pitchFamily="49" charset="0"/>
              </a:rPr>
              <a:t> = 'Country: ' + </a:t>
            </a:r>
            <a:r>
              <a:rPr lang="it-IT" sz="1000" b="0" i="1" dirty="0" err="1">
                <a:effectLst/>
                <a:latin typeface="Consolas" panose="020B0609020204030204" pitchFamily="49" charset="0"/>
              </a:rPr>
              <a:t>json</a:t>
            </a:r>
            <a:r>
              <a:rPr lang="it-IT" sz="1000" b="0" dirty="0" err="1">
                <a:effectLst/>
                <a:latin typeface="Consolas" panose="020B0609020204030204" pitchFamily="49" charset="0"/>
              </a:rPr>
              <a:t>.Country</a:t>
            </a:r>
            <a:r>
              <a:rPr lang="it-IT" sz="1000" b="0" dirty="0">
                <a:effectLst/>
                <a:latin typeface="Consolas" panose="020B0609020204030204" pitchFamily="49" charset="0"/>
              </a:rPr>
              <a:t>;</a:t>
            </a:r>
          </a:p>
          <a:p>
            <a:r>
              <a:rPr lang="it-IT" sz="1000" b="0" dirty="0">
                <a:effectLst/>
                <a:latin typeface="Consolas" panose="020B0609020204030204" pitchFamily="49" charset="0"/>
              </a:rPr>
              <a:t>  </a:t>
            </a:r>
          </a:p>
          <a:p>
            <a:r>
              <a:rPr lang="it-IT" sz="1000" b="0" dirty="0">
                <a:effectLst/>
                <a:latin typeface="Consolas" panose="020B0609020204030204" pitchFamily="49" charset="0"/>
              </a:rPr>
              <a:t>    for(</a:t>
            </a:r>
            <a:r>
              <a:rPr lang="it-IT" sz="1000" b="0" dirty="0" err="1">
                <a:effectLst/>
                <a:latin typeface="Consolas" panose="020B0609020204030204" pitchFamily="49" charset="0"/>
              </a:rPr>
              <a:t>let</a:t>
            </a:r>
            <a:r>
              <a:rPr lang="it-IT" sz="1000" b="0" dirty="0">
                <a:effectLst/>
                <a:latin typeface="Consolas" panose="020B0609020204030204" pitchFamily="49" charset="0"/>
              </a:rPr>
              <a:t> i=0; i&lt;</a:t>
            </a:r>
            <a:r>
              <a:rPr lang="it-IT" sz="1000" b="0" dirty="0" err="1">
                <a:effectLst/>
                <a:latin typeface="Consolas" panose="020B0609020204030204" pitchFamily="49" charset="0"/>
              </a:rPr>
              <a:t>titoli.length</a:t>
            </a:r>
            <a:r>
              <a:rPr lang="it-IT" sz="1000" b="0" dirty="0">
                <a:effectLst/>
                <a:latin typeface="Consolas" panose="020B0609020204030204" pitchFamily="49" charset="0"/>
              </a:rPr>
              <a:t>; i++){</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titolo = </a:t>
            </a:r>
            <a:r>
              <a:rPr lang="it-IT" sz="1000" b="0" dirty="0" err="1">
                <a:effectLst/>
                <a:latin typeface="Consolas" panose="020B0609020204030204" pitchFamily="49" charset="0"/>
              </a:rPr>
              <a:t>films</a:t>
            </a:r>
            <a:r>
              <a:rPr lang="it-IT" sz="1000" b="0" dirty="0">
                <a:effectLst/>
                <a:latin typeface="Consolas" panose="020B0609020204030204" pitchFamily="49" charset="0"/>
              </a:rPr>
              <a:t>[i].</a:t>
            </a:r>
            <a:r>
              <a:rPr lang="it-IT" sz="1000" b="0" dirty="0" err="1">
                <a:effectLst/>
                <a:latin typeface="Consolas" panose="020B0609020204030204" pitchFamily="49" charset="0"/>
              </a:rPr>
              <a:t>querySelector</a:t>
            </a:r>
            <a:r>
              <a:rPr lang="it-IT" sz="1000" b="0" dirty="0">
                <a:effectLst/>
                <a:latin typeface="Consolas" panose="020B0609020204030204" pitchFamily="49" charset="0"/>
              </a:rPr>
              <a:t>('h3').</a:t>
            </a:r>
            <a:r>
              <a:rPr lang="it-IT" sz="1000" b="0" dirty="0" err="1">
                <a:effectLst/>
                <a:latin typeface="Consolas" panose="020B0609020204030204" pitchFamily="49" charset="0"/>
              </a:rPr>
              <a:t>textContent</a:t>
            </a:r>
            <a:r>
              <a:rPr lang="it-IT" sz="1000" b="0" dirty="0">
                <a:effectLst/>
                <a:latin typeface="Consolas" panose="020B0609020204030204" pitchFamily="49" charset="0"/>
              </a:rPr>
              <a:t>;</a:t>
            </a:r>
          </a:p>
          <a:p>
            <a:br>
              <a:rPr lang="it-IT" sz="1000" b="0" dirty="0">
                <a:effectLst/>
                <a:latin typeface="Consolas" panose="020B0609020204030204" pitchFamily="49" charset="0"/>
              </a:rPr>
            </a:br>
            <a:r>
              <a:rPr lang="it-IT" sz="1000" b="0" dirty="0">
                <a:effectLst/>
                <a:latin typeface="Consolas" panose="020B0609020204030204" pitchFamily="49" charset="0"/>
              </a:rPr>
              <a:t>        if(titolo == </a:t>
            </a:r>
            <a:r>
              <a:rPr lang="it-IT" sz="1000" b="0" i="1" dirty="0" err="1">
                <a:effectLst/>
                <a:latin typeface="Consolas" panose="020B0609020204030204" pitchFamily="49" charset="0"/>
              </a:rPr>
              <a:t>json</a:t>
            </a:r>
            <a:r>
              <a:rPr lang="it-IT" sz="1000" b="0" dirty="0" err="1">
                <a:effectLst/>
                <a:latin typeface="Consolas" panose="020B0609020204030204" pitchFamily="49" charset="0"/>
              </a:rPr>
              <a:t>.Title</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bloccoDettagli</a:t>
            </a:r>
            <a:r>
              <a:rPr lang="it-IT" sz="1000" b="0" dirty="0">
                <a:effectLst/>
                <a:latin typeface="Consolas" panose="020B0609020204030204" pitchFamily="49" charset="0"/>
              </a:rPr>
              <a:t> = </a:t>
            </a:r>
            <a:r>
              <a:rPr lang="it-IT" sz="1000" b="0" dirty="0" err="1">
                <a:effectLst/>
                <a:latin typeface="Consolas" panose="020B0609020204030204" pitchFamily="49" charset="0"/>
              </a:rPr>
              <a:t>films</a:t>
            </a:r>
            <a:r>
              <a:rPr lang="it-IT" sz="1000" b="0" dirty="0">
                <a:effectLst/>
                <a:latin typeface="Consolas" panose="020B0609020204030204" pitchFamily="49" charset="0"/>
              </a:rPr>
              <a:t>[i].</a:t>
            </a:r>
            <a:r>
              <a:rPr lang="it-IT" sz="1000" b="0" dirty="0" err="1">
                <a:effectLst/>
                <a:latin typeface="Consolas" panose="020B0609020204030204" pitchFamily="49" charset="0"/>
              </a:rPr>
              <a:t>querySelector</a:t>
            </a:r>
            <a:r>
              <a:rPr lang="it-IT" sz="1000" b="0" dirty="0">
                <a:effectLst/>
                <a:latin typeface="Consolas" panose="020B0609020204030204" pitchFamily="49" charset="0"/>
              </a:rPr>
              <a:t>('#</a:t>
            </a:r>
            <a:r>
              <a:rPr lang="it-IT" sz="1000" b="0" dirty="0" err="1">
                <a:effectLst/>
                <a:latin typeface="Consolas" panose="020B0609020204030204" pitchFamily="49" charset="0"/>
              </a:rPr>
              <a:t>details</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details</a:t>
            </a:r>
            <a:r>
              <a:rPr lang="it-IT" sz="1000" b="0" dirty="0">
                <a:effectLst/>
                <a:latin typeface="Consolas" panose="020B0609020204030204" pitchFamily="49" charset="0"/>
              </a:rPr>
              <a:t> = </a:t>
            </a:r>
            <a:r>
              <a:rPr lang="it-IT" sz="1000" b="0" dirty="0" err="1">
                <a:effectLst/>
                <a:latin typeface="Consolas" panose="020B0609020204030204" pitchFamily="49" charset="0"/>
              </a:rPr>
              <a:t>bloccoDettagli.querySelectorAll</a:t>
            </a:r>
            <a:r>
              <a:rPr lang="it-IT" sz="1000" b="0" dirty="0">
                <a:effectLst/>
                <a:latin typeface="Consolas" panose="020B0609020204030204" pitchFamily="49" charset="0"/>
              </a:rPr>
              <a:t>('h6');</a:t>
            </a:r>
          </a:p>
          <a:p>
            <a:r>
              <a:rPr lang="it-IT" sz="1000" b="0" dirty="0">
                <a:effectLst/>
                <a:latin typeface="Consolas" panose="020B0609020204030204" pitchFamily="49" charset="0"/>
              </a:rPr>
              <a:t>            </a:t>
            </a:r>
            <a:r>
              <a:rPr lang="it-IT" sz="1000" b="0" dirty="0" err="1">
                <a:effectLst/>
                <a:latin typeface="Consolas" panose="020B0609020204030204" pitchFamily="49" charset="0"/>
              </a:rPr>
              <a:t>details</a:t>
            </a:r>
            <a:r>
              <a:rPr lang="it-IT" sz="1000" b="0" dirty="0">
                <a:effectLst/>
                <a:latin typeface="Consolas" panose="020B0609020204030204" pitchFamily="49" charset="0"/>
              </a:rPr>
              <a:t>[0].</a:t>
            </a:r>
            <a:r>
              <a:rPr lang="it-IT" sz="1000" b="0" dirty="0" err="1">
                <a:effectLst/>
                <a:latin typeface="Consolas" panose="020B0609020204030204" pitchFamily="49" charset="0"/>
              </a:rPr>
              <a:t>textContent</a:t>
            </a:r>
            <a:r>
              <a:rPr lang="it-IT" sz="1000" b="0" dirty="0">
                <a:effectLst/>
                <a:latin typeface="Consolas" panose="020B0609020204030204" pitchFamily="49" charset="0"/>
              </a:rPr>
              <a:t> = </a:t>
            </a:r>
            <a:r>
              <a:rPr lang="it-IT" sz="1000" b="0" dirty="0" err="1">
                <a:effectLst/>
                <a:latin typeface="Consolas" panose="020B0609020204030204" pitchFamily="49" charset="0"/>
              </a:rPr>
              <a:t>string</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details</a:t>
            </a:r>
            <a:r>
              <a:rPr lang="it-IT" sz="1000" b="0" dirty="0">
                <a:effectLst/>
                <a:latin typeface="Consolas" panose="020B0609020204030204" pitchFamily="49" charset="0"/>
              </a:rPr>
              <a:t>[1].</a:t>
            </a:r>
            <a:r>
              <a:rPr lang="it-IT" sz="1000" b="0" dirty="0" err="1">
                <a:effectLst/>
                <a:latin typeface="Consolas" panose="020B0609020204030204" pitchFamily="49" charset="0"/>
              </a:rPr>
              <a:t>textContent</a:t>
            </a:r>
            <a:r>
              <a:rPr lang="it-IT" sz="1000" b="0" dirty="0">
                <a:effectLst/>
                <a:latin typeface="Consolas" panose="020B0609020204030204" pitchFamily="49" charset="0"/>
              </a:rPr>
              <a:t> = '</a:t>
            </a:r>
            <a:r>
              <a:rPr lang="it-IT" sz="1000" b="0" dirty="0" err="1">
                <a:effectLst/>
                <a:latin typeface="Consolas" panose="020B0609020204030204" pitchFamily="49" charset="0"/>
              </a:rPr>
              <a:t>Genre</a:t>
            </a:r>
            <a:r>
              <a:rPr lang="it-IT" sz="1000" b="0" dirty="0">
                <a:effectLst/>
                <a:latin typeface="Consolas" panose="020B0609020204030204" pitchFamily="49" charset="0"/>
              </a:rPr>
              <a:t>: ' + </a:t>
            </a:r>
            <a:r>
              <a:rPr lang="it-IT" sz="1000" b="0" i="1" dirty="0" err="1">
                <a:effectLst/>
                <a:latin typeface="Consolas" panose="020B0609020204030204" pitchFamily="49" charset="0"/>
              </a:rPr>
              <a:t>json</a:t>
            </a:r>
            <a:r>
              <a:rPr lang="it-IT" sz="1000" b="0" dirty="0" err="1">
                <a:effectLst/>
                <a:latin typeface="Consolas" panose="020B0609020204030204" pitchFamily="49" charset="0"/>
              </a:rPr>
              <a:t>.Genre</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details</a:t>
            </a:r>
            <a:r>
              <a:rPr lang="it-IT" sz="1000" b="0" dirty="0">
                <a:effectLst/>
                <a:latin typeface="Consolas" panose="020B0609020204030204" pitchFamily="49" charset="0"/>
              </a:rPr>
              <a:t>[2].</a:t>
            </a:r>
            <a:r>
              <a:rPr lang="it-IT" sz="1000" b="0" dirty="0" err="1">
                <a:effectLst/>
                <a:latin typeface="Consolas" panose="020B0609020204030204" pitchFamily="49" charset="0"/>
              </a:rPr>
              <a:t>textContent</a:t>
            </a:r>
            <a:r>
              <a:rPr lang="it-IT" sz="1000" b="0" dirty="0">
                <a:effectLst/>
                <a:latin typeface="Consolas" panose="020B0609020204030204" pitchFamily="49" charset="0"/>
              </a:rPr>
              <a:t> = 'Time: ' + </a:t>
            </a:r>
            <a:r>
              <a:rPr lang="it-IT" sz="1000" b="0" i="1" dirty="0" err="1">
                <a:effectLst/>
                <a:latin typeface="Consolas" panose="020B0609020204030204" pitchFamily="49" charset="0"/>
              </a:rPr>
              <a:t>json</a:t>
            </a:r>
            <a:r>
              <a:rPr lang="it-IT" sz="1000" b="0" dirty="0" err="1">
                <a:effectLst/>
                <a:latin typeface="Consolas" panose="020B0609020204030204" pitchFamily="49" charset="0"/>
              </a:rPr>
              <a:t>.Runtime</a:t>
            </a:r>
            <a:r>
              <a:rPr lang="it-IT" sz="1000" b="0" dirty="0">
                <a:effectLst/>
                <a:latin typeface="Consolas" panose="020B0609020204030204" pitchFamily="49" charset="0"/>
              </a:rPr>
              <a:t>;</a:t>
            </a:r>
          </a:p>
          <a:p>
            <a:r>
              <a:rPr lang="it-IT" sz="1000" b="0" dirty="0">
                <a:effectLst/>
                <a:latin typeface="Consolas" panose="020B0609020204030204" pitchFamily="49" charset="0"/>
              </a:rPr>
              <a:t>            break;</a:t>
            </a:r>
          </a:p>
          <a:p>
            <a:r>
              <a:rPr lang="it-IT" sz="1000" b="0" dirty="0">
                <a:effectLst/>
                <a:latin typeface="Consolas" panose="020B0609020204030204" pitchFamily="49" charset="0"/>
              </a:rPr>
              <a:t>        }</a:t>
            </a:r>
          </a:p>
          <a:p>
            <a:r>
              <a:rPr lang="it-IT" sz="1000" b="0" dirty="0">
                <a:effectLst/>
                <a:latin typeface="Consolas" panose="020B0609020204030204" pitchFamily="49" charset="0"/>
              </a:rPr>
              <a:t>    }</a:t>
            </a:r>
          </a:p>
          <a:p>
            <a:r>
              <a:rPr lang="it-IT" sz="1000" b="0" dirty="0">
                <a:effectLst/>
                <a:latin typeface="Consolas" panose="020B0609020204030204" pitchFamily="49" charset="0"/>
              </a:rPr>
              <a:t>}</a:t>
            </a:r>
          </a:p>
        </p:txBody>
      </p:sp>
      <p:pic>
        <p:nvPicPr>
          <p:cNvPr id="13" name="Immagine 12">
            <a:extLst>
              <a:ext uri="{FF2B5EF4-FFF2-40B4-BE49-F238E27FC236}">
                <a16:creationId xmlns:a16="http://schemas.microsoft.com/office/drawing/2014/main" id="{FC6C958B-C916-43B1-958E-3D5D8259E37A}"/>
              </a:ext>
            </a:extLst>
          </p:cNvPr>
          <p:cNvPicPr>
            <a:picLocks noChangeAspect="1"/>
          </p:cNvPicPr>
          <p:nvPr/>
        </p:nvPicPr>
        <p:blipFill rotWithShape="1">
          <a:blip r:embed="rId3">
            <a:extLst>
              <a:ext uri="{28A0092B-C50C-407E-A947-70E740481C1C}">
                <a14:useLocalDpi xmlns:a14="http://schemas.microsoft.com/office/drawing/2010/main" val="0"/>
              </a:ext>
            </a:extLst>
          </a:blip>
          <a:srcRect t="10254" r="3828" b="74656"/>
          <a:stretch/>
        </p:blipFill>
        <p:spPr>
          <a:xfrm>
            <a:off x="4049273" y="441884"/>
            <a:ext cx="8141203" cy="839449"/>
          </a:xfrm>
          <a:prstGeom prst="rect">
            <a:avLst/>
          </a:prstGeom>
        </p:spPr>
      </p:pic>
      <p:sp>
        <p:nvSpPr>
          <p:cNvPr id="15" name="CasellaDiTesto 14">
            <a:extLst>
              <a:ext uri="{FF2B5EF4-FFF2-40B4-BE49-F238E27FC236}">
                <a16:creationId xmlns:a16="http://schemas.microsoft.com/office/drawing/2014/main" id="{264D91B8-D1F8-4D2C-88C5-BE0DB406230A}"/>
              </a:ext>
            </a:extLst>
          </p:cNvPr>
          <p:cNvSpPr txBox="1"/>
          <p:nvPr/>
        </p:nvSpPr>
        <p:spPr>
          <a:xfrm>
            <a:off x="4034388" y="119921"/>
            <a:ext cx="8017704" cy="369332"/>
          </a:xfrm>
          <a:prstGeom prst="rect">
            <a:avLst/>
          </a:prstGeom>
          <a:noFill/>
        </p:spPr>
        <p:txBody>
          <a:bodyPr wrap="square" rtlCol="0">
            <a:spAutoFit/>
          </a:bodyPr>
          <a:lstStyle/>
          <a:p>
            <a:r>
              <a:rPr lang="it-IT" dirty="0"/>
              <a:t>// Esempio risposta: </a:t>
            </a:r>
          </a:p>
        </p:txBody>
      </p:sp>
      <p:sp>
        <p:nvSpPr>
          <p:cNvPr id="17" name="CasellaDiTesto 16">
            <a:extLst>
              <a:ext uri="{FF2B5EF4-FFF2-40B4-BE49-F238E27FC236}">
                <a16:creationId xmlns:a16="http://schemas.microsoft.com/office/drawing/2014/main" id="{452A8D47-5916-49C6-8BA4-418889CAD5FB}"/>
              </a:ext>
            </a:extLst>
          </p:cNvPr>
          <p:cNvSpPr txBox="1"/>
          <p:nvPr/>
        </p:nvSpPr>
        <p:spPr>
          <a:xfrm>
            <a:off x="899411" y="1063458"/>
            <a:ext cx="3327816" cy="369332"/>
          </a:xfrm>
          <a:prstGeom prst="rect">
            <a:avLst/>
          </a:prstGeom>
          <a:noFill/>
        </p:spPr>
        <p:txBody>
          <a:bodyPr wrap="square" rtlCol="0">
            <a:spAutoFit/>
          </a:bodyPr>
          <a:lstStyle/>
          <a:p>
            <a:r>
              <a:rPr lang="it-IT" dirty="0"/>
              <a:t>//console.log(</a:t>
            </a:r>
            <a:r>
              <a:rPr lang="it-IT" dirty="0" err="1"/>
              <a:t>json</a:t>
            </a:r>
            <a:r>
              <a:rPr lang="it-IT" dirty="0"/>
              <a:t>): </a:t>
            </a:r>
          </a:p>
        </p:txBody>
      </p:sp>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The Movie Database.</a:t>
            </a:r>
            <a:br>
              <a:rPr lang="it-IT" sz="4000" dirty="0">
                <a:solidFill>
                  <a:srgbClr val="FFFFFF"/>
                </a:solidFill>
              </a:rPr>
            </a:br>
            <a:r>
              <a:rPr lang="it-IT" sz="4000" dirty="0">
                <a:solidFill>
                  <a:srgbClr val="FFFFFF"/>
                </a:solidFill>
              </a:rPr>
              <a:t>TMDB API</a:t>
            </a:r>
          </a:p>
        </p:txBody>
      </p:sp>
      <p:sp>
        <p:nvSpPr>
          <p:cNvPr id="7" name="CasellaDiTesto 6">
            <a:extLst>
              <a:ext uri="{FF2B5EF4-FFF2-40B4-BE49-F238E27FC236}">
                <a16:creationId xmlns:a16="http://schemas.microsoft.com/office/drawing/2014/main" id="{FC9B726E-9648-48AE-9ECB-79AC0CA249F4}"/>
              </a:ext>
            </a:extLst>
          </p:cNvPr>
          <p:cNvSpPr txBox="1"/>
          <p:nvPr/>
        </p:nvSpPr>
        <p:spPr>
          <a:xfrm>
            <a:off x="4041641" y="2585217"/>
            <a:ext cx="8150359" cy="4801314"/>
          </a:xfrm>
          <a:prstGeom prst="rect">
            <a:avLst/>
          </a:prstGeom>
          <a:noFill/>
        </p:spPr>
        <p:txBody>
          <a:bodyPr wrap="square" rtlCol="0">
            <a:spAutoFit/>
          </a:bodyPr>
          <a:lstStyle/>
          <a:p>
            <a:r>
              <a:rPr lang="it-IT" sz="1500" dirty="0"/>
              <a:t>Tramite le TMDB API, ho riempito la sezione con id= ‘news’ con i film piu’ recenti e piu’ votati all’interno di un range di date. </a:t>
            </a:r>
          </a:p>
          <a:p>
            <a:r>
              <a:rPr lang="it-IT" sz="1500" dirty="0"/>
              <a:t>Dopo essermi registrato e ottenuto la mia API key  ho potuto costruire le richieste per le informazioni di mio interesse.  La richiesta </a:t>
            </a:r>
            <a:r>
              <a:rPr lang="it-IT" sz="1500" dirty="0" err="1"/>
              <a:t>e’</a:t>
            </a:r>
            <a:r>
              <a:rPr lang="it-IT" sz="1500" dirty="0"/>
              <a:t> stata effettuate a: </a:t>
            </a:r>
          </a:p>
          <a:p>
            <a:r>
              <a:rPr lang="it-IT" sz="1600" b="0" i="0" dirty="0">
                <a:solidFill>
                  <a:srgbClr val="333C4E"/>
                </a:solidFill>
                <a:effectLst/>
                <a:latin typeface="Open Sans"/>
                <a:hlinkClick r:id="rId2"/>
              </a:rPr>
              <a:t>https://api.themoviedb.org/3/movie/upcoming?api_key=&lt;&lt;api_key&gt;&gt;</a:t>
            </a:r>
            <a:endParaRPr lang="it-IT" sz="1600" b="0" i="0" dirty="0">
              <a:solidFill>
                <a:srgbClr val="333C4E"/>
              </a:solidFill>
              <a:effectLst/>
              <a:latin typeface="Open Sans"/>
            </a:endParaRPr>
          </a:p>
          <a:p>
            <a:r>
              <a:rPr lang="it-IT" sz="1500" b="0" i="0" dirty="0">
                <a:effectLst/>
              </a:rPr>
              <a:t>In particolare: </a:t>
            </a:r>
          </a:p>
          <a:p>
            <a:endParaRPr lang="it-IT" sz="1500" b="0" i="0" dirty="0">
              <a:effectLst/>
            </a:endParaRPr>
          </a:p>
          <a:p>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urlAllFilm</a:t>
            </a:r>
            <a:r>
              <a:rPr lang="it-IT" sz="1000" b="0" dirty="0">
                <a:effectLst/>
                <a:latin typeface="Consolas" panose="020B0609020204030204" pitchFamily="49" charset="0"/>
              </a:rPr>
              <a:t> = </a:t>
            </a:r>
            <a:r>
              <a:rPr lang="it-IT" sz="1000" b="0" dirty="0" err="1">
                <a:effectLst/>
                <a:latin typeface="Consolas" panose="020B0609020204030204" pitchFamily="49" charset="0"/>
              </a:rPr>
              <a:t>endPointTMDB</a:t>
            </a:r>
            <a:r>
              <a:rPr lang="it-IT" sz="1000" b="0" dirty="0">
                <a:effectLst/>
                <a:latin typeface="Consolas" panose="020B0609020204030204" pitchFamily="49" charset="0"/>
              </a:rPr>
              <a:t> + "?</a:t>
            </a:r>
            <a:r>
              <a:rPr lang="it-IT" sz="1000" b="0" dirty="0" err="1">
                <a:effectLst/>
                <a:latin typeface="Consolas" panose="020B0609020204030204" pitchFamily="49" charset="0"/>
              </a:rPr>
              <a:t>api_key</a:t>
            </a:r>
            <a:r>
              <a:rPr lang="it-IT" sz="1000" b="0" dirty="0">
                <a:effectLst/>
                <a:latin typeface="Consolas" panose="020B0609020204030204" pitchFamily="49" charset="0"/>
              </a:rPr>
              <a:t>=" + </a:t>
            </a:r>
            <a:r>
              <a:rPr lang="it-IT" sz="1000" b="0" dirty="0" err="1">
                <a:effectLst/>
                <a:latin typeface="Consolas" panose="020B0609020204030204" pitchFamily="49" charset="0"/>
              </a:rPr>
              <a:t>TMDB_key</a:t>
            </a:r>
            <a:r>
              <a:rPr lang="it-IT" sz="1000" b="0" dirty="0">
                <a:effectLst/>
                <a:latin typeface="Consolas" panose="020B0609020204030204" pitchFamily="49" charset="0"/>
              </a:rPr>
              <a:t>;</a:t>
            </a:r>
          </a:p>
          <a:p>
            <a:r>
              <a:rPr lang="it-IT" sz="1000" b="0" dirty="0">
                <a:effectLst/>
                <a:latin typeface="Consolas" panose="020B0609020204030204" pitchFamily="49" charset="0"/>
              </a:rPr>
              <a:t>fetch(</a:t>
            </a:r>
            <a:r>
              <a:rPr lang="it-IT" sz="1000" b="0" dirty="0" err="1">
                <a:effectLst/>
                <a:latin typeface="Consolas" panose="020B0609020204030204" pitchFamily="49" charset="0"/>
              </a:rPr>
              <a:t>urlAllFilm</a:t>
            </a:r>
            <a:r>
              <a:rPr lang="it-IT" sz="1000" b="0" dirty="0">
                <a:effectLst/>
                <a:latin typeface="Consolas" panose="020B0609020204030204" pitchFamily="49" charset="0"/>
              </a:rPr>
              <a:t>).</a:t>
            </a:r>
            <a:r>
              <a:rPr lang="it-IT" sz="1000" b="0" dirty="0" err="1">
                <a:effectLst/>
                <a:latin typeface="Consolas" panose="020B0609020204030204" pitchFamily="49" charset="0"/>
              </a:rPr>
              <a:t>then</a:t>
            </a:r>
            <a:r>
              <a:rPr lang="it-IT" sz="1000" b="0" dirty="0">
                <a:effectLst/>
                <a:latin typeface="Consolas" panose="020B0609020204030204" pitchFamily="49" charset="0"/>
              </a:rPr>
              <a:t>(</a:t>
            </a:r>
            <a:r>
              <a:rPr lang="it-IT" sz="1000" b="0" dirty="0" err="1">
                <a:effectLst/>
                <a:latin typeface="Consolas" panose="020B0609020204030204" pitchFamily="49" charset="0"/>
              </a:rPr>
              <a:t>onResponseAll</a:t>
            </a:r>
            <a:r>
              <a:rPr lang="it-IT" sz="1000" b="0" dirty="0">
                <a:effectLst/>
                <a:latin typeface="Consolas" panose="020B0609020204030204" pitchFamily="49" charset="0"/>
              </a:rPr>
              <a:t>).</a:t>
            </a:r>
            <a:r>
              <a:rPr lang="it-IT" sz="1000" b="0" dirty="0" err="1">
                <a:effectLst/>
                <a:latin typeface="Consolas" panose="020B0609020204030204" pitchFamily="49" charset="0"/>
              </a:rPr>
              <a:t>then</a:t>
            </a:r>
            <a:r>
              <a:rPr lang="it-IT" sz="1000" b="0" dirty="0">
                <a:effectLst/>
                <a:latin typeface="Consolas" panose="020B0609020204030204" pitchFamily="49" charset="0"/>
              </a:rPr>
              <a:t>(</a:t>
            </a:r>
            <a:r>
              <a:rPr lang="it-IT" sz="1000" b="0" dirty="0" err="1">
                <a:effectLst/>
                <a:latin typeface="Consolas" panose="020B0609020204030204" pitchFamily="49" charset="0"/>
              </a:rPr>
              <a:t>onJsonAll</a:t>
            </a:r>
            <a:r>
              <a:rPr lang="it-IT" sz="1000" b="0" dirty="0">
                <a:effectLst/>
                <a:latin typeface="Consolas" panose="020B0609020204030204" pitchFamily="49" charset="0"/>
              </a:rPr>
              <a:t>);</a:t>
            </a:r>
          </a:p>
          <a:p>
            <a:endParaRPr lang="it-IT" sz="1000" b="0" dirty="0">
              <a:effectLst/>
              <a:latin typeface="Consolas" panose="020B0609020204030204" pitchFamily="49" charset="0"/>
            </a:endParaRPr>
          </a:p>
          <a:p>
            <a:r>
              <a:rPr lang="it-IT" sz="1600" dirty="0">
                <a:solidFill>
                  <a:srgbClr val="333C4E"/>
                </a:solidFill>
                <a:latin typeface="Open Sans"/>
              </a:rPr>
              <a:t>C</a:t>
            </a:r>
            <a:r>
              <a:rPr lang="it-IT" sz="1500" dirty="0">
                <a:latin typeface="Calibri" panose="020F0502020204030204" pitchFamily="34" charset="0"/>
                <a:cs typeface="Calibri" panose="020F0502020204030204" pitchFamily="34" charset="0"/>
              </a:rPr>
              <a:t>on  /movie/</a:t>
            </a:r>
            <a:r>
              <a:rPr lang="it-IT" sz="1500" dirty="0" err="1">
                <a:latin typeface="Calibri" panose="020F0502020204030204" pitchFamily="34" charset="0"/>
                <a:cs typeface="Calibri" panose="020F0502020204030204" pitchFamily="34" charset="0"/>
              </a:rPr>
              <a:t>upcoming</a:t>
            </a:r>
            <a:r>
              <a:rPr lang="it-IT" sz="1500" dirty="0">
                <a:latin typeface="Calibri" panose="020F0502020204030204" pitchFamily="34" charset="0"/>
                <a:cs typeface="Calibri" panose="020F0502020204030204" pitchFamily="34" charset="0"/>
              </a:rPr>
              <a:t> ci stiamo riferendo ai film recenti. Alcuni parametri che si possono aggiungere dopo ‘?’ e separati da ‘&amp;’ sono:</a:t>
            </a:r>
          </a:p>
          <a:p>
            <a:pPr marL="285750" indent="-285750">
              <a:buFontTx/>
              <a:buChar char="-"/>
            </a:pPr>
            <a:r>
              <a:rPr lang="it-IT" sz="1500" dirty="0" err="1">
                <a:latin typeface="Calibri" panose="020F0502020204030204" pitchFamily="34" charset="0"/>
                <a:cs typeface="Calibri" panose="020F0502020204030204" pitchFamily="34" charset="0"/>
              </a:rPr>
              <a:t>language</a:t>
            </a:r>
            <a:endParaRPr lang="it-IT" sz="1500" dirty="0">
              <a:latin typeface="Calibri" panose="020F0502020204030204" pitchFamily="34" charset="0"/>
              <a:cs typeface="Calibri" panose="020F0502020204030204" pitchFamily="34" charset="0"/>
            </a:endParaRPr>
          </a:p>
          <a:p>
            <a:pPr marL="285750" indent="-285750">
              <a:buFontTx/>
              <a:buChar char="-"/>
            </a:pPr>
            <a:r>
              <a:rPr lang="it-IT" sz="1500" dirty="0">
                <a:latin typeface="Calibri" panose="020F0502020204030204" pitchFamily="34" charset="0"/>
                <a:cs typeface="Calibri" panose="020F0502020204030204" pitchFamily="34" charset="0"/>
              </a:rPr>
              <a:t>page</a:t>
            </a:r>
          </a:p>
          <a:p>
            <a:pPr marL="285750" indent="-285750">
              <a:buFontTx/>
              <a:buChar char="-"/>
            </a:pPr>
            <a:r>
              <a:rPr lang="it-IT" sz="1500" dirty="0" err="1">
                <a:latin typeface="Calibri" panose="020F0502020204030204" pitchFamily="34" charset="0"/>
                <a:cs typeface="Calibri" panose="020F0502020204030204" pitchFamily="34" charset="0"/>
              </a:rPr>
              <a:t>region</a:t>
            </a:r>
            <a:endParaRPr lang="it-IT" sz="1500" dirty="0">
              <a:latin typeface="Calibri" panose="020F0502020204030204" pitchFamily="34" charset="0"/>
              <a:cs typeface="Calibri" panose="020F0502020204030204" pitchFamily="34" charset="0"/>
            </a:endParaRPr>
          </a:p>
          <a:p>
            <a:endParaRPr lang="it-IT" sz="1500" dirty="0">
              <a:latin typeface="Calibri" panose="020F0502020204030204" pitchFamily="34" charset="0"/>
              <a:cs typeface="Calibri" panose="020F0502020204030204" pitchFamily="34" charset="0"/>
            </a:endParaRPr>
          </a:p>
          <a:p>
            <a:r>
              <a:rPr lang="it-IT" sz="1500" dirty="0">
                <a:latin typeface="Calibri" panose="020F0502020204030204" pitchFamily="34" charset="0"/>
                <a:cs typeface="Calibri" panose="020F0502020204030204" pitchFamily="34" charset="0"/>
              </a:rPr>
              <a:t>Per avere le immagini </a:t>
            </a:r>
            <a:r>
              <a:rPr lang="it-IT" sz="1500" dirty="0">
                <a:latin typeface="Calibri" panose="020F0502020204030204" pitchFamily="34" charset="0"/>
                <a:cs typeface="Calibri" panose="020F0502020204030204" pitchFamily="34" charset="0"/>
                <a:sym typeface="Wingdings" panose="05000000000000000000" pitchFamily="2" charset="2"/>
              </a:rPr>
              <a:t> </a:t>
            </a:r>
            <a:r>
              <a:rPr lang="it-IT" sz="1000" b="0" dirty="0">
                <a:effectLst/>
                <a:latin typeface="Consolas" panose="020B0609020204030204" pitchFamily="49" charset="0"/>
                <a:hlinkClick r:id="rId3"/>
              </a:rPr>
              <a:t>https://www.themoviedb.org/t/p/original</a:t>
            </a:r>
            <a:r>
              <a:rPr lang="it-IT" sz="1000" b="0" dirty="0">
                <a:effectLst/>
                <a:latin typeface="Consolas" panose="020B0609020204030204" pitchFamily="49" charset="0"/>
              </a:rPr>
              <a:t> + </a:t>
            </a:r>
            <a:r>
              <a:rPr lang="it-IT" sz="1000" b="0" dirty="0" err="1">
                <a:effectLst/>
                <a:latin typeface="Consolas" panose="020B0609020204030204" pitchFamily="49" charset="0"/>
              </a:rPr>
              <a:t>path</a:t>
            </a:r>
            <a:r>
              <a:rPr lang="it-IT" sz="1000" b="0" dirty="0">
                <a:effectLst/>
                <a:latin typeface="Consolas" panose="020B0609020204030204" pitchFamily="49" charset="0"/>
              </a:rPr>
              <a:t> </a:t>
            </a:r>
            <a:r>
              <a:rPr lang="it-IT" sz="1000" dirty="0">
                <a:latin typeface="Consolas" panose="020B0609020204030204" pitchFamily="49" charset="0"/>
              </a:rPr>
              <a:t>fornito dal </a:t>
            </a:r>
            <a:r>
              <a:rPr lang="it-IT" sz="1000" dirty="0" err="1">
                <a:latin typeface="Consolas" panose="020B0609020204030204" pitchFamily="49" charset="0"/>
              </a:rPr>
              <a:t>json</a:t>
            </a:r>
            <a:endParaRPr lang="it-IT" sz="1000" dirty="0">
              <a:latin typeface="Calibri" panose="020F0502020204030204" pitchFamily="34" charset="0"/>
              <a:cs typeface="Calibri" panose="020F0502020204030204" pitchFamily="34" charset="0"/>
            </a:endParaRPr>
          </a:p>
          <a:p>
            <a:r>
              <a:rPr lang="it-IT" sz="1500" dirty="0"/>
              <a:t>Per la documentazione completa: </a:t>
            </a:r>
          </a:p>
          <a:p>
            <a:r>
              <a:rPr lang="it-IT" sz="1500" dirty="0"/>
              <a:t>https://developers.themoviedb.org/3/getting-started/introduction</a:t>
            </a:r>
          </a:p>
          <a:p>
            <a:endParaRPr lang="it-IT" sz="1500" dirty="0"/>
          </a:p>
          <a:p>
            <a:endParaRPr lang="it-IT" dirty="0"/>
          </a:p>
        </p:txBody>
      </p:sp>
      <p:pic>
        <p:nvPicPr>
          <p:cNvPr id="4" name="Immagine 3">
            <a:extLst>
              <a:ext uri="{FF2B5EF4-FFF2-40B4-BE49-F238E27FC236}">
                <a16:creationId xmlns:a16="http://schemas.microsoft.com/office/drawing/2014/main" id="{B25A19F6-E6CD-4464-A3AC-22CD82C661F8}"/>
              </a:ext>
            </a:extLst>
          </p:cNvPr>
          <p:cNvPicPr>
            <a:picLocks noChangeAspect="1"/>
          </p:cNvPicPr>
          <p:nvPr/>
        </p:nvPicPr>
        <p:blipFill rotWithShape="1">
          <a:blip r:embed="rId4">
            <a:extLst>
              <a:ext uri="{28A0092B-C50C-407E-A947-70E740481C1C}">
                <a14:useLocalDpi xmlns:a14="http://schemas.microsoft.com/office/drawing/2010/main" val="0"/>
              </a:ext>
            </a:extLst>
          </a:blip>
          <a:srcRect t="8537" r="5573"/>
          <a:stretch/>
        </p:blipFill>
        <p:spPr>
          <a:xfrm>
            <a:off x="4532639" y="0"/>
            <a:ext cx="7354699" cy="2442576"/>
          </a:xfrm>
          <a:prstGeom prst="rect">
            <a:avLst/>
          </a:prstGeom>
        </p:spPr>
      </p:pic>
    </p:spTree>
    <p:extLst>
      <p:ext uri="{BB962C8B-B14F-4D97-AF65-F5344CB8AC3E}">
        <p14:creationId xmlns:p14="http://schemas.microsoft.com/office/powerpoint/2010/main" val="422976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264D91B8-D1F8-4D2C-88C5-BE0DB406230A}"/>
              </a:ext>
            </a:extLst>
          </p:cNvPr>
          <p:cNvSpPr txBox="1"/>
          <p:nvPr/>
        </p:nvSpPr>
        <p:spPr>
          <a:xfrm>
            <a:off x="3990260" y="2040954"/>
            <a:ext cx="8017704" cy="369332"/>
          </a:xfrm>
          <a:prstGeom prst="rect">
            <a:avLst/>
          </a:prstGeom>
          <a:noFill/>
        </p:spPr>
        <p:txBody>
          <a:bodyPr wrap="square" rtlCol="0">
            <a:spAutoFit/>
          </a:bodyPr>
          <a:lstStyle/>
          <a:p>
            <a:r>
              <a:rPr lang="it-IT" dirty="0"/>
              <a:t>// esempio risposta: </a:t>
            </a:r>
          </a:p>
        </p:txBody>
      </p:sp>
      <p:sp>
        <p:nvSpPr>
          <p:cNvPr id="17" name="CasellaDiTesto 16">
            <a:extLst>
              <a:ext uri="{FF2B5EF4-FFF2-40B4-BE49-F238E27FC236}">
                <a16:creationId xmlns:a16="http://schemas.microsoft.com/office/drawing/2014/main" id="{452A8D47-5916-49C6-8BA4-418889CAD5FB}"/>
              </a:ext>
            </a:extLst>
          </p:cNvPr>
          <p:cNvSpPr txBox="1"/>
          <p:nvPr/>
        </p:nvSpPr>
        <p:spPr>
          <a:xfrm>
            <a:off x="3990260" y="3796340"/>
            <a:ext cx="3327816" cy="646331"/>
          </a:xfrm>
          <a:prstGeom prst="rect">
            <a:avLst/>
          </a:prstGeom>
          <a:noFill/>
        </p:spPr>
        <p:txBody>
          <a:bodyPr wrap="square" rtlCol="0">
            <a:spAutoFit/>
          </a:bodyPr>
          <a:lstStyle/>
          <a:p>
            <a:r>
              <a:rPr lang="it-IT" dirty="0"/>
              <a:t>//console.log(</a:t>
            </a:r>
            <a:r>
              <a:rPr lang="it-IT" dirty="0" err="1"/>
              <a:t>result</a:t>
            </a:r>
            <a:r>
              <a:rPr lang="it-IT" dirty="0"/>
              <a:t>):</a:t>
            </a:r>
          </a:p>
          <a:p>
            <a:r>
              <a:rPr lang="it-IT" dirty="0"/>
              <a:t> </a:t>
            </a:r>
          </a:p>
        </p:txBody>
      </p:sp>
      <p:pic>
        <p:nvPicPr>
          <p:cNvPr id="3" name="Immagine 2" descr="Immagine che contiene testo, monitor, schermo, screenshot&#10;&#10;Descrizione generata automaticamente">
            <a:extLst>
              <a:ext uri="{FF2B5EF4-FFF2-40B4-BE49-F238E27FC236}">
                <a16:creationId xmlns:a16="http://schemas.microsoft.com/office/drawing/2014/main" id="{1F3A6A52-C1F1-4C51-AE39-4323212903EC}"/>
              </a:ext>
            </a:extLst>
          </p:cNvPr>
          <p:cNvPicPr>
            <a:picLocks noChangeAspect="1"/>
          </p:cNvPicPr>
          <p:nvPr/>
        </p:nvPicPr>
        <p:blipFill rotWithShape="1">
          <a:blip r:embed="rId2">
            <a:extLst>
              <a:ext uri="{28A0092B-C50C-407E-A947-70E740481C1C}">
                <a14:useLocalDpi xmlns:a14="http://schemas.microsoft.com/office/drawing/2010/main" val="0"/>
              </a:ext>
            </a:extLst>
          </a:blip>
          <a:srcRect l="601" t="10026" r="4973" b="50666"/>
          <a:stretch/>
        </p:blipFill>
        <p:spPr>
          <a:xfrm>
            <a:off x="4032863" y="2485442"/>
            <a:ext cx="8157613" cy="1375914"/>
          </a:xfrm>
          <a:prstGeom prst="rect">
            <a:avLst/>
          </a:prstGeom>
        </p:spPr>
      </p:pic>
      <p:sp>
        <p:nvSpPr>
          <p:cNvPr id="4" name="CasellaDiTesto 3">
            <a:extLst>
              <a:ext uri="{FF2B5EF4-FFF2-40B4-BE49-F238E27FC236}">
                <a16:creationId xmlns:a16="http://schemas.microsoft.com/office/drawing/2014/main" id="{0A1011DD-285E-4E50-8D12-42C6FE6822C1}"/>
              </a:ext>
            </a:extLst>
          </p:cNvPr>
          <p:cNvSpPr txBox="1"/>
          <p:nvPr/>
        </p:nvSpPr>
        <p:spPr>
          <a:xfrm>
            <a:off x="-100410" y="578529"/>
            <a:ext cx="4291214" cy="6247864"/>
          </a:xfrm>
          <a:prstGeom prst="rect">
            <a:avLst/>
          </a:prstGeom>
          <a:noFill/>
        </p:spPr>
        <p:txBody>
          <a:bodyPr wrap="square" rtlCol="0">
            <a:spAutoFit/>
          </a:bodyPr>
          <a:lstStyle/>
          <a:p>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forImageTMDB</a:t>
            </a:r>
            <a:r>
              <a:rPr lang="it-IT" sz="1000" b="0" dirty="0">
                <a:solidFill>
                  <a:schemeClr val="bg1"/>
                </a:solidFill>
                <a:effectLst/>
                <a:latin typeface="Consolas" panose="020B0609020204030204" pitchFamily="49" charset="0"/>
              </a:rPr>
              <a:t> = 'https://www.themoviedb.org/t/p/original’; </a:t>
            </a:r>
          </a:p>
          <a:p>
            <a:endParaRPr lang="it-IT" sz="1000" b="0" dirty="0">
              <a:solidFill>
                <a:schemeClr val="bg1"/>
              </a:solidFill>
              <a:effectLst/>
              <a:latin typeface="Consolas" panose="020B0609020204030204" pitchFamily="49" charset="0"/>
            </a:endParaRPr>
          </a:p>
          <a:p>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urlAllFilm</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endPointTMDB</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api_key</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TMDB_key</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fetch(</a:t>
            </a:r>
            <a:r>
              <a:rPr lang="it-IT" sz="1000" b="0" dirty="0" err="1">
                <a:solidFill>
                  <a:schemeClr val="bg1"/>
                </a:solidFill>
                <a:effectLst/>
                <a:latin typeface="Consolas" panose="020B0609020204030204" pitchFamily="49" charset="0"/>
              </a:rPr>
              <a:t>urlAllFilm</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then</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onResponseAll</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then</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onJsonAll</a:t>
            </a:r>
            <a:r>
              <a:rPr lang="it-IT" sz="1000" b="0" dirty="0">
                <a:solidFill>
                  <a:schemeClr val="bg1"/>
                </a:solidFill>
                <a:effectLst/>
                <a:latin typeface="Consolas" panose="020B0609020204030204" pitchFamily="49" charset="0"/>
              </a:rPr>
              <a:t>);</a:t>
            </a:r>
          </a:p>
          <a:p>
            <a:endParaRPr lang="en-US" sz="1000" b="0" dirty="0">
              <a:solidFill>
                <a:schemeClr val="bg1"/>
              </a:solidFill>
              <a:effectLst/>
              <a:latin typeface="Consolas" panose="020B0609020204030204" pitchFamily="49" charset="0"/>
            </a:endParaRPr>
          </a:p>
          <a:p>
            <a:r>
              <a:rPr lang="en-US" sz="1000" b="0" dirty="0">
                <a:solidFill>
                  <a:schemeClr val="bg1"/>
                </a:solidFill>
                <a:effectLst/>
                <a:latin typeface="Consolas" panose="020B0609020204030204" pitchFamily="49" charset="0"/>
              </a:rPr>
              <a:t>function </a:t>
            </a:r>
            <a:r>
              <a:rPr lang="en-US" sz="1000" b="0" dirty="0" err="1">
                <a:solidFill>
                  <a:schemeClr val="bg1"/>
                </a:solidFill>
                <a:effectLst/>
                <a:latin typeface="Consolas" panose="020B0609020204030204" pitchFamily="49" charset="0"/>
              </a:rPr>
              <a:t>onResponseAll</a:t>
            </a:r>
            <a:r>
              <a:rPr lang="en-US" sz="1000" b="0" dirty="0">
                <a:solidFill>
                  <a:schemeClr val="bg1"/>
                </a:solidFill>
                <a:effectLst/>
                <a:latin typeface="Consolas" panose="020B0609020204030204" pitchFamily="49" charset="0"/>
              </a:rPr>
              <a:t>(</a:t>
            </a:r>
            <a:r>
              <a:rPr lang="en-US" sz="1000" b="0" i="1" dirty="0">
                <a:solidFill>
                  <a:schemeClr val="bg1"/>
                </a:solidFill>
                <a:effectLst/>
                <a:latin typeface="Consolas" panose="020B0609020204030204" pitchFamily="49" charset="0"/>
              </a:rPr>
              <a:t>response</a:t>
            </a:r>
            <a:r>
              <a:rPr lang="en-US" sz="1000" b="0" dirty="0">
                <a:solidFill>
                  <a:schemeClr val="bg1"/>
                </a:solidFill>
                <a:effectLst/>
                <a:latin typeface="Consolas" panose="020B0609020204030204" pitchFamily="49" charset="0"/>
              </a:rPr>
              <a:t>){</a:t>
            </a:r>
          </a:p>
          <a:p>
            <a:r>
              <a:rPr lang="en-US" sz="1000" b="0" dirty="0">
                <a:solidFill>
                  <a:schemeClr val="bg1"/>
                </a:solidFill>
                <a:effectLst/>
                <a:latin typeface="Consolas" panose="020B0609020204030204" pitchFamily="49" charset="0"/>
              </a:rPr>
              <a:t>    return </a:t>
            </a:r>
            <a:r>
              <a:rPr lang="en-US" sz="1000" b="0" i="1" dirty="0" err="1">
                <a:solidFill>
                  <a:schemeClr val="bg1"/>
                </a:solidFill>
                <a:effectLst/>
                <a:latin typeface="Consolas" panose="020B0609020204030204" pitchFamily="49" charset="0"/>
              </a:rPr>
              <a:t>response</a:t>
            </a:r>
            <a:r>
              <a:rPr lang="en-US" sz="1000" b="0" dirty="0" err="1">
                <a:solidFill>
                  <a:schemeClr val="bg1"/>
                </a:solidFill>
                <a:effectLst/>
                <a:latin typeface="Consolas" panose="020B0609020204030204" pitchFamily="49" charset="0"/>
              </a:rPr>
              <a:t>.json</a:t>
            </a:r>
            <a:r>
              <a:rPr lang="en-US" sz="1000" b="0" dirty="0">
                <a:solidFill>
                  <a:schemeClr val="bg1"/>
                </a:solidFill>
                <a:effectLst/>
                <a:latin typeface="Consolas" panose="020B0609020204030204" pitchFamily="49" charset="0"/>
              </a:rPr>
              <a:t>();</a:t>
            </a:r>
          </a:p>
          <a:p>
            <a:r>
              <a:rPr lang="en-US" sz="1000" b="0" dirty="0">
                <a:solidFill>
                  <a:schemeClr val="bg1"/>
                </a:solidFill>
                <a:effectLst/>
                <a:latin typeface="Consolas" panose="020B0609020204030204" pitchFamily="49" charset="0"/>
              </a:rPr>
              <a:t>}</a:t>
            </a:r>
          </a:p>
          <a:p>
            <a:endParaRPr lang="it-IT" sz="1000" b="0" dirty="0">
              <a:effectLst/>
              <a:latin typeface="Consolas" panose="020B0609020204030204" pitchFamily="49" charset="0"/>
            </a:endParaRPr>
          </a:p>
          <a:p>
            <a:br>
              <a:rPr lang="it-IT" sz="1000" b="0" dirty="0">
                <a:effectLst/>
                <a:latin typeface="Consolas" panose="020B0609020204030204" pitchFamily="49" charset="0"/>
              </a:rPr>
            </a:br>
            <a:r>
              <a:rPr lang="it-IT" sz="1000" b="0" dirty="0" err="1">
                <a:solidFill>
                  <a:schemeClr val="bg1"/>
                </a:solidFill>
                <a:effectLst/>
                <a:latin typeface="Consolas" panose="020B0609020204030204" pitchFamily="49" charset="0"/>
              </a:rPr>
              <a:t>function</a:t>
            </a: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onJsonAll</a:t>
            </a:r>
            <a:r>
              <a:rPr lang="it-IT" sz="1000" b="0" dirty="0">
                <a:solidFill>
                  <a:schemeClr val="bg1"/>
                </a:solidFill>
                <a:effectLst/>
                <a:latin typeface="Consolas" panose="020B0609020204030204" pitchFamily="49" charset="0"/>
              </a:rPr>
              <a:t>(</a:t>
            </a:r>
            <a:r>
              <a:rPr lang="it-IT" sz="1000" b="0" i="1" dirty="0" err="1">
                <a:solidFill>
                  <a:schemeClr val="bg1"/>
                </a:solidFill>
                <a:effectLst/>
                <a:latin typeface="Consolas" panose="020B0609020204030204" pitchFamily="49" charset="0"/>
              </a:rPr>
              <a:t>json</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console.log(</a:t>
            </a:r>
            <a:r>
              <a:rPr lang="it-IT" sz="1000" b="0" i="1" dirty="0" err="1">
                <a:solidFill>
                  <a:schemeClr val="bg1"/>
                </a:solidFill>
                <a:effectLst/>
                <a:latin typeface="Consolas" panose="020B0609020204030204" pitchFamily="49" charset="0"/>
              </a:rPr>
              <a:t>json</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results</a:t>
            </a:r>
            <a:r>
              <a:rPr lang="it-IT" sz="1000" b="0" dirty="0">
                <a:solidFill>
                  <a:schemeClr val="bg1"/>
                </a:solidFill>
                <a:effectLst/>
                <a:latin typeface="Consolas" panose="020B0609020204030204" pitchFamily="49" charset="0"/>
              </a:rPr>
              <a:t> = </a:t>
            </a:r>
            <a:r>
              <a:rPr lang="it-IT" sz="1000" b="0" i="1" dirty="0" err="1">
                <a:solidFill>
                  <a:schemeClr val="bg1"/>
                </a:solidFill>
                <a:effectLst/>
                <a:latin typeface="Consolas" panose="020B0609020204030204" pitchFamily="49" charset="0"/>
              </a:rPr>
              <a:t>json</a:t>
            </a:r>
            <a:r>
              <a:rPr lang="it-IT" sz="1000" b="0" dirty="0" err="1">
                <a:solidFill>
                  <a:schemeClr val="bg1"/>
                </a:solidFill>
                <a:effectLst/>
                <a:latin typeface="Consolas" panose="020B0609020204030204" pitchFamily="49" charset="0"/>
              </a:rPr>
              <a:t>.results</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p>
          <a:p>
            <a:r>
              <a:rPr lang="it-IT" sz="1000" b="0" dirty="0">
                <a:solidFill>
                  <a:schemeClr val="bg1"/>
                </a:solidFill>
                <a:effectLst/>
                <a:latin typeface="Consolas" panose="020B0609020204030204" pitchFamily="49" charset="0"/>
              </a:rPr>
              <a:t>    for(</a:t>
            </a:r>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result</a:t>
            </a:r>
            <a:r>
              <a:rPr lang="it-IT" sz="1000" b="0" dirty="0">
                <a:solidFill>
                  <a:schemeClr val="bg1"/>
                </a:solidFill>
                <a:effectLst/>
                <a:latin typeface="Consolas" panose="020B0609020204030204" pitchFamily="49" charset="0"/>
              </a:rPr>
              <a:t> of </a:t>
            </a:r>
            <a:r>
              <a:rPr lang="it-IT" sz="1000" b="0" dirty="0" err="1">
                <a:solidFill>
                  <a:schemeClr val="bg1"/>
                </a:solidFill>
                <a:effectLst/>
                <a:latin typeface="Consolas" panose="020B0609020204030204" pitchFamily="49" charset="0"/>
              </a:rPr>
              <a:t>results</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if(</a:t>
            </a:r>
            <a:r>
              <a:rPr lang="it-IT" sz="1000" b="0" dirty="0" err="1">
                <a:solidFill>
                  <a:schemeClr val="bg1"/>
                </a:solidFill>
                <a:effectLst/>
                <a:latin typeface="Consolas" panose="020B0609020204030204" pitchFamily="49" charset="0"/>
              </a:rPr>
              <a:t>result.vote_average</a:t>
            </a:r>
            <a:r>
              <a:rPr lang="it-IT" sz="1000" b="0" dirty="0">
                <a:solidFill>
                  <a:schemeClr val="bg1"/>
                </a:solidFill>
                <a:effectLst/>
                <a:latin typeface="Consolas" panose="020B0609020204030204" pitchFamily="49" charset="0"/>
              </a:rPr>
              <a:t> &gt; 7.2 &amp;&amp; </a:t>
            </a:r>
            <a:r>
              <a:rPr lang="it-IT" sz="1000" b="0" dirty="0" err="1">
                <a:solidFill>
                  <a:schemeClr val="bg1"/>
                </a:solidFill>
                <a:effectLst/>
                <a:latin typeface="Consolas" panose="020B0609020204030204" pitchFamily="49" charset="0"/>
              </a:rPr>
              <a:t>result.release_date</a:t>
            </a:r>
            <a:r>
              <a:rPr lang="it-IT" sz="1000" b="0" dirty="0">
                <a:solidFill>
                  <a:schemeClr val="bg1"/>
                </a:solidFill>
                <a:effectLst/>
                <a:latin typeface="Consolas" panose="020B0609020204030204" pitchFamily="49" charset="0"/>
              </a:rPr>
              <a:t> &gt; "2021-01-01"</a:t>
            </a:r>
          </a:p>
          <a:p>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console.log(</a:t>
            </a:r>
            <a:r>
              <a:rPr lang="it-IT" sz="1000" b="0" dirty="0" err="1">
                <a:solidFill>
                  <a:schemeClr val="bg1"/>
                </a:solidFill>
                <a:effectLst/>
                <a:latin typeface="Consolas" panose="020B0609020204030204" pitchFamily="49" charset="0"/>
              </a:rPr>
              <a:t>result</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box = </a:t>
            </a:r>
            <a:r>
              <a:rPr lang="it-IT" sz="1000" b="0" dirty="0" err="1">
                <a:solidFill>
                  <a:schemeClr val="bg1"/>
                </a:solidFill>
                <a:effectLst/>
                <a:latin typeface="Consolas" panose="020B0609020204030204" pitchFamily="49" charset="0"/>
              </a:rPr>
              <a:t>document.createElement</a:t>
            </a:r>
            <a:r>
              <a:rPr lang="it-IT" sz="1000" b="0" dirty="0">
                <a:solidFill>
                  <a:schemeClr val="bg1"/>
                </a:solidFill>
                <a:effectLst/>
                <a:latin typeface="Consolas" panose="020B0609020204030204" pitchFamily="49" charset="0"/>
              </a:rPr>
              <a:t>('div');</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image = </a:t>
            </a:r>
            <a:r>
              <a:rPr lang="it-IT" sz="1000" b="0" dirty="0" err="1">
                <a:solidFill>
                  <a:schemeClr val="bg1"/>
                </a:solidFill>
                <a:effectLst/>
                <a:latin typeface="Consolas" panose="020B0609020204030204" pitchFamily="49" charset="0"/>
              </a:rPr>
              <a:t>document.createElement</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img</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title</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document.createElement</a:t>
            </a:r>
            <a:r>
              <a:rPr lang="it-IT" sz="1000" b="0" dirty="0">
                <a:solidFill>
                  <a:schemeClr val="bg1"/>
                </a:solidFill>
                <a:effectLst/>
                <a:latin typeface="Consolas" panose="020B0609020204030204" pitchFamily="49" charset="0"/>
              </a:rPr>
              <a:t>('h3');</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const</a:t>
            </a: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relase</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document.createElement</a:t>
            </a:r>
            <a:r>
              <a:rPr lang="it-IT" sz="1000" b="0" dirty="0">
                <a:solidFill>
                  <a:schemeClr val="bg1"/>
                </a:solidFill>
                <a:effectLst/>
                <a:latin typeface="Consolas" panose="020B0609020204030204" pitchFamily="49" charset="0"/>
              </a:rPr>
              <a:t>('h6');</a:t>
            </a:r>
          </a:p>
          <a:p>
            <a:br>
              <a:rPr lang="it-IT" sz="1000" b="0" dirty="0">
                <a:solidFill>
                  <a:schemeClr val="bg1"/>
                </a:solidFill>
                <a:effectLst/>
                <a:latin typeface="Consolas" panose="020B0609020204030204" pitchFamily="49" charset="0"/>
              </a:rPr>
            </a:b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box.classList.add</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filminsection</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image.src</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endPointImageTMDB</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result.poster_path</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image.classList.add</a:t>
            </a:r>
            <a:r>
              <a:rPr lang="it-IT" sz="1000" b="0" dirty="0">
                <a:solidFill>
                  <a:schemeClr val="bg1"/>
                </a:solidFill>
                <a:effectLst/>
                <a:latin typeface="Consolas" panose="020B0609020204030204" pitchFamily="49" charset="0"/>
              </a:rPr>
              <a:t>('locandina');</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title.textContent</a:t>
            </a:r>
            <a:r>
              <a:rPr lang="it-IT" sz="1000" b="0" dirty="0">
                <a:solidFill>
                  <a:schemeClr val="bg1"/>
                </a:solidFill>
                <a:effectLst/>
                <a:latin typeface="Consolas" panose="020B0609020204030204" pitchFamily="49" charset="0"/>
              </a:rPr>
              <a:t> = </a:t>
            </a:r>
            <a:r>
              <a:rPr lang="it-IT" sz="1000" b="0" dirty="0" err="1">
                <a:solidFill>
                  <a:schemeClr val="bg1"/>
                </a:solidFill>
                <a:effectLst/>
                <a:latin typeface="Consolas" panose="020B0609020204030204" pitchFamily="49" charset="0"/>
              </a:rPr>
              <a:t>result.title</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relase.textContent</a:t>
            </a:r>
            <a:r>
              <a:rPr lang="it-IT" sz="1000" b="0" dirty="0">
                <a:solidFill>
                  <a:schemeClr val="bg1"/>
                </a:solidFill>
                <a:effectLst/>
                <a:latin typeface="Consolas" panose="020B0609020204030204" pitchFamily="49" charset="0"/>
              </a:rPr>
              <a:t> = 'Release date: ' + </a:t>
            </a:r>
            <a:r>
              <a:rPr lang="it-IT" sz="1000" b="0" dirty="0" err="1">
                <a:solidFill>
                  <a:schemeClr val="bg1"/>
                </a:solidFill>
                <a:effectLst/>
                <a:latin typeface="Consolas" panose="020B0609020204030204" pitchFamily="49" charset="0"/>
              </a:rPr>
              <a:t>result.release_date</a:t>
            </a:r>
            <a:r>
              <a:rPr lang="it-IT" sz="1000" b="0" dirty="0">
                <a:solidFill>
                  <a:schemeClr val="bg1"/>
                </a:solidFill>
                <a:effectLst/>
                <a:latin typeface="Consolas" panose="020B0609020204030204" pitchFamily="49" charset="0"/>
              </a:rPr>
              <a:t>;</a:t>
            </a:r>
          </a:p>
          <a:p>
            <a:br>
              <a:rPr lang="it-IT" sz="1000" b="0" dirty="0">
                <a:solidFill>
                  <a:schemeClr val="bg1"/>
                </a:solidFill>
                <a:effectLst/>
                <a:latin typeface="Consolas" panose="020B0609020204030204" pitchFamily="49" charset="0"/>
              </a:rPr>
            </a:br>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newsFilmBox.appendChild</a:t>
            </a:r>
            <a:r>
              <a:rPr lang="it-IT" sz="1000" b="0" dirty="0">
                <a:solidFill>
                  <a:schemeClr val="bg1"/>
                </a:solidFill>
                <a:effectLst/>
                <a:latin typeface="Consolas" panose="020B0609020204030204" pitchFamily="49" charset="0"/>
              </a:rPr>
              <a:t>(box);</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box.appendChild</a:t>
            </a:r>
            <a:r>
              <a:rPr lang="it-IT" sz="1000" b="0" dirty="0">
                <a:solidFill>
                  <a:schemeClr val="bg1"/>
                </a:solidFill>
                <a:effectLst/>
                <a:latin typeface="Consolas" panose="020B0609020204030204" pitchFamily="49" charset="0"/>
              </a:rPr>
              <a:t>(image);</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box.appendChild</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title</a:t>
            </a:r>
            <a:r>
              <a:rPr lang="it-IT" sz="1000" b="0" dirty="0">
                <a:solidFill>
                  <a:schemeClr val="bg1"/>
                </a:solidFill>
                <a:effectLst/>
                <a:latin typeface="Consolas" panose="020B0609020204030204" pitchFamily="49" charset="0"/>
              </a:rPr>
              <a:t>);</a:t>
            </a:r>
          </a:p>
          <a:p>
            <a:r>
              <a:rPr lang="it-IT" sz="1000" b="0" dirty="0">
                <a:solidFill>
                  <a:schemeClr val="bg1"/>
                </a:solidFill>
                <a:effectLst/>
                <a:latin typeface="Consolas" panose="020B0609020204030204" pitchFamily="49" charset="0"/>
              </a:rPr>
              <a:t>            </a:t>
            </a:r>
            <a:r>
              <a:rPr lang="it-IT" sz="1000" b="0" dirty="0" err="1">
                <a:solidFill>
                  <a:schemeClr val="bg1"/>
                </a:solidFill>
                <a:effectLst/>
                <a:latin typeface="Consolas" panose="020B0609020204030204" pitchFamily="49" charset="0"/>
              </a:rPr>
              <a:t>box.appendChild</a:t>
            </a:r>
            <a:r>
              <a:rPr lang="it-IT" sz="1000" b="0" dirty="0">
                <a:solidFill>
                  <a:schemeClr val="bg1"/>
                </a:solidFill>
                <a:effectLst/>
                <a:latin typeface="Consolas" panose="020B0609020204030204" pitchFamily="49" charset="0"/>
              </a:rPr>
              <a:t>(</a:t>
            </a:r>
            <a:r>
              <a:rPr lang="it-IT" sz="1000" b="0" dirty="0" err="1">
                <a:solidFill>
                  <a:schemeClr val="bg1"/>
                </a:solidFill>
                <a:effectLst/>
                <a:latin typeface="Consolas" panose="020B0609020204030204" pitchFamily="49" charset="0"/>
              </a:rPr>
              <a:t>relase</a:t>
            </a:r>
            <a:r>
              <a:rPr lang="it-IT" sz="1000" b="0" dirty="0">
                <a:solidFill>
                  <a:schemeClr val="bg1"/>
                </a:solidFill>
                <a:effectLst/>
                <a:latin typeface="Consolas" panose="020B0609020204030204" pitchFamily="49" charset="0"/>
              </a:rPr>
              <a:t>);      </a:t>
            </a:r>
          </a:p>
          <a:p>
            <a:r>
              <a:rPr lang="it-IT" sz="1000" b="0" dirty="0">
                <a:solidFill>
                  <a:schemeClr val="bg1"/>
                </a:solidFill>
                <a:effectLst/>
                <a:latin typeface="Consolas" panose="020B0609020204030204" pitchFamily="49" charset="0"/>
              </a:rPr>
              <a:t>        }</a:t>
            </a:r>
          </a:p>
          <a:p>
            <a:r>
              <a:rPr lang="it-IT" sz="1000" b="0" dirty="0">
                <a:solidFill>
                  <a:schemeClr val="bg1"/>
                </a:solidFill>
                <a:effectLst/>
                <a:latin typeface="Consolas" panose="020B0609020204030204" pitchFamily="49" charset="0"/>
              </a:rPr>
              <a:t>    }   </a:t>
            </a:r>
          </a:p>
          <a:p>
            <a:r>
              <a:rPr lang="it-IT" sz="1000" b="0" dirty="0">
                <a:solidFill>
                  <a:schemeClr val="bg1"/>
                </a:solidFill>
                <a:effectLst/>
                <a:latin typeface="Consolas" panose="020B0609020204030204" pitchFamily="49" charset="0"/>
              </a:rPr>
              <a:t>}</a:t>
            </a:r>
          </a:p>
        </p:txBody>
      </p:sp>
      <p:pic>
        <p:nvPicPr>
          <p:cNvPr id="6" name="Immagine 5" descr="Immagine che contiene testo, screenshot, monitor, parecchi&#10;&#10;Descrizione generata automaticamente">
            <a:extLst>
              <a:ext uri="{FF2B5EF4-FFF2-40B4-BE49-F238E27FC236}">
                <a16:creationId xmlns:a16="http://schemas.microsoft.com/office/drawing/2014/main" id="{E51B19D3-C6B5-4DA1-995C-C5338C3D2F41}"/>
              </a:ext>
            </a:extLst>
          </p:cNvPr>
          <p:cNvPicPr>
            <a:picLocks noChangeAspect="1"/>
          </p:cNvPicPr>
          <p:nvPr/>
        </p:nvPicPr>
        <p:blipFill rotWithShape="1">
          <a:blip r:embed="rId3">
            <a:extLst>
              <a:ext uri="{28A0092B-C50C-407E-A947-70E740481C1C}">
                <a14:useLocalDpi xmlns:a14="http://schemas.microsoft.com/office/drawing/2010/main" val="0"/>
              </a:ext>
            </a:extLst>
          </a:blip>
          <a:srcRect l="41354" t="40283" r="4452" b="27295"/>
          <a:stretch/>
        </p:blipFill>
        <p:spPr>
          <a:xfrm>
            <a:off x="4018662" y="4170846"/>
            <a:ext cx="8189447" cy="2186824"/>
          </a:xfrm>
          <a:prstGeom prst="rect">
            <a:avLst/>
          </a:prstGeom>
        </p:spPr>
      </p:pic>
      <p:sp>
        <p:nvSpPr>
          <p:cNvPr id="11" name="CasellaDiTesto 10">
            <a:extLst>
              <a:ext uri="{FF2B5EF4-FFF2-40B4-BE49-F238E27FC236}">
                <a16:creationId xmlns:a16="http://schemas.microsoft.com/office/drawing/2014/main" id="{A6DACCAF-6FAE-4C02-B87F-2A0E0D7E4E3E}"/>
              </a:ext>
            </a:extLst>
          </p:cNvPr>
          <p:cNvSpPr txBox="1"/>
          <p:nvPr/>
        </p:nvSpPr>
        <p:spPr>
          <a:xfrm>
            <a:off x="4031339" y="62154"/>
            <a:ext cx="7304716" cy="1938992"/>
          </a:xfrm>
          <a:prstGeom prst="rect">
            <a:avLst/>
          </a:prstGeom>
          <a:noFill/>
        </p:spPr>
        <p:txBody>
          <a:bodyPr wrap="square" rtlCol="0">
            <a:spAutoFit/>
          </a:bodyPr>
          <a:lstStyle/>
          <a:p>
            <a:r>
              <a:rPr lang="it-IT" sz="1000" b="0" dirty="0" err="1">
                <a:effectLst/>
                <a:latin typeface="Consolas" panose="020B0609020204030204" pitchFamily="49" charset="0"/>
              </a:rPr>
              <a:t>const</a:t>
            </a:r>
            <a:r>
              <a:rPr lang="it-IT" sz="1000" b="0" dirty="0">
                <a:effectLst/>
                <a:latin typeface="Consolas" panose="020B0609020204030204" pitchFamily="49" charset="0"/>
              </a:rPr>
              <a:t> news = </a:t>
            </a:r>
            <a:r>
              <a:rPr lang="it-IT" sz="1000" b="0" dirty="0" err="1">
                <a:effectLst/>
                <a:latin typeface="Consolas" panose="020B0609020204030204" pitchFamily="49" charset="0"/>
              </a:rPr>
              <a:t>document.querySelector</a:t>
            </a:r>
            <a:r>
              <a:rPr lang="it-IT" sz="1000" b="0" dirty="0">
                <a:effectLst/>
                <a:latin typeface="Consolas" panose="020B0609020204030204" pitchFamily="49" charset="0"/>
              </a:rPr>
              <a:t>('#news');</a:t>
            </a:r>
          </a:p>
          <a:p>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presentationBox</a:t>
            </a:r>
            <a:r>
              <a:rPr lang="it-IT" sz="1000" b="0" dirty="0">
                <a:effectLst/>
                <a:latin typeface="Consolas" panose="020B0609020204030204" pitchFamily="49" charset="0"/>
              </a:rPr>
              <a:t> = </a:t>
            </a:r>
            <a:r>
              <a:rPr lang="it-IT" sz="1000" b="0" dirty="0" err="1">
                <a:effectLst/>
                <a:latin typeface="Consolas" panose="020B0609020204030204" pitchFamily="49" charset="0"/>
              </a:rPr>
              <a:t>document.createElement</a:t>
            </a:r>
            <a:r>
              <a:rPr lang="it-IT" sz="1000" b="0" dirty="0">
                <a:effectLst/>
                <a:latin typeface="Consolas" panose="020B0609020204030204" pitchFamily="49" charset="0"/>
              </a:rPr>
              <a:t>('div');</a:t>
            </a:r>
          </a:p>
          <a:p>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titleOfNews</a:t>
            </a:r>
            <a:r>
              <a:rPr lang="it-IT" sz="1000" b="0" dirty="0">
                <a:effectLst/>
                <a:latin typeface="Consolas" panose="020B0609020204030204" pitchFamily="49" charset="0"/>
              </a:rPr>
              <a:t> = </a:t>
            </a:r>
            <a:r>
              <a:rPr lang="it-IT" sz="1000" b="0" dirty="0" err="1">
                <a:effectLst/>
                <a:latin typeface="Consolas" panose="020B0609020204030204" pitchFamily="49" charset="0"/>
              </a:rPr>
              <a:t>document.createElement</a:t>
            </a:r>
            <a:r>
              <a:rPr lang="it-IT" sz="1000" b="0" dirty="0">
                <a:effectLst/>
                <a:latin typeface="Consolas" panose="020B0609020204030204" pitchFamily="49" charset="0"/>
              </a:rPr>
              <a:t>('h3');</a:t>
            </a:r>
          </a:p>
          <a:p>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newsFilmBox</a:t>
            </a:r>
            <a:r>
              <a:rPr lang="it-IT" sz="1000" b="0" dirty="0">
                <a:effectLst/>
                <a:latin typeface="Consolas" panose="020B0609020204030204" pitchFamily="49" charset="0"/>
              </a:rPr>
              <a:t> = </a:t>
            </a:r>
            <a:r>
              <a:rPr lang="it-IT" sz="1000" b="0" dirty="0" err="1">
                <a:effectLst/>
                <a:latin typeface="Consolas" panose="020B0609020204030204" pitchFamily="49" charset="0"/>
              </a:rPr>
              <a:t>document.createElement</a:t>
            </a:r>
            <a:r>
              <a:rPr lang="it-IT" sz="1000" b="0" dirty="0">
                <a:effectLst/>
                <a:latin typeface="Consolas" panose="020B0609020204030204" pitchFamily="49" charset="0"/>
              </a:rPr>
              <a:t>('div');</a:t>
            </a:r>
          </a:p>
          <a:p>
            <a:br>
              <a:rPr lang="it-IT" sz="1000" b="0" dirty="0">
                <a:effectLst/>
                <a:latin typeface="Consolas" panose="020B0609020204030204" pitchFamily="49" charset="0"/>
              </a:rPr>
            </a:br>
            <a:r>
              <a:rPr lang="it-IT" sz="1000" b="0" dirty="0">
                <a:effectLst/>
                <a:latin typeface="Consolas" panose="020B0609020204030204" pitchFamily="49" charset="0"/>
              </a:rPr>
              <a:t>presentationBox.id='</a:t>
            </a:r>
            <a:r>
              <a:rPr lang="it-IT" sz="1000" b="0" dirty="0" err="1">
                <a:effectLst/>
                <a:latin typeface="Consolas" panose="020B0609020204030204" pitchFamily="49" charset="0"/>
              </a:rPr>
              <a:t>presentation</a:t>
            </a:r>
            <a:r>
              <a:rPr lang="it-IT" sz="1000" b="0" dirty="0">
                <a:effectLst/>
                <a:latin typeface="Consolas" panose="020B0609020204030204" pitchFamily="49" charset="0"/>
              </a:rPr>
              <a:t>';</a:t>
            </a:r>
          </a:p>
          <a:p>
            <a:r>
              <a:rPr lang="it-IT" sz="1000" b="0" dirty="0" err="1">
                <a:effectLst/>
                <a:latin typeface="Consolas" panose="020B0609020204030204" pitchFamily="49" charset="0"/>
              </a:rPr>
              <a:t>titleOfNews.textContent</a:t>
            </a:r>
            <a:r>
              <a:rPr lang="it-IT" sz="1000" b="0" dirty="0">
                <a:effectLst/>
                <a:latin typeface="Consolas" panose="020B0609020204030204" pitchFamily="49" charset="0"/>
              </a:rPr>
              <a:t> = 'Le novità da tutto il mondo in arrivo nelle nostre sale!';</a:t>
            </a:r>
          </a:p>
          <a:p>
            <a:r>
              <a:rPr lang="it-IT" sz="1000" b="0" dirty="0">
                <a:effectLst/>
                <a:latin typeface="Consolas" panose="020B0609020204030204" pitchFamily="49" charset="0"/>
              </a:rPr>
              <a:t>newsFilmBox.id='</a:t>
            </a:r>
            <a:r>
              <a:rPr lang="it-IT" sz="1000" b="0" dirty="0" err="1">
                <a:effectLst/>
                <a:latin typeface="Consolas" panose="020B0609020204030204" pitchFamily="49" charset="0"/>
              </a:rPr>
              <a:t>mainNews</a:t>
            </a:r>
            <a:r>
              <a:rPr lang="it-IT" sz="1000" b="0" dirty="0">
                <a:effectLst/>
                <a:latin typeface="Consolas" panose="020B0609020204030204" pitchFamily="49" charset="0"/>
              </a:rPr>
              <a:t>';</a:t>
            </a:r>
          </a:p>
          <a:p>
            <a:br>
              <a:rPr lang="it-IT" sz="1000" b="0" dirty="0">
                <a:effectLst/>
                <a:latin typeface="Consolas" panose="020B0609020204030204" pitchFamily="49" charset="0"/>
              </a:rPr>
            </a:br>
            <a:r>
              <a:rPr lang="it-IT" sz="1000" b="0" dirty="0" err="1">
                <a:effectLst/>
                <a:latin typeface="Consolas" panose="020B0609020204030204" pitchFamily="49" charset="0"/>
              </a:rPr>
              <a:t>news.appendChild</a:t>
            </a:r>
            <a:r>
              <a:rPr lang="it-IT" sz="1000" b="0" dirty="0">
                <a:effectLst/>
                <a:latin typeface="Consolas" panose="020B0609020204030204" pitchFamily="49" charset="0"/>
              </a:rPr>
              <a:t>(</a:t>
            </a:r>
            <a:r>
              <a:rPr lang="it-IT" sz="1000" b="0" dirty="0" err="1">
                <a:effectLst/>
                <a:latin typeface="Consolas" panose="020B0609020204030204" pitchFamily="49" charset="0"/>
              </a:rPr>
              <a:t>presentationBox</a:t>
            </a:r>
            <a:r>
              <a:rPr lang="it-IT" sz="1000" b="0" dirty="0">
                <a:effectLst/>
                <a:latin typeface="Consolas" panose="020B0609020204030204" pitchFamily="49" charset="0"/>
              </a:rPr>
              <a:t>);</a:t>
            </a:r>
          </a:p>
          <a:p>
            <a:r>
              <a:rPr lang="it-IT" sz="1000" b="0" dirty="0" err="1">
                <a:effectLst/>
                <a:latin typeface="Consolas" panose="020B0609020204030204" pitchFamily="49" charset="0"/>
              </a:rPr>
              <a:t>presentationBox.appendChild</a:t>
            </a:r>
            <a:r>
              <a:rPr lang="it-IT" sz="1000" b="0" dirty="0">
                <a:effectLst/>
                <a:latin typeface="Consolas" panose="020B0609020204030204" pitchFamily="49" charset="0"/>
              </a:rPr>
              <a:t>(</a:t>
            </a:r>
            <a:r>
              <a:rPr lang="it-IT" sz="1000" b="0" dirty="0" err="1">
                <a:effectLst/>
                <a:latin typeface="Consolas" panose="020B0609020204030204" pitchFamily="49" charset="0"/>
              </a:rPr>
              <a:t>titleOfNews</a:t>
            </a:r>
            <a:r>
              <a:rPr lang="it-IT" sz="1000" b="0" dirty="0">
                <a:effectLst/>
                <a:latin typeface="Consolas" panose="020B0609020204030204" pitchFamily="49" charset="0"/>
              </a:rPr>
              <a:t>);</a:t>
            </a:r>
          </a:p>
          <a:p>
            <a:r>
              <a:rPr lang="it-IT" sz="1000" b="0" dirty="0" err="1">
                <a:effectLst/>
                <a:latin typeface="Consolas" panose="020B0609020204030204" pitchFamily="49" charset="0"/>
              </a:rPr>
              <a:t>news.appendChild</a:t>
            </a:r>
            <a:r>
              <a:rPr lang="it-IT" sz="1000" b="0" dirty="0">
                <a:effectLst/>
                <a:latin typeface="Consolas" panose="020B0609020204030204" pitchFamily="49" charset="0"/>
              </a:rPr>
              <a:t>(</a:t>
            </a:r>
            <a:r>
              <a:rPr lang="it-IT" sz="1000" b="0" dirty="0" err="1">
                <a:effectLst/>
                <a:latin typeface="Consolas" panose="020B0609020204030204" pitchFamily="49" charset="0"/>
              </a:rPr>
              <a:t>newsFilmBox</a:t>
            </a:r>
            <a:r>
              <a:rPr lang="it-IT" sz="1000" b="0" dirty="0">
                <a:effectLst/>
                <a:latin typeface="Consolas" panose="020B0609020204030204" pitchFamily="49" charset="0"/>
              </a:rPr>
              <a:t>);</a:t>
            </a:r>
          </a:p>
        </p:txBody>
      </p:sp>
    </p:spTree>
    <p:extLst>
      <p:ext uri="{BB962C8B-B14F-4D97-AF65-F5344CB8AC3E}">
        <p14:creationId xmlns:p14="http://schemas.microsoft.com/office/powerpoint/2010/main" val="407046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Spotify API</a:t>
            </a:r>
          </a:p>
        </p:txBody>
      </p:sp>
      <p:sp>
        <p:nvSpPr>
          <p:cNvPr id="7" name="CasellaDiTesto 6">
            <a:extLst>
              <a:ext uri="{FF2B5EF4-FFF2-40B4-BE49-F238E27FC236}">
                <a16:creationId xmlns:a16="http://schemas.microsoft.com/office/drawing/2014/main" id="{FC9B726E-9648-48AE-9ECB-79AC0CA249F4}"/>
              </a:ext>
            </a:extLst>
          </p:cNvPr>
          <p:cNvSpPr txBox="1"/>
          <p:nvPr/>
        </p:nvSpPr>
        <p:spPr>
          <a:xfrm>
            <a:off x="6375748" y="-35416"/>
            <a:ext cx="5813204" cy="6478697"/>
          </a:xfrm>
          <a:prstGeom prst="rect">
            <a:avLst/>
          </a:prstGeom>
          <a:noFill/>
        </p:spPr>
        <p:txBody>
          <a:bodyPr wrap="square" rtlCol="0">
            <a:spAutoFit/>
          </a:bodyPr>
          <a:lstStyle/>
          <a:p>
            <a:r>
              <a:rPr lang="it-IT" sz="1500" dirty="0"/>
              <a:t>Tramite le Spotify API, ho integrato ai dettagli dei film in distribuzione delle sale dei cinema della catena, un collegamento diretto alla soundtrack list su Spotify.  Questo tipo di API richiede una autenticazione di tipo </a:t>
            </a:r>
            <a:r>
              <a:rPr lang="it-IT" sz="1500" dirty="0" err="1"/>
              <a:t>Oauth</a:t>
            </a:r>
            <a:r>
              <a:rPr lang="it-IT" sz="1500" dirty="0"/>
              <a:t> 2.0. Occorrono due ‘’fetch’’:</a:t>
            </a:r>
          </a:p>
          <a:p>
            <a:pPr marL="285750" indent="-285750">
              <a:buFontTx/>
              <a:buChar char="-"/>
            </a:pPr>
            <a:r>
              <a:rPr lang="it-IT" sz="1500" dirty="0"/>
              <a:t>Ho prima effettuato una richiesta al server tramite le credenziali che mi sono state fornite accedendo tramite un account Spotify. Il server dopo aver verificato le credenziali restituisce un token.</a:t>
            </a:r>
          </a:p>
          <a:p>
            <a:pPr marL="285750" indent="-285750">
              <a:buFontTx/>
              <a:buChar char="-"/>
            </a:pPr>
            <a:r>
              <a:rPr lang="it-IT" sz="1500" dirty="0"/>
              <a:t>Una volta ottenuto il token faccio una seconda fetch per chiedere i servizi di </a:t>
            </a:r>
            <a:r>
              <a:rPr lang="it-IT" sz="1500" dirty="0" err="1"/>
              <a:t>spotify</a:t>
            </a:r>
            <a:r>
              <a:rPr lang="it-IT" sz="1500" dirty="0"/>
              <a:t>. </a:t>
            </a:r>
          </a:p>
          <a:p>
            <a:r>
              <a:rPr lang="it-IT" sz="1500" dirty="0"/>
              <a:t>La prima richiesta viene effettuata a : </a:t>
            </a:r>
            <a:r>
              <a:rPr lang="it-IT" sz="1000" b="0" dirty="0">
                <a:effectLst/>
                <a:latin typeface="Consolas" panose="020B0609020204030204" pitchFamily="49" charset="0"/>
              </a:rPr>
              <a:t>https://accounts.spotify.com/api/token</a:t>
            </a:r>
          </a:p>
          <a:p>
            <a:r>
              <a:rPr lang="it-IT" sz="1500" dirty="0"/>
              <a:t>Il metodo </a:t>
            </a:r>
            <a:r>
              <a:rPr lang="it-IT" sz="1500" dirty="0" err="1"/>
              <a:t>e’</a:t>
            </a:r>
            <a:r>
              <a:rPr lang="it-IT" sz="1500" dirty="0"/>
              <a:t> http POST, i dati trasmessi : </a:t>
            </a:r>
            <a:r>
              <a:rPr lang="it-IT" sz="1500" dirty="0" err="1"/>
              <a:t>grant_type</a:t>
            </a:r>
            <a:r>
              <a:rPr lang="it-IT" sz="1500" dirty="0"/>
              <a:t>=</a:t>
            </a:r>
            <a:r>
              <a:rPr lang="it-IT" sz="1500" dirty="0" err="1"/>
              <a:t>client_credentials</a:t>
            </a:r>
            <a:r>
              <a:rPr lang="it-IT" sz="1500" dirty="0"/>
              <a:t>.</a:t>
            </a:r>
          </a:p>
          <a:p>
            <a:r>
              <a:rPr lang="it-IT" sz="1500" dirty="0"/>
              <a:t>Servono due </a:t>
            </a:r>
            <a:r>
              <a:rPr lang="it-IT" sz="1500" dirty="0" err="1"/>
              <a:t>header</a:t>
            </a:r>
            <a:r>
              <a:rPr lang="it-IT" sz="1500" dirty="0"/>
              <a:t> che aggiungono informazioni sulla richiesta e sul tipo di risposta: </a:t>
            </a:r>
          </a:p>
          <a:p>
            <a:pPr marL="285750" indent="-285750">
              <a:buFontTx/>
              <a:buChar char="-"/>
            </a:pPr>
            <a:r>
              <a:rPr lang="it-IT" sz="1500" dirty="0"/>
              <a:t>Content-</a:t>
            </a:r>
            <a:r>
              <a:rPr lang="it-IT" sz="1500" dirty="0" err="1"/>
              <a:t>Type</a:t>
            </a:r>
            <a:r>
              <a:rPr lang="it-IT" sz="1500" dirty="0"/>
              <a:t>: </a:t>
            </a:r>
            <a:r>
              <a:rPr lang="it-IT" sz="1500" dirty="0" err="1"/>
              <a:t>application</a:t>
            </a:r>
            <a:r>
              <a:rPr lang="it-IT" sz="1500" dirty="0"/>
              <a:t>/x-www-</a:t>
            </a:r>
            <a:r>
              <a:rPr lang="it-IT" sz="1500" dirty="0" err="1"/>
              <a:t>form</a:t>
            </a:r>
            <a:r>
              <a:rPr lang="it-IT" sz="1500" dirty="0"/>
              <a:t>-</a:t>
            </a:r>
            <a:r>
              <a:rPr lang="it-IT" sz="1500" dirty="0" err="1"/>
              <a:t>urlencoded</a:t>
            </a:r>
            <a:r>
              <a:rPr lang="it-IT" sz="1500" dirty="0"/>
              <a:t> (specifica il formato dei dati inviato)</a:t>
            </a:r>
          </a:p>
          <a:p>
            <a:pPr marL="285750" indent="-285750">
              <a:buFontTx/>
              <a:buChar char="-"/>
            </a:pPr>
            <a:r>
              <a:rPr lang="it-IT" sz="1500" dirty="0" err="1"/>
              <a:t>Authorization</a:t>
            </a:r>
            <a:r>
              <a:rPr lang="it-IT" sz="1500" dirty="0"/>
              <a:t>:  ‘Basic ‘ + ‘</a:t>
            </a:r>
            <a:r>
              <a:rPr lang="it-IT" sz="1500" dirty="0" err="1"/>
              <a:t>SpotifyID:secretID</a:t>
            </a:r>
            <a:r>
              <a:rPr lang="it-IT" sz="1500" dirty="0"/>
              <a:t>’  (in base 64) </a:t>
            </a:r>
          </a:p>
          <a:p>
            <a:pPr marL="285750" indent="-285750">
              <a:buFontTx/>
              <a:buChar char="-"/>
            </a:pPr>
            <a:endParaRPr lang="it-IT" sz="1500" dirty="0"/>
          </a:p>
          <a:p>
            <a:r>
              <a:rPr lang="it-IT" sz="1000" i="1" dirty="0">
                <a:effectLst/>
                <a:latin typeface="Consolas" panose="020B0609020204030204" pitchFamily="49" charset="0"/>
              </a:rPr>
              <a:t>// richiedo il token con la prima richiesta</a:t>
            </a:r>
            <a:endParaRPr lang="it-IT" sz="1000" dirty="0">
              <a:effectLst/>
              <a:latin typeface="Consolas" panose="020B0609020204030204" pitchFamily="49" charset="0"/>
            </a:endParaRPr>
          </a:p>
          <a:p>
            <a:r>
              <a:rPr lang="it-IT" sz="1000" dirty="0" err="1">
                <a:effectLst/>
                <a:latin typeface="Consolas" panose="020B0609020204030204" pitchFamily="49" charset="0"/>
              </a:rPr>
              <a:t>let</a:t>
            </a:r>
            <a:r>
              <a:rPr lang="it-IT" sz="1000" dirty="0">
                <a:effectLst/>
                <a:latin typeface="Consolas" panose="020B0609020204030204" pitchFamily="49" charset="0"/>
              </a:rPr>
              <a:t> token;</a:t>
            </a:r>
          </a:p>
          <a:p>
            <a:r>
              <a:rPr lang="it-IT" sz="1000" dirty="0">
                <a:effectLst/>
                <a:latin typeface="Consolas" panose="020B0609020204030204" pitchFamily="49" charset="0"/>
              </a:rPr>
              <a:t>fetch("https://accounts.spotify.com/api/token",</a:t>
            </a:r>
          </a:p>
          <a:p>
            <a:r>
              <a:rPr lang="it-IT" sz="1000" dirty="0">
                <a:effectLst/>
                <a:latin typeface="Consolas" panose="020B0609020204030204" pitchFamily="49" charset="0"/>
              </a:rPr>
              <a:t>{</a:t>
            </a:r>
          </a:p>
          <a:p>
            <a:r>
              <a:rPr lang="it-IT" sz="1000" dirty="0">
                <a:effectLst/>
                <a:latin typeface="Consolas" panose="020B0609020204030204" pitchFamily="49" charset="0"/>
              </a:rPr>
              <a:t>    </a:t>
            </a:r>
            <a:r>
              <a:rPr lang="it-IT" sz="1000" dirty="0" err="1">
                <a:effectLst/>
                <a:latin typeface="Consolas" panose="020B0609020204030204" pitchFamily="49" charset="0"/>
              </a:rPr>
              <a:t>method</a:t>
            </a:r>
            <a:r>
              <a:rPr lang="it-IT" sz="1000" dirty="0">
                <a:effectLst/>
                <a:latin typeface="Consolas" panose="020B0609020204030204" pitchFamily="49" charset="0"/>
              </a:rPr>
              <a:t>: "post",</a:t>
            </a:r>
          </a:p>
          <a:p>
            <a:r>
              <a:rPr lang="it-IT" sz="1000" dirty="0">
                <a:effectLst/>
                <a:latin typeface="Consolas" panose="020B0609020204030204" pitchFamily="49" charset="0"/>
              </a:rPr>
              <a:t>    body: '</a:t>
            </a:r>
            <a:r>
              <a:rPr lang="it-IT" sz="1000" dirty="0" err="1">
                <a:effectLst/>
                <a:latin typeface="Consolas" panose="020B0609020204030204" pitchFamily="49" charset="0"/>
              </a:rPr>
              <a:t>grant_type</a:t>
            </a:r>
            <a:r>
              <a:rPr lang="it-IT" sz="1000" dirty="0">
                <a:effectLst/>
                <a:latin typeface="Consolas" panose="020B0609020204030204" pitchFamily="49" charset="0"/>
              </a:rPr>
              <a:t>=</a:t>
            </a:r>
            <a:r>
              <a:rPr lang="it-IT" sz="1000" dirty="0" err="1">
                <a:effectLst/>
                <a:latin typeface="Consolas" panose="020B0609020204030204" pitchFamily="49" charset="0"/>
              </a:rPr>
              <a:t>client_credentials&amp;client_id</a:t>
            </a:r>
            <a:r>
              <a:rPr lang="it-IT" sz="1000" dirty="0">
                <a:effectLst/>
                <a:latin typeface="Consolas" panose="020B0609020204030204" pitchFamily="49" charset="0"/>
              </a:rPr>
              <a:t>=' + </a:t>
            </a:r>
            <a:r>
              <a:rPr lang="it-IT" sz="1000" dirty="0" err="1">
                <a:effectLst/>
                <a:latin typeface="Consolas" panose="020B0609020204030204" pitchFamily="49" charset="0"/>
              </a:rPr>
              <a:t>SpotifyID</a:t>
            </a:r>
            <a:r>
              <a:rPr lang="it-IT" sz="1000" dirty="0">
                <a:effectLst/>
                <a:latin typeface="Consolas" panose="020B0609020204030204" pitchFamily="49" charset="0"/>
              </a:rPr>
              <a:t> + '&amp;</a:t>
            </a:r>
            <a:r>
              <a:rPr lang="it-IT" sz="1000" dirty="0" err="1">
                <a:effectLst/>
                <a:latin typeface="Consolas" panose="020B0609020204030204" pitchFamily="49" charset="0"/>
              </a:rPr>
              <a:t>client_secret</a:t>
            </a:r>
            <a:r>
              <a:rPr lang="it-IT" sz="1000" dirty="0">
                <a:effectLst/>
                <a:latin typeface="Consolas" panose="020B0609020204030204" pitchFamily="49" charset="0"/>
              </a:rPr>
              <a:t>=' + </a:t>
            </a:r>
            <a:r>
              <a:rPr lang="it-IT" sz="1000" dirty="0" err="1">
                <a:effectLst/>
                <a:latin typeface="Consolas" panose="020B0609020204030204" pitchFamily="49" charset="0"/>
              </a:rPr>
              <a:t>secretID</a:t>
            </a:r>
            <a:r>
              <a:rPr lang="it-IT" sz="1000" dirty="0">
                <a:effectLst/>
                <a:latin typeface="Consolas" panose="020B0609020204030204" pitchFamily="49" charset="0"/>
              </a:rPr>
              <a:t>,</a:t>
            </a:r>
          </a:p>
          <a:p>
            <a:r>
              <a:rPr lang="it-IT" sz="1000" dirty="0">
                <a:effectLst/>
                <a:latin typeface="Consolas" panose="020B0609020204030204" pitchFamily="49" charset="0"/>
              </a:rPr>
              <a:t>    </a:t>
            </a:r>
            <a:r>
              <a:rPr lang="it-IT" sz="1000" dirty="0" err="1">
                <a:effectLst/>
                <a:latin typeface="Consolas" panose="020B0609020204030204" pitchFamily="49" charset="0"/>
              </a:rPr>
              <a:t>headers</a:t>
            </a:r>
            <a:r>
              <a:rPr lang="it-IT" sz="1000" dirty="0">
                <a:effectLst/>
                <a:latin typeface="Consolas" panose="020B0609020204030204" pitchFamily="49" charset="0"/>
              </a:rPr>
              <a:t>:</a:t>
            </a:r>
          </a:p>
          <a:p>
            <a:r>
              <a:rPr lang="it-IT" sz="1000" dirty="0">
                <a:effectLst/>
                <a:latin typeface="Consolas" panose="020B0609020204030204" pitchFamily="49" charset="0"/>
              </a:rPr>
              <a:t>    {</a:t>
            </a:r>
          </a:p>
          <a:p>
            <a:r>
              <a:rPr lang="it-IT" sz="1000" dirty="0">
                <a:effectLst/>
                <a:latin typeface="Consolas" panose="020B0609020204030204" pitchFamily="49" charset="0"/>
              </a:rPr>
              <a:t>        'Content-</a:t>
            </a:r>
            <a:r>
              <a:rPr lang="it-IT" sz="1000" dirty="0" err="1">
                <a:effectLst/>
                <a:latin typeface="Consolas" panose="020B0609020204030204" pitchFamily="49" charset="0"/>
              </a:rPr>
              <a:t>Type</a:t>
            </a:r>
            <a:r>
              <a:rPr lang="it-IT" sz="1000" dirty="0">
                <a:effectLst/>
                <a:latin typeface="Consolas" panose="020B0609020204030204" pitchFamily="49" charset="0"/>
              </a:rPr>
              <a:t>' : '</a:t>
            </a:r>
            <a:r>
              <a:rPr lang="it-IT" sz="1000" dirty="0" err="1">
                <a:effectLst/>
                <a:latin typeface="Consolas" panose="020B0609020204030204" pitchFamily="49" charset="0"/>
              </a:rPr>
              <a:t>application</a:t>
            </a:r>
            <a:r>
              <a:rPr lang="it-IT" sz="1000" dirty="0">
                <a:effectLst/>
                <a:latin typeface="Consolas" panose="020B0609020204030204" pitchFamily="49" charset="0"/>
              </a:rPr>
              <a:t>/x-www-</a:t>
            </a:r>
            <a:r>
              <a:rPr lang="it-IT" sz="1000" dirty="0" err="1">
                <a:effectLst/>
                <a:latin typeface="Consolas" panose="020B0609020204030204" pitchFamily="49" charset="0"/>
              </a:rPr>
              <a:t>form</a:t>
            </a:r>
            <a:r>
              <a:rPr lang="it-IT" sz="1000" dirty="0">
                <a:effectLst/>
                <a:latin typeface="Consolas" panose="020B0609020204030204" pitchFamily="49" charset="0"/>
              </a:rPr>
              <a:t>-</a:t>
            </a:r>
            <a:r>
              <a:rPr lang="it-IT" sz="1000" dirty="0" err="1">
                <a:effectLst/>
                <a:latin typeface="Consolas" panose="020B0609020204030204" pitchFamily="49" charset="0"/>
              </a:rPr>
              <a:t>urlencoded</a:t>
            </a:r>
            <a:r>
              <a:rPr lang="it-IT" sz="1000" dirty="0">
                <a:effectLst/>
                <a:latin typeface="Consolas" panose="020B0609020204030204" pitchFamily="49" charset="0"/>
              </a:rPr>
              <a:t>',</a:t>
            </a:r>
          </a:p>
          <a:p>
            <a:r>
              <a:rPr lang="it-IT" sz="1000" dirty="0">
                <a:effectLst/>
                <a:latin typeface="Consolas" panose="020B0609020204030204" pitchFamily="49" charset="0"/>
              </a:rPr>
              <a:t>        '</a:t>
            </a:r>
            <a:r>
              <a:rPr lang="it-IT" sz="1000" dirty="0" err="1">
                <a:effectLst/>
                <a:latin typeface="Consolas" panose="020B0609020204030204" pitchFamily="49" charset="0"/>
              </a:rPr>
              <a:t>Authorization</a:t>
            </a:r>
            <a:r>
              <a:rPr lang="it-IT" sz="1000" dirty="0">
                <a:effectLst/>
                <a:latin typeface="Consolas" panose="020B0609020204030204" pitchFamily="49" charset="0"/>
              </a:rPr>
              <a:t>': 'Basic ' + </a:t>
            </a:r>
            <a:r>
              <a:rPr lang="it-IT" sz="1000" dirty="0" err="1">
                <a:effectLst/>
                <a:latin typeface="Consolas" panose="020B0609020204030204" pitchFamily="49" charset="0"/>
              </a:rPr>
              <a:t>btoa</a:t>
            </a:r>
            <a:r>
              <a:rPr lang="it-IT" sz="1000" dirty="0">
                <a:effectLst/>
                <a:latin typeface="Consolas" panose="020B0609020204030204" pitchFamily="49" charset="0"/>
              </a:rPr>
              <a:t>(</a:t>
            </a:r>
            <a:r>
              <a:rPr lang="it-IT" sz="1000" dirty="0" err="1">
                <a:effectLst/>
                <a:latin typeface="Consolas" panose="020B0609020204030204" pitchFamily="49" charset="0"/>
              </a:rPr>
              <a:t>SpotifyID</a:t>
            </a:r>
            <a:r>
              <a:rPr lang="it-IT" sz="1000" dirty="0">
                <a:effectLst/>
                <a:latin typeface="Consolas" panose="020B0609020204030204" pitchFamily="49" charset="0"/>
              </a:rPr>
              <a:t> + ':' + </a:t>
            </a:r>
            <a:r>
              <a:rPr lang="it-IT" sz="1000" dirty="0" err="1">
                <a:effectLst/>
                <a:latin typeface="Consolas" panose="020B0609020204030204" pitchFamily="49" charset="0"/>
              </a:rPr>
              <a:t>secretID</a:t>
            </a:r>
            <a:r>
              <a:rPr lang="it-IT" sz="1000" dirty="0">
                <a:effectLst/>
                <a:latin typeface="Consolas" panose="020B0609020204030204" pitchFamily="49" charset="0"/>
              </a:rPr>
              <a:t>)</a:t>
            </a:r>
          </a:p>
          <a:p>
            <a:r>
              <a:rPr lang="it-IT" sz="1000" dirty="0">
                <a:effectLst/>
                <a:latin typeface="Consolas" panose="020B0609020204030204" pitchFamily="49" charset="0"/>
              </a:rPr>
              <a:t>    }</a:t>
            </a:r>
          </a:p>
          <a:p>
            <a:r>
              <a:rPr lang="it-IT" sz="1000" dirty="0">
                <a:effectLst/>
                <a:latin typeface="Consolas" panose="020B0609020204030204" pitchFamily="49" charset="0"/>
              </a:rPr>
              <a:t>}).</a:t>
            </a:r>
            <a:r>
              <a:rPr lang="it-IT" sz="1000" dirty="0" err="1">
                <a:effectLst/>
                <a:latin typeface="Consolas" panose="020B0609020204030204" pitchFamily="49" charset="0"/>
              </a:rPr>
              <a:t>then</a:t>
            </a:r>
            <a:r>
              <a:rPr lang="it-IT" sz="1000" dirty="0">
                <a:effectLst/>
                <a:latin typeface="Consolas" panose="020B0609020204030204" pitchFamily="49" charset="0"/>
              </a:rPr>
              <a:t>(</a:t>
            </a:r>
            <a:r>
              <a:rPr lang="it-IT" sz="1000" dirty="0" err="1">
                <a:effectLst/>
                <a:latin typeface="Consolas" panose="020B0609020204030204" pitchFamily="49" charset="0"/>
              </a:rPr>
              <a:t>onTokenResponse</a:t>
            </a:r>
            <a:r>
              <a:rPr lang="it-IT" sz="1000" dirty="0">
                <a:effectLst/>
                <a:latin typeface="Consolas" panose="020B0609020204030204" pitchFamily="49" charset="0"/>
              </a:rPr>
              <a:t>).</a:t>
            </a:r>
            <a:r>
              <a:rPr lang="it-IT" sz="1000" dirty="0" err="1">
                <a:effectLst/>
                <a:latin typeface="Consolas" panose="020B0609020204030204" pitchFamily="49" charset="0"/>
              </a:rPr>
              <a:t>then</a:t>
            </a:r>
            <a:r>
              <a:rPr lang="it-IT" sz="1000" dirty="0">
                <a:effectLst/>
                <a:latin typeface="Consolas" panose="020B0609020204030204" pitchFamily="49" charset="0"/>
              </a:rPr>
              <a:t>(</a:t>
            </a:r>
            <a:r>
              <a:rPr lang="it-IT" sz="1000" dirty="0" err="1">
                <a:effectLst/>
                <a:latin typeface="Consolas" panose="020B0609020204030204" pitchFamily="49" charset="0"/>
              </a:rPr>
              <a:t>onTokenJson</a:t>
            </a:r>
            <a:r>
              <a:rPr lang="it-IT" sz="1000" dirty="0">
                <a:effectLst/>
                <a:latin typeface="Consolas" panose="020B0609020204030204" pitchFamily="49" charset="0"/>
              </a:rPr>
              <a:t>);</a:t>
            </a:r>
          </a:p>
          <a:p>
            <a:endParaRPr lang="it-IT" sz="1500" dirty="0"/>
          </a:p>
          <a:p>
            <a:r>
              <a:rPr lang="it-IT" sz="1500" dirty="0"/>
              <a:t>La funzione «</a:t>
            </a:r>
            <a:r>
              <a:rPr lang="it-IT" sz="1500" dirty="0" err="1"/>
              <a:t>bota</a:t>
            </a:r>
            <a:r>
              <a:rPr lang="it-IT" sz="1500" dirty="0"/>
              <a:t>» serve per la codifica in base 64.</a:t>
            </a:r>
          </a:p>
        </p:txBody>
      </p:sp>
      <p:pic>
        <p:nvPicPr>
          <p:cNvPr id="5" name="Immagine 4" descr="Immagine che contiene testo, monitor, screenshot, parecchi&#10;&#10;Descrizione generata automaticamente">
            <a:extLst>
              <a:ext uri="{FF2B5EF4-FFF2-40B4-BE49-F238E27FC236}">
                <a16:creationId xmlns:a16="http://schemas.microsoft.com/office/drawing/2014/main" id="{63A5B144-0A39-4F61-9B36-EB579579F3CD}"/>
              </a:ext>
            </a:extLst>
          </p:cNvPr>
          <p:cNvPicPr>
            <a:picLocks noChangeAspect="1"/>
          </p:cNvPicPr>
          <p:nvPr/>
        </p:nvPicPr>
        <p:blipFill rotWithShape="1">
          <a:blip r:embed="rId2">
            <a:extLst>
              <a:ext uri="{28A0092B-C50C-407E-A947-70E740481C1C}">
                <a14:useLocalDpi xmlns:a14="http://schemas.microsoft.com/office/drawing/2010/main" val="0"/>
              </a:ext>
            </a:extLst>
          </a:blip>
          <a:srcRect l="25607" t="17135" r="53126" b="20004"/>
          <a:stretch/>
        </p:blipFill>
        <p:spPr>
          <a:xfrm>
            <a:off x="4037826" y="10138"/>
            <a:ext cx="2337922" cy="4774804"/>
          </a:xfrm>
          <a:prstGeom prst="rect">
            <a:avLst/>
          </a:prstGeom>
        </p:spPr>
      </p:pic>
      <p:pic>
        <p:nvPicPr>
          <p:cNvPr id="9" name="Immagine 8" descr="Immagine che contiene testo, monitor, screenshot, schermo&#10;&#10;Descrizione generata automaticamente">
            <a:extLst>
              <a:ext uri="{FF2B5EF4-FFF2-40B4-BE49-F238E27FC236}">
                <a16:creationId xmlns:a16="http://schemas.microsoft.com/office/drawing/2014/main" id="{BDA8EBAC-C4AD-457E-A4BF-F6D1F2500758}"/>
              </a:ext>
            </a:extLst>
          </p:cNvPr>
          <p:cNvPicPr>
            <a:picLocks noChangeAspect="1"/>
          </p:cNvPicPr>
          <p:nvPr/>
        </p:nvPicPr>
        <p:blipFill rotWithShape="1">
          <a:blip r:embed="rId3">
            <a:extLst>
              <a:ext uri="{28A0092B-C50C-407E-A947-70E740481C1C}">
                <a14:useLocalDpi xmlns:a14="http://schemas.microsoft.com/office/drawing/2010/main" val="0"/>
              </a:ext>
            </a:extLst>
          </a:blip>
          <a:srcRect t="8569" r="5732"/>
          <a:stretch/>
        </p:blipFill>
        <p:spPr>
          <a:xfrm>
            <a:off x="4037826" y="4784942"/>
            <a:ext cx="2334874" cy="2093335"/>
          </a:xfrm>
          <a:prstGeom prst="rect">
            <a:avLst/>
          </a:prstGeom>
        </p:spPr>
      </p:pic>
    </p:spTree>
    <p:extLst>
      <p:ext uri="{BB962C8B-B14F-4D97-AF65-F5344CB8AC3E}">
        <p14:creationId xmlns:p14="http://schemas.microsoft.com/office/powerpoint/2010/main" val="354745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Spotify API</a:t>
            </a:r>
          </a:p>
        </p:txBody>
      </p:sp>
      <p:sp>
        <p:nvSpPr>
          <p:cNvPr id="7" name="CasellaDiTesto 6">
            <a:extLst>
              <a:ext uri="{FF2B5EF4-FFF2-40B4-BE49-F238E27FC236}">
                <a16:creationId xmlns:a16="http://schemas.microsoft.com/office/drawing/2014/main" id="{FC9B726E-9648-48AE-9ECB-79AC0CA249F4}"/>
              </a:ext>
            </a:extLst>
          </p:cNvPr>
          <p:cNvSpPr txBox="1"/>
          <p:nvPr/>
        </p:nvSpPr>
        <p:spPr>
          <a:xfrm>
            <a:off x="6375748" y="-35416"/>
            <a:ext cx="5813204" cy="6478697"/>
          </a:xfrm>
          <a:prstGeom prst="rect">
            <a:avLst/>
          </a:prstGeom>
          <a:noFill/>
        </p:spPr>
        <p:txBody>
          <a:bodyPr wrap="square" rtlCol="0">
            <a:spAutoFit/>
          </a:bodyPr>
          <a:lstStyle/>
          <a:p>
            <a:r>
              <a:rPr lang="it-IT" sz="1000" b="0" dirty="0" err="1">
                <a:effectLst/>
                <a:latin typeface="Consolas" panose="020B0609020204030204" pitchFamily="49" charset="0"/>
              </a:rPr>
              <a:t>function</a:t>
            </a:r>
            <a:r>
              <a:rPr lang="it-IT" sz="1000" b="0" dirty="0">
                <a:effectLst/>
                <a:latin typeface="Consolas" panose="020B0609020204030204" pitchFamily="49" charset="0"/>
              </a:rPr>
              <a:t> </a:t>
            </a:r>
            <a:r>
              <a:rPr lang="it-IT" sz="1000" b="0" dirty="0" err="1">
                <a:effectLst/>
                <a:latin typeface="Consolas" panose="020B0609020204030204" pitchFamily="49" charset="0"/>
              </a:rPr>
              <a:t>onTokenResponse</a:t>
            </a:r>
            <a:r>
              <a:rPr lang="it-IT" sz="1000" b="0" dirty="0">
                <a:effectLst/>
                <a:latin typeface="Consolas" panose="020B0609020204030204" pitchFamily="49" charset="0"/>
              </a:rPr>
              <a:t>(</a:t>
            </a:r>
            <a:r>
              <a:rPr lang="it-IT" sz="1000" b="0" i="1" dirty="0" err="1">
                <a:effectLst/>
                <a:latin typeface="Consolas" panose="020B0609020204030204" pitchFamily="49" charset="0"/>
              </a:rPr>
              <a:t>response</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return</a:t>
            </a:r>
            <a:r>
              <a:rPr lang="it-IT" sz="1000" b="0" dirty="0">
                <a:effectLst/>
                <a:latin typeface="Consolas" panose="020B0609020204030204" pitchFamily="49" charset="0"/>
              </a:rPr>
              <a:t> </a:t>
            </a:r>
            <a:r>
              <a:rPr lang="it-IT" sz="1000" b="0" i="1" dirty="0" err="1">
                <a:effectLst/>
                <a:latin typeface="Consolas" panose="020B0609020204030204" pitchFamily="49" charset="0"/>
              </a:rPr>
              <a:t>response</a:t>
            </a:r>
            <a:r>
              <a:rPr lang="it-IT" sz="1000" b="0" dirty="0" err="1">
                <a:effectLst/>
                <a:latin typeface="Consolas" panose="020B0609020204030204" pitchFamily="49" charset="0"/>
              </a:rPr>
              <a:t>.json</a:t>
            </a:r>
            <a:r>
              <a:rPr lang="it-IT" sz="1000" b="0" dirty="0">
                <a:effectLst/>
                <a:latin typeface="Consolas" panose="020B0609020204030204" pitchFamily="49" charset="0"/>
              </a:rPr>
              <a:t>();</a:t>
            </a:r>
          </a:p>
          <a:p>
            <a:r>
              <a:rPr lang="it-IT" sz="1000" b="0" dirty="0">
                <a:effectLst/>
                <a:latin typeface="Consolas" panose="020B0609020204030204" pitchFamily="49" charset="0"/>
              </a:rPr>
              <a:t>}</a:t>
            </a:r>
          </a:p>
          <a:p>
            <a:endParaRPr lang="it-IT" sz="1000" dirty="0">
              <a:latin typeface="Consolas" panose="020B0609020204030204" pitchFamily="49" charset="0"/>
            </a:endParaRPr>
          </a:p>
          <a:p>
            <a:br>
              <a:rPr lang="it-IT" sz="1000" b="0" dirty="0">
                <a:effectLst/>
                <a:latin typeface="Consolas" panose="020B0609020204030204" pitchFamily="49" charset="0"/>
              </a:rPr>
            </a:br>
            <a:r>
              <a:rPr lang="it-IT" sz="1000" b="0" dirty="0" err="1">
                <a:effectLst/>
                <a:latin typeface="Consolas" panose="020B0609020204030204" pitchFamily="49" charset="0"/>
              </a:rPr>
              <a:t>function</a:t>
            </a:r>
            <a:r>
              <a:rPr lang="it-IT" sz="1000" b="0" dirty="0">
                <a:effectLst/>
                <a:latin typeface="Consolas" panose="020B0609020204030204" pitchFamily="49" charset="0"/>
              </a:rPr>
              <a:t> </a:t>
            </a:r>
            <a:r>
              <a:rPr lang="it-IT" sz="1000" b="0" dirty="0" err="1">
                <a:effectLst/>
                <a:latin typeface="Consolas" panose="020B0609020204030204" pitchFamily="49" charset="0"/>
              </a:rPr>
              <a:t>onTokenJson</a:t>
            </a:r>
            <a:r>
              <a:rPr lang="it-IT" sz="1000" b="0" dirty="0">
                <a:effectLst/>
                <a:latin typeface="Consolas" panose="020B0609020204030204" pitchFamily="49" charset="0"/>
              </a:rPr>
              <a:t>(</a:t>
            </a:r>
            <a:r>
              <a:rPr lang="it-IT" sz="1000" b="0" i="1" dirty="0" err="1">
                <a:effectLst/>
                <a:latin typeface="Consolas" panose="020B0609020204030204" pitchFamily="49" charset="0"/>
              </a:rPr>
              <a:t>json</a:t>
            </a:r>
            <a:r>
              <a:rPr lang="it-IT" sz="1000" b="0" dirty="0">
                <a:effectLst/>
                <a:latin typeface="Consolas" panose="020B0609020204030204" pitchFamily="49" charset="0"/>
              </a:rPr>
              <a:t>){</a:t>
            </a:r>
          </a:p>
          <a:p>
            <a:r>
              <a:rPr lang="it-IT" sz="1000" b="0" dirty="0">
                <a:effectLst/>
                <a:latin typeface="Consolas" panose="020B0609020204030204" pitchFamily="49" charset="0"/>
              </a:rPr>
              <a:t>    token = </a:t>
            </a:r>
            <a:r>
              <a:rPr lang="it-IT" sz="1000" b="0" i="1" dirty="0" err="1">
                <a:effectLst/>
                <a:latin typeface="Consolas" panose="020B0609020204030204" pitchFamily="49" charset="0"/>
              </a:rPr>
              <a:t>json</a:t>
            </a:r>
            <a:r>
              <a:rPr lang="it-IT" sz="1000" b="0" dirty="0" err="1">
                <a:effectLst/>
                <a:latin typeface="Consolas" panose="020B0609020204030204" pitchFamily="49" charset="0"/>
              </a:rPr>
              <a:t>.access_token</a:t>
            </a:r>
            <a:r>
              <a:rPr lang="it-IT" sz="1000" b="0" dirty="0">
                <a:effectLst/>
                <a:latin typeface="Consolas" panose="020B0609020204030204" pitchFamily="49" charset="0"/>
              </a:rPr>
              <a:t>;</a:t>
            </a:r>
          </a:p>
          <a:p>
            <a:br>
              <a:rPr lang="it-IT" sz="1000" b="0" dirty="0">
                <a:effectLst/>
                <a:latin typeface="Consolas" panose="020B0609020204030204" pitchFamily="49" charset="0"/>
              </a:rPr>
            </a:br>
            <a:r>
              <a:rPr lang="it-IT" sz="1000" b="0" dirty="0">
                <a:effectLst/>
                <a:latin typeface="Consolas" panose="020B0609020204030204" pitchFamily="49" charset="0"/>
              </a:rPr>
              <a:t>    for(</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title</a:t>
            </a:r>
            <a:r>
              <a:rPr lang="it-IT" sz="1000" b="0" dirty="0">
                <a:effectLst/>
                <a:latin typeface="Consolas" panose="020B0609020204030204" pitchFamily="49" charset="0"/>
              </a:rPr>
              <a:t> of titoli){</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urlSpotify</a:t>
            </a:r>
            <a:r>
              <a:rPr lang="it-IT" sz="1000" b="0" dirty="0">
                <a:effectLst/>
                <a:latin typeface="Consolas" panose="020B0609020204030204" pitchFamily="49" charset="0"/>
              </a:rPr>
              <a:t> = </a:t>
            </a:r>
            <a:r>
              <a:rPr lang="it-IT" sz="1000" b="0" dirty="0" err="1">
                <a:effectLst/>
                <a:latin typeface="Consolas" panose="020B0609020204030204" pitchFamily="49" charset="0"/>
              </a:rPr>
              <a:t>endPointSpotify</a:t>
            </a:r>
            <a:r>
              <a:rPr lang="it-IT" sz="1000" b="0" dirty="0">
                <a:effectLst/>
                <a:latin typeface="Consolas" panose="020B0609020204030204" pitchFamily="49" charset="0"/>
              </a:rPr>
              <a:t> + '?query=' + </a:t>
            </a:r>
            <a:r>
              <a:rPr lang="it-IT" sz="1000" b="0" dirty="0" err="1">
                <a:effectLst/>
                <a:latin typeface="Consolas" panose="020B0609020204030204" pitchFamily="49" charset="0"/>
              </a:rPr>
              <a:t>title</a:t>
            </a:r>
            <a:r>
              <a:rPr lang="it-IT" sz="1000" b="0" dirty="0">
                <a:effectLst/>
                <a:latin typeface="Consolas" panose="020B0609020204030204" pitchFamily="49" charset="0"/>
              </a:rPr>
              <a:t> + '+</a:t>
            </a:r>
            <a:r>
              <a:rPr lang="it-IT" sz="1000" b="0" dirty="0" err="1">
                <a:effectLst/>
                <a:latin typeface="Consolas" panose="020B0609020204030204" pitchFamily="49" charset="0"/>
              </a:rPr>
              <a:t>soundtrack&amp;type</a:t>
            </a:r>
            <a:r>
              <a:rPr lang="it-IT" sz="1000" b="0" dirty="0">
                <a:effectLst/>
                <a:latin typeface="Consolas" panose="020B0609020204030204" pitchFamily="49" charset="0"/>
              </a:rPr>
              <a:t>=</a:t>
            </a:r>
            <a:r>
              <a:rPr lang="it-IT" sz="1000" b="0" dirty="0" err="1">
                <a:effectLst/>
                <a:latin typeface="Consolas" panose="020B0609020204030204" pitchFamily="49" charset="0"/>
              </a:rPr>
              <a:t>playlist&amp;limit</a:t>
            </a:r>
            <a:r>
              <a:rPr lang="it-IT" sz="1000" b="0" dirty="0">
                <a:effectLst/>
                <a:latin typeface="Consolas" panose="020B0609020204030204" pitchFamily="49" charset="0"/>
              </a:rPr>
              <a:t>=1';</a:t>
            </a:r>
          </a:p>
          <a:p>
            <a:r>
              <a:rPr lang="it-IT" sz="1000" b="0" dirty="0">
                <a:effectLst/>
                <a:latin typeface="Consolas" panose="020B0609020204030204" pitchFamily="49" charset="0"/>
              </a:rPr>
              <a:t>        fetch(</a:t>
            </a:r>
            <a:r>
              <a:rPr lang="it-IT" sz="1000" b="0" dirty="0" err="1">
                <a:effectLst/>
                <a:latin typeface="Consolas" panose="020B0609020204030204" pitchFamily="49" charset="0"/>
              </a:rPr>
              <a:t>urlSpotify</a:t>
            </a:r>
            <a:r>
              <a:rPr lang="it-IT" sz="1000" b="0" dirty="0">
                <a:effectLst/>
                <a:latin typeface="Consolas" panose="020B0609020204030204" pitchFamily="49" charset="0"/>
              </a:rPr>
              <a:t>,</a:t>
            </a:r>
          </a:p>
          <a:p>
            <a:r>
              <a:rPr lang="it-IT" sz="1000" b="0" dirty="0">
                <a:effectLst/>
                <a:latin typeface="Consolas" panose="020B0609020204030204" pitchFamily="49" charset="0"/>
              </a:rPr>
              <a:t>        {       </a:t>
            </a:r>
          </a:p>
          <a:p>
            <a:r>
              <a:rPr lang="it-IT" sz="1000" b="0" dirty="0">
                <a:effectLst/>
                <a:latin typeface="Consolas" panose="020B0609020204030204" pitchFamily="49" charset="0"/>
              </a:rPr>
              <a:t>            </a:t>
            </a:r>
            <a:r>
              <a:rPr lang="it-IT" sz="1000" b="0" dirty="0" err="1">
                <a:effectLst/>
                <a:latin typeface="Consolas" panose="020B0609020204030204" pitchFamily="49" charset="0"/>
              </a:rPr>
              <a:t>headers</a:t>
            </a:r>
            <a:r>
              <a:rPr lang="it-IT" sz="1000" b="0" dirty="0">
                <a:effectLst/>
                <a:latin typeface="Consolas" panose="020B0609020204030204" pitchFamily="49" charset="0"/>
              </a:rPr>
              <a:t>:</a:t>
            </a:r>
          </a:p>
          <a:p>
            <a:r>
              <a:rPr lang="it-IT" sz="1000" b="0" dirty="0">
                <a:effectLst/>
                <a:latin typeface="Consolas" panose="020B0609020204030204" pitchFamily="49" charset="0"/>
              </a:rPr>
              <a:t>                { </a:t>
            </a:r>
          </a:p>
          <a:p>
            <a:r>
              <a:rPr lang="it-IT" sz="1000" b="0" dirty="0">
                <a:effectLst/>
                <a:latin typeface="Consolas" panose="020B0609020204030204" pitchFamily="49" charset="0"/>
              </a:rPr>
              <a:t>                    '</a:t>
            </a:r>
            <a:r>
              <a:rPr lang="it-IT" sz="1000" b="0" dirty="0" err="1">
                <a:effectLst/>
                <a:latin typeface="Consolas" panose="020B0609020204030204" pitchFamily="49" charset="0"/>
              </a:rPr>
              <a:t>Authorization</a:t>
            </a:r>
            <a:r>
              <a:rPr lang="it-IT" sz="1000" b="0" dirty="0">
                <a:effectLst/>
                <a:latin typeface="Consolas" panose="020B0609020204030204" pitchFamily="49" charset="0"/>
              </a:rPr>
              <a:t>': '</a:t>
            </a:r>
            <a:r>
              <a:rPr lang="it-IT" sz="1000" b="0" dirty="0" err="1">
                <a:effectLst/>
                <a:latin typeface="Consolas" panose="020B0609020204030204" pitchFamily="49" charset="0"/>
              </a:rPr>
              <a:t>Bearer</a:t>
            </a:r>
            <a:r>
              <a:rPr lang="it-IT" sz="1000" b="0" dirty="0">
                <a:effectLst/>
                <a:latin typeface="Consolas" panose="020B0609020204030204" pitchFamily="49" charset="0"/>
              </a:rPr>
              <a:t> ' + token</a:t>
            </a:r>
          </a:p>
          <a:p>
            <a:r>
              <a:rPr lang="it-IT" sz="1000" b="0" dirty="0">
                <a:effectLst/>
                <a:latin typeface="Consolas" panose="020B0609020204030204" pitchFamily="49" charset="0"/>
              </a:rPr>
              <a:t>                }</a:t>
            </a:r>
          </a:p>
          <a:p>
            <a:r>
              <a:rPr lang="it-IT" sz="1000" b="0" dirty="0">
                <a:effectLst/>
                <a:latin typeface="Consolas" panose="020B0609020204030204" pitchFamily="49" charset="0"/>
              </a:rPr>
              <a:t>        }).</a:t>
            </a:r>
            <a:r>
              <a:rPr lang="it-IT" sz="1000" b="0" dirty="0" err="1">
                <a:effectLst/>
                <a:latin typeface="Consolas" panose="020B0609020204030204" pitchFamily="49" charset="0"/>
              </a:rPr>
              <a:t>then</a:t>
            </a:r>
            <a:r>
              <a:rPr lang="it-IT" sz="1000" b="0" dirty="0">
                <a:effectLst/>
                <a:latin typeface="Consolas" panose="020B0609020204030204" pitchFamily="49" charset="0"/>
              </a:rPr>
              <a:t>(</a:t>
            </a:r>
            <a:r>
              <a:rPr lang="it-IT" sz="1000" b="0" dirty="0" err="1">
                <a:effectLst/>
                <a:latin typeface="Consolas" panose="020B0609020204030204" pitchFamily="49" charset="0"/>
              </a:rPr>
              <a:t>onResponseSpotify</a:t>
            </a:r>
            <a:r>
              <a:rPr lang="it-IT" sz="1000" b="0" dirty="0">
                <a:effectLst/>
                <a:latin typeface="Consolas" panose="020B0609020204030204" pitchFamily="49" charset="0"/>
              </a:rPr>
              <a:t>).</a:t>
            </a:r>
            <a:r>
              <a:rPr lang="it-IT" sz="1000" b="0" dirty="0" err="1">
                <a:effectLst/>
                <a:latin typeface="Consolas" panose="020B0609020204030204" pitchFamily="49" charset="0"/>
              </a:rPr>
              <a:t>then</a:t>
            </a:r>
            <a:r>
              <a:rPr lang="it-IT" sz="1000" b="0" dirty="0">
                <a:effectLst/>
                <a:latin typeface="Consolas" panose="020B0609020204030204" pitchFamily="49" charset="0"/>
              </a:rPr>
              <a:t>(</a:t>
            </a:r>
            <a:r>
              <a:rPr lang="it-IT" sz="1000" b="0" dirty="0" err="1">
                <a:effectLst/>
                <a:latin typeface="Consolas" panose="020B0609020204030204" pitchFamily="49" charset="0"/>
              </a:rPr>
              <a:t>onJsonSpotify</a:t>
            </a:r>
            <a:r>
              <a:rPr lang="it-IT" sz="1000" b="0" dirty="0">
                <a:effectLst/>
                <a:latin typeface="Consolas" panose="020B0609020204030204" pitchFamily="49" charset="0"/>
              </a:rPr>
              <a:t>);</a:t>
            </a:r>
          </a:p>
          <a:p>
            <a:r>
              <a:rPr lang="it-IT" sz="1000" b="0" dirty="0">
                <a:effectLst/>
                <a:latin typeface="Consolas" panose="020B0609020204030204" pitchFamily="49" charset="0"/>
              </a:rPr>
              <a:t>    }  </a:t>
            </a:r>
          </a:p>
          <a:p>
            <a:r>
              <a:rPr lang="it-IT" sz="1000" b="0" dirty="0">
                <a:effectLst/>
                <a:latin typeface="Consolas" panose="020B0609020204030204" pitchFamily="49" charset="0"/>
              </a:rPr>
              <a:t>}</a:t>
            </a:r>
          </a:p>
          <a:p>
            <a:endParaRPr lang="it-IT" sz="1500" dirty="0"/>
          </a:p>
          <a:p>
            <a:r>
              <a:rPr lang="it-IT" sz="1500" dirty="0"/>
              <a:t>L’endpoint utilizzato per il secondo fetch </a:t>
            </a:r>
            <a:r>
              <a:rPr lang="it-IT" sz="1500" dirty="0" err="1"/>
              <a:t>e’</a:t>
            </a:r>
            <a:r>
              <a:rPr lang="it-IT" sz="1500" dirty="0"/>
              <a:t>: </a:t>
            </a:r>
            <a:r>
              <a:rPr lang="it-IT" sz="1000" b="0" dirty="0">
                <a:effectLst/>
                <a:latin typeface="Consolas" panose="020B0609020204030204" pitchFamily="49" charset="0"/>
              </a:rPr>
              <a:t>'https://api.spotify.com/v1/search’</a:t>
            </a:r>
          </a:p>
          <a:p>
            <a:r>
              <a:rPr lang="it-IT" sz="1000" dirty="0">
                <a:latin typeface="Consolas" panose="020B0609020204030204" pitchFamily="49" charset="0"/>
              </a:rPr>
              <a:t>I parametri che ho utilizzato sono:</a:t>
            </a:r>
          </a:p>
          <a:p>
            <a:r>
              <a:rPr lang="it-IT" sz="1000" b="0" dirty="0">
                <a:effectLst/>
                <a:latin typeface="Consolas" panose="020B0609020204030204" pitchFamily="49" charset="0"/>
              </a:rPr>
              <a:t>-query</a:t>
            </a:r>
            <a:r>
              <a:rPr lang="it-IT" sz="1000" dirty="0">
                <a:latin typeface="Consolas" panose="020B0609020204030204" pitchFamily="49" charset="0"/>
              </a:rPr>
              <a:t>(q) </a:t>
            </a:r>
            <a:r>
              <a:rPr lang="it-IT" sz="1000" dirty="0">
                <a:latin typeface="Consolas" panose="020B0609020204030204" pitchFamily="49" charset="0"/>
                <a:sym typeface="Wingdings" panose="05000000000000000000" pitchFamily="2" charset="2"/>
              </a:rPr>
              <a:t> per cercare;</a:t>
            </a:r>
          </a:p>
          <a:p>
            <a:r>
              <a:rPr lang="it-IT" sz="1000" dirty="0">
                <a:latin typeface="Consolas" panose="020B0609020204030204" pitchFamily="49" charset="0"/>
                <a:sym typeface="Wingdings" panose="05000000000000000000" pitchFamily="2" charset="2"/>
              </a:rPr>
              <a:t>-</a:t>
            </a:r>
            <a:r>
              <a:rPr lang="it-IT" sz="1000" dirty="0" err="1">
                <a:latin typeface="Consolas" panose="020B0609020204030204" pitchFamily="49" charset="0"/>
                <a:sym typeface="Wingdings" panose="05000000000000000000" pitchFamily="2" charset="2"/>
              </a:rPr>
              <a:t>type</a:t>
            </a:r>
            <a:r>
              <a:rPr lang="it-IT" sz="1000" dirty="0">
                <a:latin typeface="Consolas" panose="020B0609020204030204" pitchFamily="49" charset="0"/>
                <a:sym typeface="Wingdings" panose="05000000000000000000" pitchFamily="2" charset="2"/>
              </a:rPr>
              <a:t>  per filtrare la ricerca;</a:t>
            </a:r>
          </a:p>
          <a:p>
            <a:r>
              <a:rPr lang="it-IT" sz="1000" b="0" dirty="0">
                <a:effectLst/>
                <a:latin typeface="Consolas" panose="020B0609020204030204" pitchFamily="49" charset="0"/>
                <a:sym typeface="Wingdings" panose="05000000000000000000" pitchFamily="2" charset="2"/>
              </a:rPr>
              <a:t>-</a:t>
            </a:r>
            <a:r>
              <a:rPr lang="it-IT" sz="1000" b="0" dirty="0" err="1">
                <a:effectLst/>
                <a:latin typeface="Consolas" panose="020B0609020204030204" pitchFamily="49" charset="0"/>
                <a:sym typeface="Wingdings" panose="05000000000000000000" pitchFamily="2" charset="2"/>
              </a:rPr>
              <a:t>limit</a:t>
            </a:r>
            <a:r>
              <a:rPr lang="it-IT" sz="1000" b="0" dirty="0">
                <a:effectLst/>
                <a:latin typeface="Consolas" panose="020B0609020204030204" pitchFamily="49" charset="0"/>
                <a:sym typeface="Wingdings" panose="05000000000000000000" pitchFamily="2" charset="2"/>
              </a:rPr>
              <a:t>  numero massimo di risultati da restituire;</a:t>
            </a:r>
            <a:endParaRPr lang="it-IT" sz="1000" b="0" dirty="0">
              <a:effectLst/>
              <a:latin typeface="Consolas" panose="020B0609020204030204" pitchFamily="49" charset="0"/>
            </a:endParaRPr>
          </a:p>
          <a:p>
            <a:r>
              <a:rPr lang="it-IT" sz="1500" dirty="0"/>
              <a:t>Questa seconda fetch viene effettuata dentro la funzione </a:t>
            </a:r>
            <a:r>
              <a:rPr lang="it-IT" sz="1500" dirty="0" err="1"/>
              <a:t>onTokenJson</a:t>
            </a:r>
            <a:r>
              <a:rPr lang="it-IT" sz="1500" dirty="0"/>
              <a:t>() cosi da non avere problemi di sincronizzazione. Una volta arrivato il token viene effettuata la richiesta ai servizi di </a:t>
            </a:r>
            <a:r>
              <a:rPr lang="it-IT" sz="1500" dirty="0" err="1"/>
              <a:t>spotify</a:t>
            </a:r>
            <a:r>
              <a:rPr lang="it-IT" sz="1500" dirty="0"/>
              <a:t>. Nel mio codice JavaScript il rischio di effettuare questa fetch al di fuori di questa funzione </a:t>
            </a:r>
            <a:r>
              <a:rPr lang="it-IT" sz="1500" dirty="0" err="1"/>
              <a:t>e’</a:t>
            </a:r>
            <a:r>
              <a:rPr lang="it-IT" sz="1500" dirty="0"/>
              <a:t>  quello che viene eseguita prima ancora che il token sia stato restituito dal server cosi da generare un errore 401 </a:t>
            </a:r>
            <a:r>
              <a:rPr lang="it-IT" sz="1500" dirty="0">
                <a:sym typeface="Wingdings" panose="05000000000000000000" pitchFamily="2" charset="2"/>
              </a:rPr>
              <a:t> Non autorizzato. </a:t>
            </a:r>
          </a:p>
          <a:p>
            <a:r>
              <a:rPr lang="it-IT" sz="1500" dirty="0">
                <a:sym typeface="Wingdings" panose="05000000000000000000" pitchFamily="2" charset="2"/>
              </a:rPr>
              <a:t>Il metodo della richiesta </a:t>
            </a:r>
            <a:r>
              <a:rPr lang="it-IT" sz="1500" dirty="0" err="1">
                <a:sym typeface="Wingdings" panose="05000000000000000000" pitchFamily="2" charset="2"/>
              </a:rPr>
              <a:t>e’</a:t>
            </a:r>
            <a:r>
              <a:rPr lang="it-IT" sz="1500" dirty="0">
                <a:sym typeface="Wingdings" panose="05000000000000000000" pitchFamily="2" charset="2"/>
              </a:rPr>
              <a:t> GET, e occorre un </a:t>
            </a:r>
            <a:r>
              <a:rPr lang="it-IT" sz="1500" dirty="0" err="1">
                <a:sym typeface="Wingdings" panose="05000000000000000000" pitchFamily="2" charset="2"/>
              </a:rPr>
              <a:t>header</a:t>
            </a:r>
            <a:r>
              <a:rPr lang="it-IT" sz="1500" dirty="0">
                <a:sym typeface="Wingdings" panose="05000000000000000000" pitchFamily="2" charset="2"/>
              </a:rPr>
              <a:t> aggiuntivo che </a:t>
            </a:r>
            <a:r>
              <a:rPr lang="it-IT" sz="1500" dirty="0" err="1">
                <a:sym typeface="Wingdings" panose="05000000000000000000" pitchFamily="2" charset="2"/>
              </a:rPr>
              <a:t>e’</a:t>
            </a:r>
            <a:r>
              <a:rPr lang="it-IT" sz="1500" dirty="0">
                <a:sym typeface="Wingdings" panose="05000000000000000000" pitchFamily="2" charset="2"/>
              </a:rPr>
              <a:t> :</a:t>
            </a:r>
          </a:p>
          <a:p>
            <a:r>
              <a:rPr lang="it-IT" sz="1500" dirty="0" err="1">
                <a:sym typeface="Wingdings" panose="05000000000000000000" pitchFamily="2" charset="2"/>
              </a:rPr>
              <a:t>Authorization</a:t>
            </a:r>
            <a:r>
              <a:rPr lang="it-IT" sz="1500" dirty="0">
                <a:sym typeface="Wingdings" panose="05000000000000000000" pitchFamily="2" charset="2"/>
              </a:rPr>
              <a:t> : ‘</a:t>
            </a:r>
            <a:r>
              <a:rPr lang="it-IT" sz="1500" dirty="0" err="1">
                <a:sym typeface="Wingdings" panose="05000000000000000000" pitchFamily="2" charset="2"/>
              </a:rPr>
              <a:t>Barer</a:t>
            </a:r>
            <a:r>
              <a:rPr lang="it-IT" sz="1500" dirty="0">
                <a:sym typeface="Wingdings" panose="05000000000000000000" pitchFamily="2" charset="2"/>
              </a:rPr>
              <a:t> ‘ + token. </a:t>
            </a:r>
          </a:p>
          <a:p>
            <a:endParaRPr lang="it-IT" sz="1500" dirty="0"/>
          </a:p>
        </p:txBody>
      </p:sp>
      <p:pic>
        <p:nvPicPr>
          <p:cNvPr id="5" name="Immagine 4" descr="Immagine che contiene testo, monitor, screenshot, parecchi&#10;&#10;Descrizione generata automaticamente">
            <a:extLst>
              <a:ext uri="{FF2B5EF4-FFF2-40B4-BE49-F238E27FC236}">
                <a16:creationId xmlns:a16="http://schemas.microsoft.com/office/drawing/2014/main" id="{63A5B144-0A39-4F61-9B36-EB579579F3CD}"/>
              </a:ext>
            </a:extLst>
          </p:cNvPr>
          <p:cNvPicPr>
            <a:picLocks noChangeAspect="1"/>
          </p:cNvPicPr>
          <p:nvPr/>
        </p:nvPicPr>
        <p:blipFill rotWithShape="1">
          <a:blip r:embed="rId2">
            <a:extLst>
              <a:ext uri="{28A0092B-C50C-407E-A947-70E740481C1C}">
                <a14:useLocalDpi xmlns:a14="http://schemas.microsoft.com/office/drawing/2010/main" val="0"/>
              </a:ext>
            </a:extLst>
          </a:blip>
          <a:srcRect l="25607" t="17135" r="53126" b="20004"/>
          <a:stretch/>
        </p:blipFill>
        <p:spPr>
          <a:xfrm>
            <a:off x="4037826" y="10138"/>
            <a:ext cx="2337922" cy="4774804"/>
          </a:xfrm>
          <a:prstGeom prst="rect">
            <a:avLst/>
          </a:prstGeom>
        </p:spPr>
      </p:pic>
      <p:pic>
        <p:nvPicPr>
          <p:cNvPr id="9" name="Immagine 8" descr="Immagine che contiene testo, monitor, screenshot, schermo&#10;&#10;Descrizione generata automaticamente">
            <a:extLst>
              <a:ext uri="{FF2B5EF4-FFF2-40B4-BE49-F238E27FC236}">
                <a16:creationId xmlns:a16="http://schemas.microsoft.com/office/drawing/2014/main" id="{BDA8EBAC-C4AD-457E-A4BF-F6D1F2500758}"/>
              </a:ext>
            </a:extLst>
          </p:cNvPr>
          <p:cNvPicPr>
            <a:picLocks noChangeAspect="1"/>
          </p:cNvPicPr>
          <p:nvPr/>
        </p:nvPicPr>
        <p:blipFill rotWithShape="1">
          <a:blip r:embed="rId3">
            <a:extLst>
              <a:ext uri="{28A0092B-C50C-407E-A947-70E740481C1C}">
                <a14:useLocalDpi xmlns:a14="http://schemas.microsoft.com/office/drawing/2010/main" val="0"/>
              </a:ext>
            </a:extLst>
          </a:blip>
          <a:srcRect t="8569" r="5732"/>
          <a:stretch/>
        </p:blipFill>
        <p:spPr>
          <a:xfrm>
            <a:off x="4037826" y="4784942"/>
            <a:ext cx="2334874" cy="2093335"/>
          </a:xfrm>
          <a:prstGeom prst="rect">
            <a:avLst/>
          </a:prstGeom>
        </p:spPr>
      </p:pic>
    </p:spTree>
    <p:extLst>
      <p:ext uri="{BB962C8B-B14F-4D97-AF65-F5344CB8AC3E}">
        <p14:creationId xmlns:p14="http://schemas.microsoft.com/office/powerpoint/2010/main" val="308426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FC9B726E-9648-48AE-9ECB-79AC0CA249F4}"/>
              </a:ext>
            </a:extLst>
          </p:cNvPr>
          <p:cNvSpPr txBox="1"/>
          <p:nvPr/>
        </p:nvSpPr>
        <p:spPr>
          <a:xfrm>
            <a:off x="4136982" y="1993678"/>
            <a:ext cx="7952806" cy="4785926"/>
          </a:xfrm>
          <a:prstGeom prst="rect">
            <a:avLst/>
          </a:prstGeom>
          <a:noFill/>
        </p:spPr>
        <p:txBody>
          <a:bodyPr wrap="square" rtlCol="0">
            <a:spAutoFit/>
          </a:bodyPr>
          <a:lstStyle/>
          <a:p>
            <a:br>
              <a:rPr lang="en-US" sz="1000" b="0" dirty="0">
                <a:effectLst/>
                <a:latin typeface="Consolas" panose="020B0609020204030204" pitchFamily="49" charset="0"/>
              </a:rPr>
            </a:br>
            <a:r>
              <a:rPr lang="en-US" sz="1000" b="0" dirty="0">
                <a:effectLst/>
                <a:latin typeface="Consolas" panose="020B0609020204030204" pitchFamily="49" charset="0"/>
              </a:rPr>
              <a:t>function </a:t>
            </a:r>
            <a:r>
              <a:rPr lang="en-US" sz="1000" b="0" dirty="0" err="1">
                <a:effectLst/>
                <a:latin typeface="Consolas" panose="020B0609020204030204" pitchFamily="49" charset="0"/>
              </a:rPr>
              <a:t>onResponseSpotify</a:t>
            </a:r>
            <a:r>
              <a:rPr lang="en-US" sz="1000" b="0" dirty="0">
                <a:effectLst/>
                <a:latin typeface="Consolas" panose="020B0609020204030204" pitchFamily="49" charset="0"/>
              </a:rPr>
              <a:t>(</a:t>
            </a:r>
            <a:r>
              <a:rPr lang="en-US" sz="1000" b="0" i="1" dirty="0">
                <a:effectLst/>
                <a:latin typeface="Consolas" panose="020B0609020204030204" pitchFamily="49" charset="0"/>
              </a:rPr>
              <a:t>response</a:t>
            </a:r>
            <a:r>
              <a:rPr lang="en-US" sz="1000" b="0" dirty="0">
                <a:effectLst/>
                <a:latin typeface="Consolas" panose="020B0609020204030204" pitchFamily="49" charset="0"/>
              </a:rPr>
              <a:t>){</a:t>
            </a:r>
          </a:p>
          <a:p>
            <a:r>
              <a:rPr lang="en-US" sz="1000" b="0" dirty="0">
                <a:effectLst/>
                <a:latin typeface="Consolas" panose="020B0609020204030204" pitchFamily="49" charset="0"/>
              </a:rPr>
              <a:t>    return </a:t>
            </a:r>
            <a:r>
              <a:rPr lang="en-US" sz="1000" b="0" i="1" dirty="0" err="1">
                <a:effectLst/>
                <a:latin typeface="Consolas" panose="020B0609020204030204" pitchFamily="49" charset="0"/>
              </a:rPr>
              <a:t>response</a:t>
            </a:r>
            <a:r>
              <a:rPr lang="en-US" sz="1000" b="0" dirty="0" err="1">
                <a:effectLst/>
                <a:latin typeface="Consolas" panose="020B0609020204030204" pitchFamily="49" charset="0"/>
              </a:rPr>
              <a:t>.json</a:t>
            </a:r>
            <a:r>
              <a:rPr lang="en-US" sz="1000" b="0" dirty="0">
                <a:effectLst/>
                <a:latin typeface="Consolas" panose="020B0609020204030204" pitchFamily="49" charset="0"/>
              </a:rPr>
              <a:t>();</a:t>
            </a:r>
          </a:p>
          <a:p>
            <a:r>
              <a:rPr lang="en-US" sz="1000" b="0" dirty="0">
                <a:effectLst/>
                <a:latin typeface="Consolas" panose="020B0609020204030204" pitchFamily="49" charset="0"/>
              </a:rPr>
              <a:t>}</a:t>
            </a:r>
          </a:p>
          <a:p>
            <a:br>
              <a:rPr lang="it-IT" sz="1000" b="0" dirty="0">
                <a:effectLst/>
                <a:latin typeface="Consolas" panose="020B0609020204030204" pitchFamily="49" charset="0"/>
              </a:rPr>
            </a:br>
            <a:r>
              <a:rPr lang="it-IT" sz="1000" b="0" dirty="0" err="1">
                <a:effectLst/>
                <a:latin typeface="Consolas" panose="020B0609020204030204" pitchFamily="49" charset="0"/>
              </a:rPr>
              <a:t>function</a:t>
            </a:r>
            <a:r>
              <a:rPr lang="it-IT" sz="1000" b="0" dirty="0">
                <a:effectLst/>
                <a:latin typeface="Consolas" panose="020B0609020204030204" pitchFamily="49" charset="0"/>
              </a:rPr>
              <a:t> </a:t>
            </a:r>
            <a:r>
              <a:rPr lang="it-IT" sz="1000" b="0" dirty="0" err="1">
                <a:effectLst/>
                <a:latin typeface="Consolas" panose="020B0609020204030204" pitchFamily="49" charset="0"/>
              </a:rPr>
              <a:t>onJsonSpotify</a:t>
            </a:r>
            <a:r>
              <a:rPr lang="it-IT" sz="1000" b="0" dirty="0">
                <a:effectLst/>
                <a:latin typeface="Consolas" panose="020B0609020204030204" pitchFamily="49" charset="0"/>
              </a:rPr>
              <a:t>(</a:t>
            </a:r>
            <a:r>
              <a:rPr lang="it-IT" sz="1000" b="0" i="1" dirty="0" err="1">
                <a:effectLst/>
                <a:latin typeface="Consolas" panose="020B0609020204030204" pitchFamily="49" charset="0"/>
              </a:rPr>
              <a:t>json</a:t>
            </a:r>
            <a:r>
              <a:rPr lang="it-IT" sz="1000" b="0" dirty="0">
                <a:effectLst/>
                <a:latin typeface="Consolas" panose="020B0609020204030204" pitchFamily="49" charset="0"/>
              </a:rPr>
              <a:t>){</a:t>
            </a:r>
          </a:p>
          <a:p>
            <a:r>
              <a:rPr lang="it-IT" sz="1000" b="0" dirty="0">
                <a:effectLst/>
                <a:latin typeface="Consolas" panose="020B0609020204030204" pitchFamily="49" charset="0"/>
              </a:rPr>
              <a:t>    console.log(</a:t>
            </a:r>
            <a:r>
              <a:rPr lang="it-IT" sz="1000" b="0" i="1" dirty="0" err="1">
                <a:effectLst/>
                <a:latin typeface="Consolas" panose="020B0609020204030204" pitchFamily="49" charset="0"/>
              </a:rPr>
              <a:t>json</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playlist = </a:t>
            </a:r>
            <a:r>
              <a:rPr lang="it-IT" sz="1000" b="0" i="1" dirty="0" err="1">
                <a:effectLst/>
                <a:latin typeface="Consolas" panose="020B0609020204030204" pitchFamily="49" charset="0"/>
              </a:rPr>
              <a:t>json</a:t>
            </a:r>
            <a:r>
              <a:rPr lang="it-IT" sz="1000" b="0" dirty="0" err="1">
                <a:effectLst/>
                <a:latin typeface="Consolas" panose="020B0609020204030204" pitchFamily="49" charset="0"/>
              </a:rPr>
              <a:t>.playlists</a:t>
            </a:r>
            <a:endParaRPr lang="it-IT" sz="1000" b="0" dirty="0">
              <a:effectLst/>
              <a:latin typeface="Consolas" panose="020B0609020204030204" pitchFamily="49" charset="0"/>
            </a:endParaRPr>
          </a:p>
          <a:p>
            <a:r>
              <a:rPr lang="it-IT" sz="1000" b="0" dirty="0">
                <a:effectLst/>
                <a:latin typeface="Consolas" panose="020B0609020204030204" pitchFamily="49" charset="0"/>
              </a:rPr>
              <a:t>    if(</a:t>
            </a:r>
            <a:r>
              <a:rPr lang="it-IT" sz="1000" b="0" dirty="0" err="1">
                <a:effectLst/>
                <a:latin typeface="Consolas" panose="020B0609020204030204" pitchFamily="49" charset="0"/>
              </a:rPr>
              <a:t>playlist.items.length</a:t>
            </a:r>
            <a:r>
              <a:rPr lang="it-IT" sz="1000" b="0" dirty="0">
                <a:effectLst/>
                <a:latin typeface="Consolas" panose="020B0609020204030204" pitchFamily="49" charset="0"/>
              </a:rPr>
              <a:t> != 0){</a:t>
            </a:r>
          </a:p>
          <a:p>
            <a:r>
              <a:rPr lang="it-IT" sz="1000" b="0" dirty="0">
                <a:effectLst/>
                <a:latin typeface="Consolas" panose="020B0609020204030204" pitchFamily="49" charset="0"/>
              </a:rPr>
              <a:t>        </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scelta = </a:t>
            </a:r>
            <a:r>
              <a:rPr lang="it-IT" sz="1000" b="0" dirty="0" err="1">
                <a:effectLst/>
                <a:latin typeface="Consolas" panose="020B0609020204030204" pitchFamily="49" charset="0"/>
              </a:rPr>
              <a:t>playlist.items</a:t>
            </a:r>
            <a:r>
              <a:rPr lang="it-IT" sz="1000" b="0" dirty="0">
                <a:effectLst/>
                <a:latin typeface="Consolas" panose="020B0609020204030204" pitchFamily="49" charset="0"/>
              </a:rPr>
              <a:t>[0]</a:t>
            </a:r>
          </a:p>
          <a:p>
            <a:r>
              <a:rPr lang="it-IT" sz="1000" b="0" dirty="0">
                <a:effectLst/>
                <a:latin typeface="Consolas" panose="020B0609020204030204" pitchFamily="49" charset="0"/>
              </a:rPr>
              <a:t>        for(</a:t>
            </a:r>
            <a:r>
              <a:rPr lang="it-IT" sz="1000" b="0" dirty="0" err="1">
                <a:effectLst/>
                <a:latin typeface="Consolas" panose="020B0609020204030204" pitchFamily="49" charset="0"/>
              </a:rPr>
              <a:t>const</a:t>
            </a:r>
            <a:r>
              <a:rPr lang="it-IT" sz="1000" b="0" dirty="0">
                <a:effectLst/>
                <a:latin typeface="Consolas" panose="020B0609020204030204" pitchFamily="49" charset="0"/>
              </a:rPr>
              <a:t> film of </a:t>
            </a:r>
            <a:r>
              <a:rPr lang="it-IT" sz="1000" b="0" dirty="0" err="1">
                <a:effectLst/>
                <a:latin typeface="Consolas" panose="020B0609020204030204" pitchFamily="49" charset="0"/>
              </a:rPr>
              <a:t>films</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titlePlaylist</a:t>
            </a:r>
            <a:r>
              <a:rPr lang="it-IT" sz="1000" b="0" dirty="0">
                <a:effectLst/>
                <a:latin typeface="Consolas" panose="020B0609020204030204" pitchFamily="49" charset="0"/>
              </a:rPr>
              <a:t> = scelta.name;</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titleFilm</a:t>
            </a:r>
            <a:r>
              <a:rPr lang="it-IT" sz="1000" b="0" dirty="0">
                <a:effectLst/>
                <a:latin typeface="Consolas" panose="020B0609020204030204" pitchFamily="49" charset="0"/>
              </a:rPr>
              <a:t> = </a:t>
            </a:r>
            <a:r>
              <a:rPr lang="it-IT" sz="1000" b="0" dirty="0" err="1">
                <a:effectLst/>
                <a:latin typeface="Consolas" panose="020B0609020204030204" pitchFamily="49" charset="0"/>
              </a:rPr>
              <a:t>film.querySelector</a:t>
            </a:r>
            <a:r>
              <a:rPr lang="it-IT" sz="1000" b="0" dirty="0">
                <a:effectLst/>
                <a:latin typeface="Consolas" panose="020B0609020204030204" pitchFamily="49" charset="0"/>
              </a:rPr>
              <a:t>('h3')</a:t>
            </a:r>
          </a:p>
          <a:p>
            <a:br>
              <a:rPr lang="it-IT" sz="1000" b="0" dirty="0">
                <a:effectLst/>
                <a:latin typeface="Consolas" panose="020B0609020204030204" pitchFamily="49" charset="0"/>
              </a:rPr>
            </a:br>
            <a:r>
              <a:rPr lang="it-IT" sz="1000" b="0" dirty="0">
                <a:effectLst/>
                <a:latin typeface="Consolas" panose="020B0609020204030204" pitchFamily="49" charset="0"/>
              </a:rPr>
              <a:t>            if(</a:t>
            </a:r>
            <a:r>
              <a:rPr lang="it-IT" sz="1000" b="0" dirty="0" err="1">
                <a:effectLst/>
                <a:latin typeface="Consolas" panose="020B0609020204030204" pitchFamily="49" charset="0"/>
              </a:rPr>
              <a:t>titlePlaylist.indexOf</a:t>
            </a:r>
            <a:r>
              <a:rPr lang="it-IT" sz="1000" b="0" dirty="0">
                <a:effectLst/>
                <a:latin typeface="Consolas" panose="020B0609020204030204" pitchFamily="49" charset="0"/>
              </a:rPr>
              <a:t>(</a:t>
            </a:r>
            <a:r>
              <a:rPr lang="it-IT" sz="1000" b="0" dirty="0" err="1">
                <a:effectLst/>
                <a:latin typeface="Consolas" panose="020B0609020204030204" pitchFamily="49" charset="0"/>
              </a:rPr>
              <a:t>titleFilm.textContent</a:t>
            </a:r>
            <a:r>
              <a:rPr lang="it-IT" sz="1000" b="0" dirty="0">
                <a:effectLst/>
                <a:latin typeface="Consolas" panose="020B0609020204030204" pitchFamily="49" charset="0"/>
              </a:rPr>
              <a:t>)!==-1){</a:t>
            </a:r>
          </a:p>
          <a:p>
            <a:r>
              <a:rPr lang="it-IT" sz="1000" b="0" dirty="0">
                <a:effectLst/>
                <a:latin typeface="Consolas" panose="020B0609020204030204" pitchFamily="49" charset="0"/>
              </a:rPr>
              <a:t>                </a:t>
            </a:r>
            <a:r>
              <a:rPr lang="it-IT" sz="1000" b="0" dirty="0" err="1">
                <a:effectLst/>
                <a:latin typeface="Consolas" panose="020B0609020204030204" pitchFamily="49" charset="0"/>
              </a:rPr>
              <a:t>const</a:t>
            </a:r>
            <a:r>
              <a:rPr lang="it-IT" sz="1000" b="0" dirty="0">
                <a:effectLst/>
                <a:latin typeface="Consolas" panose="020B0609020204030204" pitchFamily="49" charset="0"/>
              </a:rPr>
              <a:t> </a:t>
            </a:r>
            <a:r>
              <a:rPr lang="it-IT" sz="1000" b="0" dirty="0" err="1">
                <a:effectLst/>
                <a:latin typeface="Consolas" panose="020B0609020204030204" pitchFamily="49" charset="0"/>
              </a:rPr>
              <a:t>boxSpotify</a:t>
            </a:r>
            <a:r>
              <a:rPr lang="it-IT" sz="1000" b="0" dirty="0">
                <a:effectLst/>
                <a:latin typeface="Consolas" panose="020B0609020204030204" pitchFamily="49" charset="0"/>
              </a:rPr>
              <a:t> = </a:t>
            </a:r>
            <a:r>
              <a:rPr lang="it-IT" sz="1000" b="0" dirty="0" err="1">
                <a:effectLst/>
                <a:latin typeface="Consolas" panose="020B0609020204030204" pitchFamily="49" charset="0"/>
              </a:rPr>
              <a:t>film.querySelector</a:t>
            </a:r>
            <a:r>
              <a:rPr lang="it-IT" sz="1000" b="0" dirty="0">
                <a:effectLst/>
                <a:latin typeface="Consolas" panose="020B0609020204030204" pitchFamily="49" charset="0"/>
              </a:rPr>
              <a:t>('.</a:t>
            </a:r>
            <a:r>
              <a:rPr lang="it-IT" sz="1000" b="0" dirty="0" err="1">
                <a:effectLst/>
                <a:latin typeface="Consolas" panose="020B0609020204030204" pitchFamily="49" charset="0"/>
              </a:rPr>
              <a:t>spotify</a:t>
            </a:r>
            <a:r>
              <a:rPr lang="it-IT" sz="1000" b="0" dirty="0">
                <a:effectLst/>
                <a:latin typeface="Consolas" panose="020B0609020204030204" pitchFamily="49" charset="0"/>
              </a:rPr>
              <a:t>'); </a:t>
            </a:r>
            <a:r>
              <a:rPr lang="it-IT" sz="1000" b="0" i="1" dirty="0">
                <a:effectLst/>
                <a:latin typeface="Consolas" panose="020B0609020204030204" pitchFamily="49" charset="0"/>
              </a:rPr>
              <a:t>// primo e unico elemento di classe </a:t>
            </a:r>
            <a:r>
              <a:rPr lang="it-IT" sz="1000" b="0" i="1" dirty="0" err="1">
                <a:effectLst/>
                <a:latin typeface="Consolas" panose="020B0609020204030204" pitchFamily="49" charset="0"/>
              </a:rPr>
              <a:t>spotify</a:t>
            </a:r>
            <a:r>
              <a:rPr lang="it-IT" sz="1000" b="0" i="1" dirty="0">
                <a:effectLst/>
                <a:latin typeface="Consolas" panose="020B0609020204030204" pitchFamily="49" charset="0"/>
              </a:rPr>
              <a:t> dentro il box "film"</a:t>
            </a:r>
            <a:endParaRPr lang="it-IT" sz="1000" b="0" dirty="0">
              <a:effectLst/>
              <a:latin typeface="Consolas" panose="020B0609020204030204" pitchFamily="49" charset="0"/>
            </a:endParaRPr>
          </a:p>
          <a:p>
            <a:r>
              <a:rPr lang="it-IT" sz="1000" b="0" dirty="0">
                <a:effectLst/>
                <a:latin typeface="Consolas" panose="020B0609020204030204" pitchFamily="49" charset="0"/>
              </a:rPr>
              <a:t>                </a:t>
            </a:r>
          </a:p>
          <a:p>
            <a:r>
              <a:rPr lang="it-IT" sz="1000" b="0" dirty="0">
                <a:effectLst/>
                <a:latin typeface="Consolas" panose="020B0609020204030204" pitchFamily="49" charset="0"/>
              </a:rPr>
              <a:t>                (</a:t>
            </a:r>
            <a:r>
              <a:rPr lang="it-IT" sz="1000" b="0" dirty="0" err="1">
                <a:effectLst/>
                <a:latin typeface="Consolas" panose="020B0609020204030204" pitchFamily="49" charset="0"/>
              </a:rPr>
              <a:t>boxSpotify.querySelector</a:t>
            </a:r>
            <a:r>
              <a:rPr lang="it-IT" sz="1000" b="0" dirty="0">
                <a:effectLst/>
                <a:latin typeface="Consolas" panose="020B0609020204030204" pitchFamily="49" charset="0"/>
              </a:rPr>
              <a:t>('a')).</a:t>
            </a:r>
            <a:r>
              <a:rPr lang="it-IT" sz="1000" b="0" dirty="0" err="1">
                <a:effectLst/>
                <a:latin typeface="Consolas" panose="020B0609020204030204" pitchFamily="49" charset="0"/>
              </a:rPr>
              <a:t>href</a:t>
            </a:r>
            <a:r>
              <a:rPr lang="it-IT" sz="1000" b="0" dirty="0">
                <a:effectLst/>
                <a:latin typeface="Consolas" panose="020B0609020204030204" pitchFamily="49" charset="0"/>
              </a:rPr>
              <a:t> = (</a:t>
            </a:r>
            <a:r>
              <a:rPr lang="it-IT" sz="1000" b="0" dirty="0" err="1">
                <a:effectLst/>
                <a:latin typeface="Consolas" panose="020B0609020204030204" pitchFamily="49" charset="0"/>
              </a:rPr>
              <a:t>scelta.external_urls</a:t>
            </a:r>
            <a:r>
              <a:rPr lang="it-IT" sz="1000" b="0" dirty="0">
                <a:effectLst/>
                <a:latin typeface="Consolas" panose="020B0609020204030204" pitchFamily="49" charset="0"/>
              </a:rPr>
              <a:t>).</a:t>
            </a:r>
            <a:r>
              <a:rPr lang="it-IT" sz="1000" b="0" dirty="0" err="1">
                <a:effectLst/>
                <a:latin typeface="Consolas" panose="020B0609020204030204" pitchFamily="49" charset="0"/>
              </a:rPr>
              <a:t>spotify</a:t>
            </a:r>
            <a:r>
              <a:rPr lang="it-IT" sz="1000" b="0" dirty="0">
                <a:effectLst/>
                <a:latin typeface="Consolas" panose="020B0609020204030204" pitchFamily="49" charset="0"/>
              </a:rPr>
              <a:t>;</a:t>
            </a:r>
          </a:p>
          <a:p>
            <a:r>
              <a:rPr lang="it-IT" sz="1000" b="0" dirty="0">
                <a:effectLst/>
                <a:latin typeface="Consolas" panose="020B0609020204030204" pitchFamily="49" charset="0"/>
              </a:rPr>
              <a:t>                </a:t>
            </a:r>
            <a:r>
              <a:rPr lang="it-IT" sz="1000" b="0" dirty="0" err="1">
                <a:effectLst/>
                <a:latin typeface="Consolas" panose="020B0609020204030204" pitchFamily="49" charset="0"/>
              </a:rPr>
              <a:t>boxSpotify.classList.remove</a:t>
            </a:r>
            <a:r>
              <a:rPr lang="it-IT" sz="1000" b="0" dirty="0">
                <a:effectLst/>
                <a:latin typeface="Consolas" panose="020B0609020204030204" pitchFamily="49" charset="0"/>
              </a:rPr>
              <a:t>('</a:t>
            </a:r>
            <a:r>
              <a:rPr lang="it-IT" sz="1000" b="0" dirty="0" err="1">
                <a:effectLst/>
                <a:latin typeface="Consolas" panose="020B0609020204030204" pitchFamily="49" charset="0"/>
              </a:rPr>
              <a:t>hidden</a:t>
            </a:r>
            <a:r>
              <a:rPr lang="it-IT" sz="1000" b="0" dirty="0">
                <a:effectLst/>
                <a:latin typeface="Consolas" panose="020B0609020204030204" pitchFamily="49" charset="0"/>
              </a:rPr>
              <a:t>');</a:t>
            </a:r>
          </a:p>
          <a:p>
            <a:r>
              <a:rPr lang="it-IT" sz="1000" b="0" dirty="0">
                <a:effectLst/>
                <a:latin typeface="Consolas" panose="020B0609020204030204" pitchFamily="49" charset="0"/>
              </a:rPr>
              <a:t>                break;</a:t>
            </a:r>
          </a:p>
          <a:p>
            <a:r>
              <a:rPr lang="it-IT" sz="1000" b="0" dirty="0">
                <a:effectLst/>
                <a:latin typeface="Consolas" panose="020B0609020204030204" pitchFamily="49" charset="0"/>
              </a:rPr>
              <a:t>            }</a:t>
            </a:r>
          </a:p>
          <a:p>
            <a:r>
              <a:rPr lang="it-IT" sz="1000" b="0" dirty="0">
                <a:effectLst/>
                <a:latin typeface="Consolas" panose="020B0609020204030204" pitchFamily="49" charset="0"/>
              </a:rPr>
              <a:t>        }</a:t>
            </a:r>
          </a:p>
          <a:p>
            <a:r>
              <a:rPr lang="it-IT" sz="1000" b="0" dirty="0">
                <a:effectLst/>
                <a:latin typeface="Consolas" panose="020B0609020204030204" pitchFamily="49" charset="0"/>
              </a:rPr>
              <a:t>    }</a:t>
            </a:r>
          </a:p>
          <a:p>
            <a:r>
              <a:rPr lang="it-IT" sz="1000" b="0" dirty="0">
                <a:effectLst/>
                <a:latin typeface="Consolas" panose="020B0609020204030204" pitchFamily="49" charset="0"/>
              </a:rPr>
              <a:t>}</a:t>
            </a:r>
          </a:p>
          <a:p>
            <a:br>
              <a:rPr lang="it-IT" sz="1000" b="0" dirty="0">
                <a:effectLst/>
                <a:latin typeface="Consolas" panose="020B0609020204030204" pitchFamily="49" charset="0"/>
              </a:rPr>
            </a:br>
            <a:endParaRPr lang="it-IT" sz="1000" b="0" dirty="0">
              <a:effectLst/>
              <a:latin typeface="Consolas" panose="020B0609020204030204" pitchFamily="49" charset="0"/>
            </a:endParaRPr>
          </a:p>
          <a:p>
            <a:endParaRPr lang="it-IT" sz="1500" dirty="0"/>
          </a:p>
        </p:txBody>
      </p:sp>
      <p:pic>
        <p:nvPicPr>
          <p:cNvPr id="4" name="Immagine 3" descr="Immagine che contiene testo, monitor, screenshot&#10;&#10;Descrizione generata automaticamente">
            <a:extLst>
              <a:ext uri="{FF2B5EF4-FFF2-40B4-BE49-F238E27FC236}">
                <a16:creationId xmlns:a16="http://schemas.microsoft.com/office/drawing/2014/main" id="{D96505C5-C5C9-4664-A8CB-3307878AAADE}"/>
              </a:ext>
            </a:extLst>
          </p:cNvPr>
          <p:cNvPicPr>
            <a:picLocks noChangeAspect="1"/>
          </p:cNvPicPr>
          <p:nvPr/>
        </p:nvPicPr>
        <p:blipFill rotWithShape="1">
          <a:blip r:embed="rId2">
            <a:extLst>
              <a:ext uri="{28A0092B-C50C-407E-A947-70E740481C1C}">
                <a14:useLocalDpi xmlns:a14="http://schemas.microsoft.com/office/drawing/2010/main" val="0"/>
              </a:ext>
            </a:extLst>
          </a:blip>
          <a:srcRect l="59480" t="36290" r="4687" b="1"/>
          <a:stretch/>
        </p:blipFill>
        <p:spPr>
          <a:xfrm>
            <a:off x="20370" y="2490874"/>
            <a:ext cx="4013103" cy="4367126"/>
          </a:xfrm>
          <a:prstGeom prst="rect">
            <a:avLst/>
          </a:prstGeom>
        </p:spPr>
      </p:pic>
      <p:sp>
        <p:nvSpPr>
          <p:cNvPr id="6" name="CasellaDiTesto 5">
            <a:extLst>
              <a:ext uri="{FF2B5EF4-FFF2-40B4-BE49-F238E27FC236}">
                <a16:creationId xmlns:a16="http://schemas.microsoft.com/office/drawing/2014/main" id="{AC1E3454-F783-4B2E-9417-D5715610F063}"/>
              </a:ext>
            </a:extLst>
          </p:cNvPr>
          <p:cNvSpPr txBox="1"/>
          <p:nvPr/>
        </p:nvSpPr>
        <p:spPr>
          <a:xfrm>
            <a:off x="663879" y="1980132"/>
            <a:ext cx="3237094" cy="369332"/>
          </a:xfrm>
          <a:prstGeom prst="rect">
            <a:avLst/>
          </a:prstGeom>
          <a:noFill/>
        </p:spPr>
        <p:txBody>
          <a:bodyPr wrap="square" rtlCol="0">
            <a:spAutoFit/>
          </a:bodyPr>
          <a:lstStyle/>
          <a:p>
            <a:r>
              <a:rPr lang="it-IT" dirty="0"/>
              <a:t>//console.log(</a:t>
            </a:r>
            <a:r>
              <a:rPr lang="it-IT" dirty="0" err="1"/>
              <a:t>json</a:t>
            </a:r>
            <a:r>
              <a:rPr lang="it-IT" dirty="0"/>
              <a:t>)</a:t>
            </a:r>
          </a:p>
        </p:txBody>
      </p:sp>
    </p:spTree>
    <p:extLst>
      <p:ext uri="{BB962C8B-B14F-4D97-AF65-F5344CB8AC3E}">
        <p14:creationId xmlns:p14="http://schemas.microsoft.com/office/powerpoint/2010/main" val="300780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2315</Words>
  <Application>Microsoft Office PowerPoint</Application>
  <PresentationFormat>Widescreen</PresentationFormat>
  <Paragraphs>201</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Calibri</vt:lpstr>
      <vt:lpstr>Calibri Light</vt:lpstr>
      <vt:lpstr>Consolas</vt:lpstr>
      <vt:lpstr>Open Sans</vt:lpstr>
      <vt:lpstr>Office Theme</vt:lpstr>
      <vt:lpstr>MHW3</vt:lpstr>
      <vt:lpstr>Descrizione del progetto</vt:lpstr>
      <vt:lpstr>The Open Movie Database. OMDb API</vt:lpstr>
      <vt:lpstr>Presentazione standard di PowerPoint</vt:lpstr>
      <vt:lpstr>The Movie Database. TMDB API</vt:lpstr>
      <vt:lpstr>Presentazione standard di PowerPoint</vt:lpstr>
      <vt:lpstr>Spotify API</vt:lpstr>
      <vt:lpstr>Spotify API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matteo pillitteri</cp:lastModifiedBy>
  <cp:revision>3</cp:revision>
  <dcterms:created xsi:type="dcterms:W3CDTF">2021-03-24T16:57:46Z</dcterms:created>
  <dcterms:modified xsi:type="dcterms:W3CDTF">2021-04-26T15:00:27Z</dcterms:modified>
</cp:coreProperties>
</file>